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51" r:id="rId2"/>
  </p:sldMasterIdLst>
  <p:notesMasterIdLst>
    <p:notesMasterId r:id="rId21"/>
  </p:notesMasterIdLst>
  <p:sldIdLst>
    <p:sldId id="256" r:id="rId3"/>
    <p:sldId id="1665" r:id="rId4"/>
    <p:sldId id="1720" r:id="rId5"/>
    <p:sldId id="1721" r:id="rId6"/>
    <p:sldId id="1664" r:id="rId7"/>
    <p:sldId id="1712" r:id="rId8"/>
    <p:sldId id="1716" r:id="rId9"/>
    <p:sldId id="1717" r:id="rId10"/>
    <p:sldId id="1714" r:id="rId11"/>
    <p:sldId id="261" r:id="rId12"/>
    <p:sldId id="1718" r:id="rId13"/>
    <p:sldId id="262" r:id="rId14"/>
    <p:sldId id="263" r:id="rId15"/>
    <p:sldId id="259" r:id="rId16"/>
    <p:sldId id="264" r:id="rId17"/>
    <p:sldId id="1710" r:id="rId18"/>
    <p:sldId id="1719" r:id="rId19"/>
    <p:sldId id="258" r:id="rId20"/>
  </p:sldIdLst>
  <p:sldSz cx="12192000" cy="6858000"/>
  <p:notesSz cx="6858000" cy="9144000"/>
  <p:embeddedFontLst>
    <p:embeddedFont>
      <p:font typeface="Arial Black" panose="020B0604020202020204" pitchFamily="34" charset="0"/>
      <p:regular r:id="rId22"/>
    </p:embeddedFont>
    <p:embeddedFont>
      <p:font typeface="Candara" panose="020E0502030303020204" pitchFamily="34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Corbel" panose="020B0503020204020204" pitchFamily="34" charset="0"/>
      <p:regular r:id="rId31"/>
      <p:bold r:id="rId32"/>
      <p:italic r:id="rId33"/>
      <p:boldItalic r:id="rId34"/>
    </p:embeddedFont>
    <p:embeddedFont>
      <p:font typeface="Helvetica Neue" panose="02000503000000020004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j0C8hw3B1K9+MaY37FNBwymQ6h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9"/>
    <p:restoredTop sz="71049"/>
  </p:normalViewPr>
  <p:slideViewPr>
    <p:cSldViewPr snapToGrid="0">
      <p:cViewPr varScale="1">
        <p:scale>
          <a:sx n="86" d="100"/>
          <a:sy n="86" d="100"/>
        </p:scale>
        <p:origin x="38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customschemas.google.com/relationships/presentationmetadata" Target="meta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lang="en-US" b="0" dirty="0"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dirty="0"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24747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lang="en-US" dirty="0"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44341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dirty="0"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50172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lang="en-US" dirty="0"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44486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dirty="0"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93109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dirty="0"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2817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7F348-332A-004D-AD87-A35832EA73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38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dirty="0"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03189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dirty="0"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73417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dirty="0"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Helvetica Neue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9215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dirty="0"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59692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dirty="0"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44939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8D68F-28BD-C749-A6EE-294B465B7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503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dirty="0"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39230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lang="en-US" dirty="0"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04960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dirty="0"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73630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endParaRPr dirty="0"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0833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" descr="XBD200302-00063-0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66800"/>
            <a:ext cx="1219200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"/>
          <p:cNvSpPr/>
          <p:nvPr/>
        </p:nvSpPr>
        <p:spPr>
          <a:xfrm>
            <a:off x="0" y="1066800"/>
            <a:ext cx="12192000" cy="5791200"/>
          </a:xfrm>
          <a:prstGeom prst="rect">
            <a:avLst/>
          </a:prstGeom>
          <a:solidFill>
            <a:srgbClr val="376092">
              <a:alpha val="9019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4" descr="LBNL_Banner.ps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450"/>
            <a:ext cx="12192000" cy="90328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1850571" y="2130426"/>
            <a:ext cx="9427028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rgbClr val="2C5993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rgbClr val="2C5993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rgbClr val="2C5993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rgbClr val="2C5993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1828799" y="3886200"/>
            <a:ext cx="9443961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Merriweather Sans"/>
              <a:buNone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Merriweather Sans"/>
              <a:buNone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" name="Google Shape;22;p4" descr="XBD200302-00063-0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66800"/>
            <a:ext cx="1219200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0" y="1066800"/>
            <a:ext cx="12192000" cy="5791200"/>
          </a:xfrm>
          <a:prstGeom prst="rect">
            <a:avLst/>
          </a:prstGeom>
          <a:solidFill>
            <a:srgbClr val="376092">
              <a:alpha val="6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4" descr="LBL_PPT_banner 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453" y="189365"/>
            <a:ext cx="546608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 descr="DOE_Logo_Whit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08102" y="287279"/>
            <a:ext cx="2696485" cy="489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Slide">
  <p:cSld name="Cover Slide">
    <p:bg>
      <p:bgPr>
        <a:solidFill>
          <a:srgbClr val="1D4980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9" descr="New_DOE_Logo_White_060208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62151" y="4486290"/>
            <a:ext cx="3589861" cy="6548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p9"/>
          <p:cNvGrpSpPr/>
          <p:nvPr/>
        </p:nvGrpSpPr>
        <p:grpSpPr>
          <a:xfrm>
            <a:off x="6199710" y="4475163"/>
            <a:ext cx="4406908" cy="704850"/>
            <a:chOff x="4971328" y="4203700"/>
            <a:chExt cx="3305186" cy="703987"/>
          </a:xfrm>
        </p:grpSpPr>
        <p:pic>
          <p:nvPicPr>
            <p:cNvPr id="30" name="Google Shape;30;p9" descr="UClogo_rev.eps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71328" y="4207599"/>
              <a:ext cx="700090" cy="7000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31;p9"/>
            <p:cNvSpPr txBox="1"/>
            <p:nvPr/>
          </p:nvSpPr>
          <p:spPr>
            <a:xfrm>
              <a:off x="5774610" y="4203700"/>
              <a:ext cx="2501904" cy="7015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UNIVERSITY OF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CALIFORNIA</a:t>
              </a:r>
              <a:endParaRPr/>
            </a:p>
          </p:txBody>
        </p:sp>
      </p:grpSp>
      <p:pic>
        <p:nvPicPr>
          <p:cNvPr id="32" name="Google Shape;32;p9" descr="Berkeley_Lab_Logo_Lar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8844" y="1896346"/>
            <a:ext cx="2693080" cy="1532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9" descr="New_DOE_Logo_White_060208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62151" y="4486290"/>
            <a:ext cx="3589861" cy="6548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34;p9"/>
          <p:cNvGrpSpPr/>
          <p:nvPr/>
        </p:nvGrpSpPr>
        <p:grpSpPr>
          <a:xfrm>
            <a:off x="6199710" y="4475163"/>
            <a:ext cx="4406908" cy="704850"/>
            <a:chOff x="4971328" y="4203700"/>
            <a:chExt cx="3305186" cy="703987"/>
          </a:xfrm>
        </p:grpSpPr>
        <p:pic>
          <p:nvPicPr>
            <p:cNvPr id="35" name="Google Shape;35;p9" descr="UClogo_rev.eps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71328" y="4207599"/>
              <a:ext cx="700090" cy="7000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36;p9"/>
            <p:cNvSpPr txBox="1"/>
            <p:nvPr/>
          </p:nvSpPr>
          <p:spPr>
            <a:xfrm>
              <a:off x="5774610" y="4203700"/>
              <a:ext cx="2501904" cy="7015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UNIVERSITY OF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CALIFORNIA</a:t>
              </a:r>
              <a:endParaRPr/>
            </a:p>
          </p:txBody>
        </p:sp>
      </p:grpSp>
      <p:pic>
        <p:nvPicPr>
          <p:cNvPr id="37" name="Google Shape;37;p9" descr="Berkeley_Lab_Logo_Lar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8844" y="1896346"/>
            <a:ext cx="2693080" cy="1532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99800" y="998483"/>
            <a:ext cx="11985763" cy="5423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4"/>
              </a:buClr>
              <a:buSzPts val="2000"/>
              <a:buNone/>
              <a:defRPr sz="2000">
                <a:solidFill>
                  <a:srgbClr val="888C94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4"/>
              </a:buClr>
              <a:buSzPts val="1800"/>
              <a:buNone/>
              <a:defRPr sz="1800">
                <a:solidFill>
                  <a:srgbClr val="888C94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4"/>
              </a:buClr>
              <a:buSzPts val="1600"/>
              <a:buNone/>
              <a:defRPr sz="1600">
                <a:solidFill>
                  <a:srgbClr val="888C94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4"/>
              </a:buClr>
              <a:buSzPts val="1600"/>
              <a:buNone/>
              <a:defRPr sz="1600">
                <a:solidFill>
                  <a:srgbClr val="888C94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4"/>
              </a:buClr>
              <a:buSzPts val="1600"/>
              <a:buNone/>
              <a:defRPr sz="1600">
                <a:solidFill>
                  <a:srgbClr val="888C94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4"/>
              </a:buClr>
              <a:buSzPts val="1600"/>
              <a:buNone/>
              <a:defRPr sz="1600">
                <a:solidFill>
                  <a:srgbClr val="888C94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4"/>
              </a:buClr>
              <a:buSzPts val="1600"/>
              <a:buNone/>
              <a:defRPr sz="1600">
                <a:solidFill>
                  <a:srgbClr val="888C94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4"/>
              </a:buClr>
              <a:buSzPts val="1600"/>
              <a:buNone/>
              <a:defRPr sz="1600">
                <a:solidFill>
                  <a:srgbClr val="888C94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title"/>
          </p:nvPr>
        </p:nvSpPr>
        <p:spPr>
          <a:xfrm>
            <a:off x="609601" y="260350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rgbClr val="2C5993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rgbClr val="2C5993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rgbClr val="2C5993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rgbClr val="2C5993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1" name="Google Shape;11;p3"/>
          <p:cNvCxnSpPr/>
          <p:nvPr/>
        </p:nvCxnSpPr>
        <p:spPr>
          <a:xfrm>
            <a:off x="0" y="6148001"/>
            <a:ext cx="12192000" cy="1587"/>
          </a:xfrm>
          <a:prstGeom prst="straightConnector1">
            <a:avLst/>
          </a:prstGeom>
          <a:noFill/>
          <a:ln w="9525" cap="flat" cmpd="sng">
            <a:solidFill>
              <a:srgbClr val="00264C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2" name="Google Shape;12;p3" descr="LBNL_small_logo.ps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29434" y="6294245"/>
            <a:ext cx="757767" cy="43021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609601" y="6408545"/>
            <a:ext cx="50152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5648041" y="6408545"/>
            <a:ext cx="90461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/>
          <p:nvPr/>
        </p:nvSpPr>
        <p:spPr>
          <a:xfrm>
            <a:off x="0" y="6606691"/>
            <a:ext cx="12192000" cy="25130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0" y="0"/>
            <a:ext cx="12192000" cy="75278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99800" y="998483"/>
            <a:ext cx="11985763" cy="5423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entury Gothic"/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19531" y="41288"/>
            <a:ext cx="602705" cy="638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16579" y="66762"/>
            <a:ext cx="768984" cy="61006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NS.2020.3047646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1109/TNS.2020.3047646" TargetMode="Externa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NS.2020.304764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TNS.2020.3047646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>
            <a:spLocks noGrp="1"/>
          </p:cNvSpPr>
          <p:nvPr>
            <p:ph type="ctrTitle"/>
          </p:nvPr>
        </p:nvSpPr>
        <p:spPr>
          <a:xfrm>
            <a:off x="1188202" y="1692462"/>
            <a:ext cx="10759441" cy="237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</a:pPr>
            <a:r>
              <a:rPr lang="en-US" sz="3600" dirty="0">
                <a:latin typeface="Century Gothic"/>
                <a:ea typeface="Century Gothic"/>
                <a:cs typeface="Century Gothic"/>
                <a:sym typeface="Century Gothic"/>
              </a:rPr>
              <a:t>Object Detection and Tracking, Source Object Attribution, and Application in Sensor Networks</a:t>
            </a:r>
            <a:br>
              <a:rPr lang="en-US" sz="3600" dirty="0">
                <a:latin typeface="Century Gothic"/>
                <a:ea typeface="Century Gothic"/>
                <a:cs typeface="Century Gothic"/>
                <a:sym typeface="Century Gothic"/>
              </a:rPr>
            </a:br>
            <a:endParaRPr sz="3600" b="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70;p1"/>
          <p:cNvSpPr txBox="1">
            <a:spLocks noGrp="1"/>
          </p:cNvSpPr>
          <p:nvPr>
            <p:ph type="subTitle" idx="1"/>
          </p:nvPr>
        </p:nvSpPr>
        <p:spPr>
          <a:xfrm>
            <a:off x="1280159" y="3673566"/>
            <a:ext cx="8698440" cy="204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US" dirty="0">
                <a:latin typeface="Century Gothic"/>
                <a:ea typeface="Century Gothic"/>
                <a:cs typeface="Century Gothic"/>
                <a:sym typeface="Century Gothic"/>
              </a:rPr>
              <a:t>Ren Cooper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r>
              <a:rPr lang="en-US" sz="2000" b="0" dirty="0">
                <a:latin typeface="Century Gothic"/>
                <a:ea typeface="Century Gothic"/>
                <a:cs typeface="Century Gothic"/>
                <a:sym typeface="Century Gothic"/>
              </a:rPr>
              <a:t>Lawrence Berkeley National Laboratory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 sz="2000" b="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 sz="2000" b="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r>
              <a:rPr lang="en-US" sz="2000" b="0" dirty="0">
                <a:latin typeface="Century Gothic"/>
                <a:ea typeface="Century Gothic"/>
                <a:cs typeface="Century Gothic"/>
                <a:sym typeface="Century Gothic"/>
              </a:rPr>
              <a:t>Radiological Data Fusion Workshop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r>
              <a:rPr lang="en-US" sz="2000" b="0" dirty="0">
                <a:latin typeface="Century Gothic"/>
                <a:ea typeface="Century Gothic"/>
                <a:cs typeface="Century Gothic"/>
                <a:sym typeface="Century Gothic"/>
              </a:rPr>
              <a:t>August 15th, 2023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600"/>
              <a:buNone/>
            </a:pP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71;p1"/>
          <p:cNvSpPr txBox="1"/>
          <p:nvPr/>
        </p:nvSpPr>
        <p:spPr>
          <a:xfrm>
            <a:off x="61943" y="6463039"/>
            <a:ext cx="2037427" cy="344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Corbel"/>
              <a:buNone/>
            </a:pPr>
            <a:r>
              <a:rPr lang="en-US" sz="1600">
                <a:solidFill>
                  <a:srgbClr val="F2F2F2"/>
                </a:solidFill>
                <a:latin typeface="Corbel"/>
                <a:ea typeface="Corbel"/>
                <a:cs typeface="Corbel"/>
                <a:sym typeface="Corbel"/>
              </a:rPr>
              <a:t>RJCooper</a:t>
            </a:r>
            <a:r>
              <a:rPr lang="en-US" sz="1600" b="0" i="0" u="none" strike="noStrike" cap="none">
                <a:solidFill>
                  <a:srgbClr val="F2F2F2"/>
                </a:solidFill>
                <a:latin typeface="Corbel"/>
                <a:ea typeface="Corbel"/>
                <a:cs typeface="Corbel"/>
                <a:sym typeface="Corbel"/>
              </a:rPr>
              <a:t>@lbl.gov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2F2F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2" name="Google Shape;72;p1"/>
          <p:cNvSpPr/>
          <p:nvPr/>
        </p:nvSpPr>
        <p:spPr>
          <a:xfrm>
            <a:off x="3127375" y="372745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/>
              <a:t>Video vs. Lidar</a:t>
            </a:r>
            <a:endParaRPr dirty="0"/>
          </a:p>
        </p:txBody>
      </p:sp>
      <p:sp>
        <p:nvSpPr>
          <p:cNvPr id="79" name="Google Shape;79;p2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</a:t>
            </a:fld>
            <a:endParaRPr sz="1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0458192" y="13252"/>
            <a:ext cx="783771" cy="6684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15</a:t>
            </a:r>
            <a:r>
              <a:rPr lang="en-US" baseline="30000" dirty="0"/>
              <a:t>th</a:t>
            </a:r>
            <a:r>
              <a:rPr lang="en-US" dirty="0"/>
              <a:t> 2023</a:t>
            </a:r>
            <a:endParaRPr dirty="0"/>
          </a:p>
        </p:txBody>
      </p:sp>
      <p:sp>
        <p:nvSpPr>
          <p:cNvPr id="82" name="Google Shape;82;p2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r>
              <a:rPr lang="en-US" dirty="0">
                <a:solidFill>
                  <a:srgbClr val="FFFFFF"/>
                </a:solidFill>
              </a:rPr>
              <a:t>Source-Object Attribution|  NA-22 Radiological Data Fusion Workshop</a:t>
            </a: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4F87457-129F-AD43-BAE1-3E330F1DD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811896"/>
              </p:ext>
            </p:extLst>
          </p:nvPr>
        </p:nvGraphicFramePr>
        <p:xfrm>
          <a:off x="2272188" y="1972542"/>
          <a:ext cx="7647623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80155">
                  <a:extLst>
                    <a:ext uri="{9D8B030D-6E8A-4147-A177-3AD203B41FA5}">
                      <a16:colId xmlns:a16="http://schemas.microsoft.com/office/drawing/2014/main" val="2421450217"/>
                    </a:ext>
                  </a:extLst>
                </a:gridCol>
                <a:gridCol w="3867468">
                  <a:extLst>
                    <a:ext uri="{9D8B030D-6E8A-4147-A177-3AD203B41FA5}">
                      <a16:colId xmlns:a16="http://schemas.microsoft.com/office/drawing/2014/main" val="34668380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Lidar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203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Information rich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Direct 3D object detection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798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Human interpretable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Long range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180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Wealth of open-source detection models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Works in adverse conditions/at night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815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Depth must be inferred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Performance might degrade in heavy rain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16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Limited range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Limited object detection models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384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Doesn’t work at night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Reflections can degrade performance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73741"/>
                  </a:ext>
                </a:extLst>
              </a:tr>
            </a:tbl>
          </a:graphicData>
        </a:graphic>
      </p:graphicFrame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468B121-C4AB-5742-87D6-9962AC6DFA34}"/>
              </a:ext>
            </a:extLst>
          </p:cNvPr>
          <p:cNvSpPr txBox="1">
            <a:spLocks/>
          </p:cNvSpPr>
          <p:nvPr/>
        </p:nvSpPr>
        <p:spPr>
          <a:xfrm>
            <a:off x="99802" y="855601"/>
            <a:ext cx="11814558" cy="943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304C"/>
                </a:solidFill>
              </a:rPr>
              <a:t>We have so far observed superior source-object attribution performance when using Lidar</a:t>
            </a:r>
          </a:p>
          <a:p>
            <a:pPr lvl="1" algn="just">
              <a:spcBef>
                <a:spcPts val="1000"/>
              </a:spcBef>
              <a:buClrTx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0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</a:t>
            </a:r>
            <a:r>
              <a:rPr lang="en-US" sz="1800" dirty="0" err="1">
                <a:solidFill>
                  <a:srgbClr val="00304C"/>
                </a:solidFill>
              </a:rPr>
              <a:t>ck</a:t>
            </a:r>
            <a:r>
              <a:rPr lang="en-US" sz="1800" dirty="0">
                <a:solidFill>
                  <a:srgbClr val="00304C"/>
                </a:solidFill>
              </a:rPr>
              <a:t> urban environment: 80% correct attribution Lidar vs. 60% video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04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868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/>
              <a:t>Video vs. Lidar</a:t>
            </a:r>
            <a:endParaRPr dirty="0"/>
          </a:p>
        </p:txBody>
      </p:sp>
      <p:sp>
        <p:nvSpPr>
          <p:cNvPr id="79" name="Google Shape;79;p2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</a:t>
            </a:fld>
            <a:endParaRPr sz="1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0458192" y="13252"/>
            <a:ext cx="783771" cy="6684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15</a:t>
            </a:r>
            <a:r>
              <a:rPr lang="en-US" baseline="30000" dirty="0"/>
              <a:t>th</a:t>
            </a:r>
            <a:r>
              <a:rPr lang="en-US" dirty="0"/>
              <a:t> 2023</a:t>
            </a:r>
            <a:endParaRPr dirty="0"/>
          </a:p>
        </p:txBody>
      </p:sp>
      <p:sp>
        <p:nvSpPr>
          <p:cNvPr id="82" name="Google Shape;82;p2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r>
              <a:rPr lang="en-US" dirty="0">
                <a:solidFill>
                  <a:srgbClr val="FFFFFF"/>
                </a:solidFill>
              </a:rPr>
              <a:t>Source-Object Attribution|  NA-22 Radiological Data Fusion Workshop</a:t>
            </a: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4F87457-129F-AD43-BAE1-3E330F1DD4C5}"/>
              </a:ext>
            </a:extLst>
          </p:cNvPr>
          <p:cNvGraphicFramePr>
            <a:graphicFrameLocks noGrp="1"/>
          </p:cNvGraphicFramePr>
          <p:nvPr/>
        </p:nvGraphicFramePr>
        <p:xfrm>
          <a:off x="2272188" y="1972542"/>
          <a:ext cx="7647623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780155">
                  <a:extLst>
                    <a:ext uri="{9D8B030D-6E8A-4147-A177-3AD203B41FA5}">
                      <a16:colId xmlns:a16="http://schemas.microsoft.com/office/drawing/2014/main" val="2421450217"/>
                    </a:ext>
                  </a:extLst>
                </a:gridCol>
                <a:gridCol w="3867468">
                  <a:extLst>
                    <a:ext uri="{9D8B030D-6E8A-4147-A177-3AD203B41FA5}">
                      <a16:colId xmlns:a16="http://schemas.microsoft.com/office/drawing/2014/main" val="34668380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Lidar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203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Information rich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Direct 3D object detection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798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Human interpretable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Long range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180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Wealth of open-source detection models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Works in adverse conditions/at night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815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entury Gothic" panose="020B0502020202020204" pitchFamily="34" charset="0"/>
                        </a:rPr>
                        <a:t>Depth must be inferred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Performance might degrade in heavy rain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16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Limited range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Limited object detection models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384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Doesn’t work at night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Reflections can degrade performance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73741"/>
                  </a:ext>
                </a:extLst>
              </a:tr>
            </a:tbl>
          </a:graphicData>
        </a:graphic>
      </p:graphicFrame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468B121-C4AB-5742-87D6-9962AC6DFA34}"/>
              </a:ext>
            </a:extLst>
          </p:cNvPr>
          <p:cNvSpPr txBox="1">
            <a:spLocks/>
          </p:cNvSpPr>
          <p:nvPr/>
        </p:nvSpPr>
        <p:spPr>
          <a:xfrm>
            <a:off x="99802" y="855601"/>
            <a:ext cx="11814558" cy="943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304C"/>
                </a:solidFill>
              </a:rPr>
              <a:t>We have so far observed superior source-object attribution performance when using Lidar</a:t>
            </a:r>
          </a:p>
          <a:p>
            <a:pPr lvl="1" algn="just">
              <a:spcBef>
                <a:spcPts val="1000"/>
              </a:spcBef>
              <a:buClrTx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0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</a:t>
            </a:r>
            <a:r>
              <a:rPr lang="en-US" sz="1800" dirty="0" err="1">
                <a:solidFill>
                  <a:srgbClr val="00304C"/>
                </a:solidFill>
              </a:rPr>
              <a:t>ck</a:t>
            </a:r>
            <a:r>
              <a:rPr lang="en-US" sz="1800" dirty="0">
                <a:solidFill>
                  <a:srgbClr val="00304C"/>
                </a:solidFill>
              </a:rPr>
              <a:t> urban environment: 80% correct attribution Lidar vs. 60% video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04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4AC968-027E-3941-92CD-753E29B5A99F}"/>
              </a:ext>
            </a:extLst>
          </p:cNvPr>
          <p:cNvSpPr txBox="1">
            <a:spLocks/>
          </p:cNvSpPr>
          <p:nvPr/>
        </p:nvSpPr>
        <p:spPr>
          <a:xfrm>
            <a:off x="99800" y="5470647"/>
            <a:ext cx="11814558" cy="943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000" b="1" dirty="0">
                <a:solidFill>
                  <a:srgbClr val="00304C"/>
                </a:solidFill>
              </a:rPr>
              <a:t>We should explore other sensors -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0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Stereo cameras? Acoustic sensors? Radar?</a:t>
            </a:r>
          </a:p>
        </p:txBody>
      </p:sp>
    </p:spTree>
    <p:extLst>
      <p:ext uri="{BB962C8B-B14F-4D97-AF65-F5344CB8AC3E}">
        <p14:creationId xmlns:p14="http://schemas.microsoft.com/office/powerpoint/2010/main" val="1189254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/>
              <a:t>PANDAWN Network</a:t>
            </a:r>
            <a:endParaRPr dirty="0"/>
          </a:p>
        </p:txBody>
      </p:sp>
      <p:sp>
        <p:nvSpPr>
          <p:cNvPr id="79" name="Google Shape;79;p2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</a:t>
            </a:fld>
            <a:endParaRPr sz="1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0458192" y="13252"/>
            <a:ext cx="783771" cy="6684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15</a:t>
            </a:r>
            <a:r>
              <a:rPr lang="en-US" baseline="30000" dirty="0"/>
              <a:t>th</a:t>
            </a:r>
            <a:r>
              <a:rPr lang="en-US" dirty="0"/>
              <a:t> 2023</a:t>
            </a:r>
            <a:endParaRPr dirty="0"/>
          </a:p>
        </p:txBody>
      </p:sp>
      <p:sp>
        <p:nvSpPr>
          <p:cNvPr id="82" name="Google Shape;82;p2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r>
              <a:rPr lang="en-US" dirty="0">
                <a:solidFill>
                  <a:srgbClr val="FFFFFF"/>
                </a:solidFill>
              </a:rPr>
              <a:t>Source-Object Attribution|  NA-22 Radiological Data Fusion Workshop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17D8E-2C39-D947-AA75-815C4C0C3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82" y="5942396"/>
            <a:ext cx="1638559" cy="6308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8DF5A6-1CDD-3441-8313-D356C30493ED}"/>
              </a:ext>
            </a:extLst>
          </p:cNvPr>
          <p:cNvSpPr txBox="1"/>
          <p:nvPr/>
        </p:nvSpPr>
        <p:spPr>
          <a:xfrm>
            <a:off x="99799" y="801405"/>
            <a:ext cx="11985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0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PANDA and DAWN projects are establishing a city-scale, multi-sensor testbed for </a:t>
            </a: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rgbClr val="0030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networked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0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radiological/nuclear detection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73263-BB08-114C-8036-15F6EBD14290}"/>
              </a:ext>
            </a:extLst>
          </p:cNvPr>
          <p:cNvSpPr txBox="1"/>
          <p:nvPr/>
        </p:nvSpPr>
        <p:spPr>
          <a:xfrm>
            <a:off x="144334" y="1763319"/>
            <a:ext cx="540524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PANDA–DAWN key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entury Gothic" panose="020B0502020202020204" pitchFamily="34" charset="0"/>
              </a:rPr>
              <a:t>Contextual sensor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entury Gothic" panose="020B0502020202020204" pitchFamily="34" charset="0"/>
              </a:rPr>
              <a:t>Adaptive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entury Gothic" panose="020B0502020202020204" pitchFamily="34" charset="0"/>
              </a:rPr>
              <a:t>Data fusion</a:t>
            </a:r>
          </a:p>
          <a:p>
            <a:endParaRPr lang="en-US" sz="17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US" sz="17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Enabled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entury Gothic" panose="020B0502020202020204" pitchFamily="34" charset="0"/>
              </a:rPr>
              <a:t>Edge and cloud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entury Gothic" panose="020B0502020202020204" pitchFamily="34" charset="0"/>
              </a:rPr>
              <a:t>Inter-node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US" sz="17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Achieving: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entury Gothic" panose="020B0502020202020204" pitchFamily="34" charset="0"/>
              </a:rPr>
              <a:t>Improved source detection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entury Gothic" panose="020B0502020202020204" pitchFamily="34" charset="0"/>
              </a:rPr>
              <a:t>Increased domain awareness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entury Gothic" panose="020B0502020202020204" pitchFamily="34" charset="0"/>
              </a:rPr>
              <a:t>Inc. source localization and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entury Gothic" panose="020B0502020202020204" pitchFamily="34" charset="0"/>
              </a:rPr>
              <a:t>Increased flexibility and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entury Gothic" panose="020B0502020202020204" pitchFamily="34" charset="0"/>
              </a:rPr>
              <a:t>Rich data sets for algorithm development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379A5A-DBE6-C74E-99DC-F6BAEE1EF8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169"/>
          <a:stretch/>
        </p:blipFill>
        <p:spPr>
          <a:xfrm>
            <a:off x="5487054" y="1747939"/>
            <a:ext cx="6598508" cy="45777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AAAF8C-9C06-E647-BDB8-387762D65EBB}"/>
              </a:ext>
            </a:extLst>
          </p:cNvPr>
          <p:cNvSpPr txBox="1"/>
          <p:nvPr/>
        </p:nvSpPr>
        <p:spPr>
          <a:xfrm>
            <a:off x="4781007" y="2642973"/>
            <a:ext cx="1203536" cy="43088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entury Gothic" panose="020B0502020202020204" pitchFamily="34" charset="0"/>
              </a:rPr>
              <a:t>Exiting nodes</a:t>
            </a:r>
          </a:p>
          <a:p>
            <a:pPr algn="ctr"/>
            <a:r>
              <a:rPr lang="en-US" sz="1050" dirty="0">
                <a:latin typeface="Century Gothic" panose="020B0502020202020204" pitchFamily="34" charset="0"/>
              </a:rPr>
              <a:t>hospital region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275AB5-1838-FC4A-BC7B-ACCC22FB2FC7}"/>
              </a:ext>
            </a:extLst>
          </p:cNvPr>
          <p:cNvSpPr txBox="1"/>
          <p:nvPr/>
        </p:nvSpPr>
        <p:spPr>
          <a:xfrm>
            <a:off x="9727335" y="2761590"/>
            <a:ext cx="1076286" cy="4154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entury Gothic" panose="020B0502020202020204" pitchFamily="34" charset="0"/>
              </a:rPr>
              <a:t>Downtown Grid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F41AD2-5EF6-6C4D-88DF-7B5E6EDF96CE}"/>
              </a:ext>
            </a:extLst>
          </p:cNvPr>
          <p:cNvSpPr txBox="1"/>
          <p:nvPr/>
        </p:nvSpPr>
        <p:spPr>
          <a:xfrm>
            <a:off x="10513093" y="5137705"/>
            <a:ext cx="1076286" cy="4154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entury Gothic" panose="020B0502020202020204" pitchFamily="34" charset="0"/>
              </a:rPr>
              <a:t>Major Intersection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7C9A43-A57A-B04C-AFD5-48CA805E1116}"/>
              </a:ext>
            </a:extLst>
          </p:cNvPr>
          <p:cNvSpPr txBox="1"/>
          <p:nvPr/>
        </p:nvSpPr>
        <p:spPr>
          <a:xfrm>
            <a:off x="9627534" y="1911613"/>
            <a:ext cx="1076286" cy="4154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entury Gothic" panose="020B0502020202020204" pitchFamily="34" charset="0"/>
              </a:rPr>
              <a:t>River-crossing grid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80CC8B-7159-E641-B0DF-C2A096569AD8}"/>
              </a:ext>
            </a:extLst>
          </p:cNvPr>
          <p:cNvCxnSpPr>
            <a:stCxn id="11" idx="3"/>
          </p:cNvCxnSpPr>
          <p:nvPr/>
        </p:nvCxnSpPr>
        <p:spPr>
          <a:xfrm>
            <a:off x="5984543" y="2858417"/>
            <a:ext cx="614150" cy="683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F5CB0E-7A37-2142-A33A-77507C2694D2}"/>
              </a:ext>
            </a:extLst>
          </p:cNvPr>
          <p:cNvCxnSpPr>
            <a:cxnSpLocks/>
          </p:cNvCxnSpPr>
          <p:nvPr/>
        </p:nvCxnSpPr>
        <p:spPr>
          <a:xfrm>
            <a:off x="5984543" y="2889938"/>
            <a:ext cx="614150" cy="129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9E047CC-CE5F-F44E-9A9D-93A99AEBAD85}"/>
              </a:ext>
            </a:extLst>
          </p:cNvPr>
          <p:cNvCxnSpPr>
            <a:cxnSpLocks/>
          </p:cNvCxnSpPr>
          <p:nvPr/>
        </p:nvCxnSpPr>
        <p:spPr>
          <a:xfrm flipH="1">
            <a:off x="8905164" y="2102060"/>
            <a:ext cx="722370" cy="388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F1DD7A-AACB-E04E-9DE0-044B68EDDAFB}"/>
              </a:ext>
            </a:extLst>
          </p:cNvPr>
          <p:cNvCxnSpPr>
            <a:cxnSpLocks/>
          </p:cNvCxnSpPr>
          <p:nvPr/>
        </p:nvCxnSpPr>
        <p:spPr>
          <a:xfrm flipH="1" flipV="1">
            <a:off x="9113185" y="2889938"/>
            <a:ext cx="614150" cy="79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5BD3B9-B687-D247-B35D-A1087DFB4346}"/>
              </a:ext>
            </a:extLst>
          </p:cNvPr>
          <p:cNvCxnSpPr>
            <a:cxnSpLocks/>
          </p:cNvCxnSpPr>
          <p:nvPr/>
        </p:nvCxnSpPr>
        <p:spPr>
          <a:xfrm flipH="1">
            <a:off x="10106167" y="5345455"/>
            <a:ext cx="417493" cy="371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3EE4764-4677-9941-8955-C459D69FB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499" y="6033862"/>
            <a:ext cx="726142" cy="555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1DDB7F-F35F-6E4E-B534-B3B7997B9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5641" y="6004374"/>
            <a:ext cx="1605224" cy="5599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FB46E7-9C81-084B-BE6D-96A35BDAF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9574" y="4693837"/>
            <a:ext cx="1714155" cy="1590488"/>
          </a:xfrm>
          <a:prstGeom prst="rect">
            <a:avLst/>
          </a:prstGeom>
          <a:solidFill>
            <a:schemeClr val="lt1"/>
          </a:solidFill>
        </p:spPr>
      </p:pic>
    </p:spTree>
    <p:extLst>
      <p:ext uri="{BB962C8B-B14F-4D97-AF65-F5344CB8AC3E}">
        <p14:creationId xmlns:p14="http://schemas.microsoft.com/office/powerpoint/2010/main" val="460962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114216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/>
              <a:t>Visual Object Detection Observations From the Field</a:t>
            </a:r>
            <a:endParaRPr dirty="0"/>
          </a:p>
        </p:txBody>
      </p:sp>
      <p:sp>
        <p:nvSpPr>
          <p:cNvPr id="79" name="Google Shape;79;p2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</a:t>
            </a:fld>
            <a:endParaRPr sz="1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0458192" y="13252"/>
            <a:ext cx="783771" cy="6684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15</a:t>
            </a:r>
            <a:r>
              <a:rPr lang="en-US" baseline="30000" dirty="0"/>
              <a:t>th</a:t>
            </a:r>
            <a:r>
              <a:rPr lang="en-US" dirty="0"/>
              <a:t> 2023</a:t>
            </a:r>
            <a:endParaRPr dirty="0"/>
          </a:p>
        </p:txBody>
      </p:sp>
      <p:sp>
        <p:nvSpPr>
          <p:cNvPr id="82" name="Google Shape;82;p2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r>
              <a:rPr lang="en-US" dirty="0">
                <a:solidFill>
                  <a:srgbClr val="FFFFFF"/>
                </a:solidFill>
              </a:rPr>
              <a:t>Source-Object Attribution|  NA-22 Radiological Data Fusion Workshop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49CCDD-A8D0-6C46-BF82-283C2D0FE3B3}"/>
              </a:ext>
            </a:extLst>
          </p:cNvPr>
          <p:cNvSpPr txBox="1"/>
          <p:nvPr/>
        </p:nvSpPr>
        <p:spPr>
          <a:xfrm>
            <a:off x="3643086" y="882212"/>
            <a:ext cx="854891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Real-world object detection performance is very good using YOLOv7-tiny and pre-trained model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Performance falls away at distances &gt; 30 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Some degradation in poor conditions may be improved with updated training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Tracking and attribution performance TBD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FD371739-CFDB-FE47-8E8B-089F03189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93" y="3374904"/>
            <a:ext cx="3864394" cy="311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lh4.googleusercontent.com/HCeTk2R3mLVv3-lO6NETxtwid0tfvSm9KQYiRHB_SYUlV7WmSN9bHqPxZUWUbgzac_qEYJhHAS3RRbMT3nGz-SSHkoZIlOSpXEzKfivxmMoziwx1CzykDiKs7rBKiPZADveIYgjgWjGznYdnDZ-RASM">
            <a:extLst>
              <a:ext uri="{FF2B5EF4-FFF2-40B4-BE49-F238E27FC236}">
                <a16:creationId xmlns:a16="http://schemas.microsoft.com/office/drawing/2014/main" id="{B928C45C-688B-3545-91A8-D999BF60A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"/>
          <a:stretch/>
        </p:blipFill>
        <p:spPr bwMode="auto">
          <a:xfrm>
            <a:off x="99800" y="882212"/>
            <a:ext cx="3346961" cy="252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lh5.googleusercontent.com/kBJDPrqBQyy70_IwySYM7wq1smP-2Jb--ejZXGsxDauDUsbD2cyp0XJm500YAuGfSKoOhcg_Go9nYhE__qajGDi4sx1ps5OBUdyUbqd_PlW8cWaFjK9zGSMNN1Q9TcOD7WXJKcUm7GMvcjKnKAXH9Hk">
            <a:extLst>
              <a:ext uri="{FF2B5EF4-FFF2-40B4-BE49-F238E27FC236}">
                <a16:creationId xmlns:a16="http://schemas.microsoft.com/office/drawing/2014/main" id="{F7492638-D45F-2842-8E35-6380E4D50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9" y="3475158"/>
            <a:ext cx="3346961" cy="28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898A247-40B1-A34A-A960-E66F74FA8FC7}"/>
              </a:ext>
            </a:extLst>
          </p:cNvPr>
          <p:cNvGrpSpPr/>
          <p:nvPr/>
        </p:nvGrpSpPr>
        <p:grpSpPr>
          <a:xfrm>
            <a:off x="8244243" y="2911997"/>
            <a:ext cx="3707751" cy="3637023"/>
            <a:chOff x="4248550" y="2383942"/>
            <a:chExt cx="4168951" cy="4089425"/>
          </a:xfrm>
        </p:grpSpPr>
        <p:pic>
          <p:nvPicPr>
            <p:cNvPr id="17" name="Picture 4" descr="https://lh4.googleusercontent.com/dznLlXxvmYWWodcLkZ_-QB2FcEF-J6qtIITQzmsTE4M5Ne6nTwhPCEK6RiTuSF_pXWWnnU0VvLX82EpzGhQhorz2DhdNUlWkm87mWMY2MYwBz0jskHlRSH4IBFDF8nI9GmsJzWZfmqIFyob9uDlvOhA">
              <a:extLst>
                <a:ext uri="{FF2B5EF4-FFF2-40B4-BE49-F238E27FC236}">
                  <a16:creationId xmlns:a16="http://schemas.microsoft.com/office/drawing/2014/main" id="{8AA3665A-464F-734B-B089-E186F4BDF7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0848" y="2383942"/>
              <a:ext cx="3846653" cy="3846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6F5AAB3-9907-CC40-9503-345283959DCB}"/>
                </a:ext>
              </a:extLst>
            </p:cNvPr>
            <p:cNvSpPr/>
            <p:nvPr/>
          </p:nvSpPr>
          <p:spPr>
            <a:xfrm>
              <a:off x="5489504" y="2390172"/>
              <a:ext cx="2300257" cy="214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B4B38C-DF88-A84A-BBE7-E27086722DAF}"/>
                </a:ext>
              </a:extLst>
            </p:cNvPr>
            <p:cNvSpPr txBox="1"/>
            <p:nvPr/>
          </p:nvSpPr>
          <p:spPr>
            <a:xfrm>
              <a:off x="4884517" y="6165590"/>
              <a:ext cx="35329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Estimated Distance (m)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C8A237-7A92-664B-ABB4-73DB37EF6314}"/>
                </a:ext>
              </a:extLst>
            </p:cNvPr>
            <p:cNvSpPr txBox="1"/>
            <p:nvPr/>
          </p:nvSpPr>
          <p:spPr>
            <a:xfrm rot="16200000">
              <a:off x="2635947" y="4164185"/>
              <a:ext cx="35329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Performance Metric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544ACF-134A-2249-95CD-8699F39B228B}"/>
              </a:ext>
            </a:extLst>
          </p:cNvPr>
          <p:cNvSpPr txBox="1"/>
          <p:nvPr/>
        </p:nvSpPr>
        <p:spPr>
          <a:xfrm>
            <a:off x="8848076" y="5322866"/>
            <a:ext cx="114704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Precision</a:t>
            </a:r>
          </a:p>
          <a:p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Recall </a:t>
            </a:r>
          </a:p>
          <a:p>
            <a:r>
              <a:rPr lang="en-US" sz="1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Accuracy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054BB6-3D3E-F94E-87C3-1C85E3173871}"/>
              </a:ext>
            </a:extLst>
          </p:cNvPr>
          <p:cNvSpPr txBox="1"/>
          <p:nvPr/>
        </p:nvSpPr>
        <p:spPr>
          <a:xfrm>
            <a:off x="228540" y="3632187"/>
            <a:ext cx="10822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Century Gothic" panose="020B0502020202020204" pitchFamily="34" charset="0"/>
              </a:rPr>
              <a:t>False Negatives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7CF0A0D-81B6-2B47-BC3B-43AF2F1AB54C}"/>
              </a:ext>
            </a:extLst>
          </p:cNvPr>
          <p:cNvSpPr/>
          <p:nvPr/>
        </p:nvSpPr>
        <p:spPr>
          <a:xfrm>
            <a:off x="2026324" y="3877614"/>
            <a:ext cx="762079" cy="55558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05D040B-63BA-E149-AED6-7C008D7D171E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1325332" y="3877614"/>
            <a:ext cx="700992" cy="27779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184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/>
              <a:t>Network Data Fusion</a:t>
            </a:r>
            <a:endParaRPr dirty="0"/>
          </a:p>
        </p:txBody>
      </p:sp>
      <p:sp>
        <p:nvSpPr>
          <p:cNvPr id="79" name="Google Shape;79;p2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</a:t>
            </a:fld>
            <a:endParaRPr sz="1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0458192" y="13252"/>
            <a:ext cx="783771" cy="6684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15</a:t>
            </a:r>
            <a:r>
              <a:rPr lang="en-US" baseline="30000" dirty="0"/>
              <a:t>th</a:t>
            </a:r>
            <a:r>
              <a:rPr lang="en-US" dirty="0"/>
              <a:t> 2023</a:t>
            </a:r>
            <a:endParaRPr dirty="0"/>
          </a:p>
        </p:txBody>
      </p:sp>
      <p:sp>
        <p:nvSpPr>
          <p:cNvPr id="82" name="Google Shape;82;p2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r>
              <a:rPr lang="en-US" dirty="0">
                <a:solidFill>
                  <a:srgbClr val="FFFFFF"/>
                </a:solidFill>
              </a:rPr>
              <a:t>Source-Object Attribution|  NA-22 Radiological Data Fusion Workshop</a:t>
            </a:r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1CF2AF-495E-C947-B06F-52E10A5277A0}"/>
              </a:ext>
            </a:extLst>
          </p:cNvPr>
          <p:cNvSpPr txBox="1"/>
          <p:nvPr/>
        </p:nvSpPr>
        <p:spPr>
          <a:xfrm>
            <a:off x="99801" y="752435"/>
            <a:ext cx="11981628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ClrTx/>
              <a:buFont typeface="Arial" panose="020B0604020202020204" pitchFamily="34" charset="0"/>
              <a:buChar char="•"/>
            </a:pPr>
            <a:r>
              <a:rPr lang="en-US" sz="1650" b="1" kern="1200" dirty="0">
                <a:solidFill>
                  <a:srgbClr val="00304C"/>
                </a:solidFill>
                <a:latin typeface="Century Gothic" panose="020B0502020202020204" pitchFamily="34" charset="0"/>
                <a:ea typeface="+mn-ea"/>
                <a:cs typeface="+mn-cs"/>
              </a:rPr>
              <a:t>Simulations show the potential for networked detection to outperform conventional detection</a:t>
            </a:r>
            <a:endParaRPr lang="en-US" sz="1650" kern="1200" dirty="0">
              <a:solidFill>
                <a:srgbClr val="00304C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742950" lvl="1" indent="-285750" defTabSz="457200">
              <a:buClrTx/>
              <a:buFont typeface="Arial" panose="020B0604020202020204" pitchFamily="34" charset="0"/>
              <a:buChar char="•"/>
            </a:pPr>
            <a:r>
              <a:rPr lang="en-US" sz="1650" kern="1200" dirty="0">
                <a:solidFill>
                  <a:srgbClr val="00304C"/>
                </a:solidFill>
                <a:latin typeface="Century Gothic" panose="020B0502020202020204" pitchFamily="34" charset="0"/>
                <a:ea typeface="+mn-ea"/>
                <a:cs typeface="+mn-cs"/>
              </a:rPr>
              <a:t>Increased sensitivity to weak sources</a:t>
            </a:r>
          </a:p>
          <a:p>
            <a:pPr marL="742950" lvl="1" indent="-285750" defTabSz="457200">
              <a:buClrTx/>
              <a:buFont typeface="Arial" panose="020B0604020202020204" pitchFamily="34" charset="0"/>
              <a:buChar char="•"/>
            </a:pPr>
            <a:r>
              <a:rPr lang="en-US" sz="1650" kern="1200" dirty="0">
                <a:solidFill>
                  <a:srgbClr val="00304C"/>
                </a:solidFill>
                <a:latin typeface="Century Gothic" panose="020B0502020202020204" pitchFamily="34" charset="0"/>
                <a:ea typeface="+mn-ea"/>
                <a:cs typeface="+mn-cs"/>
              </a:rPr>
              <a:t>Reduced false positive rates</a:t>
            </a:r>
          </a:p>
          <a:p>
            <a:pPr marL="742950" lvl="1" indent="-285750" defTabSz="457200">
              <a:buClrTx/>
              <a:buFont typeface="Arial" panose="020B0604020202020204" pitchFamily="34" charset="0"/>
              <a:buChar char="•"/>
            </a:pPr>
            <a:r>
              <a:rPr lang="en-US" sz="1650" kern="1200" dirty="0">
                <a:solidFill>
                  <a:srgbClr val="00304C"/>
                </a:solidFill>
                <a:latin typeface="Century Gothic" panose="020B0502020202020204" pitchFamily="34" charset="0"/>
                <a:ea typeface="+mn-ea"/>
                <a:cs typeface="+mn-cs"/>
              </a:rPr>
              <a:t>Reduced detector density</a:t>
            </a:r>
          </a:p>
          <a:p>
            <a:pPr marL="285750" indent="-285750" defTabSz="4572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1650" b="1" kern="1200" dirty="0">
                <a:solidFill>
                  <a:srgbClr val="00304C"/>
                </a:solidFill>
                <a:latin typeface="Century Gothic" panose="020B0502020202020204" pitchFamily="34" charset="0"/>
                <a:ea typeface="+mn-ea"/>
                <a:cs typeface="+mn-cs"/>
              </a:rPr>
              <a:t>Contextual information is required to identify correlated observations in a sparse network</a:t>
            </a:r>
          </a:p>
          <a:p>
            <a:pPr marL="742950" lvl="1" indent="-285750" defTabSz="4572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1650" kern="1200" dirty="0">
                <a:solidFill>
                  <a:srgbClr val="00304C"/>
                </a:solidFill>
                <a:latin typeface="Century Gothic" panose="020B0502020202020204" pitchFamily="34" charset="0"/>
                <a:ea typeface="+mn-ea"/>
                <a:cs typeface="+mn-cs"/>
              </a:rPr>
              <a:t>Vehicle make/model/color, license plate etc.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1AD692-C646-7540-B815-9ACE63F1C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073"/>
          <a:stretch/>
        </p:blipFill>
        <p:spPr>
          <a:xfrm>
            <a:off x="377161" y="3017048"/>
            <a:ext cx="3143719" cy="25335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BB1293-00D9-6A48-910E-28B7E9ACC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32" t="81815" r="20535"/>
          <a:stretch/>
        </p:blipFill>
        <p:spPr>
          <a:xfrm>
            <a:off x="772358" y="5702808"/>
            <a:ext cx="2353323" cy="7266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64B716-C5D0-FA43-917F-D7D67600F7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362" r="40133"/>
          <a:stretch/>
        </p:blipFill>
        <p:spPr>
          <a:xfrm>
            <a:off x="4102615" y="3170691"/>
            <a:ext cx="5474208" cy="3398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923CF4-D57A-2B4D-A3DD-233833A8DD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444" t="27128" r="1890" b="32986"/>
          <a:stretch/>
        </p:blipFill>
        <p:spPr>
          <a:xfrm>
            <a:off x="9771586" y="2571229"/>
            <a:ext cx="2385846" cy="17338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A62436B-1A90-6648-A080-54C62B9AE548}"/>
              </a:ext>
            </a:extLst>
          </p:cNvPr>
          <p:cNvSpPr txBox="1"/>
          <p:nvPr/>
        </p:nvSpPr>
        <p:spPr>
          <a:xfrm>
            <a:off x="5421027" y="2801359"/>
            <a:ext cx="415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EEEEEE">
                    <a:lumMod val="10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5 </a:t>
            </a:r>
            <a:r>
              <a:rPr lang="en-US" sz="1800" kern="1200" dirty="0" err="1">
                <a:solidFill>
                  <a:srgbClr val="EEEEEE">
                    <a:lumMod val="10000"/>
                  </a:srgbClr>
                </a:solidFill>
                <a:latin typeface="Symbol" pitchFamily="2" charset="2"/>
                <a:ea typeface="+mn-ea"/>
                <a:cs typeface="+mn-cs"/>
              </a:rPr>
              <a:t>m</a:t>
            </a:r>
            <a:r>
              <a:rPr lang="en-US" sz="1800" kern="1200" dirty="0" err="1">
                <a:solidFill>
                  <a:srgbClr val="EEEEEE">
                    <a:lumMod val="10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Ci</a:t>
            </a:r>
            <a:r>
              <a:rPr lang="en-US" sz="1800" kern="1200" dirty="0">
                <a:solidFill>
                  <a:srgbClr val="EEEEEE">
                    <a:lumMod val="10000"/>
                  </a:srgbClr>
                </a:solidFill>
                <a:latin typeface="Century Gothic" panose="020B0502020202020204" pitchFamily="34" charset="0"/>
                <a:ea typeface="+mn-ea"/>
                <a:cs typeface="+mn-cs"/>
              </a:rPr>
              <a:t> 137Cs source, FAR = 1/8 hours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9C010F-C825-C849-864E-C242FF3B029E}"/>
              </a:ext>
            </a:extLst>
          </p:cNvPr>
          <p:cNvSpPr/>
          <p:nvPr/>
        </p:nvSpPr>
        <p:spPr>
          <a:xfrm>
            <a:off x="5162710" y="3126483"/>
            <a:ext cx="425289" cy="14321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52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/>
              <a:t>(Some) Research Needs</a:t>
            </a:r>
            <a:endParaRPr dirty="0"/>
          </a:p>
        </p:txBody>
      </p:sp>
      <p:sp>
        <p:nvSpPr>
          <p:cNvPr id="79" name="Google Shape;79;p2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</a:t>
            </a:fld>
            <a:endParaRPr sz="1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0458192" y="13252"/>
            <a:ext cx="783771" cy="6684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15</a:t>
            </a:r>
            <a:r>
              <a:rPr lang="en-US" baseline="30000" dirty="0"/>
              <a:t>th</a:t>
            </a:r>
            <a:r>
              <a:rPr lang="en-US" dirty="0"/>
              <a:t> 2023</a:t>
            </a:r>
            <a:endParaRPr dirty="0"/>
          </a:p>
        </p:txBody>
      </p:sp>
      <p:sp>
        <p:nvSpPr>
          <p:cNvPr id="82" name="Google Shape;82;p2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r>
              <a:rPr lang="en-US" dirty="0">
                <a:solidFill>
                  <a:srgbClr val="FFFFFF"/>
                </a:solidFill>
              </a:rPr>
              <a:t>Source-Object Attribution|  NA-22 Radiological Data Fusion Workshop</a:t>
            </a:r>
            <a:endParaRPr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452BD8-A019-A241-B0A4-81071B793D21}"/>
              </a:ext>
            </a:extLst>
          </p:cNvPr>
          <p:cNvSpPr txBox="1">
            <a:spLocks/>
          </p:cNvSpPr>
          <p:nvPr/>
        </p:nvSpPr>
        <p:spPr>
          <a:xfrm>
            <a:off x="99802" y="855600"/>
            <a:ext cx="11814558" cy="57510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Detailed characterization o</a:t>
            </a:r>
            <a:r>
              <a:rPr lang="en-US" sz="2400" dirty="0">
                <a:solidFill>
                  <a:srgbClr val="00304C"/>
                </a:solidFill>
              </a:rPr>
              <a:t>f performance (coming soon…)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304C"/>
                </a:solidFill>
              </a:rPr>
              <a:t>Understanding of optimum detector choice for a given CONOP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304C"/>
                </a:solidFill>
              </a:rPr>
              <a:t>Comprehensive study of contextual sensor trade-offs?</a:t>
            </a:r>
          </a:p>
          <a:p>
            <a:pPr lvl="1" algn="just">
              <a:spcBef>
                <a:spcPts val="1000"/>
              </a:spcBef>
              <a:buClrTx/>
            </a:pPr>
            <a:r>
              <a:rPr lang="en-US" sz="2000" dirty="0">
                <a:solidFill>
                  <a:srgbClr val="00304C"/>
                </a:solidFill>
              </a:rPr>
              <a:t>What about the fusion of multiple sensors?</a:t>
            </a:r>
          </a:p>
          <a:p>
            <a:pPr lvl="1" algn="just">
              <a:spcBef>
                <a:spcPts val="1000"/>
              </a:spcBef>
              <a:buClrTx/>
            </a:pPr>
            <a:r>
              <a:rPr lang="en-US" sz="2000" dirty="0">
                <a:solidFill>
                  <a:srgbClr val="00304C"/>
                </a:solidFill>
              </a:rPr>
              <a:t>Depth-extracting CNNs for video?</a:t>
            </a:r>
          </a:p>
          <a:p>
            <a:pPr algn="just">
              <a:spcBef>
                <a:spcPts val="1600"/>
              </a:spcBef>
              <a:buClrTx/>
            </a:pPr>
            <a:r>
              <a:rPr lang="en-US" sz="2400" dirty="0">
                <a:solidFill>
                  <a:srgbClr val="00304C"/>
                </a:solidFill>
              </a:rPr>
              <a:t>Methods to more fully account for attenuation</a:t>
            </a:r>
          </a:p>
          <a:p>
            <a:pPr lvl="1" algn="just">
              <a:spcBef>
                <a:spcPts val="1600"/>
              </a:spcBef>
              <a:buClrTx/>
            </a:pPr>
            <a:r>
              <a:rPr lang="en-US" sz="2000" dirty="0">
                <a:solidFill>
                  <a:srgbClr val="00304C"/>
                </a:solidFill>
              </a:rPr>
              <a:t>In scene, between tracked objects, and within tracked objects</a:t>
            </a:r>
          </a:p>
          <a:p>
            <a:pPr lvl="1" algn="just">
              <a:spcBef>
                <a:spcPts val="1600"/>
              </a:spcBef>
              <a:buClrTx/>
            </a:pPr>
            <a:r>
              <a:rPr lang="en-US" sz="2000" dirty="0">
                <a:solidFill>
                  <a:srgbClr val="00304C"/>
                </a:solidFill>
              </a:rPr>
              <a:t>Better physics model </a:t>
            </a:r>
            <a:r>
              <a:rPr lang="en-US" sz="2000" dirty="0">
                <a:solidFill>
                  <a:srgbClr val="00304C"/>
                </a:solidFill>
                <a:sym typeface="Wingdings" pitchFamily="2" charset="2"/>
              </a:rPr>
              <a:t> more well bounded statistical metrics</a:t>
            </a:r>
            <a:endParaRPr lang="en-US" sz="2000" dirty="0">
              <a:solidFill>
                <a:srgbClr val="00304C"/>
              </a:solidFill>
            </a:endParaRPr>
          </a:p>
          <a:p>
            <a:pPr algn="just">
              <a:spcBef>
                <a:spcPts val="1600"/>
              </a:spcBef>
              <a:buClrTx/>
            </a:pPr>
            <a:r>
              <a:rPr lang="en-US" sz="2400" dirty="0">
                <a:solidFill>
                  <a:srgbClr val="00304C"/>
                </a:solidFill>
              </a:rPr>
              <a:t>Use of full spectral information rather than peak counts</a:t>
            </a:r>
          </a:p>
          <a:p>
            <a:pPr algn="just">
              <a:spcBef>
                <a:spcPts val="1600"/>
              </a:spcBef>
              <a:buClrTx/>
            </a:pPr>
            <a:r>
              <a:rPr lang="en-US" sz="2400" dirty="0">
                <a:solidFill>
                  <a:srgbClr val="00304C"/>
                </a:solidFill>
              </a:rPr>
              <a:t>Can we apply scene-dependent background models?</a:t>
            </a:r>
          </a:p>
          <a:p>
            <a:pPr algn="just">
              <a:spcBef>
                <a:spcPts val="1600"/>
              </a:spcBef>
              <a:buClrTx/>
            </a:pPr>
            <a:r>
              <a:rPr lang="en-US" sz="2400" dirty="0">
                <a:solidFill>
                  <a:srgbClr val="00304C"/>
                </a:solidFill>
              </a:rPr>
              <a:t>Network-level:</a:t>
            </a:r>
          </a:p>
          <a:p>
            <a:pPr lvl="1" algn="just">
              <a:buClrTx/>
            </a:pPr>
            <a:r>
              <a:rPr lang="en-US" sz="2000" dirty="0">
                <a:solidFill>
                  <a:srgbClr val="00304C"/>
                </a:solidFill>
              </a:rPr>
              <a:t>Extraction of object characteristics</a:t>
            </a:r>
          </a:p>
          <a:p>
            <a:pPr lvl="1" algn="just">
              <a:buClrTx/>
            </a:pPr>
            <a:r>
              <a:rPr lang="en-US" sz="2000" dirty="0">
                <a:solidFill>
                  <a:srgbClr val="00304C"/>
                </a:solidFill>
              </a:rPr>
              <a:t>Object re-detection networks</a:t>
            </a:r>
          </a:p>
          <a:p>
            <a:pPr lvl="1" algn="just">
              <a:buClrTx/>
            </a:pPr>
            <a:r>
              <a:rPr lang="en-US" sz="2000" dirty="0">
                <a:solidFill>
                  <a:srgbClr val="00304C"/>
                </a:solidFill>
              </a:rPr>
              <a:t>Other methods to identify and track specific objects</a:t>
            </a:r>
          </a:p>
          <a:p>
            <a:pPr lvl="1" algn="just">
              <a:buClrTx/>
            </a:pPr>
            <a:endParaRPr lang="en-US" sz="1600" dirty="0">
              <a:solidFill>
                <a:srgbClr val="00304C"/>
              </a:solidFill>
            </a:endParaRPr>
          </a:p>
          <a:p>
            <a:pPr algn="just">
              <a:buClrTx/>
            </a:pPr>
            <a:endParaRPr lang="en-US" sz="2000" dirty="0">
              <a:solidFill>
                <a:srgbClr val="00304C"/>
              </a:solidFill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04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691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776;p54">
            <a:extLst>
              <a:ext uri="{FF2B5EF4-FFF2-40B4-BE49-F238E27FC236}">
                <a16:creationId xmlns:a16="http://schemas.microsoft.com/office/drawing/2014/main" id="{EF455FDB-A759-304D-ACA2-778047ABD02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776"/>
            <a:ext cx="12192000" cy="68322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83">
            <a:extLst>
              <a:ext uri="{FF2B5EF4-FFF2-40B4-BE49-F238E27FC236}">
                <a16:creationId xmlns:a16="http://schemas.microsoft.com/office/drawing/2014/main" id="{DB750D6C-FAD0-C64A-9F30-BD449080A26A}"/>
              </a:ext>
            </a:extLst>
          </p:cNvPr>
          <p:cNvSpPr txBox="1">
            <a:spLocks/>
          </p:cNvSpPr>
          <p:nvPr/>
        </p:nvSpPr>
        <p:spPr>
          <a:xfrm>
            <a:off x="0" y="25776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Avenir Next" panose="020B0503020202020204" pitchFamily="34" charset="0"/>
                <a:ea typeface="+mj-ea"/>
                <a:cs typeface="Avenir Next" panose="020B0503020202020204" pitchFamily="34" charset="0"/>
              </a:defRPr>
            </a:lvl1pPr>
          </a:lstStyle>
          <a:p>
            <a:r>
              <a:rPr lang="en-US" altLang="en-US" b="1" dirty="0">
                <a:latin typeface="Century Gothic" panose="020B0502020202020204" pitchFamily="34" charset="0"/>
              </a:rPr>
              <a:t>Thank You!</a:t>
            </a:r>
          </a:p>
        </p:txBody>
      </p:sp>
      <p:sp>
        <p:nvSpPr>
          <p:cNvPr id="8" name="Shape 83">
            <a:extLst>
              <a:ext uri="{FF2B5EF4-FFF2-40B4-BE49-F238E27FC236}">
                <a16:creationId xmlns:a16="http://schemas.microsoft.com/office/drawing/2014/main" id="{4BF19B6A-AF17-E14E-B46D-6434BF26D406}"/>
              </a:ext>
            </a:extLst>
          </p:cNvPr>
          <p:cNvSpPr txBox="1">
            <a:spLocks/>
          </p:cNvSpPr>
          <p:nvPr/>
        </p:nvSpPr>
        <p:spPr>
          <a:xfrm>
            <a:off x="9588500" y="6496844"/>
            <a:ext cx="2603500" cy="3611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Avenir Next" panose="020B0503020202020204" pitchFamily="34" charset="0"/>
                <a:ea typeface="+mj-ea"/>
                <a:cs typeface="Avenir Next" panose="020B0503020202020204" pitchFamily="34" charset="0"/>
              </a:defRPr>
            </a:lvl1pPr>
          </a:lstStyle>
          <a:p>
            <a:pPr algn="r"/>
            <a:r>
              <a:rPr lang="en-US" altLang="en-US" sz="1200" dirty="0"/>
              <a:t>Photo Credit: Mark </a:t>
            </a:r>
            <a:r>
              <a:rPr lang="en-US" altLang="en-US" sz="1200" dirty="0" err="1"/>
              <a:t>Bandstra</a:t>
            </a:r>
            <a:r>
              <a:rPr lang="en-US" altLang="en-US" sz="1200" dirty="0"/>
              <a:t>, ANP</a:t>
            </a:r>
          </a:p>
        </p:txBody>
      </p:sp>
      <p:sp>
        <p:nvSpPr>
          <p:cNvPr id="11" name="Shape 83">
            <a:extLst>
              <a:ext uri="{FF2B5EF4-FFF2-40B4-BE49-F238E27FC236}">
                <a16:creationId xmlns:a16="http://schemas.microsoft.com/office/drawing/2014/main" id="{DD7EF683-ED2B-8040-9E2B-0796D98703B8}"/>
              </a:ext>
            </a:extLst>
          </p:cNvPr>
          <p:cNvSpPr txBox="1">
            <a:spLocks/>
          </p:cNvSpPr>
          <p:nvPr/>
        </p:nvSpPr>
        <p:spPr>
          <a:xfrm>
            <a:off x="738554" y="4715435"/>
            <a:ext cx="11353800" cy="17584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Avenir Next" panose="020B0503020202020204" pitchFamily="34" charset="0"/>
                <a:ea typeface="+mj-ea"/>
                <a:cs typeface="Avenir Next" panose="020B0503020202020204" pitchFamily="34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Funding: DOE NSSA NA22, DOE NNSA NA84, DHS CWMD, DTRA</a:t>
            </a:r>
          </a:p>
        </p:txBody>
      </p:sp>
      <p:sp>
        <p:nvSpPr>
          <p:cNvPr id="6" name="Shape 83">
            <a:extLst>
              <a:ext uri="{FF2B5EF4-FFF2-40B4-BE49-F238E27FC236}">
                <a16:creationId xmlns:a16="http://schemas.microsoft.com/office/drawing/2014/main" id="{B558447B-6939-8E4A-82EB-927E9B041288}"/>
              </a:ext>
            </a:extLst>
          </p:cNvPr>
          <p:cNvSpPr txBox="1">
            <a:spLocks/>
          </p:cNvSpPr>
          <p:nvPr/>
        </p:nvSpPr>
        <p:spPr>
          <a:xfrm>
            <a:off x="342900" y="1359144"/>
            <a:ext cx="11649808" cy="33886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FFFFFF"/>
                </a:solidFill>
                <a:latin typeface="Avenir Next" panose="020B0503020202020204" pitchFamily="34" charset="0"/>
                <a:ea typeface="+mj-ea"/>
                <a:cs typeface="Avenir Next" panose="020B0503020202020204" pitchFamily="34" charset="0"/>
              </a:defRPr>
            </a:lvl1pPr>
          </a:lstStyle>
          <a:p>
            <a:r>
              <a:rPr lang="en-US" altLang="en-US" sz="2000" u="sng" dirty="0">
                <a:latin typeface="Century Gothic" panose="020B0502020202020204" pitchFamily="34" charset="0"/>
              </a:rPr>
              <a:t>Acknowledgements</a:t>
            </a:r>
            <a:r>
              <a:rPr lang="en-US" altLang="en-US" sz="2000" dirty="0">
                <a:latin typeface="Century Gothic" panose="020B0502020202020204" pitchFamily="34" charset="0"/>
              </a:rPr>
              <a:t>: Nico </a:t>
            </a:r>
            <a:r>
              <a:rPr lang="en-US" altLang="en-US" sz="2000" dirty="0" err="1">
                <a:latin typeface="Century Gothic" panose="020B0502020202020204" pitchFamily="34" charset="0"/>
              </a:rPr>
              <a:t>Abgrall</a:t>
            </a:r>
            <a:r>
              <a:rPr lang="en-US" altLang="en-US" sz="2000" baseline="30000" dirty="0" err="1">
                <a:latin typeface="Century Gothic" panose="020B0502020202020204" pitchFamily="34" charset="0"/>
              </a:rPr>
              <a:t>a</a:t>
            </a:r>
            <a:r>
              <a:rPr lang="en-US" altLang="en-US" sz="2000" dirty="0">
                <a:latin typeface="Century Gothic" panose="020B0502020202020204" pitchFamily="34" charset="0"/>
              </a:rPr>
              <a:t>, G. </a:t>
            </a:r>
            <a:r>
              <a:rPr lang="en-US" altLang="en-US" sz="2000" dirty="0" err="1">
                <a:latin typeface="Century Gothic" panose="020B0502020202020204" pitchFamily="34" charset="0"/>
              </a:rPr>
              <a:t>Aversano</a:t>
            </a:r>
            <a:r>
              <a:rPr lang="en-US" altLang="en-US" sz="2000" baseline="30000" dirty="0" err="1">
                <a:latin typeface="Century Gothic" panose="020B0502020202020204" pitchFamily="34" charset="0"/>
              </a:rPr>
              <a:t>a</a:t>
            </a:r>
            <a:r>
              <a:rPr lang="en-US" altLang="en-US" sz="2000" dirty="0">
                <a:latin typeface="Century Gothic" panose="020B0502020202020204" pitchFamily="34" charset="0"/>
              </a:rPr>
              <a:t>, Mark </a:t>
            </a:r>
            <a:r>
              <a:rPr lang="en-US" altLang="en-US" sz="2000" dirty="0" err="1">
                <a:latin typeface="Century Gothic" panose="020B0502020202020204" pitchFamily="34" charset="0"/>
              </a:rPr>
              <a:t>Bandstra</a:t>
            </a:r>
            <a:r>
              <a:rPr lang="en-US" altLang="en-US" sz="2000" baseline="30000" dirty="0" err="1">
                <a:latin typeface="Century Gothic" panose="020B0502020202020204" pitchFamily="34" charset="0"/>
              </a:rPr>
              <a:t>a</a:t>
            </a:r>
            <a:r>
              <a:rPr lang="en-US" altLang="en-US" sz="2000" dirty="0">
                <a:latin typeface="Century Gothic" panose="020B0502020202020204" pitchFamily="34" charset="0"/>
              </a:rPr>
              <a:t>, Xin Chen</a:t>
            </a:r>
            <a:r>
              <a:rPr lang="en-US" altLang="en-US" sz="2000" baseline="30000" dirty="0">
                <a:latin typeface="Century Gothic" panose="020B0502020202020204" pitchFamily="34" charset="0"/>
              </a:rPr>
              <a:t>a</a:t>
            </a:r>
            <a:r>
              <a:rPr lang="en-US" altLang="en-US" sz="2000" dirty="0">
                <a:latin typeface="Century Gothic" panose="020B0502020202020204" pitchFamily="34" charset="0"/>
              </a:rPr>
              <a:t>, Dan </a:t>
            </a:r>
            <a:r>
              <a:rPr lang="en-US" altLang="en-US" sz="2000" dirty="0" err="1">
                <a:latin typeface="Century Gothic" panose="020B0502020202020204" pitchFamily="34" charset="0"/>
              </a:rPr>
              <a:t>Hellfeld</a:t>
            </a:r>
            <a:r>
              <a:rPr lang="en-US" altLang="en-US" sz="2000" baseline="30000" dirty="0" err="1">
                <a:latin typeface="Century Gothic" panose="020B0502020202020204" pitchFamily="34" charset="0"/>
              </a:rPr>
              <a:t>a</a:t>
            </a:r>
            <a:r>
              <a:rPr lang="en-US" altLang="en-US" sz="2000" dirty="0">
                <a:latin typeface="Century Gothic" panose="020B0502020202020204" pitchFamily="34" charset="0"/>
              </a:rPr>
              <a:t>, </a:t>
            </a:r>
            <a:r>
              <a:rPr lang="en-US" altLang="en-US" sz="2000" dirty="0" err="1">
                <a:latin typeface="Century Gothic" panose="020B0502020202020204" pitchFamily="34" charset="0"/>
              </a:rPr>
              <a:t>Tenzing</a:t>
            </a:r>
            <a:r>
              <a:rPr lang="en-US" altLang="en-US" sz="2000" dirty="0">
                <a:latin typeface="Century Gothic" panose="020B0502020202020204" pitchFamily="34" charset="0"/>
              </a:rPr>
              <a:t> </a:t>
            </a:r>
            <a:r>
              <a:rPr lang="en-US" altLang="en-US" sz="2000" dirty="0" err="1">
                <a:latin typeface="Century Gothic" panose="020B0502020202020204" pitchFamily="34" charset="0"/>
              </a:rPr>
              <a:t>Joshi</a:t>
            </a:r>
            <a:r>
              <a:rPr lang="en-US" altLang="en-US" sz="2000" baseline="30000" dirty="0" err="1">
                <a:latin typeface="Century Gothic" panose="020B0502020202020204" pitchFamily="34" charset="0"/>
              </a:rPr>
              <a:t>a</a:t>
            </a:r>
            <a:r>
              <a:rPr lang="en-US" altLang="en-US" sz="2000" dirty="0">
                <a:latin typeface="Century Gothic" panose="020B0502020202020204" pitchFamily="34" charset="0"/>
              </a:rPr>
              <a:t>, Matt </a:t>
            </a:r>
            <a:r>
              <a:rPr lang="en-US" altLang="en-US" sz="2000" dirty="0" err="1">
                <a:latin typeface="Century Gothic" panose="020B0502020202020204" pitchFamily="34" charset="0"/>
              </a:rPr>
              <a:t>Marshall</a:t>
            </a:r>
            <a:r>
              <a:rPr lang="en-US" altLang="en-US" sz="2000" baseline="30000" dirty="0" err="1">
                <a:latin typeface="Century Gothic" panose="020B0502020202020204" pitchFamily="34" charset="0"/>
              </a:rPr>
              <a:t>a,b</a:t>
            </a:r>
            <a:r>
              <a:rPr lang="en-US" altLang="en-US" sz="2000" dirty="0" err="1">
                <a:latin typeface="Century Gothic" panose="020B0502020202020204" pitchFamily="34" charset="0"/>
              </a:rPr>
              <a:t>,Victor</a:t>
            </a:r>
            <a:r>
              <a:rPr lang="en-US" altLang="en-US" sz="2000" dirty="0">
                <a:latin typeface="Century Gothic" panose="020B0502020202020204" pitchFamily="34" charset="0"/>
              </a:rPr>
              <a:t> </a:t>
            </a:r>
            <a:r>
              <a:rPr lang="en-US" altLang="en-US" sz="2000" dirty="0" err="1">
                <a:latin typeface="Century Gothic" panose="020B0502020202020204" pitchFamily="34" charset="0"/>
              </a:rPr>
              <a:t>Negut</a:t>
            </a:r>
            <a:r>
              <a:rPr lang="en-US" altLang="en-US" sz="2000" baseline="30000" dirty="0" err="1">
                <a:latin typeface="Century Gothic" panose="020B0502020202020204" pitchFamily="34" charset="0"/>
              </a:rPr>
              <a:t>a</a:t>
            </a:r>
            <a:r>
              <a:rPr lang="en-US" altLang="en-US" sz="2000" dirty="0">
                <a:latin typeface="Century Gothic" panose="020B0502020202020204" pitchFamily="34" charset="0"/>
              </a:rPr>
              <a:t>, Brian </a:t>
            </a:r>
            <a:r>
              <a:rPr lang="en-US" altLang="en-US" sz="2000" dirty="0" err="1">
                <a:latin typeface="Century Gothic" panose="020B0502020202020204" pitchFamily="34" charset="0"/>
              </a:rPr>
              <a:t>Quiter</a:t>
            </a:r>
            <a:r>
              <a:rPr lang="en-US" altLang="en-US" sz="2000" baseline="30000" dirty="0" err="1">
                <a:latin typeface="Century Gothic" panose="020B0502020202020204" pitchFamily="34" charset="0"/>
              </a:rPr>
              <a:t>a</a:t>
            </a:r>
            <a:r>
              <a:rPr lang="en-US" altLang="en-US" sz="2000" dirty="0">
                <a:latin typeface="Century Gothic" panose="020B0502020202020204" pitchFamily="34" charset="0"/>
              </a:rPr>
              <a:t>, Marco </a:t>
            </a:r>
            <a:r>
              <a:rPr lang="en-US" altLang="en-US" sz="2000" dirty="0" err="1">
                <a:latin typeface="Century Gothic" panose="020B0502020202020204" pitchFamily="34" charset="0"/>
              </a:rPr>
              <a:t>Salathe</a:t>
            </a:r>
            <a:r>
              <a:rPr lang="en-US" altLang="en-US" sz="2000" baseline="30000" dirty="0" err="1">
                <a:latin typeface="Century Gothic" panose="020B0502020202020204" pitchFamily="34" charset="0"/>
              </a:rPr>
              <a:t>a</a:t>
            </a:r>
            <a:r>
              <a:rPr lang="en-US" altLang="en-US" sz="2000" dirty="0">
                <a:latin typeface="Century Gothic" panose="020B0502020202020204" pitchFamily="34" charset="0"/>
              </a:rPr>
              <a:t>, Kai </a:t>
            </a:r>
            <a:r>
              <a:rPr lang="en-US" altLang="en-US" sz="2000" dirty="0" err="1">
                <a:latin typeface="Century Gothic" panose="020B0502020202020204" pitchFamily="34" charset="0"/>
              </a:rPr>
              <a:t>Vetter</a:t>
            </a:r>
            <a:r>
              <a:rPr lang="en-US" altLang="en-US" sz="2000" baseline="30000" dirty="0" err="1">
                <a:latin typeface="Century Gothic" panose="020B0502020202020204" pitchFamily="34" charset="0"/>
              </a:rPr>
              <a:t>a,b</a:t>
            </a:r>
            <a:r>
              <a:rPr lang="en-US" altLang="en-US" sz="2000" dirty="0">
                <a:latin typeface="Century Gothic" panose="020B0502020202020204" pitchFamily="34" charset="0"/>
              </a:rPr>
              <a:t>, Pete </a:t>
            </a:r>
            <a:r>
              <a:rPr lang="en-US" altLang="en-US" sz="2000" dirty="0" err="1">
                <a:latin typeface="Century Gothic" panose="020B0502020202020204" pitchFamily="34" charset="0"/>
              </a:rPr>
              <a:t>Beckman</a:t>
            </a:r>
            <a:r>
              <a:rPr lang="en-US" altLang="en-US" sz="2000" baseline="30000" dirty="0" err="1">
                <a:latin typeface="Century Gothic" panose="020B0502020202020204" pitchFamily="34" charset="0"/>
              </a:rPr>
              <a:t>c</a:t>
            </a:r>
            <a:r>
              <a:rPr lang="en-US" altLang="en-US" sz="2000" dirty="0">
                <a:latin typeface="Century Gothic" panose="020B0502020202020204" pitchFamily="34" charset="0"/>
              </a:rPr>
              <a:t>, Charlie </a:t>
            </a:r>
            <a:r>
              <a:rPr lang="en-US" altLang="en-US" sz="2000" dirty="0" err="1">
                <a:latin typeface="Century Gothic" panose="020B0502020202020204" pitchFamily="34" charset="0"/>
              </a:rPr>
              <a:t>Catlett</a:t>
            </a:r>
            <a:r>
              <a:rPr lang="en-US" altLang="en-US" sz="2000" baseline="30000" dirty="0" err="1">
                <a:latin typeface="Century Gothic" panose="020B0502020202020204" pitchFamily="34" charset="0"/>
              </a:rPr>
              <a:t>c</a:t>
            </a:r>
            <a:r>
              <a:rPr lang="en-US" altLang="en-US" sz="2000" dirty="0">
                <a:latin typeface="Century Gothic" panose="020B0502020202020204" pitchFamily="34" charset="0"/>
              </a:rPr>
              <a:t>, </a:t>
            </a:r>
            <a:r>
              <a:rPr lang="en-US" altLang="en-US" sz="2000" dirty="0" err="1">
                <a:latin typeface="Century Gothic" panose="020B0502020202020204" pitchFamily="34" charset="0"/>
              </a:rPr>
              <a:t>Yongho</a:t>
            </a:r>
            <a:r>
              <a:rPr lang="en-US" altLang="en-US" sz="2000" dirty="0">
                <a:latin typeface="Century Gothic" panose="020B0502020202020204" pitchFamily="34" charset="0"/>
              </a:rPr>
              <a:t> </a:t>
            </a:r>
            <a:r>
              <a:rPr lang="en-US" altLang="en-US" sz="2000" dirty="0" err="1">
                <a:latin typeface="Century Gothic" panose="020B0502020202020204" pitchFamily="34" charset="0"/>
              </a:rPr>
              <a:t>Kim</a:t>
            </a:r>
            <a:r>
              <a:rPr lang="en-US" altLang="en-US" sz="2000" baseline="30000" dirty="0" err="1">
                <a:latin typeface="Century Gothic" panose="020B0502020202020204" pitchFamily="34" charset="0"/>
              </a:rPr>
              <a:t>c</a:t>
            </a:r>
            <a:r>
              <a:rPr lang="en-US" altLang="en-US" sz="2000" dirty="0">
                <a:latin typeface="Century Gothic" panose="020B0502020202020204" pitchFamily="34" charset="0"/>
              </a:rPr>
              <a:t>, Raj </a:t>
            </a:r>
            <a:r>
              <a:rPr lang="en-US" altLang="en-US" sz="2000" dirty="0" err="1">
                <a:latin typeface="Century Gothic" panose="020B0502020202020204" pitchFamily="34" charset="0"/>
              </a:rPr>
              <a:t>Sankaran</a:t>
            </a:r>
            <a:r>
              <a:rPr lang="en-US" altLang="en-US" sz="2000" baseline="30000" dirty="0" err="1">
                <a:latin typeface="Century Gothic" panose="020B0502020202020204" pitchFamily="34" charset="0"/>
              </a:rPr>
              <a:t>c</a:t>
            </a:r>
            <a:r>
              <a:rPr lang="en-US" altLang="en-US" sz="2000" dirty="0">
                <a:latin typeface="Century Gothic" panose="020B0502020202020204" pitchFamily="34" charset="0"/>
              </a:rPr>
              <a:t>, Sean </a:t>
            </a:r>
            <a:r>
              <a:rPr lang="en-US" altLang="en-US" sz="2000" dirty="0" err="1">
                <a:latin typeface="Century Gothic" panose="020B0502020202020204" pitchFamily="34" charset="0"/>
              </a:rPr>
              <a:t>Shahkarami</a:t>
            </a:r>
            <a:r>
              <a:rPr lang="en-US" altLang="en-US" sz="2000" baseline="30000" dirty="0" err="1">
                <a:latin typeface="Century Gothic" panose="020B0502020202020204" pitchFamily="34" charset="0"/>
              </a:rPr>
              <a:t>c</a:t>
            </a:r>
            <a:endParaRPr lang="en-US" altLang="en-US" sz="2000" baseline="30000" dirty="0">
              <a:latin typeface="Century Gothic" panose="020B0502020202020204" pitchFamily="34" charset="0"/>
            </a:endParaRPr>
          </a:p>
          <a:p>
            <a:endParaRPr lang="en-US" altLang="en-US" sz="2000" dirty="0">
              <a:latin typeface="Century Gothic" panose="020B0502020202020204" pitchFamily="34" charset="0"/>
            </a:endParaRPr>
          </a:p>
          <a:p>
            <a:r>
              <a:rPr lang="en-US" altLang="en-US" sz="2000" baseline="30000" dirty="0">
                <a:latin typeface="Century Gothic" panose="020B0502020202020204" pitchFamily="34" charset="0"/>
              </a:rPr>
              <a:t>a </a:t>
            </a:r>
            <a:r>
              <a:rPr lang="en-US" altLang="en-US" sz="2000" dirty="0">
                <a:latin typeface="Century Gothic" panose="020B0502020202020204" pitchFamily="34" charset="0"/>
              </a:rPr>
              <a:t>Lawrence Berkeley National Laboratory</a:t>
            </a:r>
          </a:p>
          <a:p>
            <a:r>
              <a:rPr lang="en-US" altLang="en-US" sz="2000" baseline="30000" dirty="0">
                <a:latin typeface="Century Gothic" panose="020B0502020202020204" pitchFamily="34" charset="0"/>
              </a:rPr>
              <a:t>b </a:t>
            </a:r>
            <a:r>
              <a:rPr lang="en-US" altLang="en-US" sz="2000" dirty="0">
                <a:latin typeface="Century Gothic" panose="020B0502020202020204" pitchFamily="34" charset="0"/>
              </a:rPr>
              <a:t>University of California, Berkeley</a:t>
            </a:r>
            <a:endParaRPr lang="en-US" altLang="en-US" sz="2000" baseline="30000" dirty="0">
              <a:latin typeface="Century Gothic" panose="020B0502020202020204" pitchFamily="34" charset="0"/>
            </a:endParaRPr>
          </a:p>
          <a:p>
            <a:r>
              <a:rPr lang="en-US" altLang="en-US" sz="2000" baseline="30000" dirty="0">
                <a:latin typeface="Century Gothic" panose="020B0502020202020204" pitchFamily="34" charset="0"/>
              </a:rPr>
              <a:t>c</a:t>
            </a:r>
            <a:r>
              <a:rPr lang="en-US" altLang="en-US" sz="2000" dirty="0">
                <a:latin typeface="Century Gothic" panose="020B0502020202020204" pitchFamily="34" charset="0"/>
              </a:rPr>
              <a:t> Argonne National Laboratory</a:t>
            </a:r>
          </a:p>
          <a:p>
            <a:endParaRPr lang="en-US" alt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310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/>
              <a:t>Optimization of Integration Time</a:t>
            </a:r>
            <a:endParaRPr dirty="0"/>
          </a:p>
        </p:txBody>
      </p:sp>
      <p:sp>
        <p:nvSpPr>
          <p:cNvPr id="79" name="Google Shape;79;p2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</a:t>
            </a:fld>
            <a:endParaRPr sz="1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0458192" y="13252"/>
            <a:ext cx="783771" cy="6684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15</a:t>
            </a:r>
            <a:r>
              <a:rPr lang="en-US" baseline="30000" dirty="0"/>
              <a:t>th</a:t>
            </a:r>
            <a:r>
              <a:rPr lang="en-US" dirty="0"/>
              <a:t> 2023</a:t>
            </a:r>
            <a:endParaRPr dirty="0"/>
          </a:p>
        </p:txBody>
      </p:sp>
      <p:sp>
        <p:nvSpPr>
          <p:cNvPr id="82" name="Google Shape;82;p2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r>
              <a:rPr lang="en-US" dirty="0">
                <a:solidFill>
                  <a:srgbClr val="FFFFFF"/>
                </a:solidFill>
              </a:rPr>
              <a:t>Source-Object Attribution|  NA-22 Radiological Data Fusion Workshop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309EF-DFE1-DB48-9258-BFADB9011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960" y="1053269"/>
            <a:ext cx="5275857" cy="544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24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/>
              <a:t>Pattern-of-Life Analysis and Predictive Analytics</a:t>
            </a:r>
            <a:endParaRPr dirty="0"/>
          </a:p>
        </p:txBody>
      </p:sp>
      <p:sp>
        <p:nvSpPr>
          <p:cNvPr id="79" name="Google Shape;79;p2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</a:t>
            </a:fld>
            <a:endParaRPr sz="1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0458192" y="13252"/>
            <a:ext cx="783771" cy="6684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15</a:t>
            </a:r>
            <a:r>
              <a:rPr lang="en-US" baseline="30000" dirty="0"/>
              <a:t>th</a:t>
            </a:r>
            <a:r>
              <a:rPr lang="en-US" dirty="0"/>
              <a:t> 2023</a:t>
            </a:r>
            <a:endParaRPr dirty="0"/>
          </a:p>
        </p:txBody>
      </p:sp>
      <p:sp>
        <p:nvSpPr>
          <p:cNvPr id="82" name="Google Shape;82;p2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r>
              <a:rPr lang="en-US" dirty="0">
                <a:solidFill>
                  <a:srgbClr val="FFFFFF"/>
                </a:solidFill>
              </a:rPr>
              <a:t>Source-Object Attribution|  NA-22 Radiological Data Fusion Workshop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2970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/>
              <a:t>Outline</a:t>
            </a:r>
            <a:endParaRPr dirty="0"/>
          </a:p>
        </p:txBody>
      </p:sp>
      <p:sp>
        <p:nvSpPr>
          <p:cNvPr id="79" name="Google Shape;79;p2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entury Gothic"/>
                <a:buNone/>
                <a:tabLst/>
                <a:defRPr/>
              </a:pPr>
              <a:t>2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0458192" y="13252"/>
            <a:ext cx="783771" cy="6684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August 15</a:t>
            </a:r>
            <a:r>
              <a:rPr kumimoji="0" lang="en-US" sz="10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th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 2023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82" name="Google Shape;82;p2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sym typeface="Century Gothic"/>
              </a:rPr>
              <a:t>Source-Object Attribution|  NA-22 Radiological Data Fusion Workshop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BBFE16-C422-9143-9B0E-7AD353CBC5F1}"/>
              </a:ext>
            </a:extLst>
          </p:cNvPr>
          <p:cNvSpPr txBox="1"/>
          <p:nvPr/>
        </p:nvSpPr>
        <p:spPr>
          <a:xfrm>
            <a:off x="99799" y="1043896"/>
            <a:ext cx="11985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buClr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rgbClr val="00304C"/>
                </a:solidFill>
                <a:latin typeface="Century Gothic" panose="020B0502020202020204" pitchFamily="34" charset="0"/>
                <a:ea typeface="+mn-ea"/>
                <a:cs typeface="+mn-cs"/>
              </a:rPr>
              <a:t>Radiological Source Object Attribution</a:t>
            </a:r>
          </a:p>
          <a:p>
            <a:pPr marL="285750" indent="-285750" algn="just" defTabSz="457200">
              <a:buClrTx/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rgbClr val="00304C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indent="-285750" algn="just" defTabSz="457200">
              <a:buClr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rgbClr val="00304C"/>
                </a:solidFill>
                <a:latin typeface="Century Gothic" panose="020B0502020202020204" pitchFamily="34" charset="0"/>
                <a:ea typeface="+mn-ea"/>
                <a:cs typeface="+mn-cs"/>
              </a:rPr>
              <a:t>Application to City-scale Networked R/N Detection</a:t>
            </a:r>
          </a:p>
          <a:p>
            <a:pPr marL="285750" indent="-285750" algn="just" defTabSz="457200">
              <a:buClrTx/>
              <a:buFont typeface="Arial" panose="020B0604020202020204" pitchFamily="34" charset="0"/>
              <a:buChar char="•"/>
            </a:pPr>
            <a:endParaRPr lang="en-US" sz="3200" kern="1200" dirty="0">
              <a:solidFill>
                <a:srgbClr val="00304C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indent="-285750" algn="just" defTabSz="457200">
              <a:buClrTx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rgbClr val="00304C"/>
                </a:solidFill>
                <a:latin typeface="Century Gothic" panose="020B0502020202020204" pitchFamily="34" charset="0"/>
                <a:ea typeface="+mn-ea"/>
                <a:cs typeface="+mn-cs"/>
              </a:rPr>
              <a:t>Research Needs</a:t>
            </a:r>
          </a:p>
        </p:txBody>
      </p:sp>
    </p:spTree>
    <p:extLst>
      <p:ext uri="{BB962C8B-B14F-4D97-AF65-F5344CB8AC3E}">
        <p14:creationId xmlns:p14="http://schemas.microsoft.com/office/powerpoint/2010/main" val="3769591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/>
              <a:t>Motivation</a:t>
            </a:r>
            <a:endParaRPr dirty="0"/>
          </a:p>
        </p:txBody>
      </p:sp>
      <p:sp>
        <p:nvSpPr>
          <p:cNvPr id="79" name="Google Shape;79;p2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fld>
            <a:endParaRPr sz="1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0458192" y="13252"/>
            <a:ext cx="783771" cy="6684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15</a:t>
            </a:r>
            <a:r>
              <a:rPr lang="en-US" baseline="30000" dirty="0"/>
              <a:t>th</a:t>
            </a:r>
            <a:r>
              <a:rPr lang="en-US" dirty="0"/>
              <a:t> 2023</a:t>
            </a:r>
            <a:endParaRPr dirty="0"/>
          </a:p>
        </p:txBody>
      </p:sp>
      <p:sp>
        <p:nvSpPr>
          <p:cNvPr id="82" name="Google Shape;82;p2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r>
              <a:rPr lang="en-US" dirty="0">
                <a:solidFill>
                  <a:srgbClr val="FFFFFF"/>
                </a:solidFill>
              </a:rPr>
              <a:t>Source-Object Attribution|  NA-22 Radiological Data Fusion Workshop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E06D07-815D-E944-8C27-F3329E73DF1C}"/>
              </a:ext>
            </a:extLst>
          </p:cNvPr>
          <p:cNvSpPr txBox="1"/>
          <p:nvPr/>
        </p:nvSpPr>
        <p:spPr>
          <a:xfrm>
            <a:off x="99800" y="845798"/>
            <a:ext cx="11985763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304C"/>
                </a:solidFill>
                <a:latin typeface="Century Gothic" panose="020B0502020202020204" pitchFamily="34" charset="0"/>
              </a:rPr>
              <a:t>Contextual information allows us to measure/quantify the factors that influence the measurements we make with radiation detectors</a:t>
            </a:r>
          </a:p>
          <a:p>
            <a:pPr marL="285750" indent="-285750" algn="just" defTabSz="457200">
              <a:spcBef>
                <a:spcPts val="18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304C"/>
                </a:solidFill>
                <a:latin typeface="Century Gothic" panose="020B0502020202020204" pitchFamily="34" charset="0"/>
              </a:rPr>
              <a:t>This helps to inform and/or constrain the inversion from measured counts to actionable information</a:t>
            </a:r>
          </a:p>
          <a:p>
            <a:pPr marL="342900" indent="-342900" algn="just" defTabSz="457200">
              <a:spcBef>
                <a:spcPts val="48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304C"/>
                </a:solidFill>
                <a:latin typeface="Century Gothic" panose="020B0502020202020204" pitchFamily="34" charset="0"/>
              </a:rPr>
              <a:t>When the detector is moving, we track its motion and the environment it is moving through</a:t>
            </a:r>
          </a:p>
          <a:p>
            <a:pPr marL="285750" indent="-285750" algn="just" defTabSz="457200">
              <a:spcBef>
                <a:spcPts val="18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304C"/>
                </a:solidFill>
                <a:latin typeface="Century Gothic" panose="020B0502020202020204" pitchFamily="34" charset="0"/>
              </a:rPr>
              <a:t>When the detector is stationary, we measure the world around it</a:t>
            </a:r>
          </a:p>
          <a:p>
            <a:pPr marL="285750" indent="-285750" algn="just" defTabSz="4572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rgbClr val="00304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8A4420-4C6A-3447-A09A-0DCC50EE342E}"/>
              </a:ext>
            </a:extLst>
          </p:cNvPr>
          <p:cNvSpPr txBox="1"/>
          <p:nvPr/>
        </p:nvSpPr>
        <p:spPr>
          <a:xfrm>
            <a:off x="1013160" y="3854529"/>
            <a:ext cx="10947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304C"/>
                </a:solidFill>
                <a:latin typeface="Century Gothic" panose="020B0502020202020204" pitchFamily="34" charset="0"/>
              </a:rPr>
              <a:t>E.g. tracking objects that could be carrying a source</a:t>
            </a:r>
          </a:p>
          <a:p>
            <a:pPr marL="285750" indent="-285750" algn="just" defTabSz="4572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304C"/>
                </a:solidFill>
                <a:latin typeface="Century Gothic" panose="020B0502020202020204" pitchFamily="34" charset="0"/>
              </a:rPr>
              <a:t>Leverage inverse square law to provide localization and situational awareness</a:t>
            </a:r>
          </a:p>
          <a:p>
            <a:pPr marL="285750" indent="-285750" algn="just" defTabSz="4572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304C"/>
                </a:solidFill>
                <a:latin typeface="Century Gothic" panose="020B0502020202020204" pitchFamily="34" charset="0"/>
              </a:rPr>
              <a:t>Improve detection sensitivity by optimizing integration time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40F36-ACC3-4C4A-80DA-CB709789822C}"/>
              </a:ext>
            </a:extLst>
          </p:cNvPr>
          <p:cNvSpPr txBox="1"/>
          <p:nvPr/>
        </p:nvSpPr>
        <p:spPr>
          <a:xfrm>
            <a:off x="1013160" y="2291985"/>
            <a:ext cx="10947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304C"/>
                </a:solidFill>
                <a:latin typeface="Century Gothic" panose="020B0502020202020204" pitchFamily="34" charset="0"/>
              </a:rPr>
              <a:t>E.g., presence, nature, strength location of an anomaly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462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/>
              <a:t>Motivation</a:t>
            </a:r>
            <a:endParaRPr dirty="0"/>
          </a:p>
        </p:txBody>
      </p:sp>
      <p:sp>
        <p:nvSpPr>
          <p:cNvPr id="79" name="Google Shape;79;p2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fld>
            <a:endParaRPr sz="1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0458192" y="13252"/>
            <a:ext cx="783771" cy="6684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15</a:t>
            </a:r>
            <a:r>
              <a:rPr lang="en-US" baseline="30000" dirty="0"/>
              <a:t>th</a:t>
            </a:r>
            <a:r>
              <a:rPr lang="en-US" dirty="0"/>
              <a:t> 2023</a:t>
            </a:r>
            <a:endParaRPr dirty="0"/>
          </a:p>
        </p:txBody>
      </p:sp>
      <p:sp>
        <p:nvSpPr>
          <p:cNvPr id="82" name="Google Shape;82;p2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r>
              <a:rPr lang="en-US" dirty="0">
                <a:solidFill>
                  <a:srgbClr val="FFFFFF"/>
                </a:solidFill>
              </a:rPr>
              <a:t>Source-Object Attribution|  NA-22 Radiological Data Fusion Workshop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E06D07-815D-E944-8C27-F3329E73DF1C}"/>
              </a:ext>
            </a:extLst>
          </p:cNvPr>
          <p:cNvSpPr txBox="1"/>
          <p:nvPr/>
        </p:nvSpPr>
        <p:spPr>
          <a:xfrm>
            <a:off x="99800" y="845798"/>
            <a:ext cx="11985763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304C"/>
                </a:solidFill>
                <a:latin typeface="Century Gothic" panose="020B0502020202020204" pitchFamily="34" charset="0"/>
              </a:rPr>
              <a:t>Contextual information allows us to measure/quantify the factors that influence the measurements we make with radiation detectors</a:t>
            </a:r>
          </a:p>
          <a:p>
            <a:pPr marL="285750" indent="-285750" algn="just" defTabSz="457200">
              <a:spcBef>
                <a:spcPts val="18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304C"/>
                </a:solidFill>
                <a:latin typeface="Century Gothic" panose="020B0502020202020204" pitchFamily="34" charset="0"/>
              </a:rPr>
              <a:t>This helps to inform and/or constrain the inversion from measured counts to actionable information</a:t>
            </a:r>
          </a:p>
          <a:p>
            <a:pPr marL="342900" indent="-342900" algn="just" defTabSz="457200">
              <a:spcBef>
                <a:spcPts val="48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304C"/>
                </a:solidFill>
                <a:latin typeface="Century Gothic" panose="020B0502020202020204" pitchFamily="34" charset="0"/>
              </a:rPr>
              <a:t>When the detector is moving, we track its motion and the environment it is moving through</a:t>
            </a:r>
          </a:p>
          <a:p>
            <a:pPr marL="285750" indent="-285750" algn="just" defTabSz="457200">
              <a:spcBef>
                <a:spcPts val="18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304C"/>
                </a:solidFill>
                <a:latin typeface="Century Gothic" panose="020B0502020202020204" pitchFamily="34" charset="0"/>
              </a:rPr>
              <a:t>When the detector is stationary, we measure the world around it</a:t>
            </a:r>
          </a:p>
          <a:p>
            <a:pPr marL="285750" indent="-285750" algn="just" defTabSz="457200">
              <a:spcBef>
                <a:spcPts val="1800"/>
              </a:spcBef>
              <a:buClrTx/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rgbClr val="00304C"/>
              </a:solidFill>
              <a:latin typeface="Century Gothic" panose="020B0502020202020204" pitchFamily="34" charset="0"/>
            </a:endParaRPr>
          </a:p>
          <a:p>
            <a:pPr algn="just" defTabSz="457200">
              <a:spcBef>
                <a:spcPts val="1800"/>
              </a:spcBef>
              <a:buClrTx/>
            </a:pPr>
            <a:endParaRPr lang="en-US" sz="2000" b="1" kern="1200" dirty="0">
              <a:solidFill>
                <a:srgbClr val="00304C"/>
              </a:solidFill>
              <a:latin typeface="Century Gothic" panose="020B0502020202020204" pitchFamily="34" charset="0"/>
            </a:endParaRPr>
          </a:p>
          <a:p>
            <a:pPr marL="285750" indent="-285750" algn="just" defTabSz="4572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rgbClr val="00304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8A4420-4C6A-3447-A09A-0DCC50EE342E}"/>
              </a:ext>
            </a:extLst>
          </p:cNvPr>
          <p:cNvSpPr txBox="1"/>
          <p:nvPr/>
        </p:nvSpPr>
        <p:spPr>
          <a:xfrm>
            <a:off x="1013160" y="3854529"/>
            <a:ext cx="10947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304C"/>
                </a:solidFill>
                <a:latin typeface="Century Gothic" panose="020B0502020202020204" pitchFamily="34" charset="0"/>
              </a:rPr>
              <a:t>E.g. tracking objects that could be carrying a source</a:t>
            </a:r>
          </a:p>
          <a:p>
            <a:pPr marL="285750" indent="-285750" algn="just" defTabSz="4572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304C"/>
                </a:solidFill>
                <a:latin typeface="Century Gothic" panose="020B0502020202020204" pitchFamily="34" charset="0"/>
              </a:rPr>
              <a:t>Leverage inverse square law to provide localization and situational awareness</a:t>
            </a:r>
          </a:p>
          <a:p>
            <a:pPr marL="285750" indent="-285750" algn="just" defTabSz="4572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304C"/>
                </a:solidFill>
                <a:latin typeface="Century Gothic" panose="020B0502020202020204" pitchFamily="34" charset="0"/>
              </a:rPr>
              <a:t>Improve detection sensitivity by optimizing integration time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A40F36-ACC3-4C4A-80DA-CB709789822C}"/>
              </a:ext>
            </a:extLst>
          </p:cNvPr>
          <p:cNvSpPr txBox="1"/>
          <p:nvPr/>
        </p:nvSpPr>
        <p:spPr>
          <a:xfrm>
            <a:off x="1013160" y="2291985"/>
            <a:ext cx="10947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4572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rgbClr val="00304C"/>
                </a:solidFill>
                <a:latin typeface="Century Gothic" panose="020B0502020202020204" pitchFamily="34" charset="0"/>
              </a:rPr>
              <a:t>E.g., presence, nature, strength location of an anomaly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AEA6CD-CA34-FB46-ACC7-F422248D70ED}"/>
              </a:ext>
            </a:extLst>
          </p:cNvPr>
          <p:cNvSpPr txBox="1"/>
          <p:nvPr/>
        </p:nvSpPr>
        <p:spPr>
          <a:xfrm>
            <a:off x="332029" y="5370087"/>
            <a:ext cx="11627743" cy="1015663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Century Gothic" panose="020B0502020202020204" pitchFamily="34" charset="0"/>
              </a:rPr>
              <a:t>Disclaimer</a:t>
            </a:r>
            <a:r>
              <a:rPr lang="en-US" sz="2000" dirty="0">
                <a:latin typeface="Century Gothic" panose="020B0502020202020204" pitchFamily="34" charset="0"/>
              </a:rPr>
              <a:t>: We are not the first to leverage object tracking for radiation detection (e.g. Roadside Tracker) but we are now doing it in 3D, in real-time, and in ~complex or unconstrained environments</a:t>
            </a:r>
          </a:p>
        </p:txBody>
      </p:sp>
    </p:spTree>
    <p:extLst>
      <p:ext uri="{BB962C8B-B14F-4D97-AF65-F5344CB8AC3E}">
        <p14:creationId xmlns:p14="http://schemas.microsoft.com/office/powerpoint/2010/main" val="3800321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346E7-F661-9246-A4D1-4717A04F7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”SDF” Systems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BE94A-E7EE-0947-9BD6-B7CB049E7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9562-2EC8-7C42-98DE-F43F46C136F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01D08D-54B0-734F-A272-5AD157B51708}"/>
              </a:ext>
            </a:extLst>
          </p:cNvPr>
          <p:cNvSpPr/>
          <p:nvPr/>
        </p:nvSpPr>
        <p:spPr>
          <a:xfrm>
            <a:off x="10458192" y="13252"/>
            <a:ext cx="783771" cy="6684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46BECD-4F45-F94E-93E7-99A946AD3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80"/>
          <a:stretch/>
        </p:blipFill>
        <p:spPr>
          <a:xfrm>
            <a:off x="10458192" y="1173277"/>
            <a:ext cx="1704048" cy="3206431"/>
          </a:xfrm>
          <a:prstGeom prst="rect">
            <a:avLst/>
          </a:prstGeom>
        </p:spPr>
      </p:pic>
      <p:pic>
        <p:nvPicPr>
          <p:cNvPr id="23" name="Picture 22" descr="A traffic light sitting on the side of a road&#10;&#10;Description automatically generated">
            <a:extLst>
              <a:ext uri="{FF2B5EF4-FFF2-40B4-BE49-F238E27FC236}">
                <a16:creationId xmlns:a16="http://schemas.microsoft.com/office/drawing/2014/main" id="{32C78768-FCCF-154E-BF24-94FF7CA46D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8541" y="4412058"/>
            <a:ext cx="3099301" cy="2123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oogle Shape;157;p28">
            <a:extLst>
              <a:ext uri="{FF2B5EF4-FFF2-40B4-BE49-F238E27FC236}">
                <a16:creationId xmlns:a16="http://schemas.microsoft.com/office/drawing/2014/main" id="{1375732E-9A49-CC4B-821B-030B17F9F38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531" y="4157044"/>
            <a:ext cx="2250426" cy="23356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79F090-7D5A-5240-B92E-E2A1D17E768E}"/>
              </a:ext>
            </a:extLst>
          </p:cNvPr>
          <p:cNvSpPr txBox="1"/>
          <p:nvPr/>
        </p:nvSpPr>
        <p:spPr>
          <a:xfrm>
            <a:off x="359765" y="816801"/>
            <a:ext cx="4467068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Fixed Installation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30FA89-B23B-BD4F-93D4-3E7FD94F68ED}"/>
              </a:ext>
            </a:extLst>
          </p:cNvPr>
          <p:cNvSpPr txBox="1"/>
          <p:nvPr/>
        </p:nvSpPr>
        <p:spPr>
          <a:xfrm>
            <a:off x="8106033" y="778366"/>
            <a:ext cx="397953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Compact, </a:t>
            </a:r>
            <a:r>
              <a:rPr lang="en-US" b="1" dirty="0" err="1">
                <a:latin typeface="Century Gothic" panose="020B0502020202020204" pitchFamily="34" charset="0"/>
              </a:rPr>
              <a:t>redeployable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BC8BE01-FB7E-A442-9389-0F30247E8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704" y="1107606"/>
            <a:ext cx="5891434" cy="5466401"/>
          </a:xfrm>
          <a:prstGeom prst="rect">
            <a:avLst/>
          </a:prstGeom>
        </p:spPr>
      </p:pic>
      <p:sp>
        <p:nvSpPr>
          <p:cNvPr id="14" name="Google Shape;81;p2">
            <a:extLst>
              <a:ext uri="{FF2B5EF4-FFF2-40B4-BE49-F238E27FC236}">
                <a16:creationId xmlns:a16="http://schemas.microsoft.com/office/drawing/2014/main" id="{589EACF8-1827-8142-A309-D32B6B76AC04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15</a:t>
            </a:r>
            <a:r>
              <a:rPr lang="en-US" baseline="30000" dirty="0"/>
              <a:t>th</a:t>
            </a:r>
            <a:r>
              <a:rPr lang="en-US" dirty="0"/>
              <a:t> 2023</a:t>
            </a:r>
            <a:endParaRPr dirty="0"/>
          </a:p>
        </p:txBody>
      </p:sp>
      <p:sp>
        <p:nvSpPr>
          <p:cNvPr id="15" name="Google Shape;82;p2">
            <a:extLst>
              <a:ext uri="{FF2B5EF4-FFF2-40B4-BE49-F238E27FC236}">
                <a16:creationId xmlns:a16="http://schemas.microsoft.com/office/drawing/2014/main" id="{CCFE3947-DC2B-0941-A9BA-B1070542C89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r>
              <a:rPr lang="en-US" dirty="0">
                <a:solidFill>
                  <a:srgbClr val="FFFFFF"/>
                </a:solidFill>
              </a:rPr>
              <a:t>Source-Object Attribution|  NA-22 Radiological Data Fusion Workshop</a:t>
            </a:r>
            <a:endParaRPr dirty="0"/>
          </a:p>
        </p:txBody>
      </p:sp>
      <p:pic>
        <p:nvPicPr>
          <p:cNvPr id="16" name="Google Shape;214;p33">
            <a:extLst>
              <a:ext uri="{FF2B5EF4-FFF2-40B4-BE49-F238E27FC236}">
                <a16:creationId xmlns:a16="http://schemas.microsoft.com/office/drawing/2014/main" id="{99F9A874-510C-EB4D-939E-D45E294AF6F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7864" y="4306121"/>
            <a:ext cx="1528100" cy="203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asev2.2.JPG">
            <a:extLst>
              <a:ext uri="{FF2B5EF4-FFF2-40B4-BE49-F238E27FC236}">
                <a16:creationId xmlns:a16="http://schemas.microsoft.com/office/drawing/2014/main" id="{D49070DC-C469-A84D-A15E-0366AF43E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7" b="22623"/>
          <a:stretch/>
        </p:blipFill>
        <p:spPr bwMode="auto">
          <a:xfrm>
            <a:off x="7545557" y="2407043"/>
            <a:ext cx="2967536" cy="182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1E5072-B605-5C4D-9A5F-0B3E9B1CDDDD}"/>
              </a:ext>
            </a:extLst>
          </p:cNvPr>
          <p:cNvCxnSpPr/>
          <p:nvPr/>
        </p:nvCxnSpPr>
        <p:spPr>
          <a:xfrm flipV="1">
            <a:off x="10458191" y="1253635"/>
            <a:ext cx="0" cy="2854976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25BC786-4E5E-C948-A93B-92CE76FA0789}"/>
              </a:ext>
            </a:extLst>
          </p:cNvPr>
          <p:cNvSpPr txBox="1"/>
          <p:nvPr/>
        </p:nvSpPr>
        <p:spPr>
          <a:xfrm>
            <a:off x="9953912" y="1482383"/>
            <a:ext cx="742843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40 cm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542568-D3DC-D94C-8EC4-10A1081583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73" y="1473398"/>
            <a:ext cx="2460276" cy="1847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47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23"/>
    </mc:Choice>
    <mc:Fallback xmlns="">
      <p:transition spd="slow" advTm="7752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/>
              <a:t>Methodology</a:t>
            </a:r>
            <a:endParaRPr dirty="0"/>
          </a:p>
        </p:txBody>
      </p:sp>
      <p:sp>
        <p:nvSpPr>
          <p:cNvPr id="79" name="Google Shape;79;p2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fld>
            <a:endParaRPr sz="1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0458192" y="13252"/>
            <a:ext cx="783771" cy="6684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15</a:t>
            </a:r>
            <a:r>
              <a:rPr lang="en-US" baseline="30000" dirty="0"/>
              <a:t>th</a:t>
            </a:r>
            <a:r>
              <a:rPr lang="en-US" dirty="0"/>
              <a:t> 2023</a:t>
            </a:r>
            <a:endParaRPr dirty="0"/>
          </a:p>
        </p:txBody>
      </p:sp>
      <p:sp>
        <p:nvSpPr>
          <p:cNvPr id="82" name="Google Shape;82;p2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r>
              <a:rPr lang="en-US" dirty="0">
                <a:solidFill>
                  <a:srgbClr val="FFFFFF"/>
                </a:solidFill>
              </a:rPr>
              <a:t>Source-Object Attribution|  NA-22 Radiological Data Fusion Workshop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C8DAA-5A38-AC47-B56F-CB75137357A8}"/>
              </a:ext>
            </a:extLst>
          </p:cNvPr>
          <p:cNvSpPr txBox="1"/>
          <p:nvPr/>
        </p:nvSpPr>
        <p:spPr>
          <a:xfrm>
            <a:off x="7136059" y="6323816"/>
            <a:ext cx="5050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M.R. Marshall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et al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., IEEE TNS(2020), DOI: 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10.1109/TNS.2020.3047646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730C526-355D-C648-863B-A1AF03868942}"/>
              </a:ext>
            </a:extLst>
          </p:cNvPr>
          <p:cNvSpPr/>
          <p:nvPr/>
        </p:nvSpPr>
        <p:spPr bwMode="auto">
          <a:xfrm>
            <a:off x="459798" y="1314576"/>
            <a:ext cx="1162633" cy="25793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5E32F47-1BB1-9D4C-B2F6-665526CF182A}"/>
              </a:ext>
            </a:extLst>
          </p:cNvPr>
          <p:cNvSpPr/>
          <p:nvPr/>
        </p:nvSpPr>
        <p:spPr bwMode="auto">
          <a:xfrm>
            <a:off x="571115" y="1403094"/>
            <a:ext cx="1162633" cy="25793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F709BEAD-5BC6-E644-AE10-1491A57CA18D}"/>
              </a:ext>
            </a:extLst>
          </p:cNvPr>
          <p:cNvSpPr/>
          <p:nvPr/>
        </p:nvSpPr>
        <p:spPr bwMode="auto">
          <a:xfrm>
            <a:off x="682434" y="1491612"/>
            <a:ext cx="1162633" cy="25793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40" dirty="0">
                <a:latin typeface="Arial" charset="0"/>
              </a:rPr>
              <a:t>Image Frame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49A016-349E-BB4E-B251-EF102B26DCCE}"/>
              </a:ext>
            </a:extLst>
          </p:cNvPr>
          <p:cNvSpPr txBox="1"/>
          <p:nvPr/>
        </p:nvSpPr>
        <p:spPr>
          <a:xfrm>
            <a:off x="2026324" y="2646933"/>
            <a:ext cx="862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Acquire Video and/or Lidar Data in Real Time</a:t>
            </a:r>
          </a:p>
        </p:txBody>
      </p:sp>
      <p:pic>
        <p:nvPicPr>
          <p:cNvPr id="44" name="Picture 43" descr="A picture containing road, outdoor, street, sky&#10;&#10;Description automatically generated">
            <a:extLst>
              <a:ext uri="{FF2B5EF4-FFF2-40B4-BE49-F238E27FC236}">
                <a16:creationId xmlns:a16="http://schemas.microsoft.com/office/drawing/2014/main" id="{95A83BB6-4BC8-1144-8572-33DA6A227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324" y="3397297"/>
            <a:ext cx="4350867" cy="2777149"/>
          </a:xfrm>
          <a:prstGeom prst="rect">
            <a:avLst/>
          </a:prstGeom>
        </p:spPr>
      </p:pic>
      <p:pic>
        <p:nvPicPr>
          <p:cNvPr id="45" name="Picture 44" descr="Map&#10;&#10;Description automatically generated with medium confidence">
            <a:extLst>
              <a:ext uri="{FF2B5EF4-FFF2-40B4-BE49-F238E27FC236}">
                <a16:creationId xmlns:a16="http://schemas.microsoft.com/office/drawing/2014/main" id="{CA48902C-F023-754F-9717-EFBE163A8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581" y="3391786"/>
            <a:ext cx="3736489" cy="27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52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Map&#10;&#10;Description automatically generated with medium confidence">
            <a:extLst>
              <a:ext uri="{FF2B5EF4-FFF2-40B4-BE49-F238E27FC236}">
                <a16:creationId xmlns:a16="http://schemas.microsoft.com/office/drawing/2014/main" id="{75813157-7092-F343-9CBD-79061E12E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581" y="3388589"/>
            <a:ext cx="3736489" cy="2755114"/>
          </a:xfrm>
          <a:prstGeom prst="rect">
            <a:avLst/>
          </a:prstGeom>
        </p:spPr>
      </p:pic>
      <p:pic>
        <p:nvPicPr>
          <p:cNvPr id="26" name="Picture 25" descr="A picture containing text, outdoor, road, tree&#10;&#10;Description automatically generated">
            <a:extLst>
              <a:ext uri="{FF2B5EF4-FFF2-40B4-BE49-F238E27FC236}">
                <a16:creationId xmlns:a16="http://schemas.microsoft.com/office/drawing/2014/main" id="{51A7B74D-EEBB-1940-A423-4BFC2CCA0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323" y="3391786"/>
            <a:ext cx="4359501" cy="2782660"/>
          </a:xfrm>
          <a:prstGeom prst="rect">
            <a:avLst/>
          </a:prstGeom>
        </p:spPr>
      </p:pic>
      <p:sp>
        <p:nvSpPr>
          <p:cNvPr id="78" name="Google Shape;78;p2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/>
              <a:t>Methodology</a:t>
            </a:r>
            <a:endParaRPr dirty="0"/>
          </a:p>
        </p:txBody>
      </p:sp>
      <p:sp>
        <p:nvSpPr>
          <p:cNvPr id="79" name="Google Shape;79;p2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fld>
            <a:endParaRPr sz="1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0458192" y="13252"/>
            <a:ext cx="783771" cy="6684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15</a:t>
            </a:r>
            <a:r>
              <a:rPr lang="en-US" baseline="30000" dirty="0"/>
              <a:t>th</a:t>
            </a:r>
            <a:r>
              <a:rPr lang="en-US" dirty="0"/>
              <a:t> 2023</a:t>
            </a:r>
            <a:endParaRPr dirty="0"/>
          </a:p>
        </p:txBody>
      </p:sp>
      <p:sp>
        <p:nvSpPr>
          <p:cNvPr id="82" name="Google Shape;82;p2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r>
              <a:rPr lang="en-US" dirty="0">
                <a:solidFill>
                  <a:srgbClr val="FFFFFF"/>
                </a:solidFill>
              </a:rPr>
              <a:t>Source-Object Attribution|  NA-22 Radiological Data Fusion Workshop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C8DAA-5A38-AC47-B56F-CB75137357A8}"/>
              </a:ext>
            </a:extLst>
          </p:cNvPr>
          <p:cNvSpPr txBox="1"/>
          <p:nvPr/>
        </p:nvSpPr>
        <p:spPr>
          <a:xfrm>
            <a:off x="7136059" y="6323816"/>
            <a:ext cx="5050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M.R. Marshall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et al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., IEEE TNS(2020), DOI: 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10.1109/TNS.2020.3047646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750917-9A01-BD4A-A5E3-CDFBB25E8ABB}"/>
              </a:ext>
            </a:extLst>
          </p:cNvPr>
          <p:cNvSpPr txBox="1"/>
          <p:nvPr/>
        </p:nvSpPr>
        <p:spPr>
          <a:xfrm>
            <a:off x="2026324" y="2646933"/>
            <a:ext cx="8623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Detect and Classify Objects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(Return positions)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E5849F1-2F95-C54E-A727-C4F907EBAB0E}"/>
              </a:ext>
            </a:extLst>
          </p:cNvPr>
          <p:cNvSpPr/>
          <p:nvPr/>
        </p:nvSpPr>
        <p:spPr bwMode="auto">
          <a:xfrm>
            <a:off x="459798" y="1314576"/>
            <a:ext cx="1162633" cy="25793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6C86BA-072B-2845-B0E1-E16D1446A56C}"/>
              </a:ext>
            </a:extLst>
          </p:cNvPr>
          <p:cNvSpPr/>
          <p:nvPr/>
        </p:nvSpPr>
        <p:spPr bwMode="auto">
          <a:xfrm>
            <a:off x="2257816" y="1194450"/>
            <a:ext cx="927481" cy="896782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Object</a:t>
            </a:r>
          </a:p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Detection</a:t>
            </a:r>
          </a:p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CNN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CC55AEF-C915-214E-A1F3-8A30CB56F1C7}"/>
              </a:ext>
            </a:extLst>
          </p:cNvPr>
          <p:cNvSpPr/>
          <p:nvPr/>
        </p:nvSpPr>
        <p:spPr bwMode="auto">
          <a:xfrm>
            <a:off x="571115" y="1403094"/>
            <a:ext cx="1162633" cy="25793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B062A54-2AFD-8341-B2CE-F65E46309BC3}"/>
              </a:ext>
            </a:extLst>
          </p:cNvPr>
          <p:cNvSpPr/>
          <p:nvPr/>
        </p:nvSpPr>
        <p:spPr bwMode="auto">
          <a:xfrm>
            <a:off x="682434" y="1491612"/>
            <a:ext cx="1162633" cy="25793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40" dirty="0">
                <a:latin typeface="Arial" charset="0"/>
              </a:rPr>
              <a:t>Image Frame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A9EA3E8-594C-9043-AE53-A90CE66B14BD}"/>
              </a:ext>
            </a:extLst>
          </p:cNvPr>
          <p:cNvCxnSpPr>
            <a:cxnSpLocks/>
          </p:cNvCxnSpPr>
          <p:nvPr/>
        </p:nvCxnSpPr>
        <p:spPr bwMode="auto">
          <a:xfrm>
            <a:off x="1921874" y="1574240"/>
            <a:ext cx="255851" cy="0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5A48A0-DDDB-6D4C-9981-904FEA113731}"/>
              </a:ext>
            </a:extLst>
          </p:cNvPr>
          <p:cNvCxnSpPr>
            <a:cxnSpLocks/>
          </p:cNvCxnSpPr>
          <p:nvPr/>
        </p:nvCxnSpPr>
        <p:spPr bwMode="auto">
          <a:xfrm>
            <a:off x="3323039" y="1574240"/>
            <a:ext cx="297097" cy="0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BDB0A0B-8AE8-B244-929B-D77F46D1459E}"/>
              </a:ext>
            </a:extLst>
          </p:cNvPr>
          <p:cNvSpPr/>
          <p:nvPr/>
        </p:nvSpPr>
        <p:spPr bwMode="auto">
          <a:xfrm>
            <a:off x="3702737" y="1371472"/>
            <a:ext cx="1187116" cy="29083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DA5EDFA-2143-3949-90A6-BBA1FE64334F}"/>
              </a:ext>
            </a:extLst>
          </p:cNvPr>
          <p:cNvSpPr/>
          <p:nvPr/>
        </p:nvSpPr>
        <p:spPr bwMode="auto">
          <a:xfrm>
            <a:off x="3814053" y="1459990"/>
            <a:ext cx="1187116" cy="29083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1452F9F-61AC-9B40-8558-95D67812E78C}"/>
              </a:ext>
            </a:extLst>
          </p:cNvPr>
          <p:cNvSpPr/>
          <p:nvPr/>
        </p:nvSpPr>
        <p:spPr bwMode="auto">
          <a:xfrm>
            <a:off x="3925373" y="1548508"/>
            <a:ext cx="1187116" cy="29083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latin typeface="Arial" charset="0"/>
              </a:rPr>
              <a:t>Obj. Positions</a:t>
            </a:r>
          </a:p>
        </p:txBody>
      </p:sp>
    </p:spTree>
    <p:extLst>
      <p:ext uri="{BB962C8B-B14F-4D97-AF65-F5344CB8AC3E}">
        <p14:creationId xmlns:p14="http://schemas.microsoft.com/office/powerpoint/2010/main" val="2058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/>
              <a:t>Methodology</a:t>
            </a:r>
            <a:endParaRPr dirty="0"/>
          </a:p>
        </p:txBody>
      </p:sp>
      <p:sp>
        <p:nvSpPr>
          <p:cNvPr id="79" name="Google Shape;79;p2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fld>
            <a:endParaRPr sz="1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0458192" y="13252"/>
            <a:ext cx="783771" cy="6684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15</a:t>
            </a:r>
            <a:r>
              <a:rPr lang="en-US" baseline="30000" dirty="0"/>
              <a:t>th</a:t>
            </a:r>
            <a:r>
              <a:rPr lang="en-US" dirty="0"/>
              <a:t> 2023</a:t>
            </a:r>
            <a:endParaRPr dirty="0"/>
          </a:p>
        </p:txBody>
      </p:sp>
      <p:sp>
        <p:nvSpPr>
          <p:cNvPr id="82" name="Google Shape;82;p2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r>
              <a:rPr lang="en-US" dirty="0">
                <a:solidFill>
                  <a:srgbClr val="FFFFFF"/>
                </a:solidFill>
              </a:rPr>
              <a:t>Source-Object Attribution|  NA-22 Radiological Data Fusion Workshop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C8DAA-5A38-AC47-B56F-CB75137357A8}"/>
              </a:ext>
            </a:extLst>
          </p:cNvPr>
          <p:cNvSpPr txBox="1"/>
          <p:nvPr/>
        </p:nvSpPr>
        <p:spPr>
          <a:xfrm>
            <a:off x="7136059" y="6323816"/>
            <a:ext cx="5050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M.R. Marshall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et al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., IEEE TNS(2020), DOI: 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10.1109/TNS.2020.3047646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D61839C-C82A-A440-A48C-E986D65DC662}"/>
              </a:ext>
            </a:extLst>
          </p:cNvPr>
          <p:cNvSpPr/>
          <p:nvPr/>
        </p:nvSpPr>
        <p:spPr bwMode="auto">
          <a:xfrm>
            <a:off x="459798" y="1314576"/>
            <a:ext cx="1162633" cy="25793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64DE49-5135-D44E-9451-61D156C4F0FB}"/>
              </a:ext>
            </a:extLst>
          </p:cNvPr>
          <p:cNvSpPr/>
          <p:nvPr/>
        </p:nvSpPr>
        <p:spPr bwMode="auto">
          <a:xfrm>
            <a:off x="2257816" y="1194450"/>
            <a:ext cx="927481" cy="896782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Object</a:t>
            </a:r>
          </a:p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Detection</a:t>
            </a:r>
          </a:p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CNN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739D176-C6EE-CD40-BC73-91394FD639E5}"/>
              </a:ext>
            </a:extLst>
          </p:cNvPr>
          <p:cNvSpPr/>
          <p:nvPr/>
        </p:nvSpPr>
        <p:spPr bwMode="auto">
          <a:xfrm>
            <a:off x="571115" y="1403094"/>
            <a:ext cx="1162633" cy="25793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E9D7A45-9E7D-5241-B4AA-C97899444AC3}"/>
              </a:ext>
            </a:extLst>
          </p:cNvPr>
          <p:cNvSpPr/>
          <p:nvPr/>
        </p:nvSpPr>
        <p:spPr bwMode="auto">
          <a:xfrm>
            <a:off x="682434" y="1491612"/>
            <a:ext cx="1162633" cy="25793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40" dirty="0">
                <a:latin typeface="Arial" charset="0"/>
              </a:rPr>
              <a:t>Image Frame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DF903D-662E-7744-8847-707AB40C7929}"/>
              </a:ext>
            </a:extLst>
          </p:cNvPr>
          <p:cNvCxnSpPr>
            <a:cxnSpLocks/>
          </p:cNvCxnSpPr>
          <p:nvPr/>
        </p:nvCxnSpPr>
        <p:spPr bwMode="auto">
          <a:xfrm>
            <a:off x="1921874" y="1574240"/>
            <a:ext cx="255851" cy="0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3DD1CC-50E5-3943-A530-20324B7E8D78}"/>
              </a:ext>
            </a:extLst>
          </p:cNvPr>
          <p:cNvCxnSpPr>
            <a:cxnSpLocks/>
          </p:cNvCxnSpPr>
          <p:nvPr/>
        </p:nvCxnSpPr>
        <p:spPr bwMode="auto">
          <a:xfrm>
            <a:off x="3323039" y="1574240"/>
            <a:ext cx="297097" cy="0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B58F4C3-B37D-B54E-B35E-5E600CBA615E}"/>
              </a:ext>
            </a:extLst>
          </p:cNvPr>
          <p:cNvSpPr/>
          <p:nvPr/>
        </p:nvSpPr>
        <p:spPr bwMode="auto">
          <a:xfrm>
            <a:off x="5690428" y="1194451"/>
            <a:ext cx="911309" cy="89678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Kalman</a:t>
            </a:r>
          </a:p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Filter</a:t>
            </a:r>
          </a:p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Tracker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4C6CD1D-F22E-FB48-B652-AE400BAF9A4F}"/>
              </a:ext>
            </a:extLst>
          </p:cNvPr>
          <p:cNvCxnSpPr>
            <a:cxnSpLocks/>
          </p:cNvCxnSpPr>
          <p:nvPr/>
        </p:nvCxnSpPr>
        <p:spPr bwMode="auto">
          <a:xfrm>
            <a:off x="5196825" y="1605408"/>
            <a:ext cx="393590" cy="0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975ED35-16CB-3045-AB8F-A7007A36D154}"/>
              </a:ext>
            </a:extLst>
          </p:cNvPr>
          <p:cNvSpPr/>
          <p:nvPr/>
        </p:nvSpPr>
        <p:spPr bwMode="auto">
          <a:xfrm>
            <a:off x="3702737" y="1371472"/>
            <a:ext cx="1187116" cy="29083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E5DAD57-BF4D-7643-B101-D3EC5DCE4885}"/>
              </a:ext>
            </a:extLst>
          </p:cNvPr>
          <p:cNvSpPr/>
          <p:nvPr/>
        </p:nvSpPr>
        <p:spPr bwMode="auto">
          <a:xfrm>
            <a:off x="3814053" y="1459990"/>
            <a:ext cx="1187116" cy="29083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1C6448F-A068-A447-BF1B-A76A42B57D1A}"/>
              </a:ext>
            </a:extLst>
          </p:cNvPr>
          <p:cNvSpPr/>
          <p:nvPr/>
        </p:nvSpPr>
        <p:spPr bwMode="auto">
          <a:xfrm>
            <a:off x="3925373" y="1548508"/>
            <a:ext cx="1187116" cy="29083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latin typeface="Arial" charset="0"/>
              </a:rPr>
              <a:t>Obj. Positions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9DAC4A-D509-2040-9233-1D2EFE6FFCF3}"/>
              </a:ext>
            </a:extLst>
          </p:cNvPr>
          <p:cNvCxnSpPr>
            <a:cxnSpLocks/>
          </p:cNvCxnSpPr>
          <p:nvPr/>
        </p:nvCxnSpPr>
        <p:spPr bwMode="auto">
          <a:xfrm>
            <a:off x="6671964" y="1605408"/>
            <a:ext cx="357810" cy="0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4CFD8EC-535E-9346-B136-06EB2EA4689F}"/>
              </a:ext>
            </a:extLst>
          </p:cNvPr>
          <p:cNvSpPr/>
          <p:nvPr/>
        </p:nvSpPr>
        <p:spPr bwMode="auto">
          <a:xfrm>
            <a:off x="7108104" y="1314578"/>
            <a:ext cx="828565" cy="290831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B906DB5-493F-7C49-9140-954640B7051D}"/>
              </a:ext>
            </a:extLst>
          </p:cNvPr>
          <p:cNvSpPr/>
          <p:nvPr/>
        </p:nvSpPr>
        <p:spPr bwMode="auto">
          <a:xfrm>
            <a:off x="7219422" y="1403096"/>
            <a:ext cx="828565" cy="290831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0E6EFE0-A0DF-A643-B4BF-777554619E20}"/>
              </a:ext>
            </a:extLst>
          </p:cNvPr>
          <p:cNvSpPr/>
          <p:nvPr/>
        </p:nvSpPr>
        <p:spPr bwMode="auto">
          <a:xfrm>
            <a:off x="7330740" y="1491614"/>
            <a:ext cx="828565" cy="290831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/>
              <a:t>Tracks</a:t>
            </a:r>
            <a:endParaRPr lang="en-US" sz="1560" dirty="0">
              <a:latin typeface="Arial" charset="0"/>
            </a:endParaRPr>
          </a:p>
        </p:txBody>
      </p:sp>
      <p:pic>
        <p:nvPicPr>
          <p:cNvPr id="30" name="Picture 29" descr="A picture containing text, tree, outdoor, road&#10;&#10;Description automatically generated">
            <a:extLst>
              <a:ext uri="{FF2B5EF4-FFF2-40B4-BE49-F238E27FC236}">
                <a16:creationId xmlns:a16="http://schemas.microsoft.com/office/drawing/2014/main" id="{0B3E0703-D0D7-4143-99CC-2CBF8EBFC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968" y="3383280"/>
            <a:ext cx="4361688" cy="2784056"/>
          </a:xfrm>
          <a:prstGeom prst="rect">
            <a:avLst/>
          </a:prstGeom>
        </p:spPr>
      </p:pic>
      <p:pic>
        <p:nvPicPr>
          <p:cNvPr id="31" name="Picture 30" descr="Map&#10;&#10;Description automatically generated">
            <a:extLst>
              <a:ext uri="{FF2B5EF4-FFF2-40B4-BE49-F238E27FC236}">
                <a16:creationId xmlns:a16="http://schemas.microsoft.com/office/drawing/2014/main" id="{1FAD1769-54DD-7C4C-AF0E-E60A18021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864" y="3374136"/>
            <a:ext cx="3739896" cy="2785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523C8BE-60B7-194F-BE3E-7ECCBBAD2FAC}"/>
              </a:ext>
            </a:extLst>
          </p:cNvPr>
          <p:cNvSpPr txBox="1"/>
          <p:nvPr/>
        </p:nvSpPr>
        <p:spPr>
          <a:xfrm>
            <a:off x="2026324" y="2646933"/>
            <a:ext cx="862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Track Objects in 3D</a:t>
            </a:r>
          </a:p>
        </p:txBody>
      </p:sp>
    </p:spTree>
    <p:extLst>
      <p:ext uri="{BB962C8B-B14F-4D97-AF65-F5344CB8AC3E}">
        <p14:creationId xmlns:p14="http://schemas.microsoft.com/office/powerpoint/2010/main" val="180618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>
            <a:spLocks noGrp="1"/>
          </p:cNvSpPr>
          <p:nvPr>
            <p:ph type="title"/>
          </p:nvPr>
        </p:nvSpPr>
        <p:spPr>
          <a:xfrm>
            <a:off x="99800" y="2"/>
            <a:ext cx="10413293" cy="75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dirty="0"/>
              <a:t>Methodology</a:t>
            </a:r>
            <a:endParaRPr dirty="0"/>
          </a:p>
        </p:txBody>
      </p:sp>
      <p:sp>
        <p:nvSpPr>
          <p:cNvPr id="79" name="Google Shape;79;p2"/>
          <p:cNvSpPr txBox="1">
            <a:spLocks noGrp="1"/>
          </p:cNvSpPr>
          <p:nvPr>
            <p:ph type="sldNum" idx="12"/>
          </p:nvPr>
        </p:nvSpPr>
        <p:spPr>
          <a:xfrm>
            <a:off x="10265478" y="6606690"/>
            <a:ext cx="1820085" cy="25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</a:t>
            </a:fld>
            <a:endParaRPr sz="1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0458192" y="13252"/>
            <a:ext cx="783771" cy="6684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 txBox="1">
            <a:spLocks noGrp="1"/>
          </p:cNvSpPr>
          <p:nvPr>
            <p:ph type="dt" idx="10"/>
          </p:nvPr>
        </p:nvSpPr>
        <p:spPr>
          <a:xfrm>
            <a:off x="99800" y="6606691"/>
            <a:ext cx="1826723" cy="2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15</a:t>
            </a:r>
            <a:r>
              <a:rPr lang="en-US" baseline="30000" dirty="0"/>
              <a:t>th</a:t>
            </a:r>
            <a:r>
              <a:rPr lang="en-US" dirty="0"/>
              <a:t> 2023</a:t>
            </a:r>
            <a:endParaRPr dirty="0"/>
          </a:p>
        </p:txBody>
      </p:sp>
      <p:sp>
        <p:nvSpPr>
          <p:cNvPr id="82" name="Google Shape;82;p2"/>
          <p:cNvSpPr txBox="1">
            <a:spLocks noGrp="1"/>
          </p:cNvSpPr>
          <p:nvPr>
            <p:ph type="ftr" idx="11"/>
          </p:nvPr>
        </p:nvSpPr>
        <p:spPr>
          <a:xfrm>
            <a:off x="2026324" y="6606691"/>
            <a:ext cx="8139353" cy="25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entury Gothic"/>
              <a:buNone/>
            </a:pPr>
            <a:r>
              <a:rPr lang="en-US" dirty="0">
                <a:solidFill>
                  <a:srgbClr val="FFFFFF"/>
                </a:solidFill>
              </a:rPr>
              <a:t>Source-Object Attribution|  NA-22 Radiological Data Fusion Workshop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C8DAA-5A38-AC47-B56F-CB75137357A8}"/>
              </a:ext>
            </a:extLst>
          </p:cNvPr>
          <p:cNvSpPr txBox="1"/>
          <p:nvPr/>
        </p:nvSpPr>
        <p:spPr>
          <a:xfrm>
            <a:off x="7136059" y="6323816"/>
            <a:ext cx="5050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M.R. Marshall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et al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., IEEE TNS(2020), DOI: 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10.1109/TNS.2020.3047646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8807E5A-006D-954B-9B82-BE008B3AA45C}"/>
              </a:ext>
            </a:extLst>
          </p:cNvPr>
          <p:cNvSpPr/>
          <p:nvPr/>
        </p:nvSpPr>
        <p:spPr bwMode="auto">
          <a:xfrm>
            <a:off x="459798" y="1314576"/>
            <a:ext cx="1162633" cy="25793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8AABD3-2506-C042-AA42-4FEB540D2C61}"/>
              </a:ext>
            </a:extLst>
          </p:cNvPr>
          <p:cNvSpPr/>
          <p:nvPr/>
        </p:nvSpPr>
        <p:spPr bwMode="auto">
          <a:xfrm>
            <a:off x="2257816" y="1194450"/>
            <a:ext cx="927481" cy="896782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Object</a:t>
            </a:r>
          </a:p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Detection</a:t>
            </a:r>
          </a:p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CNN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60A69DA-7167-214E-B903-CB5965EA4041}"/>
              </a:ext>
            </a:extLst>
          </p:cNvPr>
          <p:cNvSpPr/>
          <p:nvPr/>
        </p:nvSpPr>
        <p:spPr bwMode="auto">
          <a:xfrm>
            <a:off x="571115" y="1403094"/>
            <a:ext cx="1162633" cy="25793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DBCC94-5C3B-0742-8941-87E862BF4C00}"/>
              </a:ext>
            </a:extLst>
          </p:cNvPr>
          <p:cNvSpPr/>
          <p:nvPr/>
        </p:nvSpPr>
        <p:spPr bwMode="auto">
          <a:xfrm>
            <a:off x="682434" y="1491612"/>
            <a:ext cx="1162633" cy="25793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40" dirty="0">
                <a:latin typeface="Arial" charset="0"/>
              </a:rPr>
              <a:t>Image Frame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C2D635-C9DC-0545-B72B-599BD6D24FEF}"/>
              </a:ext>
            </a:extLst>
          </p:cNvPr>
          <p:cNvCxnSpPr>
            <a:cxnSpLocks/>
          </p:cNvCxnSpPr>
          <p:nvPr/>
        </p:nvCxnSpPr>
        <p:spPr bwMode="auto">
          <a:xfrm>
            <a:off x="1921874" y="1574240"/>
            <a:ext cx="255851" cy="0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26F1DC-0841-2842-BB55-2C436C92DB2A}"/>
              </a:ext>
            </a:extLst>
          </p:cNvPr>
          <p:cNvCxnSpPr>
            <a:cxnSpLocks/>
          </p:cNvCxnSpPr>
          <p:nvPr/>
        </p:nvCxnSpPr>
        <p:spPr bwMode="auto">
          <a:xfrm>
            <a:off x="3323039" y="1574240"/>
            <a:ext cx="297097" cy="0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40B61F9-5A22-9F43-9298-17EDAB979389}"/>
              </a:ext>
            </a:extLst>
          </p:cNvPr>
          <p:cNvSpPr/>
          <p:nvPr/>
        </p:nvSpPr>
        <p:spPr bwMode="auto">
          <a:xfrm>
            <a:off x="5690428" y="1194451"/>
            <a:ext cx="911309" cy="89678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Kalman</a:t>
            </a:r>
          </a:p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Filter</a:t>
            </a:r>
          </a:p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Tracker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F76C9F-55A9-6647-A565-6F56801DD6DE}"/>
              </a:ext>
            </a:extLst>
          </p:cNvPr>
          <p:cNvCxnSpPr>
            <a:cxnSpLocks/>
          </p:cNvCxnSpPr>
          <p:nvPr/>
        </p:nvCxnSpPr>
        <p:spPr bwMode="auto">
          <a:xfrm>
            <a:off x="5196825" y="1605408"/>
            <a:ext cx="393590" cy="0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AC73DC8-C698-4247-8E61-0B38A9D74000}"/>
              </a:ext>
            </a:extLst>
          </p:cNvPr>
          <p:cNvSpPr/>
          <p:nvPr/>
        </p:nvSpPr>
        <p:spPr bwMode="auto">
          <a:xfrm>
            <a:off x="3702737" y="1371472"/>
            <a:ext cx="1187116" cy="29083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F6BF95F-E824-954E-8A88-88B0FCA07037}"/>
              </a:ext>
            </a:extLst>
          </p:cNvPr>
          <p:cNvSpPr/>
          <p:nvPr/>
        </p:nvSpPr>
        <p:spPr bwMode="auto">
          <a:xfrm>
            <a:off x="3814053" y="1459990"/>
            <a:ext cx="1187116" cy="29083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3F6C6C-44D0-E646-9767-A9A6945A7412}"/>
              </a:ext>
            </a:extLst>
          </p:cNvPr>
          <p:cNvSpPr/>
          <p:nvPr/>
        </p:nvSpPr>
        <p:spPr bwMode="auto">
          <a:xfrm>
            <a:off x="3925373" y="1548508"/>
            <a:ext cx="1187116" cy="29083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latin typeface="Arial" charset="0"/>
              </a:rPr>
              <a:t>Obj. Positions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BFACAA5-8126-7F44-AC97-226D401A1714}"/>
              </a:ext>
            </a:extLst>
          </p:cNvPr>
          <p:cNvCxnSpPr>
            <a:cxnSpLocks/>
          </p:cNvCxnSpPr>
          <p:nvPr/>
        </p:nvCxnSpPr>
        <p:spPr bwMode="auto">
          <a:xfrm>
            <a:off x="6671964" y="1605408"/>
            <a:ext cx="357810" cy="0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82F7874-2B20-F540-9896-62224E03AD4F}"/>
              </a:ext>
            </a:extLst>
          </p:cNvPr>
          <p:cNvSpPr/>
          <p:nvPr/>
        </p:nvSpPr>
        <p:spPr bwMode="auto">
          <a:xfrm>
            <a:off x="7108104" y="1314578"/>
            <a:ext cx="828565" cy="290831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D19B22D-0CA6-EC41-AF5C-3E2531735023}"/>
              </a:ext>
            </a:extLst>
          </p:cNvPr>
          <p:cNvSpPr/>
          <p:nvPr/>
        </p:nvSpPr>
        <p:spPr bwMode="auto">
          <a:xfrm>
            <a:off x="7219422" y="1403096"/>
            <a:ext cx="828565" cy="290831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9381798-862A-EA49-BAFC-8A3D47275A7E}"/>
              </a:ext>
            </a:extLst>
          </p:cNvPr>
          <p:cNvSpPr/>
          <p:nvPr/>
        </p:nvSpPr>
        <p:spPr bwMode="auto">
          <a:xfrm>
            <a:off x="7330740" y="1491614"/>
            <a:ext cx="828565" cy="290831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/>
              <a:t>Tracks</a:t>
            </a:r>
            <a:endParaRPr lang="en-US" sz="1560" dirty="0">
              <a:latin typeface="Arial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09ED72-8E13-5544-82B2-DED2D16FD312}"/>
              </a:ext>
            </a:extLst>
          </p:cNvPr>
          <p:cNvCxnSpPr>
            <a:cxnSpLocks/>
          </p:cNvCxnSpPr>
          <p:nvPr/>
        </p:nvCxnSpPr>
        <p:spPr bwMode="auto">
          <a:xfrm>
            <a:off x="8251940" y="1600715"/>
            <a:ext cx="395459" cy="0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AF99061-24E8-2C49-A6BE-85148EBC7976}"/>
              </a:ext>
            </a:extLst>
          </p:cNvPr>
          <p:cNvCxnSpPr>
            <a:cxnSpLocks/>
          </p:cNvCxnSpPr>
          <p:nvPr/>
        </p:nvCxnSpPr>
        <p:spPr bwMode="auto">
          <a:xfrm flipV="1">
            <a:off x="8242607" y="1749545"/>
            <a:ext cx="395459" cy="411566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28DAF97-AB37-C44A-9487-F380F24A680F}"/>
              </a:ext>
            </a:extLst>
          </p:cNvPr>
          <p:cNvSpPr/>
          <p:nvPr/>
        </p:nvSpPr>
        <p:spPr bwMode="auto">
          <a:xfrm>
            <a:off x="7053228" y="1970636"/>
            <a:ext cx="939883" cy="29083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1518CF3-5C03-7B47-B3DC-E56D5100546C}"/>
              </a:ext>
            </a:extLst>
          </p:cNvPr>
          <p:cNvSpPr/>
          <p:nvPr/>
        </p:nvSpPr>
        <p:spPr bwMode="auto">
          <a:xfrm>
            <a:off x="7164546" y="2059154"/>
            <a:ext cx="939883" cy="29083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5A1BD0B-7E84-9E48-BCCE-F5D0F91AF562}"/>
              </a:ext>
            </a:extLst>
          </p:cNvPr>
          <p:cNvSpPr/>
          <p:nvPr/>
        </p:nvSpPr>
        <p:spPr bwMode="auto">
          <a:xfrm>
            <a:off x="7275864" y="2147672"/>
            <a:ext cx="939883" cy="29083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Arial" charset="0"/>
              </a:rPr>
              <a:t>Rad Data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93DE71-23A2-764E-99B5-4E34C7F56168}"/>
              </a:ext>
            </a:extLst>
          </p:cNvPr>
          <p:cNvCxnSpPr>
            <a:cxnSpLocks/>
          </p:cNvCxnSpPr>
          <p:nvPr/>
        </p:nvCxnSpPr>
        <p:spPr bwMode="auto">
          <a:xfrm>
            <a:off x="8251940" y="2293542"/>
            <a:ext cx="600377" cy="300736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5A23BA2-7445-AA41-B70B-FEE18B08481A}"/>
              </a:ext>
            </a:extLst>
          </p:cNvPr>
          <p:cNvCxnSpPr>
            <a:cxnSpLocks/>
          </p:cNvCxnSpPr>
          <p:nvPr/>
        </p:nvCxnSpPr>
        <p:spPr bwMode="auto">
          <a:xfrm flipV="1">
            <a:off x="9207616" y="2160750"/>
            <a:ext cx="0" cy="202312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3A23C21B-CCB6-2145-8625-8B368C07BC54}"/>
              </a:ext>
            </a:extLst>
          </p:cNvPr>
          <p:cNvSpPr/>
          <p:nvPr/>
        </p:nvSpPr>
        <p:spPr bwMode="auto">
          <a:xfrm>
            <a:off x="8749384" y="1194451"/>
            <a:ext cx="925646" cy="89678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Poisson</a:t>
            </a:r>
          </a:p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Attribution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CF0C968-9B62-B64B-9379-37B3D651875F}"/>
              </a:ext>
            </a:extLst>
          </p:cNvPr>
          <p:cNvSpPr/>
          <p:nvPr/>
        </p:nvSpPr>
        <p:spPr bwMode="auto">
          <a:xfrm>
            <a:off x="10090676" y="1400687"/>
            <a:ext cx="1041530" cy="290830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2A9D284-C895-144E-975D-0B7ACAAEB2EE}"/>
              </a:ext>
            </a:extLst>
          </p:cNvPr>
          <p:cNvSpPr/>
          <p:nvPr/>
        </p:nvSpPr>
        <p:spPr bwMode="auto">
          <a:xfrm>
            <a:off x="10201994" y="1489205"/>
            <a:ext cx="1041530" cy="290830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latin typeface="Arial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465B94C-06AA-6246-B95A-5D016DFBA69E}"/>
              </a:ext>
            </a:extLst>
          </p:cNvPr>
          <p:cNvSpPr/>
          <p:nvPr/>
        </p:nvSpPr>
        <p:spPr bwMode="auto">
          <a:xfrm>
            <a:off x="10313312" y="1577723"/>
            <a:ext cx="1041530" cy="290830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latin typeface="+mj-lt"/>
              </a:rPr>
              <a:t>Attribution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BC466EC-E17D-6548-99DF-3F79B1997FD6}"/>
              </a:ext>
            </a:extLst>
          </p:cNvPr>
          <p:cNvCxnSpPr>
            <a:cxnSpLocks/>
          </p:cNvCxnSpPr>
          <p:nvPr/>
        </p:nvCxnSpPr>
        <p:spPr bwMode="auto">
          <a:xfrm>
            <a:off x="9781807" y="1623763"/>
            <a:ext cx="210688" cy="0"/>
          </a:xfrm>
          <a:prstGeom prst="straightConnector1">
            <a:avLst/>
          </a:prstGeom>
          <a:solidFill>
            <a:srgbClr val="CC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Diamond 34">
            <a:extLst>
              <a:ext uri="{FF2B5EF4-FFF2-40B4-BE49-F238E27FC236}">
                <a16:creationId xmlns:a16="http://schemas.microsoft.com/office/drawing/2014/main" id="{A7288FB3-6FC0-814B-AC7D-DBB93E4478D6}"/>
              </a:ext>
            </a:extLst>
          </p:cNvPr>
          <p:cNvSpPr/>
          <p:nvPr/>
        </p:nvSpPr>
        <p:spPr>
          <a:xfrm>
            <a:off x="8545156" y="2404637"/>
            <a:ext cx="1324920" cy="1058880"/>
          </a:xfrm>
          <a:prstGeom prst="diamond">
            <a:avLst/>
          </a:prstGeom>
          <a:solidFill>
            <a:srgbClr val="CC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85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F62C99-715A-F744-9442-585E1CABFC02}"/>
              </a:ext>
            </a:extLst>
          </p:cNvPr>
          <p:cNvSpPr txBox="1"/>
          <p:nvPr/>
        </p:nvSpPr>
        <p:spPr>
          <a:xfrm>
            <a:off x="8591611" y="2656270"/>
            <a:ext cx="1232011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60" dirty="0">
                <a:latin typeface="+mj-lt"/>
              </a:rPr>
              <a:t>Spectral Alarm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F24E872-2112-D540-BFFD-D71620512213}"/>
              </a:ext>
            </a:extLst>
          </p:cNvPr>
          <p:cNvSpPr/>
          <p:nvPr/>
        </p:nvSpPr>
        <p:spPr bwMode="auto">
          <a:xfrm>
            <a:off x="8754548" y="1201978"/>
            <a:ext cx="925646" cy="89678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60" dirty="0">
                <a:latin typeface="+mj-lt"/>
              </a:rPr>
              <a:t>Detection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F2F3E1-AFBD-B543-B80F-6E8D7687E331}"/>
              </a:ext>
            </a:extLst>
          </p:cNvPr>
          <p:cNvSpPr txBox="1"/>
          <p:nvPr/>
        </p:nvSpPr>
        <p:spPr>
          <a:xfrm>
            <a:off x="256807" y="2593975"/>
            <a:ext cx="7019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Upon alarm: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Build track-informed model of time-series peak count rate for each object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Fit tracks to data (maximize Poisson likelihood)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Compute “exclusion metrics” e.g. p-value or s-value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E054B53-F993-3C4C-9198-144D125555D1}"/>
                  </a:ext>
                </a:extLst>
              </p:cNvPr>
              <p:cNvSpPr txBox="1"/>
              <p:nvPr/>
            </p:nvSpPr>
            <p:spPr>
              <a:xfrm>
                <a:off x="8416986" y="3428241"/>
                <a:ext cx="4388909" cy="740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E054B53-F993-3C4C-9198-144D12555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986" y="3428241"/>
                <a:ext cx="4388909" cy="7405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DBBB38C1-AA8C-C946-A8EF-C50FB1496520}"/>
              </a:ext>
            </a:extLst>
          </p:cNvPr>
          <p:cNvGrpSpPr/>
          <p:nvPr/>
        </p:nvGrpSpPr>
        <p:grpSpPr>
          <a:xfrm>
            <a:off x="2073132" y="4149960"/>
            <a:ext cx="4138901" cy="2133920"/>
            <a:chOff x="2073132" y="4149960"/>
            <a:chExt cx="4138901" cy="21339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C2A519D-5BC1-6E4B-8CB4-602152AA8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3132" y="4149960"/>
              <a:ext cx="4138901" cy="213392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328951-0F3D-DF4B-9631-65F8D82346C6}"/>
                </a:ext>
              </a:extLst>
            </p:cNvPr>
            <p:cNvSpPr txBox="1"/>
            <p:nvPr/>
          </p:nvSpPr>
          <p:spPr>
            <a:xfrm>
              <a:off x="2352690" y="4286949"/>
              <a:ext cx="737732" cy="276999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Video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58E702-B0E7-9E4E-9D68-3E1A2E9CE6E0}"/>
                </a:ext>
              </a:extLst>
            </p:cNvPr>
            <p:cNvSpPr/>
            <p:nvPr/>
          </p:nvSpPr>
          <p:spPr>
            <a:xfrm>
              <a:off x="4889853" y="4266433"/>
              <a:ext cx="1206147" cy="622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9E79F2D-7908-3D43-8574-5EAA9E24F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880" t="6294" r="20373" b="65719"/>
            <a:stretch/>
          </p:blipFill>
          <p:spPr>
            <a:xfrm>
              <a:off x="5459293" y="4286949"/>
              <a:ext cx="574694" cy="771581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DEB18A5-E8C5-8646-A51B-145EE309FDD3}"/>
                </a:ext>
              </a:extLst>
            </p:cNvPr>
            <p:cNvSpPr/>
            <p:nvPr/>
          </p:nvSpPr>
          <p:spPr>
            <a:xfrm>
              <a:off x="5948063" y="4295373"/>
              <a:ext cx="147937" cy="304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CBDF596-882D-6B43-8CDD-C23F1AEF3D0E}"/>
                </a:ext>
              </a:extLst>
            </p:cNvPr>
            <p:cNvSpPr/>
            <p:nvPr/>
          </p:nvSpPr>
          <p:spPr>
            <a:xfrm>
              <a:off x="5948063" y="4736942"/>
              <a:ext cx="147937" cy="304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9FFF2F6-62A3-484C-94C8-DC2CC45C8F77}"/>
              </a:ext>
            </a:extLst>
          </p:cNvPr>
          <p:cNvGrpSpPr/>
          <p:nvPr/>
        </p:nvGrpSpPr>
        <p:grpSpPr>
          <a:xfrm>
            <a:off x="6662700" y="4143129"/>
            <a:ext cx="4229418" cy="2147546"/>
            <a:chOff x="6662700" y="4143129"/>
            <a:chExt cx="4229418" cy="214754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9CC1E42-9F6C-FA4D-85C8-F792612B8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2700" y="4143129"/>
              <a:ext cx="4229418" cy="214754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84EBBB7-2AA9-1C4D-85B0-B02476F90367}"/>
                </a:ext>
              </a:extLst>
            </p:cNvPr>
            <p:cNvSpPr txBox="1"/>
            <p:nvPr/>
          </p:nvSpPr>
          <p:spPr>
            <a:xfrm>
              <a:off x="7007290" y="4248805"/>
              <a:ext cx="737732" cy="276999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Lidar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97554AA-E9B1-F14F-92F5-8C12D9B4A765}"/>
                </a:ext>
              </a:extLst>
            </p:cNvPr>
            <p:cNvSpPr/>
            <p:nvPr/>
          </p:nvSpPr>
          <p:spPr>
            <a:xfrm>
              <a:off x="9284077" y="4229648"/>
              <a:ext cx="1476452" cy="1093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E45D92B-5952-AD4C-BD62-C98A6AC8E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5803" t="5525" r="22553" b="46828"/>
            <a:stretch/>
          </p:blipFill>
          <p:spPr>
            <a:xfrm>
              <a:off x="10090676" y="4263635"/>
              <a:ext cx="492482" cy="1023257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69BD41A-91E2-5347-86CF-2C7F99923B24}"/>
                </a:ext>
              </a:extLst>
            </p:cNvPr>
            <p:cNvSpPr/>
            <p:nvPr/>
          </p:nvSpPr>
          <p:spPr>
            <a:xfrm>
              <a:off x="10486839" y="4276391"/>
              <a:ext cx="145136" cy="249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EC13FA8-1FB2-FD46-AD42-C0598831713D}"/>
                </a:ext>
              </a:extLst>
            </p:cNvPr>
            <p:cNvSpPr/>
            <p:nvPr/>
          </p:nvSpPr>
          <p:spPr>
            <a:xfrm>
              <a:off x="10526707" y="4442776"/>
              <a:ext cx="145136" cy="282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B8DCF74-BC6F-A247-9C38-3A600066AE13}"/>
                </a:ext>
              </a:extLst>
            </p:cNvPr>
            <p:cNvSpPr/>
            <p:nvPr/>
          </p:nvSpPr>
          <p:spPr>
            <a:xfrm>
              <a:off x="10526707" y="4809117"/>
              <a:ext cx="145136" cy="249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22E8EE9-5A3A-2E4F-A9F7-C90D7F5303BC}"/>
                </a:ext>
              </a:extLst>
            </p:cNvPr>
            <p:cNvSpPr/>
            <p:nvPr/>
          </p:nvSpPr>
          <p:spPr>
            <a:xfrm>
              <a:off x="10472543" y="4732010"/>
              <a:ext cx="145136" cy="80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6622496"/>
      </p:ext>
    </p:extLst>
  </p:cSld>
  <p:clrMapOvr>
    <a:masterClrMapping/>
  </p:clrMapOvr>
</p:sld>
</file>

<file path=ppt/theme/theme1.xml><?xml version="1.0" encoding="utf-8"?>
<a:theme xmlns:a="http://schemas.openxmlformats.org/drawingml/2006/main" name="1_LBNL_Template_102416">
  <a:themeElements>
    <a:clrScheme name="Custom 137">
      <a:dk1>
        <a:srgbClr val="003366"/>
      </a:dk1>
      <a:lt1>
        <a:srgbClr val="FFFFFF"/>
      </a:lt1>
      <a:dk2>
        <a:srgbClr val="003366"/>
      </a:dk2>
      <a:lt2>
        <a:srgbClr val="CCCCCC"/>
      </a:lt2>
      <a:accent1>
        <a:srgbClr val="648CAA"/>
      </a:accent1>
      <a:accent2>
        <a:srgbClr val="818181"/>
      </a:accent2>
      <a:accent3>
        <a:srgbClr val="DAEDEF"/>
      </a:accent3>
      <a:accent4>
        <a:srgbClr val="2C5993"/>
      </a:accent4>
      <a:accent5>
        <a:srgbClr val="D3691B"/>
      </a:accent5>
      <a:accent6>
        <a:srgbClr val="009999"/>
      </a:accent6>
      <a:hlink>
        <a:srgbClr val="333399"/>
      </a:hlink>
      <a:folHlink>
        <a:srgbClr val="6633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bl3">
      <a:dk1>
        <a:srgbClr val="00304C"/>
      </a:dk1>
      <a:lt1>
        <a:srgbClr val="FFFFFF"/>
      </a:lt1>
      <a:dk2>
        <a:srgbClr val="454B53"/>
      </a:dk2>
      <a:lt2>
        <a:srgbClr val="EEEEEE"/>
      </a:lt2>
      <a:accent1>
        <a:srgbClr val="E9831F"/>
      </a:accent1>
      <a:accent2>
        <a:srgbClr val="6FB663"/>
      </a:accent2>
      <a:accent3>
        <a:srgbClr val="FCB813"/>
      </a:accent3>
      <a:accent4>
        <a:srgbClr val="E04E38"/>
      </a:accent4>
      <a:accent5>
        <a:srgbClr val="00B0DA"/>
      </a:accent5>
      <a:accent6>
        <a:srgbClr val="670C3E"/>
      </a:accent6>
      <a:hlink>
        <a:srgbClr val="149DBF"/>
      </a:hlink>
      <a:folHlink>
        <a:srgbClr val="4D3B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1290</Words>
  <Application>Microsoft Macintosh PowerPoint</Application>
  <PresentationFormat>Widescreen</PresentationFormat>
  <Paragraphs>255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Symbol</vt:lpstr>
      <vt:lpstr>Cambria Math</vt:lpstr>
      <vt:lpstr>Arial Black</vt:lpstr>
      <vt:lpstr>Avenir Next</vt:lpstr>
      <vt:lpstr>Calibri</vt:lpstr>
      <vt:lpstr>Wingdings</vt:lpstr>
      <vt:lpstr>Candara</vt:lpstr>
      <vt:lpstr>Helvetica</vt:lpstr>
      <vt:lpstr>Helvetica Neue</vt:lpstr>
      <vt:lpstr>Merriweather Sans</vt:lpstr>
      <vt:lpstr>Arial</vt:lpstr>
      <vt:lpstr>Century Gothic</vt:lpstr>
      <vt:lpstr>Corbel</vt:lpstr>
      <vt:lpstr>1_LBNL_Template_102416</vt:lpstr>
      <vt:lpstr>Office Theme</vt:lpstr>
      <vt:lpstr>Object Detection and Tracking, Source Object Attribution, and Application in Sensor Networks </vt:lpstr>
      <vt:lpstr>Outline</vt:lpstr>
      <vt:lpstr>Motivation</vt:lpstr>
      <vt:lpstr>Motivation</vt:lpstr>
      <vt:lpstr>Static ”SDF” Systems</vt:lpstr>
      <vt:lpstr>Methodology</vt:lpstr>
      <vt:lpstr>Methodology</vt:lpstr>
      <vt:lpstr>Methodology</vt:lpstr>
      <vt:lpstr>Methodology</vt:lpstr>
      <vt:lpstr>Video vs. Lidar</vt:lpstr>
      <vt:lpstr>Video vs. Lidar</vt:lpstr>
      <vt:lpstr>PANDAWN Network</vt:lpstr>
      <vt:lpstr>Visual Object Detection Observations From the Field</vt:lpstr>
      <vt:lpstr>Network Data Fusion</vt:lpstr>
      <vt:lpstr>(Some) Research Needs</vt:lpstr>
      <vt:lpstr>PowerPoint Presentation</vt:lpstr>
      <vt:lpstr>Optimization of Integration Time</vt:lpstr>
      <vt:lpstr>Pattern-of-Life Analysis and Predictive Analytics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Adaptive NMF-Based Algorithms for Spectroscopic Detection and Isotope ID Overview of Project, Progress, and Plans </dc:title>
  <dc:creator>Heather Crawford</dc:creator>
  <cp:lastModifiedBy>Microsoft Office User</cp:lastModifiedBy>
  <cp:revision>83</cp:revision>
  <dcterms:created xsi:type="dcterms:W3CDTF">2015-04-08T18:19:21Z</dcterms:created>
  <dcterms:modified xsi:type="dcterms:W3CDTF">2023-08-15T17:52:11Z</dcterms:modified>
</cp:coreProperties>
</file>