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9" r:id="rId5"/>
  </p:sldMasterIdLst>
  <p:notesMasterIdLst>
    <p:notesMasterId r:id="rId21"/>
  </p:notesMasterIdLst>
  <p:handoutMasterIdLst>
    <p:handoutMasterId r:id="rId22"/>
  </p:handoutMasterIdLst>
  <p:sldIdLst>
    <p:sldId id="493" r:id="rId6"/>
    <p:sldId id="659" r:id="rId7"/>
    <p:sldId id="660" r:id="rId8"/>
    <p:sldId id="540" r:id="rId9"/>
    <p:sldId id="661" r:id="rId10"/>
    <p:sldId id="658" r:id="rId11"/>
    <p:sldId id="621" r:id="rId12"/>
    <p:sldId id="564" r:id="rId13"/>
    <p:sldId id="666" r:id="rId14"/>
    <p:sldId id="260" r:id="rId15"/>
    <p:sldId id="662" r:id="rId16"/>
    <p:sldId id="663" r:id="rId17"/>
    <p:sldId id="664" r:id="rId18"/>
    <p:sldId id="665" r:id="rId19"/>
    <p:sldId id="537" r:id="rId20"/>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5" userDrawn="1">
          <p15:clr>
            <a:srgbClr val="A4A3A4"/>
          </p15:clr>
        </p15:guide>
        <p15:guide id="2" orient="horz" pos="4002" userDrawn="1">
          <p15:clr>
            <a:srgbClr val="A4A3A4"/>
          </p15:clr>
        </p15:guide>
        <p15:guide id="3" pos="3840"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rrmann, Cynthia A."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F9DDD4"/>
    <a:srgbClr val="0F4F97"/>
    <a:srgbClr val="F6CE86"/>
    <a:srgbClr val="AEF8E5"/>
    <a:srgbClr val="0A8464"/>
    <a:srgbClr val="0DB78A"/>
    <a:srgbClr val="D68F10"/>
    <a:srgbClr val="F1B13D"/>
    <a:srgbClr val="10D6A2"/>
    <a:srgbClr val="2DEF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24" autoAdjust="0"/>
    <p:restoredTop sz="94480" autoAdjust="0"/>
  </p:normalViewPr>
  <p:slideViewPr>
    <p:cSldViewPr snapToGrid="0">
      <p:cViewPr varScale="1">
        <p:scale>
          <a:sx n="128" d="100"/>
          <a:sy n="128" d="100"/>
        </p:scale>
        <p:origin x="568" y="184"/>
      </p:cViewPr>
      <p:guideLst>
        <p:guide orient="horz" pos="905"/>
        <p:guide orient="horz" pos="4002"/>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Objects="1">
      <p:cViewPr varScale="1">
        <p:scale>
          <a:sx n="165" d="100"/>
          <a:sy n="165" d="100"/>
        </p:scale>
        <p:origin x="-5256" y="-11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253" tIns="46627" rIns="93253" bIns="46627" rtlCol="0"/>
          <a:lstStyle>
            <a:lvl1pPr algn="l">
              <a:defRPr sz="1100"/>
            </a:lvl1pPr>
          </a:lstStyle>
          <a:p>
            <a:endParaRPr lang="en-US" dirty="0">
              <a:latin typeface="Arial"/>
            </a:endParaRPr>
          </a:p>
        </p:txBody>
      </p:sp>
      <p:sp>
        <p:nvSpPr>
          <p:cNvPr id="3" name="Date Placeholder 2"/>
          <p:cNvSpPr>
            <a:spLocks noGrp="1"/>
          </p:cNvSpPr>
          <p:nvPr>
            <p:ph type="dt" sz="quarter" idx="1"/>
          </p:nvPr>
        </p:nvSpPr>
        <p:spPr>
          <a:xfrm>
            <a:off x="3978132" y="2"/>
            <a:ext cx="3043343" cy="465455"/>
          </a:xfrm>
          <a:prstGeom prst="rect">
            <a:avLst/>
          </a:prstGeom>
        </p:spPr>
        <p:txBody>
          <a:bodyPr vert="horz" lIns="93253" tIns="46627" rIns="93253" bIns="46627" rtlCol="0"/>
          <a:lstStyle>
            <a:lvl1pPr algn="r">
              <a:defRPr sz="1100"/>
            </a:lvl1pPr>
          </a:lstStyle>
          <a:p>
            <a:fld id="{7A1D2F2F-8618-2143-A89B-2D6D3F007EBC}" type="datetimeFigureOut">
              <a:rPr lang="en-US" smtClean="0">
                <a:latin typeface="Arial"/>
              </a:rPr>
              <a:pPr/>
              <a:t>8/15/23</a:t>
            </a:fld>
            <a:endParaRPr lang="en-US" dirty="0">
              <a:latin typeface="Arial"/>
            </a:endParaRPr>
          </a:p>
        </p:txBody>
      </p:sp>
      <p:sp>
        <p:nvSpPr>
          <p:cNvPr id="4" name="Footer Placeholder 3"/>
          <p:cNvSpPr>
            <a:spLocks noGrp="1"/>
          </p:cNvSpPr>
          <p:nvPr>
            <p:ph type="ftr" sz="quarter" idx="2"/>
          </p:nvPr>
        </p:nvSpPr>
        <p:spPr>
          <a:xfrm>
            <a:off x="0" y="8842031"/>
            <a:ext cx="3043343" cy="465455"/>
          </a:xfrm>
          <a:prstGeom prst="rect">
            <a:avLst/>
          </a:prstGeom>
        </p:spPr>
        <p:txBody>
          <a:bodyPr vert="horz" lIns="93253" tIns="46627" rIns="93253" bIns="46627" rtlCol="0" anchor="b"/>
          <a:lstStyle>
            <a:lvl1pPr algn="l">
              <a:defRPr sz="1100"/>
            </a:lvl1pPr>
          </a:lstStyle>
          <a:p>
            <a:endParaRPr lang="en-US" dirty="0">
              <a:latin typeface="Arial"/>
            </a:endParaRPr>
          </a:p>
        </p:txBody>
      </p:sp>
      <p:sp>
        <p:nvSpPr>
          <p:cNvPr id="5" name="Slide Number Placeholder 4"/>
          <p:cNvSpPr>
            <a:spLocks noGrp="1"/>
          </p:cNvSpPr>
          <p:nvPr>
            <p:ph type="sldNum" sz="quarter" idx="3"/>
          </p:nvPr>
        </p:nvSpPr>
        <p:spPr>
          <a:xfrm>
            <a:off x="3978132" y="8842031"/>
            <a:ext cx="3043343" cy="465455"/>
          </a:xfrm>
          <a:prstGeom prst="rect">
            <a:avLst/>
          </a:prstGeom>
        </p:spPr>
        <p:txBody>
          <a:bodyPr vert="horz" lIns="93253" tIns="46627" rIns="93253" bIns="46627" rtlCol="0" anchor="b"/>
          <a:lstStyle>
            <a:lvl1pPr algn="r">
              <a:defRPr sz="1100"/>
            </a:lvl1pPr>
          </a:lstStyle>
          <a:p>
            <a:fld id="{CE221CE3-F987-1944-AB66-8BE5522C5EC6}"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33228481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253" tIns="46627" rIns="93253" bIns="46627" rtlCol="0"/>
          <a:lstStyle>
            <a:lvl1pPr algn="l">
              <a:defRPr sz="1100">
                <a:latin typeface="Arial"/>
              </a:defRPr>
            </a:lvl1pPr>
          </a:lstStyle>
          <a:p>
            <a:endParaRPr lang="en-US" dirty="0"/>
          </a:p>
        </p:txBody>
      </p:sp>
      <p:sp>
        <p:nvSpPr>
          <p:cNvPr id="3" name="Date Placeholder 2"/>
          <p:cNvSpPr>
            <a:spLocks noGrp="1"/>
          </p:cNvSpPr>
          <p:nvPr>
            <p:ph type="dt" idx="1"/>
          </p:nvPr>
        </p:nvSpPr>
        <p:spPr>
          <a:xfrm>
            <a:off x="3978132" y="2"/>
            <a:ext cx="3043343" cy="465455"/>
          </a:xfrm>
          <a:prstGeom prst="rect">
            <a:avLst/>
          </a:prstGeom>
        </p:spPr>
        <p:txBody>
          <a:bodyPr vert="horz" lIns="93253" tIns="46627" rIns="93253" bIns="46627" rtlCol="0"/>
          <a:lstStyle>
            <a:lvl1pPr algn="r">
              <a:defRPr sz="1100">
                <a:latin typeface="Arial"/>
              </a:defRPr>
            </a:lvl1pPr>
          </a:lstStyle>
          <a:p>
            <a:fld id="{D8B0A143-2353-BE4A-A6C4-57C9AE3FBC68}" type="datetimeFigureOut">
              <a:rPr lang="en-US" smtClean="0"/>
              <a:pPr/>
              <a:t>8/15/23</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253" tIns="46627" rIns="93253" bIns="46627" rtlCol="0" anchor="ctr"/>
          <a:lstStyle/>
          <a:p>
            <a:endParaRPr lang="en-US" dirty="0"/>
          </a:p>
        </p:txBody>
      </p:sp>
      <p:sp>
        <p:nvSpPr>
          <p:cNvPr id="5" name="Notes Placeholder 4"/>
          <p:cNvSpPr>
            <a:spLocks noGrp="1"/>
          </p:cNvSpPr>
          <p:nvPr>
            <p:ph type="body" sz="quarter" idx="3"/>
          </p:nvPr>
        </p:nvSpPr>
        <p:spPr>
          <a:xfrm>
            <a:off x="702310" y="4421825"/>
            <a:ext cx="5618480" cy="4189095"/>
          </a:xfrm>
          <a:prstGeom prst="rect">
            <a:avLst/>
          </a:prstGeom>
        </p:spPr>
        <p:txBody>
          <a:bodyPr vert="horz" lIns="93253" tIns="46627" rIns="93253" bIns="4662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253" tIns="46627" rIns="93253" bIns="46627" rtlCol="0" anchor="b"/>
          <a:lstStyle>
            <a:lvl1pPr algn="l">
              <a:defRPr sz="1100">
                <a:latin typeface="Arial"/>
              </a:defRPr>
            </a:lvl1pPr>
          </a:lstStyle>
          <a:p>
            <a:endParaRPr lang="en-US" dirty="0"/>
          </a:p>
        </p:txBody>
      </p:sp>
      <p:sp>
        <p:nvSpPr>
          <p:cNvPr id="7" name="Slide Number Placeholder 6"/>
          <p:cNvSpPr>
            <a:spLocks noGrp="1"/>
          </p:cNvSpPr>
          <p:nvPr>
            <p:ph type="sldNum" sz="quarter" idx="5"/>
          </p:nvPr>
        </p:nvSpPr>
        <p:spPr>
          <a:xfrm>
            <a:off x="3978132" y="8842031"/>
            <a:ext cx="3043343" cy="465455"/>
          </a:xfrm>
          <a:prstGeom prst="rect">
            <a:avLst/>
          </a:prstGeom>
        </p:spPr>
        <p:txBody>
          <a:bodyPr vert="horz" lIns="93253" tIns="46627" rIns="93253" bIns="46627" rtlCol="0" anchor="b"/>
          <a:lstStyle>
            <a:lvl1pPr algn="r">
              <a:defRPr sz="1100">
                <a:latin typeface="Arial"/>
              </a:defRPr>
            </a:lvl1pPr>
          </a:lstStyle>
          <a:p>
            <a:fld id="{4CFDF800-FE0E-A944-8AC1-D57C07B352FC}" type="slidenum">
              <a:rPr lang="en-US" smtClean="0"/>
              <a:pPr/>
              <a:t>‹#›</a:t>
            </a:fld>
            <a:endParaRPr lang="en-US" dirty="0"/>
          </a:p>
        </p:txBody>
      </p:sp>
    </p:spTree>
    <p:extLst>
      <p:ext uri="{BB962C8B-B14F-4D97-AF65-F5344CB8AC3E}">
        <p14:creationId xmlns:p14="http://schemas.microsoft.com/office/powerpoint/2010/main" val="35167650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1</a:t>
            </a:fld>
            <a:endParaRPr lang="en-US" dirty="0"/>
          </a:p>
        </p:txBody>
      </p:sp>
    </p:spTree>
    <p:extLst>
      <p:ext uri="{BB962C8B-B14F-4D97-AF65-F5344CB8AC3E}">
        <p14:creationId xmlns:p14="http://schemas.microsoft.com/office/powerpoint/2010/main" val="1507663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Detectors give measurable parameters</a:t>
            </a:r>
          </a:p>
        </p:txBody>
      </p:sp>
      <p:sp>
        <p:nvSpPr>
          <p:cNvPr id="4" name="Slide Number Placeholder 3"/>
          <p:cNvSpPr>
            <a:spLocks noGrp="1"/>
          </p:cNvSpPr>
          <p:nvPr>
            <p:ph type="sldNum" sz="quarter" idx="5"/>
          </p:nvPr>
        </p:nvSpPr>
        <p:spPr/>
        <p:txBody>
          <a:bodyPr/>
          <a:lstStyle/>
          <a:p>
            <a:fld id="{4CFDF800-FE0E-A944-8AC1-D57C07B352FC}" type="slidenum">
              <a:rPr lang="en-US" smtClean="0"/>
              <a:pPr/>
              <a:t>4</a:t>
            </a:fld>
            <a:endParaRPr lang="en-US" dirty="0"/>
          </a:p>
        </p:txBody>
      </p:sp>
    </p:spTree>
    <p:extLst>
      <p:ext uri="{BB962C8B-B14F-4D97-AF65-F5344CB8AC3E}">
        <p14:creationId xmlns:p14="http://schemas.microsoft.com/office/powerpoint/2010/main" val="1123187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B76B1E-D121-4602-919A-0BAC13F00E27}" type="slidenum">
              <a:rPr lang="en-US" smtClean="0"/>
              <a:pPr/>
              <a:t>10</a:t>
            </a:fld>
            <a:endParaRPr lang="en-US"/>
          </a:p>
        </p:txBody>
      </p:sp>
    </p:spTree>
    <p:extLst>
      <p:ext uri="{BB962C8B-B14F-4D97-AF65-F5344CB8AC3E}">
        <p14:creationId xmlns:p14="http://schemas.microsoft.com/office/powerpoint/2010/main" val="4131382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FDF800-FE0E-A944-8AC1-D57C07B352FC}" type="slidenum">
              <a:rPr lang="en-US" smtClean="0"/>
              <a:pPr/>
              <a:t>13</a:t>
            </a:fld>
            <a:endParaRPr lang="en-US" dirty="0"/>
          </a:p>
        </p:txBody>
      </p:sp>
    </p:spTree>
    <p:extLst>
      <p:ext uri="{BB962C8B-B14F-4D97-AF65-F5344CB8AC3E}">
        <p14:creationId xmlns:p14="http://schemas.microsoft.com/office/powerpoint/2010/main" val="21012819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A3D2A3-E316-5B4D-B559-0EBDF6B1377B}"/>
              </a:ext>
            </a:extLst>
          </p:cNvPr>
          <p:cNvPicPr>
            <a:picLocks noChangeAspect="1"/>
          </p:cNvPicPr>
          <p:nvPr userDrawn="1"/>
        </p:nvPicPr>
        <p:blipFill>
          <a:blip r:embed="rId2">
            <a:alphaModFix/>
          </a:blip>
          <a:stretch>
            <a:fillRect/>
          </a:stretch>
        </p:blipFill>
        <p:spPr>
          <a:xfrm>
            <a:off x="0" y="3575304"/>
            <a:ext cx="12192000" cy="2743200"/>
          </a:xfrm>
          <a:prstGeom prst="rect">
            <a:avLst/>
          </a:prstGeom>
          <a:gradFill flip="none" rotWithShape="1">
            <a:gsLst>
              <a:gs pos="0">
                <a:schemeClr val="accent1">
                  <a:lumMod val="0"/>
                  <a:lumOff val="100000"/>
                </a:schemeClr>
              </a:gs>
              <a:gs pos="35000">
                <a:schemeClr val="accent1">
                  <a:lumMod val="0"/>
                  <a:lumOff val="100000"/>
                </a:schemeClr>
              </a:gs>
              <a:gs pos="100000">
                <a:schemeClr val="bg1"/>
              </a:gs>
            </a:gsLst>
            <a:lin ang="2700000" scaled="1"/>
            <a:tileRect/>
          </a:gradFill>
        </p:spPr>
      </p:pic>
      <p:sp>
        <p:nvSpPr>
          <p:cNvPr id="8" name="Rectangle 7">
            <a:extLst>
              <a:ext uri="{FF2B5EF4-FFF2-40B4-BE49-F238E27FC236}">
                <a16:creationId xmlns:a16="http://schemas.microsoft.com/office/drawing/2014/main" id="{D6D9C9D9-72EC-6D46-9AAD-E59A139F1299}"/>
              </a:ext>
            </a:extLst>
          </p:cNvPr>
          <p:cNvSpPr/>
          <p:nvPr userDrawn="1"/>
        </p:nvSpPr>
        <p:spPr bwMode="auto">
          <a:xfrm>
            <a:off x="-504" y="3193257"/>
            <a:ext cx="12192504" cy="1028423"/>
          </a:xfrm>
          <a:prstGeom prst="rect">
            <a:avLst/>
          </a:prstGeom>
          <a:gradFill flip="none" rotWithShape="1">
            <a:gsLst>
              <a:gs pos="0">
                <a:schemeClr val="bg1">
                  <a:alpha val="0"/>
                  <a:lumMod val="0"/>
                  <a:lumOff val="100000"/>
                </a:schemeClr>
              </a:gs>
              <a:gs pos="51000">
                <a:schemeClr val="bg1"/>
              </a:gs>
            </a:gsLst>
            <a:lin ang="16200000" scaled="1"/>
            <a:tileRect/>
          </a:gradFill>
          <a:ln>
            <a:no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19" name="Rectangle 18"/>
          <p:cNvSpPr/>
          <p:nvPr userDrawn="1"/>
        </p:nvSpPr>
        <p:spPr>
          <a:xfrm>
            <a:off x="-504" y="6316956"/>
            <a:ext cx="12192000" cy="544880"/>
          </a:xfrm>
          <a:prstGeom prst="rect">
            <a:avLst/>
          </a:prstGeom>
          <a:gradFill flip="none" rotWithShape="1">
            <a:gsLst>
              <a:gs pos="0">
                <a:srgbClr val="294861"/>
              </a:gs>
              <a:gs pos="46000">
                <a:schemeClr val="accent1">
                  <a:lumMod val="50000"/>
                </a:schemeClr>
              </a:gs>
              <a:gs pos="100000">
                <a:srgbClr val="4388B8"/>
              </a:gs>
            </a:gsLst>
            <a:lin ang="16200000" scaled="1"/>
            <a:tileRect/>
          </a:gradFill>
          <a:ln>
            <a:noFill/>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latin typeface="Arial"/>
            </a:endParaRPr>
          </a:p>
        </p:txBody>
      </p:sp>
      <p:sp>
        <p:nvSpPr>
          <p:cNvPr id="10" name="Title 9"/>
          <p:cNvSpPr>
            <a:spLocks noGrp="1"/>
          </p:cNvSpPr>
          <p:nvPr>
            <p:ph type="title" hasCustomPrompt="1"/>
          </p:nvPr>
        </p:nvSpPr>
        <p:spPr>
          <a:xfrm>
            <a:off x="609600" y="565126"/>
            <a:ext cx="10972800" cy="1447576"/>
          </a:xfrm>
        </p:spPr>
        <p:txBody>
          <a:bodyPr anchor="b" anchorCtr="0"/>
          <a:lstStyle>
            <a:lvl1pPr>
              <a:lnSpc>
                <a:spcPts val="3800"/>
              </a:lnSpc>
              <a:defRPr sz="3600" b="1" i="0">
                <a:solidFill>
                  <a:schemeClr val="accent1">
                    <a:lumMod val="75000"/>
                  </a:schemeClr>
                </a:solidFill>
                <a:effectLst/>
                <a:latin typeface="Arial"/>
                <a:cs typeface="Arial"/>
              </a:defRPr>
            </a:lvl1pPr>
          </a:lstStyle>
          <a:p>
            <a:r>
              <a:rPr lang="en-US" dirty="0"/>
              <a:t>Click to edit </a:t>
            </a:r>
            <a:br>
              <a:rPr lang="en-US" dirty="0"/>
            </a:br>
            <a:r>
              <a:rPr lang="en-US" dirty="0"/>
              <a:t>Master title style</a:t>
            </a:r>
          </a:p>
        </p:txBody>
      </p:sp>
      <p:sp>
        <p:nvSpPr>
          <p:cNvPr id="12" name="Text Placeholder 11"/>
          <p:cNvSpPr>
            <a:spLocks noGrp="1"/>
          </p:cNvSpPr>
          <p:nvPr>
            <p:ph type="body" sz="quarter" idx="13"/>
          </p:nvPr>
        </p:nvSpPr>
        <p:spPr>
          <a:xfrm>
            <a:off x="609601" y="2024863"/>
            <a:ext cx="7505699" cy="369888"/>
          </a:xfrm>
        </p:spPr>
        <p:txBody>
          <a:bodyPr>
            <a:noAutofit/>
          </a:bodyPr>
          <a:lstStyle>
            <a:lvl1pPr>
              <a:lnSpc>
                <a:spcPts val="2200"/>
              </a:lnSpc>
              <a:buNone/>
              <a:defRPr sz="2000" b="0">
                <a:latin typeface="Arial"/>
                <a:cs typeface="Arial"/>
              </a:defRPr>
            </a:lvl1pPr>
            <a:lvl2pPr>
              <a:buNone/>
              <a:defRPr/>
            </a:lvl2pPr>
            <a:lvl3pPr>
              <a:buNone/>
              <a:defRPr/>
            </a:lvl3pPr>
            <a:lvl4pPr>
              <a:buNone/>
              <a:defRPr/>
            </a:lvl4pPr>
            <a:lvl5pPr>
              <a:buNone/>
              <a:defRPr/>
            </a:lvl5pPr>
          </a:lstStyle>
          <a:p>
            <a:pPr lvl="0"/>
            <a:r>
              <a:rPr lang="en-US"/>
              <a:t>Click to edit Master text styles</a:t>
            </a:r>
          </a:p>
        </p:txBody>
      </p:sp>
      <p:sp>
        <p:nvSpPr>
          <p:cNvPr id="14" name="TextBox 13"/>
          <p:cNvSpPr txBox="1"/>
          <p:nvPr userDrawn="1"/>
        </p:nvSpPr>
        <p:spPr>
          <a:xfrm>
            <a:off x="91181" y="6416000"/>
            <a:ext cx="6004819" cy="435504"/>
          </a:xfrm>
          <a:prstGeom prst="rect">
            <a:avLst/>
          </a:prstGeom>
          <a:noFill/>
          <a:effectLst/>
        </p:spPr>
        <p:txBody>
          <a:bodyPr wrap="square" rtlCol="0">
            <a:spAutoFit/>
          </a:bodyPr>
          <a:lstStyle/>
          <a:p>
            <a:pPr marL="0" algn="l" defTabSz="457200" rtl="0" eaLnBrk="1" latinLnBrk="0" hangingPunct="1">
              <a:lnSpc>
                <a:spcPct val="90000"/>
              </a:lnSpc>
              <a:spcAft>
                <a:spcPts val="300"/>
              </a:spcAft>
            </a:pPr>
            <a:r>
              <a:rPr lang="en-US" sz="800" kern="1200" dirty="0">
                <a:solidFill>
                  <a:schemeClr val="bg1"/>
                </a:solidFill>
                <a:effectLst/>
                <a:latin typeface="Arial"/>
                <a:ea typeface="+mn-ea"/>
                <a:cs typeface="Arial"/>
              </a:rPr>
              <a:t>LLNL-PRES-853013</a:t>
            </a:r>
          </a:p>
          <a:p>
            <a:pPr marL="0" algn="l" defTabSz="457200" rtl="0" eaLnBrk="1" latinLnBrk="0" hangingPunct="1">
              <a:lnSpc>
                <a:spcPct val="90000"/>
              </a:lnSpc>
              <a:spcAft>
                <a:spcPts val="600"/>
              </a:spcAft>
            </a:pPr>
            <a:r>
              <a:rPr lang="en-US" sz="700" kern="1200" dirty="0">
                <a:solidFill>
                  <a:schemeClr val="bg1"/>
                </a:solidFill>
                <a:effectLst/>
                <a:latin typeface="Arial"/>
                <a:ea typeface="+mn-ea"/>
                <a:cs typeface="Arial"/>
              </a:rPr>
              <a:t>This work was performed under the auspices of the</a:t>
            </a:r>
            <a:r>
              <a:rPr lang="en-US" sz="700" kern="1200" baseline="0" dirty="0">
                <a:solidFill>
                  <a:schemeClr val="bg1"/>
                </a:solidFill>
                <a:effectLst/>
                <a:latin typeface="Arial"/>
                <a:ea typeface="+mn-ea"/>
                <a:cs typeface="Arial"/>
              </a:rPr>
              <a:t> </a:t>
            </a:r>
            <a:r>
              <a:rPr lang="en-US" sz="700" kern="1200" dirty="0">
                <a:solidFill>
                  <a:schemeClr val="bg1"/>
                </a:solidFill>
                <a:effectLst/>
                <a:latin typeface="Arial"/>
                <a:ea typeface="+mn-ea"/>
                <a:cs typeface="Arial"/>
              </a:rPr>
              <a:t>U.S. Department of Energy by Lawrence Livermore National Laboratory under contract DE-AC52-07NA27344.</a:t>
            </a:r>
            <a:r>
              <a:rPr lang="en-US" sz="700" kern="1200" baseline="0" dirty="0">
                <a:solidFill>
                  <a:schemeClr val="bg1"/>
                </a:solidFill>
                <a:effectLst/>
                <a:latin typeface="Arial"/>
                <a:ea typeface="+mn-ea"/>
                <a:cs typeface="Arial"/>
              </a:rPr>
              <a:t> </a:t>
            </a:r>
            <a:r>
              <a:rPr lang="en-US" sz="700" kern="1200" dirty="0">
                <a:solidFill>
                  <a:schemeClr val="bg1"/>
                </a:solidFill>
                <a:effectLst/>
                <a:latin typeface="Arial"/>
                <a:ea typeface="+mn-ea"/>
                <a:cs typeface="Arial"/>
              </a:rPr>
              <a:t>Lawrence Livermore National Security, LLC</a:t>
            </a:r>
          </a:p>
        </p:txBody>
      </p:sp>
      <p:pic>
        <p:nvPicPr>
          <p:cNvPr id="18" name="Picture 17" descr="LLNL_Logo_WHT-LRG.png"/>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0055018" y="6446832"/>
            <a:ext cx="1865376" cy="314676"/>
          </a:xfrm>
          <a:prstGeom prst="rect">
            <a:avLst/>
          </a:prstGeom>
        </p:spPr>
      </p:pic>
      <p:sp>
        <p:nvSpPr>
          <p:cNvPr id="20" name="Rectangle 19"/>
          <p:cNvSpPr/>
          <p:nvPr userDrawn="1"/>
        </p:nvSpPr>
        <p:spPr>
          <a:xfrm>
            <a:off x="0" y="0"/>
            <a:ext cx="12192000" cy="112889"/>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latin typeface="Arial"/>
            </a:endParaRPr>
          </a:p>
        </p:txBody>
      </p:sp>
      <p:sp>
        <p:nvSpPr>
          <p:cNvPr id="3" name="Text Placeholder 2"/>
          <p:cNvSpPr>
            <a:spLocks noGrp="1"/>
          </p:cNvSpPr>
          <p:nvPr>
            <p:ph type="body" sz="quarter" idx="14" hasCustomPrompt="1"/>
          </p:nvPr>
        </p:nvSpPr>
        <p:spPr>
          <a:xfrm>
            <a:off x="6096001" y="3096715"/>
            <a:ext cx="6096000" cy="477838"/>
          </a:xfrm>
        </p:spPr>
        <p:txBody>
          <a:bodyPr rIns="182880" anchor="b" anchorCtr="0">
            <a:noAutofit/>
          </a:bodyPr>
          <a:lstStyle>
            <a:lvl1pPr marL="57150" indent="0" algn="r">
              <a:spcBef>
                <a:spcPts val="0"/>
              </a:spcBef>
              <a:buNone/>
              <a:defRPr sz="1600" b="0"/>
            </a:lvl1pPr>
            <a:lvl2pPr marL="342900" indent="0" algn="r">
              <a:buNone/>
              <a:defRPr sz="1600" b="0"/>
            </a:lvl2pPr>
            <a:lvl3pPr marL="628650" indent="0" algn="r">
              <a:buNone/>
              <a:defRPr sz="1600" b="0"/>
            </a:lvl3pPr>
            <a:lvl4pPr marL="857250" indent="0" algn="r">
              <a:buNone/>
              <a:defRPr sz="1600" b="0"/>
            </a:lvl4pPr>
            <a:lvl5pPr marL="1085850" indent="0" algn="r">
              <a:buNone/>
              <a:defRPr sz="1600" b="0"/>
            </a:lvl5pPr>
          </a:lstStyle>
          <a:p>
            <a:pPr lvl="0"/>
            <a:r>
              <a:rPr lang="en-US" dirty="0"/>
              <a:t>Authors Name</a:t>
            </a:r>
          </a:p>
          <a:p>
            <a:pPr lvl="0"/>
            <a:r>
              <a:rPr lang="en-US" dirty="0"/>
              <a:t>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0_end page">
    <p:bg>
      <p:bgPr>
        <a:solidFill>
          <a:srgbClr val="0F4F97"/>
        </a:solidFill>
        <a:effectLst/>
      </p:bgPr>
    </p:bg>
    <p:spTree>
      <p:nvGrpSpPr>
        <p:cNvPr id="1" name=""/>
        <p:cNvGrpSpPr/>
        <p:nvPr/>
      </p:nvGrpSpPr>
      <p:grpSpPr>
        <a:xfrm>
          <a:off x="0" y="0"/>
          <a:ext cx="0" cy="0"/>
          <a:chOff x="0" y="0"/>
          <a:chExt cx="0" cy="0"/>
        </a:xfrm>
      </p:grpSpPr>
      <p:pic>
        <p:nvPicPr>
          <p:cNvPr id="3" name="Picture 2" descr="LLNL_Logo_WHT-LRG.png"/>
          <p:cNvPicPr>
            <a:picLocks/>
          </p:cNvPicPr>
          <p:nvPr userDrawn="1"/>
        </p:nvPicPr>
        <p:blipFill>
          <a:blip r:embed="rId2"/>
          <a:stretch>
            <a:fillRect/>
          </a:stretch>
        </p:blipFill>
        <p:spPr>
          <a:xfrm>
            <a:off x="962469" y="5437487"/>
            <a:ext cx="3602736" cy="607768"/>
          </a:xfrm>
          <a:prstGeom prst="rect">
            <a:avLst/>
          </a:prstGeom>
        </p:spPr>
      </p:pic>
    </p:spTree>
    <p:extLst>
      <p:ext uri="{BB962C8B-B14F-4D97-AF65-F5344CB8AC3E}">
        <p14:creationId xmlns:p14="http://schemas.microsoft.com/office/powerpoint/2010/main" val="3127189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rot lat="0" lon="0" rev="4800000"/>
              </a:lightRig>
            </a:scene3d>
            <a:sp3d prstMaterial="matte"/>
          </a:bodyPr>
          <a:lstStyle/>
          <a:p>
            <a:r>
              <a:rPr kumimoji="0" lang="en-US"/>
              <a:t>Click to edit Master title style</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lIns="0" bIns="0"/>
          <a:lstStyle>
            <a:lvl1pPr eaLnBrk="1" latinLnBrk="0" hangingPunct="1">
              <a:spcBef>
                <a:spcPts val="1800"/>
              </a:spcBef>
              <a:spcAft>
                <a:spcPts val="0"/>
              </a:spcAft>
              <a:defRPr/>
            </a:lvl1pPr>
            <a:lvl2pPr eaLnBrk="1" latinLnBrk="0" hangingPunct="1">
              <a:spcAft>
                <a:spcPts val="0"/>
              </a:spcAft>
              <a:defRPr/>
            </a:lvl2pPr>
            <a:lvl3pPr eaLnBrk="1" latinLnBrk="0" hangingPunct="1">
              <a:spcAft>
                <a:spcPts val="0"/>
              </a:spcAft>
              <a:defRPr/>
            </a:lvl3pPr>
            <a:lvl4pPr eaLnBrk="1" latinLnBrk="0" hangingPunct="1">
              <a:spcAft>
                <a:spcPts val="0"/>
              </a:spcAft>
              <a:defRPr/>
            </a:lvl4pPr>
            <a:lvl5pPr eaLnBrk="1" latinLnBrk="0" hangingPunct="1">
              <a:spcAft>
                <a:spcPts val="0"/>
              </a:spcAft>
              <a:defRPr/>
            </a:lvl5p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5" name="Title Placeholder 1"/>
          <p:cNvSpPr>
            <a:spLocks noGrp="1"/>
          </p:cNvSpPr>
          <p:nvPr>
            <p:ph type="title"/>
          </p:nvPr>
        </p:nvSpPr>
        <p:spPr>
          <a:xfrm>
            <a:off x="609600" y="219514"/>
            <a:ext cx="10972800" cy="1008771"/>
          </a:xfrm>
          <a:prstGeom prst="rect">
            <a:avLst/>
          </a:prstGeom>
          <a:effectLst/>
        </p:spPr>
        <p:txBody>
          <a:bodyPr vert="horz" lIns="0" rIns="45720" rtlCol="0" anchor="ctr" anchorCtr="0">
            <a:noAutofit/>
            <a:scene3d>
              <a:camera prst="orthographicFront"/>
              <a:lightRig rig="threePt" dir="t">
                <a:rot lat="0" lon="0" rev="4800000"/>
              </a:lightRig>
            </a:scene3d>
            <a:sp3d prstMaterial="matte"/>
          </a:bodyPr>
          <a:lstStyle/>
          <a:p>
            <a:r>
              <a:rPr kumimoji="0" lang="en-US"/>
              <a:t>Click to edit Master title style</a:t>
            </a:r>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with side-text-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621101" y="1436688"/>
            <a:ext cx="5291328"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with side-text-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6301619" y="1436688"/>
            <a:ext cx="5291328"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20831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with side-by-sid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621101" y="1436688"/>
            <a:ext cx="5291328"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Content Placeholder 2"/>
          <p:cNvSpPr>
            <a:spLocks noGrp="1"/>
          </p:cNvSpPr>
          <p:nvPr>
            <p:ph idx="10"/>
          </p:nvPr>
        </p:nvSpPr>
        <p:spPr>
          <a:xfrm>
            <a:off x="6291532" y="1436688"/>
            <a:ext cx="5291328"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2294128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Full Image with 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349042"/>
          </a:xfrm>
        </p:spPr>
        <p:txBody>
          <a:bodyPr/>
          <a:lstStyle/>
          <a:p>
            <a:r>
              <a:rPr lang="en-US"/>
              <a:t>Click icon to add picture</a:t>
            </a:r>
            <a:endParaRPr lang="en-US" dirty="0"/>
          </a:p>
        </p:txBody>
      </p:sp>
      <p:sp>
        <p:nvSpPr>
          <p:cNvPr id="6" name="Title 5"/>
          <p:cNvSpPr>
            <a:spLocks noGrp="1"/>
          </p:cNvSpPr>
          <p:nvPr>
            <p:ph type="title"/>
          </p:nvPr>
        </p:nvSpPr>
        <p:spPr>
          <a:xfrm>
            <a:off x="5" y="7"/>
            <a:ext cx="12191999" cy="1228907"/>
          </a:xfrm>
          <a:solidFill>
            <a:schemeClr val="bg1"/>
          </a:solidFill>
          <a:effectLst/>
        </p:spPr>
        <p:txBody>
          <a:bodyPr vert="horz" lIns="457200" rIns="45720" rtlCol="0" anchor="ctr" anchorCtr="0">
            <a:normAutofit/>
            <a:scene3d>
              <a:camera prst="orthographicFront"/>
              <a:lightRig rig="threePt" dir="t">
                <a:rot lat="0" lon="0" rev="4800000"/>
              </a:lightRig>
            </a:scene3d>
            <a:sp3d prstMaterial="matte"/>
          </a:bodyPr>
          <a:lstStyle>
            <a:lvl1pPr marL="233363" indent="0" algn="l" rtl="0" eaLnBrk="1" latinLnBrk="0" hangingPunct="1">
              <a:lnSpc>
                <a:spcPct val="90000"/>
              </a:lnSpc>
              <a:spcBef>
                <a:spcPct val="0"/>
              </a:spcBef>
              <a:buNone/>
              <a:defRPr kumimoji="0" lang="en-US" sz="3200" b="1" kern="1200" dirty="0">
                <a:solidFill>
                  <a:schemeClr val="accent1">
                    <a:lumMod val="75000"/>
                  </a:schemeClr>
                </a:solidFill>
                <a:effectLst/>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349042"/>
          </a:xfrm>
        </p:spPr>
        <p:txBody>
          <a:bodyPr/>
          <a:lstStyle/>
          <a:p>
            <a:r>
              <a:rPr lang="en-US"/>
              <a:t>Click icon to add picture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6355080"/>
            <a:ext cx="12192000" cy="50292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Ins="0" rtlCol="0" anchor="ctr"/>
          <a:lstStyle/>
          <a:p>
            <a:pPr algn="ctr"/>
            <a:endParaRPr lang="en-US" sz="1800" dirty="0">
              <a:latin typeface="Arial"/>
            </a:endParaRPr>
          </a:p>
        </p:txBody>
      </p:sp>
      <p:pic>
        <p:nvPicPr>
          <p:cNvPr id="8" name="Picture 7">
            <a:extLst>
              <a:ext uri="{FF2B5EF4-FFF2-40B4-BE49-F238E27FC236}">
                <a16:creationId xmlns:a16="http://schemas.microsoft.com/office/drawing/2014/main" id="{9C590909-6878-E44E-9AA0-07880FBE8AE0}"/>
              </a:ext>
            </a:extLst>
          </p:cNvPr>
          <p:cNvPicPr>
            <a:picLocks/>
          </p:cNvPicPr>
          <p:nvPr userDrawn="1"/>
        </p:nvPicPr>
        <p:blipFill rotWithShape="1">
          <a:blip r:embed="rId12" cstate="print">
            <a:extLst>
              <a:ext uri="{28A0092B-C50C-407E-A947-70E740481C1C}">
                <a14:useLocalDpi xmlns:a14="http://schemas.microsoft.com/office/drawing/2010/main"/>
              </a:ext>
            </a:extLst>
          </a:blip>
          <a:srcRect/>
          <a:stretch/>
        </p:blipFill>
        <p:spPr>
          <a:xfrm>
            <a:off x="170688" y="6492240"/>
            <a:ext cx="2743200" cy="283464"/>
          </a:xfrm>
          <a:prstGeom prst="rect">
            <a:avLst/>
          </a:prstGeom>
        </p:spPr>
      </p:pic>
      <p:sp>
        <p:nvSpPr>
          <p:cNvPr id="3" name="Text Placeholder 2"/>
          <p:cNvSpPr>
            <a:spLocks noGrp="1"/>
          </p:cNvSpPr>
          <p:nvPr>
            <p:ph type="body" idx="1"/>
          </p:nvPr>
        </p:nvSpPr>
        <p:spPr>
          <a:xfrm>
            <a:off x="609600" y="1441524"/>
            <a:ext cx="10972800" cy="4906889"/>
          </a:xfrm>
          <a:prstGeom prst="rect">
            <a:avLst/>
          </a:prstGeom>
        </p:spPr>
        <p:txBody>
          <a:bodyPr vert="horz" lIns="0" tIns="0" rIns="0" bIns="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Rectangle 9"/>
          <p:cNvSpPr/>
          <p:nvPr/>
        </p:nvSpPr>
        <p:spPr bwMode="invGray">
          <a:xfrm>
            <a:off x="1" y="635508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latin typeface="Arial"/>
            </a:endParaRPr>
          </a:p>
        </p:txBody>
      </p:sp>
      <p:sp>
        <p:nvSpPr>
          <p:cNvPr id="19" name="Slide Number Placeholder 7"/>
          <p:cNvSpPr txBox="1">
            <a:spLocks/>
          </p:cNvSpPr>
          <p:nvPr/>
        </p:nvSpPr>
        <p:spPr>
          <a:xfrm>
            <a:off x="11768167" y="6403259"/>
            <a:ext cx="423836" cy="454747"/>
          </a:xfrm>
          <a:prstGeom prst="rect">
            <a:avLst/>
          </a:prstGeom>
        </p:spPr>
        <p:txBody>
          <a:bodyPr rIns="45720" anchor="ctr" anchorCtr="0"/>
          <a:lstStyle/>
          <a:p>
            <a:pPr marL="0" marR="0" lvl="0" indent="0" algn="r" defTabSz="457200" rtl="0" eaLnBrk="1" fontAlgn="auto" latinLnBrk="0" hangingPunct="1">
              <a:lnSpc>
                <a:spcPct val="100000"/>
              </a:lnSpc>
              <a:spcBef>
                <a:spcPts val="0"/>
              </a:spcBef>
              <a:spcAft>
                <a:spcPts val="0"/>
              </a:spcAft>
              <a:buClrTx/>
              <a:buSzTx/>
              <a:buFontTx/>
              <a:buNone/>
              <a:tabLst/>
              <a:defRPr/>
            </a:pPr>
            <a:fld id="{EAD690BD-BADF-4FBD-97E7-557E707EBBB2}" type="slidenum">
              <a:rPr kumimoji="0" lang="en-US" sz="1000" b="0" i="0" u="none" strike="noStrike" kern="1200" cap="none" spc="0" normalizeH="0" baseline="0" noProof="0" smtClean="0">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endParaRPr>
          </a:p>
        </p:txBody>
      </p:sp>
      <p:sp>
        <p:nvSpPr>
          <p:cNvPr id="14" name="TextBox 13"/>
          <p:cNvSpPr txBox="1"/>
          <p:nvPr/>
        </p:nvSpPr>
        <p:spPr>
          <a:xfrm>
            <a:off x="646609" y="6698653"/>
            <a:ext cx="1165161" cy="92333"/>
          </a:xfrm>
          <a:prstGeom prst="rect">
            <a:avLst/>
          </a:prstGeom>
          <a:noFill/>
        </p:spPr>
        <p:txBody>
          <a:bodyPr wrap="square" lIns="0" tIns="0" rIns="0" bIns="0" rtlCol="0" anchor="b" anchorCtr="0">
            <a:spAutoFit/>
          </a:bodyPr>
          <a:lstStyle/>
          <a:p>
            <a:pPr algn="l"/>
            <a:r>
              <a:rPr lang="en-US" sz="600" dirty="0">
                <a:latin typeface="Arial"/>
                <a:cs typeface="Arial"/>
              </a:rPr>
              <a:t>LLNL-PRES-853013</a:t>
            </a:r>
          </a:p>
        </p:txBody>
      </p:sp>
      <p:sp>
        <p:nvSpPr>
          <p:cNvPr id="2" name="Title Placeholder 1"/>
          <p:cNvSpPr>
            <a:spLocks noGrp="1"/>
          </p:cNvSpPr>
          <p:nvPr>
            <p:ph type="title"/>
          </p:nvPr>
        </p:nvSpPr>
        <p:spPr>
          <a:xfrm>
            <a:off x="609600" y="220136"/>
            <a:ext cx="10972800" cy="1005840"/>
          </a:xfrm>
          <a:prstGeom prst="rect">
            <a:avLst/>
          </a:prstGeom>
          <a:effectLst/>
        </p:spPr>
        <p:txBody>
          <a:bodyPr vert="horz" lIns="0" rIns="45720" rtlCol="0" anchor="ctr" anchorCtr="0">
            <a:noAutofit/>
            <a:scene3d>
              <a:camera prst="orthographicFront"/>
              <a:lightRig rig="threePt" dir="t">
                <a:rot lat="0" lon="0" rev="4800000"/>
              </a:lightRig>
            </a:scene3d>
            <a:sp3d prstMaterial="matte"/>
          </a:bodyPr>
          <a:lstStyle/>
          <a:p>
            <a:r>
              <a:rPr kumimoji="0" lang="en-US"/>
              <a:t>Click to edit Master title style</a:t>
            </a:r>
            <a:endParaRPr kumimoji="0" lang="en-US" dirty="0"/>
          </a:p>
        </p:txBody>
      </p:sp>
      <p:cxnSp>
        <p:nvCxnSpPr>
          <p:cNvPr id="5" name="Straight Connector 4"/>
          <p:cNvCxnSpPr/>
          <p:nvPr/>
        </p:nvCxnSpPr>
        <p:spPr>
          <a:xfrm>
            <a:off x="-8076" y="1267155"/>
            <a:ext cx="12200079" cy="0"/>
          </a:xfrm>
          <a:prstGeom prst="line">
            <a:avLst/>
          </a:prstGeom>
          <a:ln w="3810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A54311BD-8720-D040-927F-1192591CB67C}"/>
              </a:ext>
            </a:extLst>
          </p:cNvPr>
          <p:cNvPicPr>
            <a:picLocks/>
          </p:cNvPicPr>
          <p:nvPr userDrawn="1"/>
        </p:nvPicPr>
        <p:blipFill rotWithShape="1">
          <a:blip r:embed="rId13" cstate="print">
            <a:extLst>
              <a:ext uri="{28A0092B-C50C-407E-A947-70E740481C1C}">
                <a14:useLocalDpi xmlns:a14="http://schemas.microsoft.com/office/drawing/2010/main"/>
              </a:ext>
            </a:extLst>
          </a:blip>
          <a:srcRect/>
          <a:stretch/>
        </p:blipFill>
        <p:spPr>
          <a:xfrm>
            <a:off x="10944015" y="6446520"/>
            <a:ext cx="978408" cy="374904"/>
          </a:xfrm>
          <a:prstGeom prst="rect">
            <a:avLst/>
          </a:prstGeom>
        </p:spPr>
      </p:pic>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5" r:id="rId4"/>
    <p:sldLayoutId id="2147483722" r:id="rId5"/>
    <p:sldLayoutId id="2147483721" r:id="rId6"/>
    <p:sldLayoutId id="2147483717" r:id="rId7"/>
    <p:sldLayoutId id="2147483718" r:id="rId8"/>
    <p:sldLayoutId id="2147483719" r:id="rId9"/>
    <p:sldLayoutId id="2147483723" r:id="rId10"/>
  </p:sldLayoutIdLst>
  <p:hf hdr="0" ftr="0" dt="0"/>
  <p:txStyles>
    <p:titleStyle>
      <a:lvl1pPr algn="l" rtl="0" eaLnBrk="1" latinLnBrk="0" hangingPunct="1">
        <a:lnSpc>
          <a:spcPct val="90000"/>
        </a:lnSpc>
        <a:spcBef>
          <a:spcPct val="0"/>
        </a:spcBef>
        <a:buNone/>
        <a:defRPr kumimoji="0" sz="3200" b="1" kern="1200">
          <a:solidFill>
            <a:schemeClr val="accent1">
              <a:lumMod val="75000"/>
            </a:schemeClr>
          </a:solidFill>
          <a:effectLst/>
          <a:latin typeface="Calibri" panose="020F0502020204030204" pitchFamily="34" charset="0"/>
          <a:ea typeface="+mj-ea"/>
          <a:cs typeface="Calibri" panose="020F0502020204030204" pitchFamily="34" charset="0"/>
        </a:defRPr>
      </a:lvl1pPr>
    </p:titleStyle>
    <p:body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18.png"/><Relationship Id="rId16"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16.png"/><Relationship Id="rId10" Type="http://schemas.openxmlformats.org/officeDocument/2006/relationships/image" Target="../media/image38.png"/><Relationship Id="rId19" Type="http://schemas.openxmlformats.org/officeDocument/2006/relationships/image" Target="../media/image20.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Calibri" panose="020F0502020204030204" pitchFamily="34" charset="0"/>
                <a:cs typeface="Calibri" panose="020F0502020204030204" pitchFamily="34" charset="0"/>
              </a:rPr>
              <a:t>Peeling the Onion: From Gamma-rays to Gravity</a:t>
            </a:r>
          </a:p>
        </p:txBody>
      </p:sp>
      <p:sp>
        <p:nvSpPr>
          <p:cNvPr id="11" name="Text Placeholder 10"/>
          <p:cNvSpPr>
            <a:spLocks noGrp="1"/>
          </p:cNvSpPr>
          <p:nvPr>
            <p:ph type="body" sz="quarter" idx="13"/>
          </p:nvPr>
        </p:nvSpPr>
        <p:spPr/>
        <p:txBody>
          <a:bodyPr/>
          <a:lstStyle/>
          <a:p>
            <a:pPr marL="58738" indent="-1588"/>
            <a:r>
              <a:rPr lang="en-US" b="0" i="0" u="none" strike="noStrike" dirty="0">
                <a:solidFill>
                  <a:schemeClr val="accent1">
                    <a:lumMod val="75000"/>
                  </a:schemeClr>
                </a:solidFill>
                <a:effectLst/>
                <a:latin typeface="Calibri" panose="020F0502020204030204" pitchFamily="34" charset="0"/>
              </a:rPr>
              <a:t>Radiological Data Fusion Workshop</a:t>
            </a:r>
            <a:endParaRPr lang="en-US" dirty="0">
              <a:solidFill>
                <a:schemeClr val="accent1">
                  <a:lumMod val="75000"/>
                </a:schemeClr>
              </a:solidFill>
              <a:latin typeface="Calibri" panose="020F0502020204030204" pitchFamily="34" charset="0"/>
              <a:cs typeface="Calibri" panose="020F0502020204030204" pitchFamily="34" charset="0"/>
            </a:endParaRPr>
          </a:p>
        </p:txBody>
      </p:sp>
      <p:sp>
        <p:nvSpPr>
          <p:cNvPr id="5" name="Text Placeholder 4"/>
          <p:cNvSpPr>
            <a:spLocks noGrp="1"/>
          </p:cNvSpPr>
          <p:nvPr>
            <p:ph type="body" sz="quarter" idx="14"/>
          </p:nvPr>
        </p:nvSpPr>
        <p:spPr>
          <a:xfrm>
            <a:off x="9507071" y="2394751"/>
            <a:ext cx="2409357" cy="1179802"/>
          </a:xfrm>
        </p:spPr>
        <p:txBody>
          <a:bodyPr/>
          <a:lstStyle/>
          <a:p>
            <a:pPr lvl="0"/>
            <a:r>
              <a:rPr lang="en-US" dirty="0">
                <a:solidFill>
                  <a:schemeClr val="accent1">
                    <a:lumMod val="75000"/>
                  </a:schemeClr>
                </a:solidFill>
              </a:rPr>
              <a:t>Tyler Guglielmo</a:t>
            </a:r>
          </a:p>
          <a:p>
            <a:pPr lvl="0"/>
            <a:r>
              <a:rPr lang="en-US" dirty="0">
                <a:solidFill>
                  <a:schemeClr val="accent1">
                    <a:lumMod val="75000"/>
                  </a:schemeClr>
                </a:solidFill>
              </a:rPr>
              <a:t>Hema Chandrasekaran</a:t>
            </a:r>
          </a:p>
          <a:p>
            <a:pPr lvl="0"/>
            <a:r>
              <a:rPr lang="en-US" dirty="0">
                <a:solidFill>
                  <a:schemeClr val="accent1">
                    <a:lumMod val="75000"/>
                  </a:schemeClr>
                </a:solidFill>
              </a:rPr>
              <a:t>Manoj Prasad</a:t>
            </a:r>
          </a:p>
          <a:p>
            <a:pPr lvl="0"/>
            <a:r>
              <a:rPr lang="en-US" dirty="0">
                <a:solidFill>
                  <a:schemeClr val="accent1">
                    <a:lumMod val="75000"/>
                  </a:schemeClr>
                </a:solidFill>
              </a:rPr>
              <a:t>Neal Snyderman</a:t>
            </a:r>
          </a:p>
          <a:p>
            <a:pPr lvl="0"/>
            <a:r>
              <a:rPr lang="en-US" dirty="0">
                <a:solidFill>
                  <a:schemeClr val="accent1">
                    <a:lumMod val="75000"/>
                  </a:schemeClr>
                </a:solidFill>
              </a:rPr>
              <a:t>Sean Walston</a:t>
            </a:r>
          </a:p>
        </p:txBody>
      </p:sp>
      <p:sp>
        <p:nvSpPr>
          <p:cNvPr id="9" name="Text Placeholder 10"/>
          <p:cNvSpPr txBox="1">
            <a:spLocks/>
          </p:cNvSpPr>
          <p:nvPr/>
        </p:nvSpPr>
        <p:spPr>
          <a:xfrm>
            <a:off x="343153" y="3230250"/>
            <a:ext cx="3278508" cy="397500"/>
          </a:xfrm>
          <a:prstGeom prst="rect">
            <a:avLst/>
          </a:prstGeom>
        </p:spPr>
        <p:txBody>
          <a:bodyPr vert="horz" lIns="0" tIns="91440" rIns="0" rtlCol="0" anchor="ctr" anchorCtr="0">
            <a:noAutofit/>
          </a:bodyPr>
          <a:lstStyle/>
          <a:p>
            <a:pPr lvl="0">
              <a:lnSpc>
                <a:spcPct val="80000"/>
              </a:lnSpc>
            </a:pPr>
            <a:r>
              <a:rPr lang="en-US" sz="1600" dirty="0">
                <a:solidFill>
                  <a:schemeClr val="accent1">
                    <a:lumMod val="75000"/>
                  </a:schemeClr>
                </a:solidFill>
                <a:cs typeface="Lucida Handwriting"/>
              </a:rPr>
              <a:t>August 15, 2023</a:t>
            </a:r>
          </a:p>
        </p:txBody>
      </p:sp>
      <p:sp>
        <p:nvSpPr>
          <p:cNvPr id="3" name="TextBox 2">
            <a:extLst>
              <a:ext uri="{FF2B5EF4-FFF2-40B4-BE49-F238E27FC236}">
                <a16:creationId xmlns:a16="http://schemas.microsoft.com/office/drawing/2014/main" id="{AC6FD1F8-816C-25D8-C87F-333B2844CC4C}"/>
              </a:ext>
            </a:extLst>
          </p:cNvPr>
          <p:cNvSpPr txBox="1"/>
          <p:nvPr/>
        </p:nvSpPr>
        <p:spPr>
          <a:xfrm>
            <a:off x="2417459" y="2780127"/>
            <a:ext cx="3807495" cy="938719"/>
          </a:xfrm>
          <a:prstGeom prst="rect">
            <a:avLst/>
          </a:prstGeom>
          <a:noFill/>
        </p:spPr>
        <p:txBody>
          <a:bodyPr wrap="square" rtlCol="0">
            <a:spAutoFit/>
          </a:bodyPr>
          <a:lstStyle/>
          <a:p>
            <a:pPr algn="just"/>
            <a:r>
              <a:rPr lang="en-US" sz="1100" b="0" i="0" u="none" strike="noStrike" dirty="0">
                <a:solidFill>
                  <a:schemeClr val="accent1">
                    <a:lumMod val="75000"/>
                  </a:schemeClr>
                </a:solidFill>
                <a:effectLst/>
                <a:latin typeface="Arial" panose="020B0604020202020204" pitchFamily="34" charset="0"/>
                <a:cs typeface="Arial" panose="020B0604020202020204" pitchFamily="34" charset="0"/>
              </a:rPr>
              <a:t>This work was supported by the Office of Defense Nuclear Nonproliferation Research and Development within the U.S. Department of Energy’s National Nuclear Security Administration</a:t>
            </a:r>
            <a:r>
              <a:rPr lang="en-US" sz="1100" dirty="0">
                <a:solidFill>
                  <a:schemeClr val="accent1">
                    <a:lumMod val="75000"/>
                  </a:schemeClr>
                </a:solidFill>
                <a:latin typeface="Arial" panose="020B0604020202020204" pitchFamily="34" charset="0"/>
                <a:cs typeface="Arial" panose="020B0604020202020204" pitchFamily="34" charset="0"/>
              </a:rPr>
              <a:t> under the </a:t>
            </a:r>
            <a:r>
              <a:rPr lang="en-US" sz="1100" i="1" dirty="0">
                <a:solidFill>
                  <a:schemeClr val="accent1">
                    <a:lumMod val="75000"/>
                  </a:schemeClr>
                </a:solidFill>
                <a:latin typeface="Arial" panose="020B0604020202020204" pitchFamily="34" charset="0"/>
                <a:cs typeface="Arial" panose="020B0604020202020204" pitchFamily="34" charset="0"/>
              </a:rPr>
              <a:t>Sequential Bayesian Approach to Warhead Verification</a:t>
            </a:r>
            <a:r>
              <a:rPr lang="en-US" sz="1100" dirty="0">
                <a:solidFill>
                  <a:schemeClr val="accent1">
                    <a:lumMod val="75000"/>
                  </a:schemeClr>
                </a:solidFill>
                <a:latin typeface="Arial" panose="020B0604020202020204" pitchFamily="34" charset="0"/>
                <a:cs typeface="Arial" panose="020B0604020202020204" pitchFamily="34" charset="0"/>
              </a:rPr>
              <a:t> project.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9514"/>
            <a:ext cx="7387988" cy="1008771"/>
          </a:xfrm>
        </p:spPr>
        <p:txBody>
          <a:bodyPr/>
          <a:lstStyle/>
          <a:p>
            <a:r>
              <a:rPr lang="en-US" dirty="0">
                <a:latin typeface="Arial" charset="0"/>
              </a:rPr>
              <a:t>Enhanced Characterization with Gravity Tomography</a:t>
            </a:r>
            <a:endParaRPr lang="en-US" dirty="0"/>
          </a:p>
        </p:txBody>
      </p:sp>
      <p:pic>
        <p:nvPicPr>
          <p:cNvPr id="6" name="Picture 5">
            <a:extLst>
              <a:ext uri="{FF2B5EF4-FFF2-40B4-BE49-F238E27FC236}">
                <a16:creationId xmlns:a16="http://schemas.microsoft.com/office/drawing/2014/main" id="{33F54A70-1BE3-9341-8BDB-47FC39B0A026}"/>
              </a:ext>
            </a:extLst>
          </p:cNvPr>
          <p:cNvPicPr>
            <a:picLocks noChangeAspect="1"/>
          </p:cNvPicPr>
          <p:nvPr/>
        </p:nvPicPr>
        <p:blipFill rotWithShape="1">
          <a:blip r:embed="rId3">
            <a:extLst>
              <a:ext uri="{28A0092B-C50C-407E-A947-70E740481C1C}">
                <a14:useLocalDpi xmlns:a14="http://schemas.microsoft.com/office/drawing/2010/main" val="0"/>
              </a:ext>
            </a:extLst>
          </a:blip>
          <a:srcRect l="3814" t="-643" r="-1575" b="-643"/>
          <a:stretch/>
        </p:blipFill>
        <p:spPr>
          <a:xfrm>
            <a:off x="8216707" y="3308223"/>
            <a:ext cx="3857479" cy="3044952"/>
          </a:xfrm>
          <a:prstGeom prst="rect">
            <a:avLst/>
          </a:prstGeom>
        </p:spPr>
      </p:pic>
      <p:pic>
        <p:nvPicPr>
          <p:cNvPr id="9" name="Picture 8">
            <a:extLst>
              <a:ext uri="{FF2B5EF4-FFF2-40B4-BE49-F238E27FC236}">
                <a16:creationId xmlns:a16="http://schemas.microsoft.com/office/drawing/2014/main" id="{682BCEF2-EBC9-924D-8200-D74EA375973D}"/>
              </a:ext>
            </a:extLst>
          </p:cNvPr>
          <p:cNvPicPr>
            <a:picLocks noChangeAspect="1"/>
          </p:cNvPicPr>
          <p:nvPr/>
        </p:nvPicPr>
        <p:blipFill rotWithShape="1">
          <a:blip r:embed="rId4">
            <a:extLst>
              <a:ext uri="{28A0092B-C50C-407E-A947-70E740481C1C}">
                <a14:useLocalDpi xmlns:a14="http://schemas.microsoft.com/office/drawing/2010/main" val="0"/>
              </a:ext>
            </a:extLst>
          </a:blip>
          <a:srcRect l="3142" r="-901"/>
          <a:stretch/>
        </p:blipFill>
        <p:spPr>
          <a:xfrm>
            <a:off x="8189411" y="166374"/>
            <a:ext cx="3907053" cy="3044952"/>
          </a:xfrm>
          <a:prstGeom prst="rect">
            <a:avLst/>
          </a:prstGeom>
        </p:spPr>
      </p:pic>
      <p:sp>
        <p:nvSpPr>
          <p:cNvPr id="10" name="Oval 9">
            <a:extLst>
              <a:ext uri="{FF2B5EF4-FFF2-40B4-BE49-F238E27FC236}">
                <a16:creationId xmlns:a16="http://schemas.microsoft.com/office/drawing/2014/main" id="{FED2DD37-F85C-F94E-92A3-E3082BB6B363}"/>
              </a:ext>
            </a:extLst>
          </p:cNvPr>
          <p:cNvSpPr/>
          <p:nvPr/>
        </p:nvSpPr>
        <p:spPr>
          <a:xfrm>
            <a:off x="9901191" y="4040484"/>
            <a:ext cx="1328292" cy="406991"/>
          </a:xfrm>
          <a:prstGeom prst="ellipse">
            <a:avLst/>
          </a:prstGeom>
          <a:noFill/>
          <a:ln w="57150">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853F37A-56CE-4243-8714-8740B2843CD0}"/>
              </a:ext>
            </a:extLst>
          </p:cNvPr>
          <p:cNvSpPr/>
          <p:nvPr/>
        </p:nvSpPr>
        <p:spPr>
          <a:xfrm>
            <a:off x="11554028" y="5369311"/>
            <a:ext cx="358886" cy="206875"/>
          </a:xfrm>
          <a:prstGeom prst="ellipse">
            <a:avLst/>
          </a:prstGeom>
          <a:noFill/>
          <a:ln w="57150">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FE756DF-6F16-9F45-9141-E9976958048D}"/>
              </a:ext>
            </a:extLst>
          </p:cNvPr>
          <p:cNvSpPr txBox="1"/>
          <p:nvPr/>
        </p:nvSpPr>
        <p:spPr>
          <a:xfrm>
            <a:off x="8576723" y="2412249"/>
            <a:ext cx="2901820" cy="400110"/>
          </a:xfrm>
          <a:prstGeom prst="rect">
            <a:avLst/>
          </a:prstGeom>
          <a:noFill/>
        </p:spPr>
        <p:txBody>
          <a:bodyPr wrap="none" rtlCol="0">
            <a:spAutoFit/>
          </a:bodyPr>
          <a:lstStyle/>
          <a:p>
            <a:pPr algn="ctr"/>
            <a:r>
              <a:rPr lang="en-US" sz="2000" b="1" dirty="0">
                <a:solidFill>
                  <a:srgbClr val="FF0000"/>
                </a:solidFill>
              </a:rPr>
              <a:t>Neutron Multiplicity Only</a:t>
            </a:r>
          </a:p>
        </p:txBody>
      </p:sp>
      <p:sp>
        <p:nvSpPr>
          <p:cNvPr id="13" name="TextBox 12">
            <a:extLst>
              <a:ext uri="{FF2B5EF4-FFF2-40B4-BE49-F238E27FC236}">
                <a16:creationId xmlns:a16="http://schemas.microsoft.com/office/drawing/2014/main" id="{639E982C-6DED-D545-9C3A-A8FADFE9EB06}"/>
              </a:ext>
            </a:extLst>
          </p:cNvPr>
          <p:cNvSpPr txBox="1"/>
          <p:nvPr/>
        </p:nvSpPr>
        <p:spPr>
          <a:xfrm>
            <a:off x="8556800" y="5494544"/>
            <a:ext cx="2726772" cy="338554"/>
          </a:xfrm>
          <a:prstGeom prst="rect">
            <a:avLst/>
          </a:prstGeom>
          <a:noFill/>
        </p:spPr>
        <p:txBody>
          <a:bodyPr wrap="none" rtlCol="0">
            <a:spAutoFit/>
          </a:bodyPr>
          <a:lstStyle/>
          <a:p>
            <a:pPr algn="ctr"/>
            <a:r>
              <a:rPr lang="en-US" sz="1600" b="1" dirty="0">
                <a:solidFill>
                  <a:srgbClr val="FF0000"/>
                </a:solidFill>
              </a:rPr>
              <a:t>Neutron Multiplicity + Gravity</a:t>
            </a:r>
          </a:p>
        </p:txBody>
      </p:sp>
      <p:pic>
        <p:nvPicPr>
          <p:cNvPr id="17" name="Content Placeholder 6" descr="Diagram&#10;&#10;Description automatically generated">
            <a:extLst>
              <a:ext uri="{FF2B5EF4-FFF2-40B4-BE49-F238E27FC236}">
                <a16:creationId xmlns:a16="http://schemas.microsoft.com/office/drawing/2014/main" id="{5701AF18-E76A-1E4F-B92F-EC40D02E7852}"/>
              </a:ext>
            </a:extLst>
          </p:cNvPr>
          <p:cNvPicPr>
            <a:picLocks noChangeAspect="1"/>
          </p:cNvPicPr>
          <p:nvPr/>
        </p:nvPicPr>
        <p:blipFill>
          <a:blip r:embed="rId5"/>
          <a:stretch>
            <a:fillRect/>
          </a:stretch>
        </p:blipFill>
        <p:spPr>
          <a:xfrm>
            <a:off x="1120737" y="1465927"/>
            <a:ext cx="5763706" cy="2962784"/>
          </a:xfrm>
          <a:prstGeom prst="rect">
            <a:avLst/>
          </a:prstGeom>
        </p:spPr>
      </p:pic>
      <p:sp>
        <p:nvSpPr>
          <p:cNvPr id="18" name="TextBox 17">
            <a:extLst>
              <a:ext uri="{FF2B5EF4-FFF2-40B4-BE49-F238E27FC236}">
                <a16:creationId xmlns:a16="http://schemas.microsoft.com/office/drawing/2014/main" id="{BCD0231F-975F-D44A-B184-30BBDFEEB554}"/>
              </a:ext>
            </a:extLst>
          </p:cNvPr>
          <p:cNvSpPr txBox="1"/>
          <p:nvPr/>
        </p:nvSpPr>
        <p:spPr>
          <a:xfrm>
            <a:off x="1894702" y="4373965"/>
            <a:ext cx="4161184" cy="584775"/>
          </a:xfrm>
          <a:prstGeom prst="rect">
            <a:avLst/>
          </a:prstGeom>
          <a:noFill/>
        </p:spPr>
        <p:txBody>
          <a:bodyPr wrap="square" rtlCol="0">
            <a:spAutoFit/>
          </a:bodyPr>
          <a:lstStyle/>
          <a:p>
            <a:pPr algn="just"/>
            <a:r>
              <a:rPr lang="en-US" sz="1600" dirty="0">
                <a:cs typeface="Arial Narrow" panose="020B0604020202020204" pitchFamily="34" charset="0"/>
              </a:rPr>
              <a:t>Works analogously to how the acceleration of a falling rock is measured classically</a:t>
            </a:r>
          </a:p>
        </p:txBody>
      </p:sp>
      <p:sp>
        <p:nvSpPr>
          <p:cNvPr id="7" name="TextBox 6">
            <a:extLst>
              <a:ext uri="{FF2B5EF4-FFF2-40B4-BE49-F238E27FC236}">
                <a16:creationId xmlns:a16="http://schemas.microsoft.com/office/drawing/2014/main" id="{F77A1FE9-4115-8AB0-8F98-2A145E3F9454}"/>
              </a:ext>
            </a:extLst>
          </p:cNvPr>
          <p:cNvSpPr txBox="1"/>
          <p:nvPr/>
        </p:nvSpPr>
        <p:spPr>
          <a:xfrm>
            <a:off x="750627" y="5076967"/>
            <a:ext cx="6003310" cy="954107"/>
          </a:xfrm>
          <a:prstGeom prst="rect">
            <a:avLst/>
          </a:prstGeom>
          <a:noFill/>
        </p:spPr>
        <p:txBody>
          <a:bodyPr wrap="none" rtlCol="0">
            <a:spAutoFit/>
          </a:bodyPr>
          <a:lstStyle/>
          <a:p>
            <a:r>
              <a:rPr lang="en-US" sz="2800" b="1" dirty="0"/>
              <a:t>Neutron Multiplicity + Gravity provides</a:t>
            </a:r>
          </a:p>
          <a:p>
            <a:r>
              <a:rPr lang="en-US" sz="2800" b="1" dirty="0"/>
              <a:t>constraints on the possible geometries</a:t>
            </a:r>
          </a:p>
        </p:txBody>
      </p:sp>
    </p:spTree>
    <p:extLst>
      <p:ext uri="{BB962C8B-B14F-4D97-AF65-F5344CB8AC3E}">
        <p14:creationId xmlns:p14="http://schemas.microsoft.com/office/powerpoint/2010/main" val="2061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59E7E9-C154-0A17-53C7-05A19AFC28AC}"/>
              </a:ext>
            </a:extLst>
          </p:cNvPr>
          <p:cNvSpPr>
            <a:spLocks noGrp="1"/>
          </p:cNvSpPr>
          <p:nvPr>
            <p:ph idx="1"/>
          </p:nvPr>
        </p:nvSpPr>
        <p:spPr/>
        <p:txBody>
          <a:bodyPr>
            <a:normAutofit lnSpcReduction="10000"/>
          </a:bodyPr>
          <a:lstStyle/>
          <a:p>
            <a:r>
              <a:rPr lang="en-US" dirty="0"/>
              <a:t>So far, only considered up to four layers (parameter space is unwieldy and hard to visualize for more layers)</a:t>
            </a:r>
          </a:p>
          <a:p>
            <a:r>
              <a:rPr lang="en-US" dirty="0"/>
              <a:t>We treat the cases of no void or void between the SNM and reflector separately.</a:t>
            </a:r>
          </a:p>
          <a:p>
            <a:r>
              <a:rPr lang="en-US" dirty="0"/>
              <a:t>Depends on if the outer reflector radius is known.</a:t>
            </a:r>
          </a:p>
          <a:p>
            <a:pPr marL="800100" lvl="1" indent="-457200">
              <a:buFont typeface="+mj-lt"/>
              <a:buAutoNum type="arabicPeriod"/>
            </a:pPr>
            <a:r>
              <a:rPr lang="en-US" dirty="0"/>
              <a:t>Void</a:t>
            </a:r>
          </a:p>
          <a:p>
            <a:pPr marL="800100" lvl="1" indent="-457200">
              <a:buFont typeface="+mj-lt"/>
              <a:buAutoNum type="arabicPeriod"/>
            </a:pPr>
            <a:r>
              <a:rPr lang="en-US" dirty="0"/>
              <a:t>SNM</a:t>
            </a:r>
          </a:p>
          <a:p>
            <a:pPr marL="800100" lvl="1" indent="-457200">
              <a:buFont typeface="+mj-lt"/>
              <a:buAutoNum type="arabicPeriod"/>
            </a:pPr>
            <a:r>
              <a:rPr lang="en-US" dirty="0"/>
              <a:t>Void</a:t>
            </a:r>
          </a:p>
          <a:p>
            <a:pPr marL="800100" lvl="1" indent="-457200">
              <a:buFont typeface="+mj-lt"/>
              <a:buAutoNum type="arabicPeriod"/>
            </a:pPr>
            <a:r>
              <a:rPr lang="en-US" dirty="0"/>
              <a:t>Reflector</a:t>
            </a:r>
          </a:p>
          <a:p>
            <a:r>
              <a:rPr lang="en-US" dirty="0"/>
              <a:t>Current level of transport theory is tough and less accurate past this configuration.</a:t>
            </a:r>
          </a:p>
          <a:p>
            <a:pPr lvl="1"/>
            <a:r>
              <a:rPr lang="en-US"/>
              <a:t>Recently integrated a </a:t>
            </a:r>
            <a:r>
              <a:rPr lang="en-US" dirty="0"/>
              <a:t>multi-group 1D deterministic transport solver into the optimization which can handle any onion.</a:t>
            </a:r>
          </a:p>
          <a:p>
            <a:r>
              <a:rPr lang="en-US" dirty="0"/>
              <a:t>Most onions will be more complicated…. What to do?</a:t>
            </a:r>
          </a:p>
        </p:txBody>
      </p:sp>
      <p:sp>
        <p:nvSpPr>
          <p:cNvPr id="3" name="Title 2">
            <a:extLst>
              <a:ext uri="{FF2B5EF4-FFF2-40B4-BE49-F238E27FC236}">
                <a16:creationId xmlns:a16="http://schemas.microsoft.com/office/drawing/2014/main" id="{3E47E026-2A63-DB72-92DA-E53444EC0BBD}"/>
              </a:ext>
            </a:extLst>
          </p:cNvPr>
          <p:cNvSpPr>
            <a:spLocks noGrp="1"/>
          </p:cNvSpPr>
          <p:nvPr>
            <p:ph type="title"/>
          </p:nvPr>
        </p:nvSpPr>
        <p:spPr/>
        <p:txBody>
          <a:bodyPr/>
          <a:lstStyle/>
          <a:p>
            <a:r>
              <a:rPr lang="en-US" dirty="0"/>
              <a:t>Summarizing Neutrons and Gravity</a:t>
            </a:r>
          </a:p>
        </p:txBody>
      </p:sp>
    </p:spTree>
    <p:extLst>
      <p:ext uri="{BB962C8B-B14F-4D97-AF65-F5344CB8AC3E}">
        <p14:creationId xmlns:p14="http://schemas.microsoft.com/office/powerpoint/2010/main" val="3997196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C595F-A0EB-0395-22AB-B483F6569C6A}"/>
              </a:ext>
            </a:extLst>
          </p:cNvPr>
          <p:cNvSpPr>
            <a:spLocks noGrp="1"/>
          </p:cNvSpPr>
          <p:nvPr>
            <p:ph idx="1"/>
          </p:nvPr>
        </p:nvSpPr>
        <p:spPr/>
        <p:txBody>
          <a:bodyPr/>
          <a:lstStyle/>
          <a:p>
            <a:r>
              <a:rPr lang="en-US" dirty="0"/>
              <a:t>We can use the SNM’s alpha decay lines to infer radii and thicknesses.</a:t>
            </a:r>
          </a:p>
          <a:p>
            <a:r>
              <a:rPr lang="en-US" dirty="0"/>
              <a:t>Manoj Prasad and James Wong have created “Photo-peak Optimizer.”</a:t>
            </a:r>
          </a:p>
          <a:p>
            <a:r>
              <a:rPr lang="en-US" dirty="0"/>
              <a:t>From an analytic formula for gamma escape probability both the </a:t>
            </a:r>
          </a:p>
          <a:p>
            <a:pPr marL="800100" lvl="1" indent="-457200">
              <a:buFont typeface="+mj-lt"/>
              <a:buAutoNum type="arabicPeriod"/>
            </a:pPr>
            <a:r>
              <a:rPr lang="en-US" dirty="0"/>
              <a:t>SNM outer radius</a:t>
            </a:r>
          </a:p>
          <a:p>
            <a:pPr marL="800100" lvl="1" indent="-457200">
              <a:buFont typeface="+mj-lt"/>
              <a:buAutoNum type="arabicPeriod"/>
            </a:pPr>
            <a:r>
              <a:rPr lang="en-US" dirty="0"/>
              <a:t>Shell thicknesses can be inferred if the number of layers and their compositions are known.</a:t>
            </a:r>
          </a:p>
          <a:p>
            <a:r>
              <a:rPr lang="en-US" dirty="0"/>
              <a:t>Only the SNM outer radius can be inferred as alpha decay lines from within the SNM are attenuated very fast.</a:t>
            </a:r>
          </a:p>
          <a:p>
            <a:r>
              <a:rPr lang="en-US" dirty="0"/>
              <a:t>If statistics are good enough, we can estimate every non-void layer’s thickness (and SNM outer radius).</a:t>
            </a:r>
          </a:p>
        </p:txBody>
      </p:sp>
      <p:sp>
        <p:nvSpPr>
          <p:cNvPr id="3" name="Title 2">
            <a:extLst>
              <a:ext uri="{FF2B5EF4-FFF2-40B4-BE49-F238E27FC236}">
                <a16:creationId xmlns:a16="http://schemas.microsoft.com/office/drawing/2014/main" id="{E1B6C739-9BDD-281E-B5CD-38E4B1F187DF}"/>
              </a:ext>
            </a:extLst>
          </p:cNvPr>
          <p:cNvSpPr>
            <a:spLocks noGrp="1"/>
          </p:cNvSpPr>
          <p:nvPr>
            <p:ph type="title"/>
          </p:nvPr>
        </p:nvSpPr>
        <p:spPr/>
        <p:txBody>
          <a:bodyPr/>
          <a:lstStyle/>
          <a:p>
            <a:r>
              <a:rPr lang="en-US" dirty="0"/>
              <a:t>Adding Gammas to the Constraint Model</a:t>
            </a:r>
          </a:p>
        </p:txBody>
      </p:sp>
    </p:spTree>
    <p:extLst>
      <p:ext uri="{BB962C8B-B14F-4D97-AF65-F5344CB8AC3E}">
        <p14:creationId xmlns:p14="http://schemas.microsoft.com/office/powerpoint/2010/main" val="1100414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35E190-5130-D44E-DBA9-D0204D799501}"/>
              </a:ext>
            </a:extLst>
          </p:cNvPr>
          <p:cNvSpPr>
            <a:spLocks noGrp="1"/>
          </p:cNvSpPr>
          <p:nvPr>
            <p:ph idx="1"/>
          </p:nvPr>
        </p:nvSpPr>
        <p:spPr>
          <a:xfrm>
            <a:off x="609599" y="1441524"/>
            <a:ext cx="7698723" cy="4906889"/>
          </a:xfrm>
        </p:spPr>
        <p:txBody>
          <a:bodyPr/>
          <a:lstStyle/>
          <a:p>
            <a:r>
              <a:rPr lang="en-US" dirty="0"/>
              <a:t>We can estimate more layer thicknesses from gammas but voids will not be constrained.</a:t>
            </a:r>
          </a:p>
          <a:p>
            <a:r>
              <a:rPr lang="en-US" dirty="0"/>
              <a:t>Folding neutron information into the picture constrains the gamma model.</a:t>
            </a:r>
          </a:p>
          <a:p>
            <a:r>
              <a:rPr lang="en-US" dirty="0"/>
              <a:t>SNM mass + SNM outer radius = Full SNM characterization.</a:t>
            </a:r>
          </a:p>
          <a:p>
            <a:r>
              <a:rPr lang="en-US" dirty="0"/>
              <a:t>Given multiplication and total mass budget, we can now constrain the thickness of any void.</a:t>
            </a:r>
          </a:p>
          <a:p>
            <a:r>
              <a:rPr lang="en-US" dirty="0"/>
              <a:t>We got an extra layer that can be easily optimized and visualized.</a:t>
            </a:r>
          </a:p>
        </p:txBody>
      </p:sp>
      <p:sp>
        <p:nvSpPr>
          <p:cNvPr id="3" name="Title 2">
            <a:extLst>
              <a:ext uri="{FF2B5EF4-FFF2-40B4-BE49-F238E27FC236}">
                <a16:creationId xmlns:a16="http://schemas.microsoft.com/office/drawing/2014/main" id="{A451F9EB-C72E-C545-BB5A-873E5E2D79BB}"/>
              </a:ext>
            </a:extLst>
          </p:cNvPr>
          <p:cNvSpPr>
            <a:spLocks noGrp="1"/>
          </p:cNvSpPr>
          <p:nvPr>
            <p:ph type="title"/>
          </p:nvPr>
        </p:nvSpPr>
        <p:spPr/>
        <p:txBody>
          <a:bodyPr/>
          <a:lstStyle/>
          <a:p>
            <a:r>
              <a:rPr lang="en-US" dirty="0"/>
              <a:t>Merging Neutrons and Gammas</a:t>
            </a:r>
          </a:p>
        </p:txBody>
      </p:sp>
      <p:sp>
        <p:nvSpPr>
          <p:cNvPr id="4" name="Donut 3">
            <a:extLst>
              <a:ext uri="{FF2B5EF4-FFF2-40B4-BE49-F238E27FC236}">
                <a16:creationId xmlns:a16="http://schemas.microsoft.com/office/drawing/2014/main" id="{2669B662-87EC-9D69-9632-333AF8D00579}"/>
              </a:ext>
            </a:extLst>
          </p:cNvPr>
          <p:cNvSpPr/>
          <p:nvPr/>
        </p:nvSpPr>
        <p:spPr bwMode="auto">
          <a:xfrm>
            <a:off x="9621432" y="3907055"/>
            <a:ext cx="1086934" cy="1035863"/>
          </a:xfrm>
          <a:prstGeom prst="donut">
            <a:avLst>
              <a:gd name="adj" fmla="val 12687"/>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5" name="Donut 4">
            <a:extLst>
              <a:ext uri="{FF2B5EF4-FFF2-40B4-BE49-F238E27FC236}">
                <a16:creationId xmlns:a16="http://schemas.microsoft.com/office/drawing/2014/main" id="{52263483-1086-D68B-32B5-B832FC523A0B}"/>
              </a:ext>
            </a:extLst>
          </p:cNvPr>
          <p:cNvSpPr/>
          <p:nvPr/>
        </p:nvSpPr>
        <p:spPr bwMode="auto">
          <a:xfrm>
            <a:off x="9075334" y="3401103"/>
            <a:ext cx="2182533" cy="2038467"/>
          </a:xfrm>
          <a:prstGeom prst="donut">
            <a:avLst>
              <a:gd name="adj" fmla="val 12687"/>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6" name="Donut 5">
            <a:extLst>
              <a:ext uri="{FF2B5EF4-FFF2-40B4-BE49-F238E27FC236}">
                <a16:creationId xmlns:a16="http://schemas.microsoft.com/office/drawing/2014/main" id="{D597BA87-30D1-802C-AE0D-ED645ED51D3B}"/>
              </a:ext>
            </a:extLst>
          </p:cNvPr>
          <p:cNvSpPr/>
          <p:nvPr/>
        </p:nvSpPr>
        <p:spPr bwMode="auto">
          <a:xfrm>
            <a:off x="8308323" y="2609975"/>
            <a:ext cx="3748433" cy="3597044"/>
          </a:xfrm>
          <a:prstGeom prst="donut">
            <a:avLst>
              <a:gd name="adj" fmla="val 12687"/>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pic>
        <p:nvPicPr>
          <p:cNvPr id="25" name="Graphic 24" descr="Checkmark with solid fill">
            <a:extLst>
              <a:ext uri="{FF2B5EF4-FFF2-40B4-BE49-F238E27FC236}">
                <a16:creationId xmlns:a16="http://schemas.microsoft.com/office/drawing/2014/main" id="{B602E14E-2C8C-81A0-58EC-F87A2A2F52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64307" y="4035376"/>
            <a:ext cx="143717" cy="143717"/>
          </a:xfrm>
          <a:prstGeom prst="rect">
            <a:avLst/>
          </a:prstGeom>
        </p:spPr>
      </p:pic>
      <p:pic>
        <p:nvPicPr>
          <p:cNvPr id="27" name="Graphic 26" descr="Checkmark with solid fill">
            <a:extLst>
              <a:ext uri="{FF2B5EF4-FFF2-40B4-BE49-F238E27FC236}">
                <a16:creationId xmlns:a16="http://schemas.microsoft.com/office/drawing/2014/main" id="{E6114521-55B9-2E88-2FCA-DAD253A7CD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76106" y="3708040"/>
            <a:ext cx="327336" cy="327336"/>
          </a:xfrm>
          <a:prstGeom prst="rect">
            <a:avLst/>
          </a:prstGeom>
        </p:spPr>
      </p:pic>
      <p:pic>
        <p:nvPicPr>
          <p:cNvPr id="28" name="Graphic 27" descr="Checkmark with solid fill">
            <a:extLst>
              <a:ext uri="{FF2B5EF4-FFF2-40B4-BE49-F238E27FC236}">
                <a16:creationId xmlns:a16="http://schemas.microsoft.com/office/drawing/2014/main" id="{56330404-0CAD-7BD4-247F-56D0EA2E28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96215" y="3345656"/>
            <a:ext cx="440532" cy="440532"/>
          </a:xfrm>
          <a:prstGeom prst="rect">
            <a:avLst/>
          </a:prstGeom>
        </p:spPr>
      </p:pic>
      <p:pic>
        <p:nvPicPr>
          <p:cNvPr id="30" name="Graphic 29" descr="Checkmark with solid fill">
            <a:extLst>
              <a:ext uri="{FF2B5EF4-FFF2-40B4-BE49-F238E27FC236}">
                <a16:creationId xmlns:a16="http://schemas.microsoft.com/office/drawing/2014/main" id="{17BBB306-D023-3580-6F4B-38F5514D63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67913" y="4277461"/>
            <a:ext cx="285750" cy="285750"/>
          </a:xfrm>
          <a:prstGeom prst="rect">
            <a:avLst/>
          </a:prstGeom>
        </p:spPr>
      </p:pic>
      <p:sp>
        <p:nvSpPr>
          <p:cNvPr id="31" name="TextBox 30">
            <a:extLst>
              <a:ext uri="{FF2B5EF4-FFF2-40B4-BE49-F238E27FC236}">
                <a16:creationId xmlns:a16="http://schemas.microsoft.com/office/drawing/2014/main" id="{96414F89-8FBF-D9FB-5692-F0953D4840EB}"/>
              </a:ext>
            </a:extLst>
          </p:cNvPr>
          <p:cNvSpPr txBox="1"/>
          <p:nvPr/>
        </p:nvSpPr>
        <p:spPr>
          <a:xfrm>
            <a:off x="8712398" y="2031119"/>
            <a:ext cx="2870002" cy="369332"/>
          </a:xfrm>
          <a:prstGeom prst="rect">
            <a:avLst/>
          </a:prstGeom>
          <a:noFill/>
        </p:spPr>
        <p:txBody>
          <a:bodyPr wrap="square" rtlCol="0">
            <a:spAutoFit/>
          </a:bodyPr>
          <a:lstStyle/>
          <a:p>
            <a:r>
              <a:rPr lang="en-US" dirty="0"/>
              <a:t>Unknowns to be constrained</a:t>
            </a:r>
          </a:p>
        </p:txBody>
      </p:sp>
      <p:cxnSp>
        <p:nvCxnSpPr>
          <p:cNvPr id="33" name="Straight Arrow Connector 32">
            <a:extLst>
              <a:ext uri="{FF2B5EF4-FFF2-40B4-BE49-F238E27FC236}">
                <a16:creationId xmlns:a16="http://schemas.microsoft.com/office/drawing/2014/main" id="{ECFF99D3-D74D-A297-6E50-E76C2D938E86}"/>
              </a:ext>
            </a:extLst>
          </p:cNvPr>
          <p:cNvCxnSpPr>
            <a:cxnSpLocks/>
            <a:stCxn id="31" idx="2"/>
          </p:cNvCxnSpPr>
          <p:nvPr/>
        </p:nvCxnSpPr>
        <p:spPr>
          <a:xfrm>
            <a:off x="10147399" y="2400451"/>
            <a:ext cx="328839" cy="1487397"/>
          </a:xfrm>
          <a:prstGeom prst="straightConnector1">
            <a:avLst/>
          </a:prstGeom>
          <a:ln w="28575" cmpd="sng">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1DC71853-F3E0-1DD6-D502-29978401D30C}"/>
              </a:ext>
            </a:extLst>
          </p:cNvPr>
          <p:cNvCxnSpPr>
            <a:cxnSpLocks/>
          </p:cNvCxnSpPr>
          <p:nvPr/>
        </p:nvCxnSpPr>
        <p:spPr>
          <a:xfrm flipH="1">
            <a:off x="9665150" y="2400451"/>
            <a:ext cx="499749" cy="945205"/>
          </a:xfrm>
          <a:prstGeom prst="straightConnector1">
            <a:avLst/>
          </a:prstGeom>
          <a:ln w="28575" cmpd="sng">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165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D8AEB84-AD8D-30AE-2B69-C32DF2F5F940}"/>
                  </a:ext>
                </a:extLst>
              </p:cNvPr>
              <p:cNvSpPr>
                <a:spLocks noGrp="1"/>
              </p:cNvSpPr>
              <p:nvPr>
                <p:ph idx="1"/>
              </p:nvPr>
            </p:nvSpPr>
            <p:spPr/>
            <p:txBody>
              <a:bodyPr/>
              <a:lstStyle/>
              <a:p>
                <a:r>
                  <a:rPr lang="en-US" dirty="0"/>
                  <a:t>Currently gamma and neutron optimizations are done in separate codes.  Piece it together.</a:t>
                </a:r>
              </a:p>
              <a:p>
                <a:pPr lvl="1"/>
                <a:r>
                  <a:rPr lang="en-US" dirty="0"/>
                  <a:t>Use multi-objective optimization to consider neutron and gamma transport simultaneously.</a:t>
                </a:r>
              </a:p>
              <a:p>
                <a:pPr lvl="1"/>
                <a:r>
                  <a:rPr lang="en-US" dirty="0"/>
                  <a:t>Dynamically favor one or the other based on counting statistics.</a:t>
                </a:r>
              </a:p>
              <a:p>
                <a:r>
                  <a:rPr lang="en-US" dirty="0"/>
                  <a:t>Fully integrate 1D deterministic solver for arbitrary onion configurations and map to relevant visualizations.</a:t>
                </a:r>
              </a:p>
              <a:p>
                <a:r>
                  <a:rPr lang="en-US" dirty="0"/>
                  <a:t>Add </a:t>
                </a:r>
                <a14:m>
                  <m:oMath xmlns:m="http://schemas.openxmlformats.org/officeDocument/2006/math">
                    <m:d>
                      <m:dPr>
                        <m:ctrlPr>
                          <a:rPr lang="en-US" i="1" smtClean="0">
                            <a:latin typeface="Cambria Math" panose="02040503050406030204" pitchFamily="18" charset="0"/>
                          </a:rPr>
                        </m:ctrlPr>
                      </m:dPr>
                      <m:e>
                        <m:r>
                          <m:rPr>
                            <m:sty m:val="p"/>
                          </m:rPr>
                          <a:rPr lang="en-US" b="0" i="0" smtClean="0">
                            <a:latin typeface="Cambria Math" panose="02040503050406030204" pitchFamily="18" charset="0"/>
                          </a:rPr>
                          <m:t>n</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e>
                    </m:d>
                  </m:oMath>
                </a14:m>
                <a:r>
                  <a:rPr lang="en-US" dirty="0"/>
                  <a:t> and </a:t>
                </a:r>
                <a14:m>
                  <m:oMath xmlns:m="http://schemas.openxmlformats.org/officeDocument/2006/math">
                    <m:d>
                      <m:dPr>
                        <m:ctrlPr>
                          <a:rPr lang="en-US" i="1">
                            <a:latin typeface="Cambria Math" panose="02040503050406030204" pitchFamily="18" charset="0"/>
                          </a:rPr>
                        </m:ctrlPr>
                      </m:dPr>
                      <m:e>
                        <m:r>
                          <m:rPr>
                            <m:sty m:val="p"/>
                          </m:rPr>
                          <a:rPr lang="en-US" i="0">
                            <a:latin typeface="Cambria Math" panose="02040503050406030204" pitchFamily="18" charset="0"/>
                          </a:rPr>
                          <m:t>n</m:t>
                        </m:r>
                        <m:r>
                          <a:rPr lang="en-US" i="1">
                            <a:latin typeface="Cambria Math" panose="02040503050406030204" pitchFamily="18" charset="0"/>
                          </a:rPr>
                          <m:t>,</m:t>
                        </m:r>
                        <m:r>
                          <m:rPr>
                            <m:sty m:val="p"/>
                          </m:rPr>
                          <a:rPr lang="en-US" b="0" i="0" smtClean="0">
                            <a:latin typeface="Cambria Math" panose="02040503050406030204" pitchFamily="18" charset="0"/>
                          </a:rPr>
                          <m:t>n</m:t>
                        </m:r>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𝛾</m:t>
                        </m:r>
                      </m:e>
                    </m:d>
                    <m:r>
                      <a:rPr lang="en-US" i="1">
                        <a:latin typeface="Cambria Math" panose="02040503050406030204" pitchFamily="18" charset="0"/>
                        <a:ea typeface="Cambria Math" panose="02040503050406030204" pitchFamily="18" charset="0"/>
                      </a:rPr>
                      <m:t> </m:t>
                    </m:r>
                  </m:oMath>
                </a14:m>
                <a:r>
                  <a:rPr lang="en-US" dirty="0"/>
                  <a:t>reactions into photo-peak optimizer.</a:t>
                </a:r>
              </a:p>
              <a:p>
                <a:pPr lvl="1"/>
                <a:r>
                  <a:rPr lang="en-US" dirty="0"/>
                  <a:t>Will help improve estimations on lower statistic measurements.</a:t>
                </a:r>
              </a:p>
              <a:p>
                <a:pPr lvl="1"/>
                <a:r>
                  <a:rPr lang="en-US" dirty="0"/>
                  <a:t>Can help users pick material configurations.</a:t>
                </a:r>
              </a:p>
              <a:p>
                <a:r>
                  <a:rPr lang="en-US" dirty="0"/>
                  <a:t>Help user favor neutrons or gammas based on counting statistics to produce relevant error bars on estimations.</a:t>
                </a:r>
              </a:p>
            </p:txBody>
          </p:sp>
        </mc:Choice>
        <mc:Fallback xmlns="">
          <p:sp>
            <p:nvSpPr>
              <p:cNvPr id="2" name="Content Placeholder 1">
                <a:extLst>
                  <a:ext uri="{FF2B5EF4-FFF2-40B4-BE49-F238E27FC236}">
                    <a16:creationId xmlns:a16="http://schemas.microsoft.com/office/drawing/2014/main" id="{0D8AEB84-AD8D-30AE-2B69-C32DF2F5F940}"/>
                  </a:ext>
                </a:extLst>
              </p:cNvPr>
              <p:cNvSpPr>
                <a:spLocks noGrp="1" noRot="1" noChangeAspect="1" noMove="1" noResize="1" noEditPoints="1" noAdjustHandles="1" noChangeArrowheads="1" noChangeShapeType="1" noTextEdit="1"/>
              </p:cNvSpPr>
              <p:nvPr>
                <p:ph idx="1"/>
              </p:nvPr>
            </p:nvSpPr>
            <p:spPr>
              <a:blipFill>
                <a:blip r:embed="rId2"/>
                <a:stretch>
                  <a:fillRect l="-925" t="-1809" r="-34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EB02755-8C84-0AD2-AD52-9CC80A98917C}"/>
              </a:ext>
            </a:extLst>
          </p:cNvPr>
          <p:cNvSpPr>
            <a:spLocks noGrp="1"/>
          </p:cNvSpPr>
          <p:nvPr>
            <p:ph type="title"/>
          </p:nvPr>
        </p:nvSpPr>
        <p:spPr/>
        <p:txBody>
          <a:bodyPr/>
          <a:lstStyle/>
          <a:p>
            <a:r>
              <a:rPr lang="en-US" dirty="0"/>
              <a:t>Future Directions</a:t>
            </a:r>
          </a:p>
        </p:txBody>
      </p:sp>
    </p:spTree>
    <p:extLst>
      <p:ext uri="{BB962C8B-B14F-4D97-AF65-F5344CB8AC3E}">
        <p14:creationId xmlns:p14="http://schemas.microsoft.com/office/powerpoint/2010/main" val="2799548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0" y="4896502"/>
            <a:ext cx="5715000" cy="1200329"/>
          </a:xfrm>
          <a:prstGeom prst="rect">
            <a:avLst/>
          </a:prstGeom>
        </p:spPr>
        <p:txBody>
          <a:bodyPr wrap="square" anchor="b" anchorCtr="0">
            <a:spAutoFit/>
          </a:bodyPr>
          <a:lstStyle/>
          <a:p>
            <a:r>
              <a:rPr lang="en-US" sz="800" b="1" dirty="0">
                <a:solidFill>
                  <a:schemeClr val="bg1"/>
                </a:solidFill>
              </a:rPr>
              <a:t>Disclaimer</a:t>
            </a:r>
          </a:p>
          <a:p>
            <a:r>
              <a:rPr lang="en-US" sz="800" dirty="0">
                <a:solidFill>
                  <a:schemeClr val="bg1"/>
                </a:solidFill>
              </a:rPr>
              <a:t>This document was prepared as an account of work sponsored by an agency of the United States government. Neither the United States government nor Lawrence Livermore National Security, LLC, nor any of their employees makes any warranty, expressed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Lawrence Livermore National Security, LLC. The views and opinions of authors expressed herein do not necessarily state or reflect those of the United States government or Lawrence Livermore National Security, LLC, and shall not be used for advertising or product endorsement purposes.</a:t>
            </a:r>
            <a:endParaRPr lang="en-US" sz="1050" b="0" i="0" dirty="0">
              <a:solidFill>
                <a:schemeClr val="bg1"/>
              </a:solidFill>
              <a:effectLst/>
              <a:latin typeface="Open Sans" panose="020B0606030504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52B504-C148-A5FF-BD38-B5920C33C72D}"/>
              </a:ext>
            </a:extLst>
          </p:cNvPr>
          <p:cNvSpPr>
            <a:spLocks noGrp="1"/>
          </p:cNvSpPr>
          <p:nvPr>
            <p:ph idx="1"/>
          </p:nvPr>
        </p:nvSpPr>
        <p:spPr/>
        <p:txBody>
          <a:bodyPr/>
          <a:lstStyle/>
          <a:p>
            <a:r>
              <a:rPr lang="en-US" dirty="0"/>
              <a:t>Given a black box, can we figure out what is inside (non-destructively)?</a:t>
            </a:r>
          </a:p>
          <a:p>
            <a:r>
              <a:rPr lang="en-US" dirty="0"/>
              <a:t>Radiation is being emitted – how much information is there?</a:t>
            </a:r>
          </a:p>
          <a:p>
            <a:r>
              <a:rPr lang="en-US" dirty="0"/>
              <a:t>Besides material information, what can we learn about the geometry of the object?</a:t>
            </a:r>
          </a:p>
          <a:p>
            <a:r>
              <a:rPr lang="en-US" dirty="0"/>
              <a:t>Using any one particular data stream is highly degenerate.</a:t>
            </a:r>
          </a:p>
          <a:p>
            <a:r>
              <a:rPr lang="en-US" dirty="0"/>
              <a:t>Combining data such as neutrons and gamma counting will eliminate large amounts of degeneracy.</a:t>
            </a:r>
          </a:p>
          <a:p>
            <a:r>
              <a:rPr lang="en-US" dirty="0"/>
              <a:t>Can add gravity to obtain a total mass budget and further constrain the object.</a:t>
            </a:r>
          </a:p>
          <a:p>
            <a:endParaRPr lang="en-US" dirty="0"/>
          </a:p>
        </p:txBody>
      </p:sp>
      <p:sp>
        <p:nvSpPr>
          <p:cNvPr id="3" name="Title 2">
            <a:extLst>
              <a:ext uri="{FF2B5EF4-FFF2-40B4-BE49-F238E27FC236}">
                <a16:creationId xmlns:a16="http://schemas.microsoft.com/office/drawing/2014/main" id="{7E843508-C854-28FA-4B46-57C4FC6C06F8}"/>
              </a:ext>
            </a:extLst>
          </p:cNvPr>
          <p:cNvSpPr>
            <a:spLocks noGrp="1"/>
          </p:cNvSpPr>
          <p:nvPr>
            <p:ph type="title"/>
          </p:nvPr>
        </p:nvSpPr>
        <p:spPr/>
        <p:txBody>
          <a:bodyPr/>
          <a:lstStyle/>
          <a:p>
            <a:r>
              <a:rPr lang="en-US" dirty="0"/>
              <a:t>What’s in the Box?</a:t>
            </a:r>
          </a:p>
        </p:txBody>
      </p:sp>
    </p:spTree>
    <p:extLst>
      <p:ext uri="{BB962C8B-B14F-4D97-AF65-F5344CB8AC3E}">
        <p14:creationId xmlns:p14="http://schemas.microsoft.com/office/powerpoint/2010/main" val="3117629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98715-44BF-53B0-4C39-BBE540D2CC89}"/>
              </a:ext>
            </a:extLst>
          </p:cNvPr>
          <p:cNvSpPr>
            <a:spLocks noGrp="1"/>
          </p:cNvSpPr>
          <p:nvPr>
            <p:ph type="title"/>
          </p:nvPr>
        </p:nvSpPr>
        <p:spPr/>
        <p:txBody>
          <a:bodyPr/>
          <a:lstStyle/>
          <a:p>
            <a:r>
              <a:rPr lang="en-US" dirty="0"/>
              <a:t>Typical 1D Object?</a:t>
            </a:r>
          </a:p>
        </p:txBody>
      </p:sp>
      <p:sp>
        <p:nvSpPr>
          <p:cNvPr id="3" name="Content Placeholder 2">
            <a:extLst>
              <a:ext uri="{FF2B5EF4-FFF2-40B4-BE49-F238E27FC236}">
                <a16:creationId xmlns:a16="http://schemas.microsoft.com/office/drawing/2014/main" id="{10605626-3476-798F-1FEC-EE77FF41ECFE}"/>
              </a:ext>
            </a:extLst>
          </p:cNvPr>
          <p:cNvSpPr>
            <a:spLocks noGrp="1"/>
          </p:cNvSpPr>
          <p:nvPr>
            <p:ph idx="1"/>
          </p:nvPr>
        </p:nvSpPr>
        <p:spPr/>
        <p:txBody>
          <a:bodyPr>
            <a:normAutofit fontScale="92500" lnSpcReduction="10000"/>
          </a:bodyPr>
          <a:lstStyle/>
          <a:p>
            <a:r>
              <a:rPr lang="en-US" dirty="0"/>
              <a:t>Interested in “onions” of various complexity; concentric shells that may be separated by gaps or voids.</a:t>
            </a:r>
          </a:p>
          <a:p>
            <a:r>
              <a:rPr lang="en-US" dirty="0"/>
              <a:t>Generally, the first layer is SNM.</a:t>
            </a:r>
          </a:p>
          <a:p>
            <a:r>
              <a:rPr lang="en-US" dirty="0"/>
              <a:t>Outer layers can be quite diverse.</a:t>
            </a:r>
          </a:p>
          <a:p>
            <a:r>
              <a:rPr lang="en-US" dirty="0"/>
              <a:t>More data = More layers constrained.</a:t>
            </a:r>
          </a:p>
          <a:p>
            <a:r>
              <a:rPr lang="en-US" dirty="0"/>
              <a:t>Think of constraining inner and outer radii, thicknesses, or volumes and density.</a:t>
            </a:r>
          </a:p>
          <a:p>
            <a:r>
              <a:rPr lang="en-US" dirty="0"/>
              <a:t>SNM layer is producing neutrons and gammas.</a:t>
            </a:r>
          </a:p>
          <a:p>
            <a:pPr lvl="1"/>
            <a:r>
              <a:rPr lang="en-US" dirty="0"/>
              <a:t>Geometry will sometimes favor one or the other based on count rate.</a:t>
            </a:r>
          </a:p>
        </p:txBody>
      </p:sp>
      <p:sp>
        <p:nvSpPr>
          <p:cNvPr id="4" name="Donut 3">
            <a:extLst>
              <a:ext uri="{FF2B5EF4-FFF2-40B4-BE49-F238E27FC236}">
                <a16:creationId xmlns:a16="http://schemas.microsoft.com/office/drawing/2014/main" id="{BF7F2290-7BA7-B6A9-82AD-385813A1BA5D}"/>
              </a:ext>
            </a:extLst>
          </p:cNvPr>
          <p:cNvSpPr/>
          <p:nvPr/>
        </p:nvSpPr>
        <p:spPr bwMode="auto">
          <a:xfrm>
            <a:off x="8689829" y="3185262"/>
            <a:ext cx="981011" cy="1005840"/>
          </a:xfrm>
          <a:prstGeom prst="donut">
            <a:avLst>
              <a:gd name="adj" fmla="val 12687"/>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5" name="Donut 4">
            <a:extLst>
              <a:ext uri="{FF2B5EF4-FFF2-40B4-BE49-F238E27FC236}">
                <a16:creationId xmlns:a16="http://schemas.microsoft.com/office/drawing/2014/main" id="{83B3FE2A-6C3A-97B7-BC17-8AAC2D9DC004}"/>
              </a:ext>
            </a:extLst>
          </p:cNvPr>
          <p:cNvSpPr/>
          <p:nvPr/>
        </p:nvSpPr>
        <p:spPr bwMode="auto">
          <a:xfrm>
            <a:off x="8191499" y="2701619"/>
            <a:ext cx="1969845" cy="1979383"/>
          </a:xfrm>
          <a:prstGeom prst="donut">
            <a:avLst>
              <a:gd name="adj" fmla="val 12687"/>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6" name="Donut 5">
            <a:extLst>
              <a:ext uri="{FF2B5EF4-FFF2-40B4-BE49-F238E27FC236}">
                <a16:creationId xmlns:a16="http://schemas.microsoft.com/office/drawing/2014/main" id="{2BE46F25-AD62-F8A4-D024-29F13A6F6BBA}"/>
              </a:ext>
            </a:extLst>
          </p:cNvPr>
          <p:cNvSpPr/>
          <p:nvPr/>
        </p:nvSpPr>
        <p:spPr bwMode="auto">
          <a:xfrm>
            <a:off x="7492762" y="1945170"/>
            <a:ext cx="3383147" cy="3492786"/>
          </a:xfrm>
          <a:prstGeom prst="donut">
            <a:avLst>
              <a:gd name="adj" fmla="val 12687"/>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8" name="TextBox 7">
            <a:extLst>
              <a:ext uri="{FF2B5EF4-FFF2-40B4-BE49-F238E27FC236}">
                <a16:creationId xmlns:a16="http://schemas.microsoft.com/office/drawing/2014/main" id="{2F930EFB-9D0A-C71F-D18F-665D99065E14}"/>
              </a:ext>
            </a:extLst>
          </p:cNvPr>
          <p:cNvSpPr txBox="1"/>
          <p:nvPr/>
        </p:nvSpPr>
        <p:spPr>
          <a:xfrm>
            <a:off x="8871497" y="3508122"/>
            <a:ext cx="902289" cy="369332"/>
          </a:xfrm>
          <a:prstGeom prst="rect">
            <a:avLst/>
          </a:prstGeom>
          <a:noFill/>
        </p:spPr>
        <p:txBody>
          <a:bodyPr wrap="square" rtlCol="0">
            <a:spAutoFit/>
          </a:bodyPr>
          <a:lstStyle/>
          <a:p>
            <a:r>
              <a:rPr lang="en-US" dirty="0"/>
              <a:t>SNM</a:t>
            </a:r>
          </a:p>
        </p:txBody>
      </p:sp>
      <p:cxnSp>
        <p:nvCxnSpPr>
          <p:cNvPr id="10" name="Straight Arrow Connector 9">
            <a:extLst>
              <a:ext uri="{FF2B5EF4-FFF2-40B4-BE49-F238E27FC236}">
                <a16:creationId xmlns:a16="http://schemas.microsoft.com/office/drawing/2014/main" id="{BFB44EC3-7B1A-E7F3-F246-1202F8AD2EE0}"/>
              </a:ext>
            </a:extLst>
          </p:cNvPr>
          <p:cNvCxnSpPr/>
          <p:nvPr/>
        </p:nvCxnSpPr>
        <p:spPr>
          <a:xfrm flipH="1" flipV="1">
            <a:off x="9119777" y="3288207"/>
            <a:ext cx="64558" cy="314892"/>
          </a:xfrm>
          <a:prstGeom prst="straightConnector1">
            <a:avLst/>
          </a:prstGeom>
          <a:ln w="28575" cmpd="sng">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F4E8D34F-CE6A-10B1-EB69-2180A89CC535}"/>
              </a:ext>
            </a:extLst>
          </p:cNvPr>
          <p:cNvSpPr txBox="1"/>
          <p:nvPr/>
        </p:nvSpPr>
        <p:spPr>
          <a:xfrm>
            <a:off x="6488723" y="1628964"/>
            <a:ext cx="1565264" cy="646331"/>
          </a:xfrm>
          <a:prstGeom prst="rect">
            <a:avLst/>
          </a:prstGeom>
          <a:noFill/>
        </p:spPr>
        <p:txBody>
          <a:bodyPr wrap="square" rtlCol="0">
            <a:spAutoFit/>
          </a:bodyPr>
          <a:lstStyle/>
          <a:p>
            <a:r>
              <a:rPr lang="en-US" dirty="0"/>
              <a:t>Reflectors and Moderators</a:t>
            </a:r>
          </a:p>
        </p:txBody>
      </p:sp>
      <p:cxnSp>
        <p:nvCxnSpPr>
          <p:cNvPr id="13" name="Straight Arrow Connector 12">
            <a:extLst>
              <a:ext uri="{FF2B5EF4-FFF2-40B4-BE49-F238E27FC236}">
                <a16:creationId xmlns:a16="http://schemas.microsoft.com/office/drawing/2014/main" id="{ECD9B6DB-7913-A914-EF46-E9B3CAA605A9}"/>
              </a:ext>
            </a:extLst>
          </p:cNvPr>
          <p:cNvCxnSpPr/>
          <p:nvPr/>
        </p:nvCxnSpPr>
        <p:spPr>
          <a:xfrm>
            <a:off x="7630093" y="2186082"/>
            <a:ext cx="799343" cy="908344"/>
          </a:xfrm>
          <a:prstGeom prst="straightConnector1">
            <a:avLst/>
          </a:prstGeom>
          <a:ln w="28575" cmpd="sng">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6D4B182D-6460-67E7-F942-3633F6A34FFF}"/>
              </a:ext>
            </a:extLst>
          </p:cNvPr>
          <p:cNvCxnSpPr/>
          <p:nvPr/>
        </p:nvCxnSpPr>
        <p:spPr>
          <a:xfrm>
            <a:off x="7890485" y="2089344"/>
            <a:ext cx="641896" cy="263790"/>
          </a:xfrm>
          <a:prstGeom prst="straightConnector1">
            <a:avLst/>
          </a:prstGeom>
          <a:ln w="28575" cmpd="sng">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8826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21A64-D903-FC48-A3A7-9F2C4AB0272B}"/>
              </a:ext>
            </a:extLst>
          </p:cNvPr>
          <p:cNvSpPr>
            <a:spLocks noGrp="1"/>
          </p:cNvSpPr>
          <p:nvPr>
            <p:ph type="title"/>
          </p:nvPr>
        </p:nvSpPr>
        <p:spPr/>
        <p:txBody>
          <a:bodyPr/>
          <a:lstStyle/>
          <a:p>
            <a:r>
              <a:rPr lang="en-US" dirty="0"/>
              <a:t>The Scientific Method</a:t>
            </a:r>
          </a:p>
        </p:txBody>
      </p:sp>
      <p:sp>
        <p:nvSpPr>
          <p:cNvPr id="58" name="Content Placeholder 57">
            <a:extLst>
              <a:ext uri="{FF2B5EF4-FFF2-40B4-BE49-F238E27FC236}">
                <a16:creationId xmlns:a16="http://schemas.microsoft.com/office/drawing/2014/main" id="{2AD0DD26-646F-F848-B32F-1F5F42BF7553}"/>
              </a:ext>
            </a:extLst>
          </p:cNvPr>
          <p:cNvSpPr>
            <a:spLocks noGrp="1"/>
          </p:cNvSpPr>
          <p:nvPr>
            <p:ph idx="1"/>
          </p:nvPr>
        </p:nvSpPr>
        <p:spPr>
          <a:xfrm>
            <a:off x="621101" y="1436688"/>
            <a:ext cx="5291328" cy="1813902"/>
          </a:xfrm>
        </p:spPr>
        <p:txBody>
          <a:bodyPr>
            <a:normAutofit/>
          </a:bodyPr>
          <a:lstStyle/>
          <a:p>
            <a:pPr>
              <a:spcBef>
                <a:spcPts val="0"/>
              </a:spcBef>
            </a:pPr>
            <a:r>
              <a:rPr lang="en-US" dirty="0"/>
              <a:t>Measuring—the inverse problem</a:t>
            </a:r>
          </a:p>
          <a:p>
            <a:pPr>
              <a:spcBef>
                <a:spcPts val="0"/>
              </a:spcBef>
            </a:pPr>
            <a:r>
              <a:rPr lang="en-US" dirty="0"/>
              <a:t>Modeling—the forward problem</a:t>
            </a:r>
          </a:p>
          <a:p>
            <a:pPr>
              <a:spcBef>
                <a:spcPts val="0"/>
              </a:spcBef>
            </a:pPr>
            <a:r>
              <a:rPr lang="en-US" dirty="0"/>
              <a:t>Meet in the middle—the measurables</a:t>
            </a:r>
          </a:p>
          <a:p>
            <a:pPr>
              <a:spcBef>
                <a:spcPts val="0"/>
              </a:spcBef>
            </a:pPr>
            <a:r>
              <a:rPr lang="en-US" dirty="0"/>
              <a:t>Iterative</a:t>
            </a:r>
          </a:p>
        </p:txBody>
      </p:sp>
      <p:pic>
        <p:nvPicPr>
          <p:cNvPr id="4" name="Picture 3">
            <a:extLst>
              <a:ext uri="{FF2B5EF4-FFF2-40B4-BE49-F238E27FC236}">
                <a16:creationId xmlns:a16="http://schemas.microsoft.com/office/drawing/2014/main" id="{594F9B28-B8FA-DD4A-B3E6-CC0B65C693E5}"/>
              </a:ext>
            </a:extLst>
          </p:cNvPr>
          <p:cNvPicPr>
            <a:picLocks noChangeAspect="1"/>
          </p:cNvPicPr>
          <p:nvPr/>
        </p:nvPicPr>
        <p:blipFill>
          <a:blip r:embed="rId3"/>
          <a:stretch>
            <a:fillRect/>
          </a:stretch>
        </p:blipFill>
        <p:spPr>
          <a:xfrm>
            <a:off x="0" y="3262579"/>
            <a:ext cx="12194940" cy="3141121"/>
          </a:xfrm>
          <a:prstGeom prst="rect">
            <a:avLst/>
          </a:prstGeom>
        </p:spPr>
      </p:pic>
      <p:sp>
        <p:nvSpPr>
          <p:cNvPr id="5" name="Rectangle 4">
            <a:extLst>
              <a:ext uri="{FF2B5EF4-FFF2-40B4-BE49-F238E27FC236}">
                <a16:creationId xmlns:a16="http://schemas.microsoft.com/office/drawing/2014/main" id="{19314A58-DC11-6903-EF31-0FAAB0387F07}"/>
              </a:ext>
            </a:extLst>
          </p:cNvPr>
          <p:cNvSpPr/>
          <p:nvPr/>
        </p:nvSpPr>
        <p:spPr bwMode="auto">
          <a:xfrm>
            <a:off x="10908322" y="3842238"/>
            <a:ext cx="984739" cy="483577"/>
          </a:xfrm>
          <a:prstGeom prst="rect">
            <a:avLst/>
          </a:prstGeom>
          <a:solidFill>
            <a:srgbClr val="F9DDD4"/>
          </a:solidFill>
          <a:ln>
            <a:no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3" name="TextBox 2">
            <a:extLst>
              <a:ext uri="{FF2B5EF4-FFF2-40B4-BE49-F238E27FC236}">
                <a16:creationId xmlns:a16="http://schemas.microsoft.com/office/drawing/2014/main" id="{EE1D7976-CE8A-3097-67E3-46BD6A17E64C}"/>
              </a:ext>
            </a:extLst>
          </p:cNvPr>
          <p:cNvSpPr txBox="1"/>
          <p:nvPr/>
        </p:nvSpPr>
        <p:spPr>
          <a:xfrm>
            <a:off x="10908322" y="3606972"/>
            <a:ext cx="1085850" cy="954107"/>
          </a:xfrm>
          <a:prstGeom prst="rect">
            <a:avLst/>
          </a:prstGeom>
          <a:noFill/>
          <a:ln w="38100">
            <a:solidFill>
              <a:schemeClr val="tx1"/>
            </a:solidFill>
          </a:ln>
        </p:spPr>
        <p:txBody>
          <a:bodyPr wrap="square" rtlCol="0">
            <a:spAutoFit/>
          </a:bodyPr>
          <a:lstStyle/>
          <a:p>
            <a:pPr algn="ctr"/>
            <a:r>
              <a:rPr lang="en-US" sz="2800" b="1" dirty="0"/>
              <a:t>Black Box</a:t>
            </a:r>
          </a:p>
        </p:txBody>
      </p:sp>
    </p:spTree>
    <p:extLst>
      <p:ext uri="{BB962C8B-B14F-4D97-AF65-F5344CB8AC3E}">
        <p14:creationId xmlns:p14="http://schemas.microsoft.com/office/powerpoint/2010/main" val="615423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DD6585-A93B-4038-CE15-DCDA4ED3B8EE}"/>
              </a:ext>
            </a:extLst>
          </p:cNvPr>
          <p:cNvSpPr>
            <a:spLocks noGrp="1"/>
          </p:cNvSpPr>
          <p:nvPr>
            <p:ph idx="1"/>
          </p:nvPr>
        </p:nvSpPr>
        <p:spPr/>
        <p:txBody>
          <a:bodyPr/>
          <a:lstStyle/>
          <a:p>
            <a:r>
              <a:rPr lang="en-US" dirty="0"/>
              <a:t>What information can we get from neutrons?</a:t>
            </a:r>
          </a:p>
          <a:p>
            <a:r>
              <a:rPr lang="en-US" dirty="0"/>
              <a:t>Use a theory that predicts the time evolution of fission chains to match data.</a:t>
            </a:r>
          </a:p>
          <a:p>
            <a:pPr lvl="1"/>
            <a:r>
              <a:rPr lang="en-US" dirty="0"/>
              <a:t>First done by Feynman, but theory has evolved significantly since then.</a:t>
            </a:r>
          </a:p>
          <a:p>
            <a:r>
              <a:rPr lang="en-US" dirty="0"/>
              <a:t>Theory relies on parameters that get fitted to data.</a:t>
            </a:r>
          </a:p>
          <a:p>
            <a:r>
              <a:rPr lang="en-US" dirty="0"/>
              <a:t>Most basic theory predicts:</a:t>
            </a:r>
          </a:p>
          <a:p>
            <a:pPr lvl="1"/>
            <a:r>
              <a:rPr lang="en-US" dirty="0"/>
              <a:t>Multiplication</a:t>
            </a:r>
          </a:p>
          <a:p>
            <a:pPr lvl="1"/>
            <a:r>
              <a:rPr lang="en-US" dirty="0"/>
              <a:t>Spontaneous fission rate</a:t>
            </a:r>
          </a:p>
          <a:p>
            <a:pPr lvl="1"/>
            <a:r>
              <a:rPr lang="en-US" dirty="0"/>
              <a:t>Time constant</a:t>
            </a:r>
          </a:p>
          <a:p>
            <a:r>
              <a:rPr lang="en-US" dirty="0"/>
              <a:t>Can add complications to learn about bare multiplication, alpha-n rates, etc.</a:t>
            </a:r>
          </a:p>
          <a:p>
            <a:r>
              <a:rPr lang="en-US" dirty="0"/>
              <a:t>Given these parameters, what can we infer about the geometry?</a:t>
            </a:r>
          </a:p>
        </p:txBody>
      </p:sp>
      <p:sp>
        <p:nvSpPr>
          <p:cNvPr id="3" name="Title 2">
            <a:extLst>
              <a:ext uri="{FF2B5EF4-FFF2-40B4-BE49-F238E27FC236}">
                <a16:creationId xmlns:a16="http://schemas.microsoft.com/office/drawing/2014/main" id="{3463188D-BFB4-2E81-2A64-772403678F6D}"/>
              </a:ext>
            </a:extLst>
          </p:cNvPr>
          <p:cNvSpPr>
            <a:spLocks noGrp="1"/>
          </p:cNvSpPr>
          <p:nvPr>
            <p:ph type="title"/>
          </p:nvPr>
        </p:nvSpPr>
        <p:spPr/>
        <p:txBody>
          <a:bodyPr/>
          <a:lstStyle/>
          <a:p>
            <a:r>
              <a:rPr lang="en-US" dirty="0"/>
              <a:t>Neutronics – SNM can Sustain a Fission Chain</a:t>
            </a:r>
          </a:p>
        </p:txBody>
      </p:sp>
    </p:spTree>
    <p:extLst>
      <p:ext uri="{BB962C8B-B14F-4D97-AF65-F5344CB8AC3E}">
        <p14:creationId xmlns:p14="http://schemas.microsoft.com/office/powerpoint/2010/main" val="992196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8F12CD-8B4B-63AE-33FB-9719CA3DE2B8}"/>
              </a:ext>
            </a:extLst>
          </p:cNvPr>
          <p:cNvSpPr>
            <a:spLocks noGrp="1"/>
          </p:cNvSpPr>
          <p:nvPr>
            <p:ph idx="1"/>
          </p:nvPr>
        </p:nvSpPr>
        <p:spPr>
          <a:xfrm>
            <a:off x="609600" y="1393818"/>
            <a:ext cx="10972800" cy="2111649"/>
          </a:xfrm>
        </p:spPr>
        <p:txBody>
          <a:bodyPr>
            <a:normAutofit lnSpcReduction="10000"/>
          </a:bodyPr>
          <a:lstStyle/>
          <a:p>
            <a:pPr algn="just"/>
            <a:r>
              <a:rPr lang="en-US" dirty="0"/>
              <a:t>During the Manhattan Project, Dirac reduced the neutron transport equation to a form that depends on the geometric properties of the system:</a:t>
            </a:r>
          </a:p>
          <a:p>
            <a:pPr lvl="1" algn="just"/>
            <a:r>
              <a:rPr lang="en-US" dirty="0"/>
              <a:t>Started with the neutron transport equation</a:t>
            </a:r>
          </a:p>
          <a:p>
            <a:pPr lvl="1" algn="just"/>
            <a:r>
              <a:rPr lang="en-US" dirty="0"/>
              <a:t>Assumed the neutron density was constant</a:t>
            </a:r>
          </a:p>
          <a:p>
            <a:pPr lvl="1" algn="just"/>
            <a:r>
              <a:rPr lang="en-US" dirty="0"/>
              <a:t>Took the system to be exactly critical </a:t>
            </a:r>
          </a:p>
          <a:p>
            <a:pPr lvl="2" algn="just"/>
            <a:r>
              <a:rPr lang="en-US" dirty="0"/>
              <a:t>Allows one to remove the time dependence</a:t>
            </a:r>
          </a:p>
          <a:p>
            <a:pPr lvl="1" algn="just"/>
            <a:r>
              <a:rPr lang="en-US" dirty="0"/>
              <a:t>Calculated the size of a critical ball of Pu</a:t>
            </a:r>
          </a:p>
        </p:txBody>
      </p:sp>
      <p:sp>
        <p:nvSpPr>
          <p:cNvPr id="3" name="Title 2">
            <a:extLst>
              <a:ext uri="{FF2B5EF4-FFF2-40B4-BE49-F238E27FC236}">
                <a16:creationId xmlns:a16="http://schemas.microsoft.com/office/drawing/2014/main" id="{C5C90D83-486B-AC45-1B70-7CC16533BDBF}"/>
              </a:ext>
            </a:extLst>
          </p:cNvPr>
          <p:cNvSpPr>
            <a:spLocks noGrp="1"/>
          </p:cNvSpPr>
          <p:nvPr>
            <p:ph type="title"/>
          </p:nvPr>
        </p:nvSpPr>
        <p:spPr/>
        <p:txBody>
          <a:bodyPr/>
          <a:lstStyle/>
          <a:p>
            <a:r>
              <a:rPr lang="en-US" dirty="0"/>
              <a:t>Geometry from Neutron Multiplicity</a:t>
            </a:r>
          </a:p>
        </p:txBody>
      </p:sp>
      <p:grpSp>
        <p:nvGrpSpPr>
          <p:cNvPr id="13" name="Group 12">
            <a:extLst>
              <a:ext uri="{FF2B5EF4-FFF2-40B4-BE49-F238E27FC236}">
                <a16:creationId xmlns:a16="http://schemas.microsoft.com/office/drawing/2014/main" id="{351F5CB6-18A0-8886-C94F-5AC215AD0B06}"/>
              </a:ext>
            </a:extLst>
          </p:cNvPr>
          <p:cNvGrpSpPr/>
          <p:nvPr/>
        </p:nvGrpSpPr>
        <p:grpSpPr>
          <a:xfrm>
            <a:off x="5782571" y="2758358"/>
            <a:ext cx="6222864" cy="3466241"/>
            <a:chOff x="5902080" y="2887010"/>
            <a:chExt cx="6222864" cy="3466241"/>
          </a:xfrm>
        </p:grpSpPr>
        <p:pic>
          <p:nvPicPr>
            <p:cNvPr id="4" name="Picture 3">
              <a:extLst>
                <a:ext uri="{FF2B5EF4-FFF2-40B4-BE49-F238E27FC236}">
                  <a16:creationId xmlns:a16="http://schemas.microsoft.com/office/drawing/2014/main" id="{BD63C5ED-F530-9A49-2F10-6D340E08A298}"/>
                </a:ext>
              </a:extLst>
            </p:cNvPr>
            <p:cNvPicPr>
              <a:picLocks noChangeAspect="1"/>
            </p:cNvPicPr>
            <p:nvPr/>
          </p:nvPicPr>
          <p:blipFill>
            <a:blip r:embed="rId2"/>
            <a:stretch>
              <a:fillRect/>
            </a:stretch>
          </p:blipFill>
          <p:spPr>
            <a:xfrm>
              <a:off x="5902080" y="2887010"/>
              <a:ext cx="3792642" cy="2930678"/>
            </a:xfrm>
            <a:prstGeom prst="rect">
              <a:avLst/>
            </a:prstGeom>
          </p:spPr>
        </p:pic>
        <p:cxnSp>
          <p:nvCxnSpPr>
            <p:cNvPr id="5" name="Straight Connector 4">
              <a:extLst>
                <a:ext uri="{FF2B5EF4-FFF2-40B4-BE49-F238E27FC236}">
                  <a16:creationId xmlns:a16="http://schemas.microsoft.com/office/drawing/2014/main" id="{BBA52EEC-66BB-13AD-2F28-F583F2A70F46}"/>
                </a:ext>
              </a:extLst>
            </p:cNvPr>
            <p:cNvCxnSpPr>
              <a:cxnSpLocks/>
            </p:cNvCxnSpPr>
            <p:nvPr/>
          </p:nvCxnSpPr>
          <p:spPr>
            <a:xfrm>
              <a:off x="9306494" y="3553173"/>
              <a:ext cx="2746165" cy="2617434"/>
            </a:xfrm>
            <a:prstGeom prst="line">
              <a:avLst/>
            </a:prstGeom>
            <a:ln w="1270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F2A225F9-6D22-EC6E-39BC-1CC91E084328}"/>
                </a:ext>
              </a:extLst>
            </p:cNvPr>
            <p:cNvCxnSpPr>
              <a:cxnSpLocks/>
            </p:cNvCxnSpPr>
            <p:nvPr/>
          </p:nvCxnSpPr>
          <p:spPr>
            <a:xfrm>
              <a:off x="9298745" y="3183525"/>
              <a:ext cx="2753914" cy="931275"/>
            </a:xfrm>
            <a:prstGeom prst="line">
              <a:avLst/>
            </a:prstGeom>
            <a:ln w="1270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43795328-3205-2AD9-A9F2-82114200EFF7}"/>
                </a:ext>
              </a:extLst>
            </p:cNvPr>
            <p:cNvSpPr/>
            <p:nvPr/>
          </p:nvSpPr>
          <p:spPr bwMode="auto">
            <a:xfrm>
              <a:off x="8854513" y="3183525"/>
              <a:ext cx="444232" cy="369648"/>
            </a:xfrm>
            <a:prstGeom prst="rect">
              <a:avLst/>
            </a:prstGeom>
            <a:noFill/>
            <a:ln w="12700">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cxnSp>
          <p:nvCxnSpPr>
            <p:cNvPr id="8" name="Straight Connector 7">
              <a:extLst>
                <a:ext uri="{FF2B5EF4-FFF2-40B4-BE49-F238E27FC236}">
                  <a16:creationId xmlns:a16="http://schemas.microsoft.com/office/drawing/2014/main" id="{BE71AD43-7AC1-5B9A-3597-0BD38B2AFEC5}"/>
                </a:ext>
              </a:extLst>
            </p:cNvPr>
            <p:cNvCxnSpPr>
              <a:cxnSpLocks/>
            </p:cNvCxnSpPr>
            <p:nvPr/>
          </p:nvCxnSpPr>
          <p:spPr>
            <a:xfrm>
              <a:off x="8854513" y="3181620"/>
              <a:ext cx="605076" cy="1123343"/>
            </a:xfrm>
            <a:prstGeom prst="line">
              <a:avLst/>
            </a:prstGeom>
            <a:ln w="1270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B6B924C-4356-EC3C-AAF5-1B971378AB35}"/>
                </a:ext>
              </a:extLst>
            </p:cNvPr>
            <p:cNvCxnSpPr>
              <a:cxnSpLocks/>
            </p:cNvCxnSpPr>
            <p:nvPr/>
          </p:nvCxnSpPr>
          <p:spPr>
            <a:xfrm>
              <a:off x="8854513" y="3553173"/>
              <a:ext cx="482461" cy="2617434"/>
            </a:xfrm>
            <a:prstGeom prst="line">
              <a:avLst/>
            </a:prstGeom>
            <a:ln w="1270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0A182F08-0719-7D51-2A87-8EAF232E5D83}"/>
                </a:ext>
              </a:extLst>
            </p:cNvPr>
            <p:cNvPicPr>
              <a:picLocks noChangeAspect="1"/>
            </p:cNvPicPr>
            <p:nvPr/>
          </p:nvPicPr>
          <p:blipFill rotWithShape="1">
            <a:blip r:embed="rId3"/>
            <a:srcRect l="13733" t="10664" r="8995" b="9334"/>
            <a:stretch/>
          </p:blipFill>
          <p:spPr>
            <a:xfrm>
              <a:off x="9326880" y="4114800"/>
              <a:ext cx="2798064" cy="2238451"/>
            </a:xfrm>
            <a:prstGeom prst="rect">
              <a:avLst/>
            </a:prstGeom>
          </p:spPr>
        </p:pic>
      </p:grpSp>
      <p:sp>
        <p:nvSpPr>
          <p:cNvPr id="12" name="TextBox 11">
            <a:extLst>
              <a:ext uri="{FF2B5EF4-FFF2-40B4-BE49-F238E27FC236}">
                <a16:creationId xmlns:a16="http://schemas.microsoft.com/office/drawing/2014/main" id="{9DF6338D-6E32-F47C-5E39-22B2EB2476F7}"/>
              </a:ext>
            </a:extLst>
          </p:cNvPr>
          <p:cNvSpPr txBox="1"/>
          <p:nvPr/>
        </p:nvSpPr>
        <p:spPr>
          <a:xfrm>
            <a:off x="477670" y="3477484"/>
            <a:ext cx="5161056" cy="3354765"/>
          </a:xfrm>
          <a:prstGeom prst="rect">
            <a:avLst/>
          </a:prstGeom>
          <a:noFill/>
        </p:spPr>
        <p:txBody>
          <a:bodyPr wrap="square" rtlCol="0">
            <a:spAutoFit/>
          </a:bodyPr>
          <a:lstStyle/>
          <a:p>
            <a:pPr marL="342900" indent="-222250" algn="just">
              <a:spcAft>
                <a:spcPts val="600"/>
              </a:spcAft>
              <a:buClr>
                <a:schemeClr val="accent1">
                  <a:lumMod val="75000"/>
                </a:schemeClr>
              </a:buClr>
              <a:buSzPct val="90000"/>
              <a:buFont typeface="Wingdings" pitchFamily="2" charset="2"/>
              <a:buChar char="§"/>
            </a:pPr>
            <a:r>
              <a:rPr lang="en-US" sz="2400" dirty="0"/>
              <a:t>Picking up where Dirac left off, Neal Snyderman has derived a closed-form analytic formula for </a:t>
            </a:r>
            <a:r>
              <a:rPr lang="en-US" sz="2400" i="1" dirty="0" err="1"/>
              <a:t>k</a:t>
            </a:r>
            <a:r>
              <a:rPr lang="en-US" sz="2400" baseline="-25000" dirty="0" err="1"/>
              <a:t>eff</a:t>
            </a:r>
            <a:endParaRPr lang="en-US" sz="2400" baseline="-25000" dirty="0"/>
          </a:p>
          <a:p>
            <a:pPr marL="342900" indent="-222250" algn="just">
              <a:spcAft>
                <a:spcPts val="600"/>
              </a:spcAft>
              <a:buClr>
                <a:schemeClr val="accent1">
                  <a:lumMod val="75000"/>
                </a:schemeClr>
              </a:buClr>
              <a:buSzPct val="90000"/>
              <a:buFont typeface="Wingdings" pitchFamily="2" charset="2"/>
              <a:buChar char="§"/>
            </a:pPr>
            <a:r>
              <a:rPr lang="en-US" sz="2400" dirty="0"/>
              <a:t>Depends on the escape probability</a:t>
            </a:r>
          </a:p>
          <a:p>
            <a:pPr marL="342900" indent="-222250" algn="just">
              <a:spcAft>
                <a:spcPts val="600"/>
              </a:spcAft>
              <a:buClr>
                <a:schemeClr val="accent1">
                  <a:lumMod val="75000"/>
                </a:schemeClr>
              </a:buClr>
              <a:buSzPct val="90000"/>
              <a:buFont typeface="Wingdings" pitchFamily="2" charset="2"/>
              <a:buChar char="§"/>
            </a:pPr>
            <a:r>
              <a:rPr lang="en-US" sz="2400" dirty="0"/>
              <a:t>Neal and Manoj Prasad Extended Dirac’s work to include shells.</a:t>
            </a:r>
          </a:p>
          <a:p>
            <a:pPr marL="800100" lvl="1" indent="-222250" algn="just">
              <a:spcAft>
                <a:spcPts val="600"/>
              </a:spcAft>
              <a:buClr>
                <a:schemeClr val="accent1">
                  <a:lumMod val="75000"/>
                </a:schemeClr>
              </a:buClr>
              <a:buSzPct val="90000"/>
              <a:buFont typeface="Wingdings" pitchFamily="2" charset="2"/>
              <a:buChar char="§"/>
            </a:pPr>
            <a:r>
              <a:rPr lang="en-US" sz="2400" dirty="0"/>
              <a:t>We have now included reflectors</a:t>
            </a:r>
          </a:p>
          <a:p>
            <a:endParaRPr lang="en-US" sz="2400" dirty="0"/>
          </a:p>
        </p:txBody>
      </p:sp>
    </p:spTree>
    <p:extLst>
      <p:ext uri="{BB962C8B-B14F-4D97-AF65-F5344CB8AC3E}">
        <p14:creationId xmlns:p14="http://schemas.microsoft.com/office/powerpoint/2010/main" val="1670595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10148-21F2-C848-8BAE-7332083B2A68}"/>
              </a:ext>
            </a:extLst>
          </p:cNvPr>
          <p:cNvSpPr>
            <a:spLocks noGrp="1"/>
          </p:cNvSpPr>
          <p:nvPr>
            <p:ph type="title"/>
          </p:nvPr>
        </p:nvSpPr>
        <p:spPr/>
        <p:txBody>
          <a:bodyPr/>
          <a:lstStyle/>
          <a:p>
            <a:r>
              <a:rPr lang="en-US" dirty="0"/>
              <a:t>Comparison of the Dirac/Snyderman Theory to Measured Data</a:t>
            </a:r>
          </a:p>
        </p:txBody>
      </p:sp>
      <p:sp>
        <p:nvSpPr>
          <p:cNvPr id="3" name="Content Placeholder 2">
            <a:extLst>
              <a:ext uri="{FF2B5EF4-FFF2-40B4-BE49-F238E27FC236}">
                <a16:creationId xmlns:a16="http://schemas.microsoft.com/office/drawing/2014/main" id="{87973E3A-5987-DF4C-8334-13C8558F557D}"/>
              </a:ext>
            </a:extLst>
          </p:cNvPr>
          <p:cNvSpPr>
            <a:spLocks noGrp="1"/>
          </p:cNvSpPr>
          <p:nvPr>
            <p:ph idx="1"/>
          </p:nvPr>
        </p:nvSpPr>
        <p:spPr>
          <a:xfrm>
            <a:off x="358218" y="1436688"/>
            <a:ext cx="5369759" cy="4881532"/>
          </a:xfrm>
        </p:spPr>
        <p:txBody>
          <a:bodyPr>
            <a:normAutofit/>
          </a:bodyPr>
          <a:lstStyle/>
          <a:p>
            <a:pPr algn="just"/>
            <a:r>
              <a:rPr lang="en-US" dirty="0"/>
              <a:t>Comparison of the Dirac/Snyderman theory to the 4.484 kg </a:t>
            </a:r>
            <a:r>
              <a:rPr lang="en-US" dirty="0">
                <a:latin typeface="Symbol" pitchFamily="2" charset="2"/>
              </a:rPr>
              <a:t>a</a:t>
            </a:r>
            <a:r>
              <a:rPr lang="en-US" dirty="0"/>
              <a:t>-phase </a:t>
            </a:r>
            <a:r>
              <a:rPr lang="en-US" dirty="0" err="1"/>
              <a:t>WGPu</a:t>
            </a:r>
            <a:r>
              <a:rPr lang="en-US" dirty="0"/>
              <a:t> </a:t>
            </a:r>
            <a:r>
              <a:rPr lang="en-US" dirty="0" err="1"/>
              <a:t>BeRP</a:t>
            </a:r>
            <a:r>
              <a:rPr lang="en-US" dirty="0"/>
              <a:t> Ball in copper reflectors of various thickness (the LANL </a:t>
            </a:r>
            <a:r>
              <a:rPr lang="en-US" dirty="0" err="1"/>
              <a:t>SCRaP</a:t>
            </a:r>
            <a:r>
              <a:rPr lang="en-US" dirty="0"/>
              <a:t> Experiment)</a:t>
            </a:r>
            <a:r>
              <a:rPr lang="en-US" baseline="30000" dirty="0"/>
              <a:t>♱</a:t>
            </a:r>
          </a:p>
          <a:p>
            <a:pPr marL="858838" lvl="1" indent="-514350">
              <a:spcBef>
                <a:spcPts val="1200"/>
              </a:spcBef>
              <a:buClr>
                <a:srgbClr val="3F00FF"/>
              </a:buClr>
              <a:buSzPct val="120000"/>
              <a:buFont typeface="System Font Regular"/>
              <a:buChar char="●"/>
            </a:pPr>
            <a:r>
              <a:rPr lang="en-US" sz="2400" dirty="0"/>
              <a:t>LANL benchmark measurements</a:t>
            </a:r>
          </a:p>
          <a:p>
            <a:pPr marL="858838" lvl="1" indent="-514350">
              <a:spcBef>
                <a:spcPts val="1200"/>
              </a:spcBef>
              <a:buClr>
                <a:srgbClr val="EE0104"/>
              </a:buClr>
              <a:buSzPct val="150000"/>
              <a:buFont typeface="Wingdings" pitchFamily="2" charset="2"/>
              <a:buChar char="§"/>
            </a:pPr>
            <a:r>
              <a:rPr lang="en-US" sz="2400" dirty="0"/>
              <a:t>OSANTC algorithm results</a:t>
            </a:r>
          </a:p>
          <a:p>
            <a:pPr marL="858838" lvl="1" indent="-514350">
              <a:spcBef>
                <a:spcPts val="1200"/>
              </a:spcBef>
              <a:buClr>
                <a:srgbClr val="58FF00"/>
              </a:buClr>
              <a:buFont typeface="System Font Regular"/>
              <a:buChar char="▲"/>
            </a:pPr>
            <a:r>
              <a:rPr lang="en-US" sz="2400" dirty="0"/>
              <a:t>Dirac/Snyderman theory calculation using the configuration’s geometry</a:t>
            </a:r>
          </a:p>
        </p:txBody>
      </p:sp>
      <p:pic>
        <p:nvPicPr>
          <p:cNvPr id="7" name="Picture 6">
            <a:extLst>
              <a:ext uri="{FF2B5EF4-FFF2-40B4-BE49-F238E27FC236}">
                <a16:creationId xmlns:a16="http://schemas.microsoft.com/office/drawing/2014/main" id="{A3171F67-BB19-504D-96A8-38B412B79EDA}"/>
              </a:ext>
            </a:extLst>
          </p:cNvPr>
          <p:cNvPicPr>
            <a:picLocks noChangeAspect="1"/>
          </p:cNvPicPr>
          <p:nvPr/>
        </p:nvPicPr>
        <p:blipFill rotWithShape="1">
          <a:blip r:embed="rId2"/>
          <a:srcRect r="7041"/>
          <a:stretch/>
        </p:blipFill>
        <p:spPr>
          <a:xfrm>
            <a:off x="5932995" y="1225976"/>
            <a:ext cx="6225275" cy="5174824"/>
          </a:xfrm>
          <a:prstGeom prst="rect">
            <a:avLst/>
          </a:prstGeom>
        </p:spPr>
      </p:pic>
      <p:sp>
        <p:nvSpPr>
          <p:cNvPr id="8" name="TextBox 7">
            <a:extLst>
              <a:ext uri="{FF2B5EF4-FFF2-40B4-BE49-F238E27FC236}">
                <a16:creationId xmlns:a16="http://schemas.microsoft.com/office/drawing/2014/main" id="{2DB9ECBD-7D45-5F47-B692-77FAAFB0E95B}"/>
              </a:ext>
            </a:extLst>
          </p:cNvPr>
          <p:cNvSpPr txBox="1"/>
          <p:nvPr/>
        </p:nvSpPr>
        <p:spPr>
          <a:xfrm>
            <a:off x="726240" y="5684361"/>
            <a:ext cx="5001737" cy="646331"/>
          </a:xfrm>
          <a:prstGeom prst="rect">
            <a:avLst/>
          </a:prstGeom>
          <a:noFill/>
        </p:spPr>
        <p:txBody>
          <a:bodyPr wrap="square" rtlCol="0">
            <a:spAutoFit/>
          </a:bodyPr>
          <a:lstStyle/>
          <a:p>
            <a:pPr algn="just"/>
            <a:r>
              <a:rPr lang="en-US" sz="1200" baseline="30000" dirty="0"/>
              <a:t>♱ </a:t>
            </a:r>
            <a:r>
              <a:rPr lang="en-US" sz="1200" dirty="0"/>
              <a:t>Theresa Cutler and Jennifer Arthur, </a:t>
            </a:r>
            <a:r>
              <a:rPr lang="en-US" sz="1200" i="1" dirty="0"/>
              <a:t>Copper- and Polyethylene-Reflected Plutonium-Metal-Sphere Subcritical Measurements</a:t>
            </a:r>
            <a:r>
              <a:rPr lang="en-US" sz="1200" dirty="0"/>
              <a:t>, International Criticality-Safety Benchmark Evaluation Project, March 30, 2019.</a:t>
            </a:r>
          </a:p>
        </p:txBody>
      </p:sp>
    </p:spTree>
    <p:extLst>
      <p:ext uri="{BB962C8B-B14F-4D97-AF65-F5344CB8AC3E}">
        <p14:creationId xmlns:p14="http://schemas.microsoft.com/office/powerpoint/2010/main" val="2930939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D6CE4C1F-EE48-4743-B4AC-A651E1920BB2}"/>
              </a:ext>
            </a:extLst>
          </p:cNvPr>
          <p:cNvSpPr/>
          <p:nvPr/>
        </p:nvSpPr>
        <p:spPr bwMode="auto">
          <a:xfrm>
            <a:off x="3566735" y="312379"/>
            <a:ext cx="857605" cy="2418357"/>
          </a:xfrm>
          <a:prstGeom prst="rect">
            <a:avLst/>
          </a:prstGeom>
          <a:solidFill>
            <a:schemeClr val="bg1"/>
          </a:solidFill>
          <a:ln>
            <a:no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pic>
        <p:nvPicPr>
          <p:cNvPr id="26" name="Picture 25" descr="Chart&#10;&#10;Description automatically generated">
            <a:extLst>
              <a:ext uri="{FF2B5EF4-FFF2-40B4-BE49-F238E27FC236}">
                <a16:creationId xmlns:a16="http://schemas.microsoft.com/office/drawing/2014/main" id="{216DB3B8-4D50-7C4B-98FA-3FF8AF16E1F6}"/>
              </a:ext>
            </a:extLst>
          </p:cNvPr>
          <p:cNvPicPr>
            <a:picLocks noChangeAspect="1"/>
          </p:cNvPicPr>
          <p:nvPr/>
        </p:nvPicPr>
        <p:blipFill>
          <a:blip r:embed="rId2"/>
          <a:stretch>
            <a:fillRect/>
          </a:stretch>
        </p:blipFill>
        <p:spPr>
          <a:xfrm>
            <a:off x="-7988" y="56337"/>
            <a:ext cx="3996500" cy="3044952"/>
          </a:xfrm>
          <a:prstGeom prst="rect">
            <a:avLst/>
          </a:prstGeom>
        </p:spPr>
      </p:pic>
      <p:pic>
        <p:nvPicPr>
          <p:cNvPr id="28" name="Picture 27" descr="Chart, line chart&#10;&#10;Description automatically generated">
            <a:extLst>
              <a:ext uri="{FF2B5EF4-FFF2-40B4-BE49-F238E27FC236}">
                <a16:creationId xmlns:a16="http://schemas.microsoft.com/office/drawing/2014/main" id="{09AD62EB-AD49-1B43-A5BF-6061BBC7B4AD}"/>
              </a:ext>
            </a:extLst>
          </p:cNvPr>
          <p:cNvPicPr>
            <a:picLocks noChangeAspect="1"/>
          </p:cNvPicPr>
          <p:nvPr/>
        </p:nvPicPr>
        <p:blipFill>
          <a:blip r:embed="rId3"/>
          <a:stretch>
            <a:fillRect/>
          </a:stretch>
        </p:blipFill>
        <p:spPr>
          <a:xfrm>
            <a:off x="4096432" y="3347983"/>
            <a:ext cx="3996500" cy="3044952"/>
          </a:xfrm>
          <a:prstGeom prst="rect">
            <a:avLst/>
          </a:prstGeom>
        </p:spPr>
      </p:pic>
      <p:pic>
        <p:nvPicPr>
          <p:cNvPr id="30" name="Picture 29" descr="Chart&#10;&#10;Description automatically generated">
            <a:extLst>
              <a:ext uri="{FF2B5EF4-FFF2-40B4-BE49-F238E27FC236}">
                <a16:creationId xmlns:a16="http://schemas.microsoft.com/office/drawing/2014/main" id="{938254C1-BF9D-EF49-843F-8F262B09BAC3}"/>
              </a:ext>
            </a:extLst>
          </p:cNvPr>
          <p:cNvPicPr>
            <a:picLocks noChangeAspect="1"/>
          </p:cNvPicPr>
          <p:nvPr/>
        </p:nvPicPr>
        <p:blipFill>
          <a:blip r:embed="rId4"/>
          <a:stretch>
            <a:fillRect/>
          </a:stretch>
        </p:blipFill>
        <p:spPr>
          <a:xfrm>
            <a:off x="-7988" y="3347983"/>
            <a:ext cx="3996500" cy="3044952"/>
          </a:xfrm>
          <a:prstGeom prst="rect">
            <a:avLst/>
          </a:prstGeom>
        </p:spPr>
      </p:pic>
      <p:sp>
        <p:nvSpPr>
          <p:cNvPr id="2" name="Title 1">
            <a:extLst>
              <a:ext uri="{FF2B5EF4-FFF2-40B4-BE49-F238E27FC236}">
                <a16:creationId xmlns:a16="http://schemas.microsoft.com/office/drawing/2014/main" id="{1EDEB3D6-59B8-964D-B458-3A06A815948C}"/>
              </a:ext>
            </a:extLst>
          </p:cNvPr>
          <p:cNvSpPr>
            <a:spLocks noGrp="1"/>
          </p:cNvSpPr>
          <p:nvPr>
            <p:ph type="title"/>
          </p:nvPr>
        </p:nvSpPr>
        <p:spPr>
          <a:xfrm>
            <a:off x="4475440" y="220136"/>
            <a:ext cx="7106960" cy="1005840"/>
          </a:xfrm>
        </p:spPr>
        <p:txBody>
          <a:bodyPr/>
          <a:lstStyle/>
          <a:p>
            <a:pPr>
              <a:tabLst>
                <a:tab pos="8913813" algn="l"/>
              </a:tabLst>
            </a:pPr>
            <a:r>
              <a:rPr lang="en-US" dirty="0"/>
              <a:t>SNM and reflector dimensions from</a:t>
            </a:r>
            <a:br>
              <a:rPr lang="en-US" dirty="0"/>
            </a:br>
            <a:r>
              <a:rPr lang="en-US" dirty="0"/>
              <a:t>neutron multiplicity</a:t>
            </a:r>
            <a:endParaRPr lang="en-US" dirty="0">
              <a:solidFill>
                <a:schemeClr val="accent2"/>
              </a:solidFill>
            </a:endParaRPr>
          </a:p>
        </p:txBody>
      </p:sp>
      <p:sp>
        <p:nvSpPr>
          <p:cNvPr id="3" name="Content Placeholder 2">
            <a:extLst>
              <a:ext uri="{FF2B5EF4-FFF2-40B4-BE49-F238E27FC236}">
                <a16:creationId xmlns:a16="http://schemas.microsoft.com/office/drawing/2014/main" id="{76698F99-AA6D-6641-8F33-2224563E748F}"/>
              </a:ext>
            </a:extLst>
          </p:cNvPr>
          <p:cNvSpPr>
            <a:spLocks noGrp="1"/>
          </p:cNvSpPr>
          <p:nvPr>
            <p:ph idx="1"/>
          </p:nvPr>
        </p:nvSpPr>
        <p:spPr>
          <a:xfrm>
            <a:off x="4475440" y="1442603"/>
            <a:ext cx="7315208" cy="1857196"/>
          </a:xfrm>
        </p:spPr>
        <p:txBody>
          <a:bodyPr>
            <a:normAutofit fontScale="70000" lnSpcReduction="20000"/>
          </a:bodyPr>
          <a:lstStyle/>
          <a:p>
            <a:pPr algn="just"/>
            <a:r>
              <a:rPr lang="en-US" sz="2600" dirty="0"/>
              <a:t>Allowed geometries shown:</a:t>
            </a:r>
          </a:p>
          <a:p>
            <a:pPr lvl="1" algn="just"/>
            <a:r>
              <a:rPr lang="en-US" dirty="0"/>
              <a:t>SNM inner and outer radii and Reflector thicknesses or inner radius</a:t>
            </a:r>
          </a:p>
          <a:p>
            <a:pPr algn="just"/>
            <a:r>
              <a:rPr lang="en-US" sz="2600" dirty="0"/>
              <a:t>Each color represents the uncertainty range in </a:t>
            </a:r>
            <a:r>
              <a:rPr lang="en-US" sz="2600" i="1" dirty="0" err="1">
                <a:latin typeface="Times New Roman" panose="02020603050405020304" pitchFamily="18" charset="0"/>
                <a:cs typeface="Times New Roman" panose="02020603050405020304" pitchFamily="18" charset="0"/>
              </a:rPr>
              <a:t>k</a:t>
            </a:r>
            <a:r>
              <a:rPr lang="en-US" sz="2600" baseline="-25000" dirty="0" err="1">
                <a:latin typeface="Times New Roman" panose="02020603050405020304" pitchFamily="18" charset="0"/>
                <a:cs typeface="Times New Roman" panose="02020603050405020304" pitchFamily="18" charset="0"/>
              </a:rPr>
              <a:t>eff</a:t>
            </a:r>
            <a:endParaRPr lang="en-US" sz="2600" baseline="-25000" dirty="0">
              <a:latin typeface="Times New Roman" panose="02020603050405020304" pitchFamily="18" charset="0"/>
              <a:cs typeface="Times New Roman" panose="02020603050405020304" pitchFamily="18" charset="0"/>
            </a:endParaRPr>
          </a:p>
          <a:p>
            <a:pPr lvl="1" algn="just"/>
            <a:r>
              <a:rPr lang="en-US" dirty="0">
                <a:latin typeface="+mn-lt"/>
                <a:cs typeface="Times New Roman" panose="02020603050405020304" pitchFamily="18" charset="0"/>
              </a:rPr>
              <a:t>Lowest number on the color bar is the minimum </a:t>
            </a:r>
            <a:r>
              <a:rPr lang="en-US" sz="1800" dirty="0">
                <a:cs typeface="Times New Roman" panose="02020603050405020304" pitchFamily="18" charset="0"/>
              </a:rPr>
              <a:t>reflector thickness </a:t>
            </a:r>
            <a:r>
              <a:rPr lang="en-US" dirty="0">
                <a:latin typeface="+mn-lt"/>
                <a:cs typeface="Times New Roman" panose="02020603050405020304" pitchFamily="18" charset="0"/>
              </a:rPr>
              <a:t>the data can support</a:t>
            </a:r>
          </a:p>
          <a:p>
            <a:pPr algn="just"/>
            <a:r>
              <a:rPr lang="en-US" dirty="0">
                <a:latin typeface="+mn-lt"/>
                <a:cs typeface="Times New Roman" panose="02020603050405020304" pitchFamily="18" charset="0"/>
              </a:rPr>
              <a:t>If the reflector’s outer radius is known, we estimate the reflector’s inner radius.</a:t>
            </a:r>
          </a:p>
        </p:txBody>
      </p:sp>
      <p:sp>
        <p:nvSpPr>
          <p:cNvPr id="4" name="Oval 3">
            <a:extLst>
              <a:ext uri="{FF2B5EF4-FFF2-40B4-BE49-F238E27FC236}">
                <a16:creationId xmlns:a16="http://schemas.microsoft.com/office/drawing/2014/main" id="{1F60DF5E-DDB0-3B45-8FC0-9012E6A80581}"/>
              </a:ext>
            </a:extLst>
          </p:cNvPr>
          <p:cNvSpPr/>
          <p:nvPr/>
        </p:nvSpPr>
        <p:spPr bwMode="auto">
          <a:xfrm>
            <a:off x="467753" y="2030729"/>
            <a:ext cx="69448" cy="69448"/>
          </a:xfrm>
          <a:prstGeom prst="ellipse">
            <a:avLst/>
          </a:prstGeom>
          <a:solidFill>
            <a:schemeClr val="tx1"/>
          </a:solidFill>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cxnSp>
        <p:nvCxnSpPr>
          <p:cNvPr id="13" name="Straight Arrow Connector 12">
            <a:extLst>
              <a:ext uri="{FF2B5EF4-FFF2-40B4-BE49-F238E27FC236}">
                <a16:creationId xmlns:a16="http://schemas.microsoft.com/office/drawing/2014/main" id="{E6317629-9B18-2D4E-BBB7-E66E7269073A}"/>
              </a:ext>
            </a:extLst>
          </p:cNvPr>
          <p:cNvCxnSpPr>
            <a:endCxn id="4" idx="5"/>
          </p:cNvCxnSpPr>
          <p:nvPr/>
        </p:nvCxnSpPr>
        <p:spPr>
          <a:xfrm flipH="1" flipV="1">
            <a:off x="527031" y="2090007"/>
            <a:ext cx="717803" cy="348877"/>
          </a:xfrm>
          <a:prstGeom prst="straightConnector1">
            <a:avLst/>
          </a:prstGeom>
          <a:ln w="28575"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0F5CCA46-21CE-984A-AB30-19D720231FB0}"/>
              </a:ext>
            </a:extLst>
          </p:cNvPr>
          <p:cNvSpPr txBox="1"/>
          <p:nvPr/>
        </p:nvSpPr>
        <p:spPr>
          <a:xfrm>
            <a:off x="1244834" y="2300384"/>
            <a:ext cx="1849994" cy="276999"/>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True value: </a:t>
            </a:r>
            <a:r>
              <a:rPr lang="en-US" sz="1200" b="1" i="1" dirty="0">
                <a:latin typeface="Times New Roman" panose="02020603050405020304" pitchFamily="18" charset="0"/>
                <a:cs typeface="Times New Roman" panose="02020603050405020304" pitchFamily="18" charset="0"/>
              </a:rPr>
              <a:t>r</a:t>
            </a:r>
            <a:r>
              <a:rPr lang="en-US" sz="1200" b="1" baseline="-25000" dirty="0">
                <a:latin typeface="Times New Roman" panose="02020603050405020304" pitchFamily="18" charset="0"/>
                <a:cs typeface="Times New Roman" panose="02020603050405020304" pitchFamily="18" charset="0"/>
              </a:rPr>
              <a:t>out</a:t>
            </a:r>
            <a:r>
              <a:rPr lang="en-US" sz="1200" b="1" dirty="0">
                <a:latin typeface="Times New Roman" panose="02020603050405020304" pitchFamily="18" charset="0"/>
                <a:cs typeface="Times New Roman" panose="02020603050405020304" pitchFamily="18" charset="0"/>
              </a:rPr>
              <a:t> = 3.79 cm</a:t>
            </a:r>
            <a:endParaRPr lang="en-US" sz="1200" b="1" baseline="-25000" dirty="0">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A7D0B736-05E1-6E4C-9422-7B435EDE4267}"/>
              </a:ext>
            </a:extLst>
          </p:cNvPr>
          <p:cNvSpPr/>
          <p:nvPr/>
        </p:nvSpPr>
        <p:spPr bwMode="auto">
          <a:xfrm>
            <a:off x="467753" y="5186341"/>
            <a:ext cx="69448" cy="69448"/>
          </a:xfrm>
          <a:prstGeom prst="ellipse">
            <a:avLst/>
          </a:prstGeom>
          <a:solidFill>
            <a:schemeClr val="tx1"/>
          </a:solidFill>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cxnSp>
        <p:nvCxnSpPr>
          <p:cNvPr id="20" name="Straight Arrow Connector 19">
            <a:extLst>
              <a:ext uri="{FF2B5EF4-FFF2-40B4-BE49-F238E27FC236}">
                <a16:creationId xmlns:a16="http://schemas.microsoft.com/office/drawing/2014/main" id="{721F92DF-151E-664D-9BD1-CB873E89DBE9}"/>
              </a:ext>
            </a:extLst>
          </p:cNvPr>
          <p:cNvCxnSpPr>
            <a:endCxn id="19" idx="5"/>
          </p:cNvCxnSpPr>
          <p:nvPr/>
        </p:nvCxnSpPr>
        <p:spPr>
          <a:xfrm flipH="1" flipV="1">
            <a:off x="527031" y="5245619"/>
            <a:ext cx="717803" cy="348877"/>
          </a:xfrm>
          <a:prstGeom prst="straightConnector1">
            <a:avLst/>
          </a:prstGeom>
          <a:ln w="28575"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209618CF-09CC-6C45-A8BB-28DA1D95EB67}"/>
              </a:ext>
            </a:extLst>
          </p:cNvPr>
          <p:cNvSpPr txBox="1"/>
          <p:nvPr/>
        </p:nvSpPr>
        <p:spPr>
          <a:xfrm>
            <a:off x="1244834" y="5455996"/>
            <a:ext cx="1888466" cy="461665"/>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True value : </a:t>
            </a:r>
            <a:r>
              <a:rPr lang="en-US" sz="1200" b="1" i="1" dirty="0">
                <a:latin typeface="Times New Roman" panose="02020603050405020304" pitchFamily="18" charset="0"/>
                <a:cs typeface="Times New Roman" panose="02020603050405020304" pitchFamily="18" charset="0"/>
              </a:rPr>
              <a:t>r</a:t>
            </a:r>
            <a:r>
              <a:rPr lang="en-US" sz="1200" b="1" baseline="-25000" dirty="0">
                <a:latin typeface="Times New Roman" panose="02020603050405020304" pitchFamily="18" charset="0"/>
                <a:cs typeface="Times New Roman" panose="02020603050405020304" pitchFamily="18" charset="0"/>
              </a:rPr>
              <a:t>out</a:t>
            </a:r>
            <a:r>
              <a:rPr lang="en-US" sz="1200" b="1" dirty="0">
                <a:latin typeface="Times New Roman" panose="02020603050405020304" pitchFamily="18" charset="0"/>
                <a:cs typeface="Times New Roman" panose="02020603050405020304" pitchFamily="18" charset="0"/>
              </a:rPr>
              <a:t> = 3.79 cm</a:t>
            </a:r>
          </a:p>
          <a:p>
            <a:r>
              <a:rPr lang="en-US" sz="1200" b="1" dirty="0">
                <a:latin typeface="Times New Roman" panose="02020603050405020304" pitchFamily="18" charset="0"/>
                <a:cs typeface="Times New Roman" panose="02020603050405020304" pitchFamily="18" charset="0"/>
              </a:rPr>
              <a:t>Cu thickness = 2.45 cm</a:t>
            </a:r>
          </a:p>
        </p:txBody>
      </p:sp>
      <p:pic>
        <p:nvPicPr>
          <p:cNvPr id="35" name="Picture 34" descr="Chart&#10;&#10;Description automatically generated">
            <a:extLst>
              <a:ext uri="{FF2B5EF4-FFF2-40B4-BE49-F238E27FC236}">
                <a16:creationId xmlns:a16="http://schemas.microsoft.com/office/drawing/2014/main" id="{0387AB01-D51B-7D4D-A477-391FC64EE6AD}"/>
              </a:ext>
            </a:extLst>
          </p:cNvPr>
          <p:cNvPicPr>
            <a:picLocks noChangeAspect="1"/>
          </p:cNvPicPr>
          <p:nvPr/>
        </p:nvPicPr>
        <p:blipFill>
          <a:blip r:embed="rId5"/>
          <a:stretch>
            <a:fillRect/>
          </a:stretch>
        </p:blipFill>
        <p:spPr>
          <a:xfrm>
            <a:off x="8191500" y="3347983"/>
            <a:ext cx="3996500" cy="3044952"/>
          </a:xfrm>
          <a:prstGeom prst="rect">
            <a:avLst/>
          </a:prstGeom>
        </p:spPr>
      </p:pic>
      <p:cxnSp>
        <p:nvCxnSpPr>
          <p:cNvPr id="36" name="Straight Arrow Connector 35">
            <a:extLst>
              <a:ext uri="{FF2B5EF4-FFF2-40B4-BE49-F238E27FC236}">
                <a16:creationId xmlns:a16="http://schemas.microsoft.com/office/drawing/2014/main" id="{93F957D5-596C-6D42-AF38-64ABA393628E}"/>
              </a:ext>
            </a:extLst>
          </p:cNvPr>
          <p:cNvCxnSpPr>
            <a:cxnSpLocks/>
          </p:cNvCxnSpPr>
          <p:nvPr/>
        </p:nvCxnSpPr>
        <p:spPr>
          <a:xfrm flipV="1">
            <a:off x="2877247" y="5594496"/>
            <a:ext cx="550677" cy="180983"/>
          </a:xfrm>
          <a:prstGeom prst="straightConnector1">
            <a:avLst/>
          </a:prstGeom>
          <a:ln w="28575"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ADB4F4E4-7CDF-C548-B89B-11AD5DD17A8C}"/>
              </a:ext>
            </a:extLst>
          </p:cNvPr>
          <p:cNvSpPr txBox="1"/>
          <p:nvPr/>
        </p:nvSpPr>
        <p:spPr>
          <a:xfrm>
            <a:off x="3526492" y="5463510"/>
            <a:ext cx="409086" cy="246221"/>
          </a:xfrm>
          <a:prstGeom prst="rect">
            <a:avLst/>
          </a:prstGeom>
          <a:noFill/>
        </p:spPr>
        <p:txBody>
          <a:bodyPr wrap="none" rtlCol="0">
            <a:spAutoFit/>
          </a:bodyPr>
          <a:lstStyle/>
          <a:p>
            <a:r>
              <a:rPr lang="en-US" sz="1000" b="1" dirty="0">
                <a:latin typeface="Times New Roman" panose="02020603050405020304" pitchFamily="18" charset="0"/>
                <a:cs typeface="Times New Roman" panose="02020603050405020304" pitchFamily="18" charset="0"/>
              </a:rPr>
              <a:t>2.45</a:t>
            </a:r>
            <a:endParaRPr lang="en-US" sz="900" b="1" dirty="0">
              <a:latin typeface="Times New Roman" panose="02020603050405020304" pitchFamily="18" charset="0"/>
              <a:cs typeface="Times New Roman" panose="02020603050405020304" pitchFamily="18" charset="0"/>
            </a:endParaRPr>
          </a:p>
        </p:txBody>
      </p:sp>
      <p:sp>
        <p:nvSpPr>
          <p:cNvPr id="41" name="Oval 40">
            <a:extLst>
              <a:ext uri="{FF2B5EF4-FFF2-40B4-BE49-F238E27FC236}">
                <a16:creationId xmlns:a16="http://schemas.microsoft.com/office/drawing/2014/main" id="{677DC166-388E-194F-8117-DEF415AF9C1C}"/>
              </a:ext>
            </a:extLst>
          </p:cNvPr>
          <p:cNvSpPr/>
          <p:nvPr/>
        </p:nvSpPr>
        <p:spPr bwMode="auto">
          <a:xfrm>
            <a:off x="8673688" y="5180847"/>
            <a:ext cx="69448" cy="69448"/>
          </a:xfrm>
          <a:prstGeom prst="ellipse">
            <a:avLst/>
          </a:prstGeom>
          <a:solidFill>
            <a:schemeClr val="tx1"/>
          </a:solidFill>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cxnSp>
        <p:nvCxnSpPr>
          <p:cNvPr id="42" name="Straight Arrow Connector 41">
            <a:extLst>
              <a:ext uri="{FF2B5EF4-FFF2-40B4-BE49-F238E27FC236}">
                <a16:creationId xmlns:a16="http://schemas.microsoft.com/office/drawing/2014/main" id="{23414417-4AA7-B549-8F6C-A47C804BC524}"/>
              </a:ext>
            </a:extLst>
          </p:cNvPr>
          <p:cNvCxnSpPr>
            <a:cxnSpLocks/>
            <a:endCxn id="41" idx="5"/>
          </p:cNvCxnSpPr>
          <p:nvPr/>
        </p:nvCxnSpPr>
        <p:spPr>
          <a:xfrm flipH="1" flipV="1">
            <a:off x="8732966" y="5240125"/>
            <a:ext cx="439432" cy="314429"/>
          </a:xfrm>
          <a:prstGeom prst="straightConnector1">
            <a:avLst/>
          </a:prstGeom>
          <a:ln w="28575"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34C3163E-F947-AF44-B3EC-047225B16B18}"/>
              </a:ext>
            </a:extLst>
          </p:cNvPr>
          <p:cNvSpPr txBox="1"/>
          <p:nvPr/>
        </p:nvSpPr>
        <p:spPr>
          <a:xfrm>
            <a:off x="9121350" y="5439142"/>
            <a:ext cx="2229906" cy="461665"/>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True value: SNM </a:t>
            </a:r>
            <a:r>
              <a:rPr lang="en-US" sz="1200" b="1" i="1" dirty="0">
                <a:latin typeface="Times New Roman" panose="02020603050405020304" pitchFamily="18" charset="0"/>
                <a:cs typeface="Times New Roman" panose="02020603050405020304" pitchFamily="18" charset="0"/>
              </a:rPr>
              <a:t>r</a:t>
            </a:r>
            <a:r>
              <a:rPr lang="en-US" sz="1200" b="1" baseline="-25000" dirty="0">
                <a:latin typeface="Times New Roman" panose="02020603050405020304" pitchFamily="18" charset="0"/>
                <a:cs typeface="Times New Roman" panose="02020603050405020304" pitchFamily="18" charset="0"/>
              </a:rPr>
              <a:t>out</a:t>
            </a:r>
            <a:r>
              <a:rPr lang="en-US" sz="1200" b="1" dirty="0">
                <a:latin typeface="Times New Roman" panose="02020603050405020304" pitchFamily="18" charset="0"/>
                <a:cs typeface="Times New Roman" panose="02020603050405020304" pitchFamily="18" charset="0"/>
              </a:rPr>
              <a:t> = 3.79 cm</a:t>
            </a:r>
          </a:p>
          <a:p>
            <a:pPr algn="r"/>
            <a:r>
              <a:rPr lang="en-US" sz="1200" b="1" dirty="0">
                <a:latin typeface="Times New Roman" panose="02020603050405020304" pitchFamily="18" charset="0"/>
                <a:cs typeface="Times New Roman" panose="02020603050405020304" pitchFamily="18" charset="0"/>
              </a:rPr>
              <a:t>Copper </a:t>
            </a:r>
            <a:r>
              <a:rPr lang="en-US" sz="1200" b="1" i="1" dirty="0" err="1">
                <a:latin typeface="Times New Roman" panose="02020603050405020304" pitchFamily="18" charset="0"/>
                <a:cs typeface="Times New Roman" panose="02020603050405020304" pitchFamily="18" charset="0"/>
              </a:rPr>
              <a:t>r</a:t>
            </a:r>
            <a:r>
              <a:rPr lang="en-US" sz="1200" b="1" baseline="-25000" dirty="0" err="1">
                <a:latin typeface="Times New Roman" panose="02020603050405020304" pitchFamily="18" charset="0"/>
                <a:cs typeface="Times New Roman" panose="02020603050405020304" pitchFamily="18" charset="0"/>
              </a:rPr>
              <a:t>in</a:t>
            </a:r>
            <a:r>
              <a:rPr lang="en-US" sz="1200" b="1" dirty="0">
                <a:latin typeface="Times New Roman" panose="02020603050405020304" pitchFamily="18" charset="0"/>
                <a:cs typeface="Times New Roman" panose="02020603050405020304" pitchFamily="18" charset="0"/>
              </a:rPr>
              <a:t> = 7 cm</a:t>
            </a:r>
          </a:p>
        </p:txBody>
      </p:sp>
      <p:cxnSp>
        <p:nvCxnSpPr>
          <p:cNvPr id="44" name="Straight Arrow Connector 43">
            <a:extLst>
              <a:ext uri="{FF2B5EF4-FFF2-40B4-BE49-F238E27FC236}">
                <a16:creationId xmlns:a16="http://schemas.microsoft.com/office/drawing/2014/main" id="{CAFFABAE-DED0-D74C-A1E4-946CDDE730F2}"/>
              </a:ext>
            </a:extLst>
          </p:cNvPr>
          <p:cNvCxnSpPr>
            <a:cxnSpLocks/>
          </p:cNvCxnSpPr>
          <p:nvPr/>
        </p:nvCxnSpPr>
        <p:spPr>
          <a:xfrm flipV="1">
            <a:off x="11290852" y="5378489"/>
            <a:ext cx="357077" cy="396990"/>
          </a:xfrm>
          <a:prstGeom prst="straightConnector1">
            <a:avLst/>
          </a:prstGeom>
          <a:ln w="28575"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0442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CB0856-6D9F-55A4-CB8D-25603BBE7C03}"/>
              </a:ext>
            </a:extLst>
          </p:cNvPr>
          <p:cNvSpPr>
            <a:spLocks noGrp="1"/>
          </p:cNvSpPr>
          <p:nvPr>
            <p:ph idx="1"/>
          </p:nvPr>
        </p:nvSpPr>
        <p:spPr>
          <a:xfrm>
            <a:off x="202101" y="1435559"/>
            <a:ext cx="7140356" cy="1061879"/>
          </a:xfrm>
        </p:spPr>
        <p:txBody>
          <a:bodyPr>
            <a:normAutofit/>
          </a:bodyPr>
          <a:lstStyle/>
          <a:p>
            <a:pPr>
              <a:spcBef>
                <a:spcPts val="600"/>
              </a:spcBef>
            </a:pPr>
            <a:r>
              <a:rPr lang="en-US" sz="2000" dirty="0"/>
              <a:t>Laser pulses act as beam splitters and mirrors for the atomic wavefunction</a:t>
            </a:r>
          </a:p>
          <a:p>
            <a:pPr>
              <a:spcBef>
                <a:spcPts val="600"/>
              </a:spcBef>
            </a:pPr>
            <a:r>
              <a:rPr lang="en-US" sz="2000" dirty="0"/>
              <a:t>Highly sensitive to accelerations (e.g. gravity…)</a:t>
            </a:r>
          </a:p>
          <a:p>
            <a:endParaRPr lang="en-US" dirty="0"/>
          </a:p>
        </p:txBody>
      </p:sp>
      <p:sp>
        <p:nvSpPr>
          <p:cNvPr id="3" name="Title 2">
            <a:extLst>
              <a:ext uri="{FF2B5EF4-FFF2-40B4-BE49-F238E27FC236}">
                <a16:creationId xmlns:a16="http://schemas.microsoft.com/office/drawing/2014/main" id="{F02A04D7-4D97-90DF-1CB7-D110C06B9324}"/>
              </a:ext>
            </a:extLst>
          </p:cNvPr>
          <p:cNvSpPr>
            <a:spLocks noGrp="1"/>
          </p:cNvSpPr>
          <p:nvPr>
            <p:ph type="title"/>
          </p:nvPr>
        </p:nvSpPr>
        <p:spPr/>
        <p:txBody>
          <a:bodyPr/>
          <a:lstStyle/>
          <a:p>
            <a:r>
              <a:rPr lang="en-US" dirty="0"/>
              <a:t>Atom Interferometry</a:t>
            </a:r>
          </a:p>
        </p:txBody>
      </p:sp>
      <p:grpSp>
        <p:nvGrpSpPr>
          <p:cNvPr id="4" name="Group 3">
            <a:extLst>
              <a:ext uri="{FF2B5EF4-FFF2-40B4-BE49-F238E27FC236}">
                <a16:creationId xmlns:a16="http://schemas.microsoft.com/office/drawing/2014/main" id="{7D1F22E4-7438-2E14-BFF0-978F7DD84A7C}"/>
              </a:ext>
            </a:extLst>
          </p:cNvPr>
          <p:cNvGrpSpPr/>
          <p:nvPr/>
        </p:nvGrpSpPr>
        <p:grpSpPr>
          <a:xfrm>
            <a:off x="7079356" y="1228284"/>
            <a:ext cx="4886937" cy="6830568"/>
            <a:chOff x="6957178" y="1252843"/>
            <a:chExt cx="4886937" cy="6827005"/>
          </a:xfrm>
        </p:grpSpPr>
        <p:grpSp>
          <p:nvGrpSpPr>
            <p:cNvPr id="5" name="Group 4">
              <a:extLst>
                <a:ext uri="{FF2B5EF4-FFF2-40B4-BE49-F238E27FC236}">
                  <a16:creationId xmlns:a16="http://schemas.microsoft.com/office/drawing/2014/main" id="{AFF9B337-D6CB-248C-E249-8F71E0D83405}"/>
                </a:ext>
              </a:extLst>
            </p:cNvPr>
            <p:cNvGrpSpPr/>
            <p:nvPr/>
          </p:nvGrpSpPr>
          <p:grpSpPr>
            <a:xfrm>
              <a:off x="6957178" y="1886088"/>
              <a:ext cx="4886937" cy="6193760"/>
              <a:chOff x="6957178" y="1798676"/>
              <a:chExt cx="4886937" cy="6193760"/>
            </a:xfrm>
          </p:grpSpPr>
          <p:grpSp>
            <p:nvGrpSpPr>
              <p:cNvPr id="9" name="Group 8">
                <a:extLst>
                  <a:ext uri="{FF2B5EF4-FFF2-40B4-BE49-F238E27FC236}">
                    <a16:creationId xmlns:a16="http://schemas.microsoft.com/office/drawing/2014/main" id="{337F858F-E364-D561-82F2-3FBCC782745A}"/>
                  </a:ext>
                </a:extLst>
              </p:cNvPr>
              <p:cNvGrpSpPr/>
              <p:nvPr/>
            </p:nvGrpSpPr>
            <p:grpSpPr>
              <a:xfrm>
                <a:off x="6957178" y="1798676"/>
                <a:ext cx="4886937" cy="6193760"/>
                <a:chOff x="6957178" y="2168494"/>
                <a:chExt cx="4886937" cy="6193760"/>
              </a:xfrm>
            </p:grpSpPr>
            <p:grpSp>
              <p:nvGrpSpPr>
                <p:cNvPr id="11" name="Group 10">
                  <a:extLst>
                    <a:ext uri="{FF2B5EF4-FFF2-40B4-BE49-F238E27FC236}">
                      <a16:creationId xmlns:a16="http://schemas.microsoft.com/office/drawing/2014/main" id="{C66E092F-E8A2-2E0D-AB0D-E68EF0B6E159}"/>
                    </a:ext>
                  </a:extLst>
                </p:cNvPr>
                <p:cNvGrpSpPr/>
                <p:nvPr/>
              </p:nvGrpSpPr>
              <p:grpSpPr>
                <a:xfrm>
                  <a:off x="7313491" y="2168494"/>
                  <a:ext cx="4530624" cy="6193760"/>
                  <a:chOff x="6616920" y="1450930"/>
                  <a:chExt cx="4530624" cy="6193760"/>
                </a:xfrm>
              </p:grpSpPr>
              <p:sp>
                <p:nvSpPr>
                  <p:cNvPr id="13" name="Arc 12">
                    <a:extLst>
                      <a:ext uri="{FF2B5EF4-FFF2-40B4-BE49-F238E27FC236}">
                        <a16:creationId xmlns:a16="http://schemas.microsoft.com/office/drawing/2014/main" id="{02973986-41C6-95D4-B5AB-D6B3041DB514}"/>
                      </a:ext>
                    </a:extLst>
                  </p:cNvPr>
                  <p:cNvSpPr>
                    <a:spLocks noChangeAspect="1"/>
                  </p:cNvSpPr>
                  <p:nvPr/>
                </p:nvSpPr>
                <p:spPr>
                  <a:xfrm>
                    <a:off x="7217956" y="2433754"/>
                    <a:ext cx="3222363" cy="5005027"/>
                  </a:xfrm>
                  <a:prstGeom prst="arc">
                    <a:avLst>
                      <a:gd name="adj1" fmla="val 16189239"/>
                      <a:gd name="adj2" fmla="val 0"/>
                    </a:avLst>
                  </a:prstGeom>
                  <a:ln w="28575"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Arc 13">
                    <a:extLst>
                      <a:ext uri="{FF2B5EF4-FFF2-40B4-BE49-F238E27FC236}">
                        <a16:creationId xmlns:a16="http://schemas.microsoft.com/office/drawing/2014/main" id="{F2115862-75FE-0C7D-6A3B-841CDAE0441A}"/>
                      </a:ext>
                    </a:extLst>
                  </p:cNvPr>
                  <p:cNvSpPr>
                    <a:spLocks noChangeAspect="1"/>
                  </p:cNvSpPr>
                  <p:nvPr/>
                </p:nvSpPr>
                <p:spPr>
                  <a:xfrm rot="20762239">
                    <a:off x="8368028" y="2763560"/>
                    <a:ext cx="2106846" cy="4881130"/>
                  </a:xfrm>
                  <a:prstGeom prst="arc">
                    <a:avLst/>
                  </a:prstGeom>
                  <a:ln w="28575"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A5C877B9-EC25-369F-B371-C5E2F55163A3}"/>
                      </a:ext>
                    </a:extLst>
                  </p:cNvPr>
                  <p:cNvSpPr>
                    <a:spLocks noChangeAspect="1"/>
                  </p:cNvSpPr>
                  <p:nvPr/>
                </p:nvSpPr>
                <p:spPr>
                  <a:xfrm flipH="1">
                    <a:off x="7246079" y="2832094"/>
                    <a:ext cx="3182092" cy="3957114"/>
                  </a:xfrm>
                  <a:prstGeom prst="arc">
                    <a:avLst/>
                  </a:prstGeom>
                  <a:ln w="28575"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ED66A0D4-C3D4-B455-5208-6EA55694CF22}"/>
                      </a:ext>
                    </a:extLst>
                  </p:cNvPr>
                  <p:cNvSpPr>
                    <a:spLocks noChangeAspect="1"/>
                  </p:cNvSpPr>
                  <p:nvPr/>
                </p:nvSpPr>
                <p:spPr>
                  <a:xfrm flipH="1">
                    <a:off x="7246078" y="2433754"/>
                    <a:ext cx="3192075" cy="5005027"/>
                  </a:xfrm>
                  <a:prstGeom prst="arc">
                    <a:avLst/>
                  </a:prstGeom>
                  <a:ln w="28575"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36A3B38-705C-ECCA-7B3F-129BCB766EC9}"/>
                          </a:ext>
                        </a:extLst>
                      </p:cNvPr>
                      <p:cNvSpPr txBox="1"/>
                      <p:nvPr/>
                    </p:nvSpPr>
                    <p:spPr>
                      <a:xfrm>
                        <a:off x="7630495" y="3336886"/>
                        <a:ext cx="816707" cy="369332"/>
                      </a:xfrm>
                      <a:prstGeom prst="rect">
                        <a:avLst/>
                      </a:prstGeom>
                      <a:noFill/>
                    </p:spPr>
                    <p:txBody>
                      <a:bodyPr wrap="square">
                        <a:spAutoFit/>
                      </a:bodyPr>
                      <a:lstStyle/>
                      <a:p>
                        <a:pPr marL="6350" lvl="1">
                          <a:spcBef>
                            <a:spcPts val="600"/>
                          </a:spcBef>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d>
                                    <m:dPr>
                                      <m:begChr m:val=""/>
                                      <m:endChr m:val="⟩"/>
                                      <m:ctrlPr>
                                        <a:rPr lang="en-US" i="1" smtClean="0">
                                          <a:latin typeface="Cambria Math" panose="02040503050406030204" pitchFamily="18" charset="0"/>
                                        </a:rPr>
                                      </m:ctrlPr>
                                    </m:dPr>
                                    <m:e>
                                      <m:sSup>
                                        <m:sSupPr>
                                          <m:ctrlPr>
                                            <a:rPr lang="en-US" i="1" smtClean="0">
                                              <a:latin typeface="Cambria Math" panose="02040503050406030204" pitchFamily="18" charset="0"/>
                                            </a:rPr>
                                          </m:ctrlPr>
                                        </m:sSupPr>
                                        <m:e>
                                          <m:r>
                                            <a:rPr lang="en-US" i="1">
                                              <a:latin typeface="Cambria Math" panose="02040503050406030204" pitchFamily="18" charset="0"/>
                                            </a:rPr>
                                            <m:t>𝐸</m:t>
                                          </m:r>
                                        </m:e>
                                        <m:sup>
                                          <m:r>
                                            <a:rPr lang="en-US" b="0" i="1" smtClean="0">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𝑝</m:t>
                                      </m:r>
                                    </m:e>
                                  </m:d>
                                </m:e>
                              </m:d>
                            </m:oMath>
                          </m:oMathPara>
                        </a14:m>
                        <a:endParaRPr lang="en-US" dirty="0"/>
                      </a:p>
                    </p:txBody>
                  </p:sp>
                </mc:Choice>
                <mc:Fallback xmlns="">
                  <p:sp>
                    <p:nvSpPr>
                      <p:cNvPr id="186" name="TextBox 185">
                        <a:extLst>
                          <a:ext uri="{FF2B5EF4-FFF2-40B4-BE49-F238E27FC236}">
                            <a16:creationId xmlns:a16="http://schemas.microsoft.com/office/drawing/2014/main" id="{E1BC9B6E-25F0-26EF-7DAF-DE2982FC1C69}"/>
                          </a:ext>
                        </a:extLst>
                      </p:cNvPr>
                      <p:cNvSpPr txBox="1">
                        <a:spLocks noRot="1" noChangeAspect="1" noMove="1" noResize="1" noEditPoints="1" noAdjustHandles="1" noChangeArrowheads="1" noChangeShapeType="1" noTextEdit="1"/>
                      </p:cNvSpPr>
                      <p:nvPr/>
                    </p:nvSpPr>
                    <p:spPr>
                      <a:xfrm>
                        <a:off x="7630495" y="3336886"/>
                        <a:ext cx="816707" cy="369332"/>
                      </a:xfrm>
                      <a:prstGeom prst="rect">
                        <a:avLst/>
                      </a:prstGeom>
                      <a:blipFill>
                        <a:blip r:embed="rId3"/>
                        <a:stretch>
                          <a:fillRect l="-38462" t="-117241" r="-30769" b="-1758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68A65BE-DE02-A22D-F2FA-CC31BBB81DCD}"/>
                          </a:ext>
                        </a:extLst>
                      </p:cNvPr>
                      <p:cNvSpPr txBox="1"/>
                      <p:nvPr/>
                    </p:nvSpPr>
                    <p:spPr>
                      <a:xfrm>
                        <a:off x="9495370" y="2387203"/>
                        <a:ext cx="816707" cy="369332"/>
                      </a:xfrm>
                      <a:prstGeom prst="rect">
                        <a:avLst/>
                      </a:prstGeom>
                      <a:noFill/>
                    </p:spPr>
                    <p:txBody>
                      <a:bodyPr wrap="square">
                        <a:spAutoFit/>
                      </a:bodyPr>
                      <a:lstStyle/>
                      <a:p>
                        <a:pPr marL="6350" lvl="1">
                          <a:spcBef>
                            <a:spcPts val="600"/>
                          </a:spcBef>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d>
                                    <m:dPr>
                                      <m:begChr m:val=""/>
                                      <m:endChr m:val="⟩"/>
                                      <m:ctrlPr>
                                        <a:rPr lang="en-US" i="1" smtClean="0">
                                          <a:latin typeface="Cambria Math" panose="02040503050406030204" pitchFamily="18" charset="0"/>
                                        </a:rPr>
                                      </m:ctrlPr>
                                    </m:dPr>
                                    <m:e>
                                      <m:sSup>
                                        <m:sSupPr>
                                          <m:ctrlPr>
                                            <a:rPr lang="en-US" i="1" smtClean="0">
                                              <a:latin typeface="Cambria Math" panose="02040503050406030204" pitchFamily="18" charset="0"/>
                                            </a:rPr>
                                          </m:ctrlPr>
                                        </m:sSupPr>
                                        <m:e>
                                          <m:r>
                                            <a:rPr lang="en-US" i="1">
                                              <a:latin typeface="Cambria Math" panose="02040503050406030204" pitchFamily="18" charset="0"/>
                                            </a:rPr>
                                            <m:t>𝐸</m:t>
                                          </m:r>
                                        </m:e>
                                        <m:sup>
                                          <m:r>
                                            <a:rPr lang="en-US" b="0" i="1" smtClean="0">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𝑝</m:t>
                                      </m:r>
                                    </m:e>
                                  </m:d>
                                </m:e>
                              </m:d>
                            </m:oMath>
                          </m:oMathPara>
                        </a14:m>
                        <a:endParaRPr lang="en-US" dirty="0"/>
                      </a:p>
                    </p:txBody>
                  </p:sp>
                </mc:Choice>
                <mc:Fallback xmlns="">
                  <p:sp>
                    <p:nvSpPr>
                      <p:cNvPr id="187" name="TextBox 186">
                        <a:extLst>
                          <a:ext uri="{FF2B5EF4-FFF2-40B4-BE49-F238E27FC236}">
                            <a16:creationId xmlns:a16="http://schemas.microsoft.com/office/drawing/2014/main" id="{BDF439CF-0A48-4143-EB49-05698658AA52}"/>
                          </a:ext>
                        </a:extLst>
                      </p:cNvPr>
                      <p:cNvSpPr txBox="1">
                        <a:spLocks noRot="1" noChangeAspect="1" noMove="1" noResize="1" noEditPoints="1" noAdjustHandles="1" noChangeArrowheads="1" noChangeShapeType="1" noTextEdit="1"/>
                      </p:cNvSpPr>
                      <p:nvPr/>
                    </p:nvSpPr>
                    <p:spPr>
                      <a:xfrm>
                        <a:off x="9495370" y="2387203"/>
                        <a:ext cx="816707" cy="369332"/>
                      </a:xfrm>
                      <a:prstGeom prst="rect">
                        <a:avLst/>
                      </a:prstGeom>
                      <a:blipFill>
                        <a:blip r:embed="rId4"/>
                        <a:stretch>
                          <a:fillRect l="-36364" t="-113333" r="-30303" b="-16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76712DA-BD02-80C0-D598-9D4356166900}"/>
                          </a:ext>
                        </a:extLst>
                      </p:cNvPr>
                      <p:cNvSpPr txBox="1"/>
                      <p:nvPr/>
                    </p:nvSpPr>
                    <p:spPr>
                      <a:xfrm>
                        <a:off x="6817716" y="2392678"/>
                        <a:ext cx="137941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d>
                                    <m:dPr>
                                      <m:begChr m:val=""/>
                                      <m:endChr m:val="⟩"/>
                                      <m:ctrlPr>
                                        <a:rPr lang="en-US" i="1" smtClean="0">
                                          <a:latin typeface="Cambria Math" panose="02040503050406030204" pitchFamily="18" charset="0"/>
                                        </a:rPr>
                                      </m:ctrlPr>
                                    </m:dPr>
                                    <m:e>
                                      <m:sSup>
                                        <m:sSupPr>
                                          <m:ctrlPr>
                                            <a:rPr lang="en-US" i="1" smtClean="0">
                                              <a:latin typeface="Cambria Math" panose="02040503050406030204" pitchFamily="18" charset="0"/>
                                            </a:rPr>
                                          </m:ctrlPr>
                                        </m:sSupPr>
                                        <m:e>
                                          <m:r>
                                            <a:rPr lang="en-US" b="0" i="1" smtClean="0">
                                              <a:latin typeface="Cambria Math" panose="02040503050406030204" pitchFamily="18" charset="0"/>
                                            </a:rPr>
                                            <m:t>𝐸</m:t>
                                          </m:r>
                                        </m:e>
                                        <m:sup>
                                          <m:r>
                                            <a:rPr lang="en-US" b="0" i="1" smtClean="0">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ℏ</m:t>
                                      </m:r>
                                      <m:r>
                                        <a:rPr lang="en-US" b="0" i="1" smtClean="0">
                                          <a:latin typeface="Cambria Math" panose="02040503050406030204" pitchFamily="18" charset="0"/>
                                          <a:ea typeface="Cambria Math" panose="02040503050406030204" pitchFamily="18" charset="0"/>
                                        </a:rPr>
                                        <m:t>𝑘</m:t>
                                      </m:r>
                                    </m:e>
                                  </m:d>
                                </m:e>
                              </m:d>
                            </m:oMath>
                          </m:oMathPara>
                        </a14:m>
                        <a:endParaRPr lang="en-US" dirty="0"/>
                      </a:p>
                    </p:txBody>
                  </p:sp>
                </mc:Choice>
                <mc:Fallback xmlns="">
                  <p:sp>
                    <p:nvSpPr>
                      <p:cNvPr id="188" name="TextBox 187">
                        <a:extLst>
                          <a:ext uri="{FF2B5EF4-FFF2-40B4-BE49-F238E27FC236}">
                            <a16:creationId xmlns:a16="http://schemas.microsoft.com/office/drawing/2014/main" id="{6FC6EDAF-9748-5566-E29D-28499B33FE9E}"/>
                          </a:ext>
                        </a:extLst>
                      </p:cNvPr>
                      <p:cNvSpPr txBox="1">
                        <a:spLocks noRot="1" noChangeAspect="1" noMove="1" noResize="1" noEditPoints="1" noAdjustHandles="1" noChangeArrowheads="1" noChangeShapeType="1" noTextEdit="1"/>
                      </p:cNvSpPr>
                      <p:nvPr/>
                    </p:nvSpPr>
                    <p:spPr>
                      <a:xfrm>
                        <a:off x="6817716" y="2392678"/>
                        <a:ext cx="1379415" cy="369332"/>
                      </a:xfrm>
                      <a:prstGeom prst="rect">
                        <a:avLst/>
                      </a:prstGeom>
                      <a:blipFill>
                        <a:blip r:embed="rId5"/>
                        <a:stretch>
                          <a:fillRect l="-22936" t="-110000" r="-17431" b="-16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30D6342-4DE0-88B1-D44A-FD40D75C5E85}"/>
                          </a:ext>
                        </a:extLst>
                      </p:cNvPr>
                      <p:cNvSpPr txBox="1"/>
                      <p:nvPr/>
                    </p:nvSpPr>
                    <p:spPr>
                      <a:xfrm>
                        <a:off x="8920042" y="4114683"/>
                        <a:ext cx="137941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d>
                                    <m:dPr>
                                      <m:begChr m:val=""/>
                                      <m:endChr m:val="⟩"/>
                                      <m:ctrlPr>
                                        <a:rPr lang="en-US" i="1" smtClean="0">
                                          <a:latin typeface="Cambria Math" panose="02040503050406030204" pitchFamily="18" charset="0"/>
                                        </a:rPr>
                                      </m:ctrlPr>
                                    </m:dPr>
                                    <m:e>
                                      <m:sSup>
                                        <m:sSupPr>
                                          <m:ctrlPr>
                                            <a:rPr lang="en-US" i="1" smtClean="0">
                                              <a:latin typeface="Cambria Math" panose="02040503050406030204" pitchFamily="18" charset="0"/>
                                            </a:rPr>
                                          </m:ctrlPr>
                                        </m:sSupPr>
                                        <m:e>
                                          <m:r>
                                            <a:rPr lang="en-US" b="0" i="1" smtClean="0">
                                              <a:latin typeface="Cambria Math" panose="02040503050406030204" pitchFamily="18" charset="0"/>
                                            </a:rPr>
                                            <m:t>𝐸</m:t>
                                          </m:r>
                                        </m:e>
                                        <m:sup>
                                          <m:r>
                                            <a:rPr lang="en-US" b="0" i="1" smtClean="0">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ℏ</m:t>
                                      </m:r>
                                      <m:r>
                                        <a:rPr lang="en-US" b="0" i="1" smtClean="0">
                                          <a:latin typeface="Cambria Math" panose="02040503050406030204" pitchFamily="18" charset="0"/>
                                          <a:ea typeface="Cambria Math" panose="02040503050406030204" pitchFamily="18" charset="0"/>
                                        </a:rPr>
                                        <m:t>𝑘</m:t>
                                      </m:r>
                                    </m:e>
                                  </m:d>
                                </m:e>
                              </m:d>
                            </m:oMath>
                          </m:oMathPara>
                        </a14:m>
                        <a:endParaRPr lang="en-US" dirty="0"/>
                      </a:p>
                    </p:txBody>
                  </p:sp>
                </mc:Choice>
                <mc:Fallback xmlns="">
                  <p:sp>
                    <p:nvSpPr>
                      <p:cNvPr id="189" name="TextBox 188">
                        <a:extLst>
                          <a:ext uri="{FF2B5EF4-FFF2-40B4-BE49-F238E27FC236}">
                            <a16:creationId xmlns:a16="http://schemas.microsoft.com/office/drawing/2014/main" id="{B8148C93-8E8F-5AF4-2B14-FCC5B63C168D}"/>
                          </a:ext>
                        </a:extLst>
                      </p:cNvPr>
                      <p:cNvSpPr txBox="1">
                        <a:spLocks noRot="1" noChangeAspect="1" noMove="1" noResize="1" noEditPoints="1" noAdjustHandles="1" noChangeArrowheads="1" noChangeShapeType="1" noTextEdit="1"/>
                      </p:cNvSpPr>
                      <p:nvPr/>
                    </p:nvSpPr>
                    <p:spPr>
                      <a:xfrm>
                        <a:off x="8920042" y="4114683"/>
                        <a:ext cx="1379415" cy="369332"/>
                      </a:xfrm>
                      <a:prstGeom prst="rect">
                        <a:avLst/>
                      </a:prstGeom>
                      <a:blipFill>
                        <a:blip r:embed="rId6"/>
                        <a:stretch>
                          <a:fillRect l="-22727" t="-113333" r="-16364" b="-166667"/>
                        </a:stretch>
                      </a:blipFill>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0551BFEB-B4D9-3C6E-D1FE-8EB6152B4549}"/>
                      </a:ext>
                    </a:extLst>
                  </p:cNvPr>
                  <p:cNvGrpSpPr/>
                  <p:nvPr/>
                </p:nvGrpSpPr>
                <p:grpSpPr>
                  <a:xfrm rot="5400000">
                    <a:off x="6326365" y="4341761"/>
                    <a:ext cx="1828556" cy="109590"/>
                    <a:chOff x="6283569" y="1436689"/>
                    <a:chExt cx="3787777" cy="227012"/>
                  </a:xfrm>
                </p:grpSpPr>
                <p:sp>
                  <p:nvSpPr>
                    <p:cNvPr id="149" name="Arc 148">
                      <a:extLst>
                        <a:ext uri="{FF2B5EF4-FFF2-40B4-BE49-F238E27FC236}">
                          <a16:creationId xmlns:a16="http://schemas.microsoft.com/office/drawing/2014/main" id="{388637E9-9F1A-FEE7-1EEE-40075D5E55B0}"/>
                        </a:ext>
                      </a:extLst>
                    </p:cNvPr>
                    <p:cNvSpPr/>
                    <p:nvPr/>
                  </p:nvSpPr>
                  <p:spPr>
                    <a:xfrm>
                      <a:off x="6283569"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0" name="Arc 149">
                      <a:extLst>
                        <a:ext uri="{FF2B5EF4-FFF2-40B4-BE49-F238E27FC236}">
                          <a16:creationId xmlns:a16="http://schemas.microsoft.com/office/drawing/2014/main" id="{37CCC591-A79D-F203-1DB7-8D264A706DB8}"/>
                        </a:ext>
                      </a:extLst>
                    </p:cNvPr>
                    <p:cNvSpPr/>
                    <p:nvPr/>
                  </p:nvSpPr>
                  <p:spPr>
                    <a:xfrm flipH="1" flipV="1">
                      <a:off x="6510215"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1" name="Arc 150">
                      <a:extLst>
                        <a:ext uri="{FF2B5EF4-FFF2-40B4-BE49-F238E27FC236}">
                          <a16:creationId xmlns:a16="http://schemas.microsoft.com/office/drawing/2014/main" id="{B3532665-583E-D36C-AC3D-DF6CF37FE92E}"/>
                        </a:ext>
                      </a:extLst>
                    </p:cNvPr>
                    <p:cNvSpPr/>
                    <p:nvPr/>
                  </p:nvSpPr>
                  <p:spPr>
                    <a:xfrm flipH="1">
                      <a:off x="6733686"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2" name="Arc 151">
                      <a:extLst>
                        <a:ext uri="{FF2B5EF4-FFF2-40B4-BE49-F238E27FC236}">
                          <a16:creationId xmlns:a16="http://schemas.microsoft.com/office/drawing/2014/main" id="{535E8312-6999-F2E7-BDAB-5829928BF671}"/>
                        </a:ext>
                      </a:extLst>
                    </p:cNvPr>
                    <p:cNvSpPr/>
                    <p:nvPr/>
                  </p:nvSpPr>
                  <p:spPr>
                    <a:xfrm flipV="1">
                      <a:off x="6507040"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3" name="Arc 152">
                      <a:extLst>
                        <a:ext uri="{FF2B5EF4-FFF2-40B4-BE49-F238E27FC236}">
                          <a16:creationId xmlns:a16="http://schemas.microsoft.com/office/drawing/2014/main" id="{2391AEC4-25CE-D10D-0A1D-AB285C919E13}"/>
                        </a:ext>
                      </a:extLst>
                    </p:cNvPr>
                    <p:cNvSpPr/>
                    <p:nvPr/>
                  </p:nvSpPr>
                  <p:spPr>
                    <a:xfrm>
                      <a:off x="6726605"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4" name="Arc 153">
                      <a:extLst>
                        <a:ext uri="{FF2B5EF4-FFF2-40B4-BE49-F238E27FC236}">
                          <a16:creationId xmlns:a16="http://schemas.microsoft.com/office/drawing/2014/main" id="{C1CCB360-AA66-02C3-0904-49DB2858D7DD}"/>
                        </a:ext>
                      </a:extLst>
                    </p:cNvPr>
                    <p:cNvSpPr/>
                    <p:nvPr/>
                  </p:nvSpPr>
                  <p:spPr>
                    <a:xfrm flipH="1" flipV="1">
                      <a:off x="6953251"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55" name="Arc 154">
                      <a:extLst>
                        <a:ext uri="{FF2B5EF4-FFF2-40B4-BE49-F238E27FC236}">
                          <a16:creationId xmlns:a16="http://schemas.microsoft.com/office/drawing/2014/main" id="{6EB50176-8A74-0287-021F-7DA05FD5E09D}"/>
                        </a:ext>
                      </a:extLst>
                    </p:cNvPr>
                    <p:cNvSpPr/>
                    <p:nvPr/>
                  </p:nvSpPr>
                  <p:spPr>
                    <a:xfrm flipH="1">
                      <a:off x="7176722"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6" name="Arc 155">
                      <a:extLst>
                        <a:ext uri="{FF2B5EF4-FFF2-40B4-BE49-F238E27FC236}">
                          <a16:creationId xmlns:a16="http://schemas.microsoft.com/office/drawing/2014/main" id="{46A26476-8042-79F9-EB56-C1D7D8A78CED}"/>
                        </a:ext>
                      </a:extLst>
                    </p:cNvPr>
                    <p:cNvSpPr/>
                    <p:nvPr/>
                  </p:nvSpPr>
                  <p:spPr>
                    <a:xfrm flipV="1">
                      <a:off x="6950076"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7" name="Arc 156">
                      <a:extLst>
                        <a:ext uri="{FF2B5EF4-FFF2-40B4-BE49-F238E27FC236}">
                          <a16:creationId xmlns:a16="http://schemas.microsoft.com/office/drawing/2014/main" id="{3A68D135-CD15-3521-44B8-C50DF60B7B60}"/>
                        </a:ext>
                      </a:extLst>
                    </p:cNvPr>
                    <p:cNvSpPr/>
                    <p:nvPr/>
                  </p:nvSpPr>
                  <p:spPr>
                    <a:xfrm>
                      <a:off x="7173547"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8" name="Arc 157">
                      <a:extLst>
                        <a:ext uri="{FF2B5EF4-FFF2-40B4-BE49-F238E27FC236}">
                          <a16:creationId xmlns:a16="http://schemas.microsoft.com/office/drawing/2014/main" id="{E94EE9BE-0667-6C9B-0806-ECE082B9AF68}"/>
                        </a:ext>
                      </a:extLst>
                    </p:cNvPr>
                    <p:cNvSpPr/>
                    <p:nvPr/>
                  </p:nvSpPr>
                  <p:spPr>
                    <a:xfrm flipH="1" flipV="1">
                      <a:off x="7400193"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9" name="Arc 158">
                      <a:extLst>
                        <a:ext uri="{FF2B5EF4-FFF2-40B4-BE49-F238E27FC236}">
                          <a16:creationId xmlns:a16="http://schemas.microsoft.com/office/drawing/2014/main" id="{A62CFD0C-49CB-0604-2F36-BF614188407B}"/>
                        </a:ext>
                      </a:extLst>
                    </p:cNvPr>
                    <p:cNvSpPr/>
                    <p:nvPr/>
                  </p:nvSpPr>
                  <p:spPr>
                    <a:xfrm flipH="1">
                      <a:off x="7623664"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0" name="Arc 159">
                      <a:extLst>
                        <a:ext uri="{FF2B5EF4-FFF2-40B4-BE49-F238E27FC236}">
                          <a16:creationId xmlns:a16="http://schemas.microsoft.com/office/drawing/2014/main" id="{C4F56BA0-589A-0FA7-D359-D2D64136DEB9}"/>
                        </a:ext>
                      </a:extLst>
                    </p:cNvPr>
                    <p:cNvSpPr/>
                    <p:nvPr/>
                  </p:nvSpPr>
                  <p:spPr>
                    <a:xfrm flipV="1">
                      <a:off x="7397018"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1" name="Arc 160">
                      <a:extLst>
                        <a:ext uri="{FF2B5EF4-FFF2-40B4-BE49-F238E27FC236}">
                          <a16:creationId xmlns:a16="http://schemas.microsoft.com/office/drawing/2014/main" id="{C3EC8DEF-2BC3-0B97-35EB-915C1566ADFD}"/>
                        </a:ext>
                      </a:extLst>
                    </p:cNvPr>
                    <p:cNvSpPr/>
                    <p:nvPr/>
                  </p:nvSpPr>
                  <p:spPr>
                    <a:xfrm>
                      <a:off x="7616583"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2" name="Arc 161">
                      <a:extLst>
                        <a:ext uri="{FF2B5EF4-FFF2-40B4-BE49-F238E27FC236}">
                          <a16:creationId xmlns:a16="http://schemas.microsoft.com/office/drawing/2014/main" id="{2C808A11-9007-2335-F156-426B942046C1}"/>
                        </a:ext>
                      </a:extLst>
                    </p:cNvPr>
                    <p:cNvSpPr/>
                    <p:nvPr/>
                  </p:nvSpPr>
                  <p:spPr>
                    <a:xfrm flipH="1" flipV="1">
                      <a:off x="7843229"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3" name="Arc 162">
                      <a:extLst>
                        <a:ext uri="{FF2B5EF4-FFF2-40B4-BE49-F238E27FC236}">
                          <a16:creationId xmlns:a16="http://schemas.microsoft.com/office/drawing/2014/main" id="{4C7DED52-B977-CE1D-FD6A-11638281F02F}"/>
                        </a:ext>
                      </a:extLst>
                    </p:cNvPr>
                    <p:cNvSpPr/>
                    <p:nvPr/>
                  </p:nvSpPr>
                  <p:spPr>
                    <a:xfrm flipH="1">
                      <a:off x="8066700"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4" name="Arc 163">
                      <a:extLst>
                        <a:ext uri="{FF2B5EF4-FFF2-40B4-BE49-F238E27FC236}">
                          <a16:creationId xmlns:a16="http://schemas.microsoft.com/office/drawing/2014/main" id="{ED6F5CEA-B7B2-DE33-9B2B-7B67BEF5A901}"/>
                        </a:ext>
                      </a:extLst>
                    </p:cNvPr>
                    <p:cNvSpPr/>
                    <p:nvPr/>
                  </p:nvSpPr>
                  <p:spPr>
                    <a:xfrm flipV="1">
                      <a:off x="7840054"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5" name="Arc 164">
                      <a:extLst>
                        <a:ext uri="{FF2B5EF4-FFF2-40B4-BE49-F238E27FC236}">
                          <a16:creationId xmlns:a16="http://schemas.microsoft.com/office/drawing/2014/main" id="{3D8DA986-B4E0-54FD-BB6C-BAD0270E8FA1}"/>
                        </a:ext>
                      </a:extLst>
                    </p:cNvPr>
                    <p:cNvSpPr/>
                    <p:nvPr/>
                  </p:nvSpPr>
                  <p:spPr>
                    <a:xfrm>
                      <a:off x="8061569"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 name="Arc 165">
                      <a:extLst>
                        <a:ext uri="{FF2B5EF4-FFF2-40B4-BE49-F238E27FC236}">
                          <a16:creationId xmlns:a16="http://schemas.microsoft.com/office/drawing/2014/main" id="{EE78F9CB-0B88-C653-494B-4C93828E640D}"/>
                        </a:ext>
                      </a:extLst>
                    </p:cNvPr>
                    <p:cNvSpPr/>
                    <p:nvPr/>
                  </p:nvSpPr>
                  <p:spPr>
                    <a:xfrm flipH="1" flipV="1">
                      <a:off x="8288215"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 name="Arc 166">
                      <a:extLst>
                        <a:ext uri="{FF2B5EF4-FFF2-40B4-BE49-F238E27FC236}">
                          <a16:creationId xmlns:a16="http://schemas.microsoft.com/office/drawing/2014/main" id="{D2990341-F732-2755-969A-526FF7184EDF}"/>
                        </a:ext>
                      </a:extLst>
                    </p:cNvPr>
                    <p:cNvSpPr/>
                    <p:nvPr/>
                  </p:nvSpPr>
                  <p:spPr>
                    <a:xfrm flipH="1">
                      <a:off x="8511686"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 name="Arc 167">
                      <a:extLst>
                        <a:ext uri="{FF2B5EF4-FFF2-40B4-BE49-F238E27FC236}">
                          <a16:creationId xmlns:a16="http://schemas.microsoft.com/office/drawing/2014/main" id="{DB053C42-D85C-B28F-639A-32E5D30650B6}"/>
                        </a:ext>
                      </a:extLst>
                    </p:cNvPr>
                    <p:cNvSpPr/>
                    <p:nvPr/>
                  </p:nvSpPr>
                  <p:spPr>
                    <a:xfrm flipV="1">
                      <a:off x="8285040"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9" name="Arc 168">
                      <a:extLst>
                        <a:ext uri="{FF2B5EF4-FFF2-40B4-BE49-F238E27FC236}">
                          <a16:creationId xmlns:a16="http://schemas.microsoft.com/office/drawing/2014/main" id="{AE9A55B3-DF65-20D9-DBD8-CF4B05AABD66}"/>
                        </a:ext>
                      </a:extLst>
                    </p:cNvPr>
                    <p:cNvSpPr/>
                    <p:nvPr/>
                  </p:nvSpPr>
                  <p:spPr>
                    <a:xfrm>
                      <a:off x="8504605"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0" name="Arc 169">
                      <a:extLst>
                        <a:ext uri="{FF2B5EF4-FFF2-40B4-BE49-F238E27FC236}">
                          <a16:creationId xmlns:a16="http://schemas.microsoft.com/office/drawing/2014/main" id="{E7D4B4E8-F3A8-DE2A-649A-2767E6031029}"/>
                        </a:ext>
                      </a:extLst>
                    </p:cNvPr>
                    <p:cNvSpPr/>
                    <p:nvPr/>
                  </p:nvSpPr>
                  <p:spPr>
                    <a:xfrm flipH="1" flipV="1">
                      <a:off x="8731251"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1" name="Arc 170">
                      <a:extLst>
                        <a:ext uri="{FF2B5EF4-FFF2-40B4-BE49-F238E27FC236}">
                          <a16:creationId xmlns:a16="http://schemas.microsoft.com/office/drawing/2014/main" id="{746212CB-3A8F-442B-A356-410E2FB7C165}"/>
                        </a:ext>
                      </a:extLst>
                    </p:cNvPr>
                    <p:cNvSpPr/>
                    <p:nvPr/>
                  </p:nvSpPr>
                  <p:spPr>
                    <a:xfrm flipH="1">
                      <a:off x="8954722"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2" name="Arc 171">
                      <a:extLst>
                        <a:ext uri="{FF2B5EF4-FFF2-40B4-BE49-F238E27FC236}">
                          <a16:creationId xmlns:a16="http://schemas.microsoft.com/office/drawing/2014/main" id="{BC5B108D-A261-A68E-73CB-BC3667E40AEA}"/>
                        </a:ext>
                      </a:extLst>
                    </p:cNvPr>
                    <p:cNvSpPr/>
                    <p:nvPr/>
                  </p:nvSpPr>
                  <p:spPr>
                    <a:xfrm flipV="1">
                      <a:off x="8728076"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3" name="Arc 172">
                      <a:extLst>
                        <a:ext uri="{FF2B5EF4-FFF2-40B4-BE49-F238E27FC236}">
                          <a16:creationId xmlns:a16="http://schemas.microsoft.com/office/drawing/2014/main" id="{45C33348-C00B-AC3D-241D-E724FE7E873E}"/>
                        </a:ext>
                      </a:extLst>
                    </p:cNvPr>
                    <p:cNvSpPr/>
                    <p:nvPr/>
                  </p:nvSpPr>
                  <p:spPr>
                    <a:xfrm>
                      <a:off x="8951547"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4" name="Arc 173">
                      <a:extLst>
                        <a:ext uri="{FF2B5EF4-FFF2-40B4-BE49-F238E27FC236}">
                          <a16:creationId xmlns:a16="http://schemas.microsoft.com/office/drawing/2014/main" id="{5316A945-DDCE-61ED-44F0-88ECFB2315F0}"/>
                        </a:ext>
                      </a:extLst>
                    </p:cNvPr>
                    <p:cNvSpPr/>
                    <p:nvPr/>
                  </p:nvSpPr>
                  <p:spPr>
                    <a:xfrm flipH="1" flipV="1">
                      <a:off x="9178193"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5" name="Arc 174">
                      <a:extLst>
                        <a:ext uri="{FF2B5EF4-FFF2-40B4-BE49-F238E27FC236}">
                          <a16:creationId xmlns:a16="http://schemas.microsoft.com/office/drawing/2014/main" id="{8E9F6F86-393D-5CF1-55AF-2F3D14DC6A9C}"/>
                        </a:ext>
                      </a:extLst>
                    </p:cNvPr>
                    <p:cNvSpPr/>
                    <p:nvPr/>
                  </p:nvSpPr>
                  <p:spPr>
                    <a:xfrm flipH="1">
                      <a:off x="9401664"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6" name="Arc 175">
                      <a:extLst>
                        <a:ext uri="{FF2B5EF4-FFF2-40B4-BE49-F238E27FC236}">
                          <a16:creationId xmlns:a16="http://schemas.microsoft.com/office/drawing/2014/main" id="{255C76A0-0B59-37E9-E7DE-21F161031FCE}"/>
                        </a:ext>
                      </a:extLst>
                    </p:cNvPr>
                    <p:cNvSpPr/>
                    <p:nvPr/>
                  </p:nvSpPr>
                  <p:spPr>
                    <a:xfrm flipV="1">
                      <a:off x="9175018"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7" name="Arc 176">
                      <a:extLst>
                        <a:ext uri="{FF2B5EF4-FFF2-40B4-BE49-F238E27FC236}">
                          <a16:creationId xmlns:a16="http://schemas.microsoft.com/office/drawing/2014/main" id="{2DE01F64-8DDA-C02C-9FE6-F8F648D0FA34}"/>
                        </a:ext>
                      </a:extLst>
                    </p:cNvPr>
                    <p:cNvSpPr/>
                    <p:nvPr/>
                  </p:nvSpPr>
                  <p:spPr>
                    <a:xfrm>
                      <a:off x="9394583"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8" name="Arc 177">
                      <a:extLst>
                        <a:ext uri="{FF2B5EF4-FFF2-40B4-BE49-F238E27FC236}">
                          <a16:creationId xmlns:a16="http://schemas.microsoft.com/office/drawing/2014/main" id="{E230EC91-B3C6-9C37-B5E2-763F5976C9C3}"/>
                        </a:ext>
                      </a:extLst>
                    </p:cNvPr>
                    <p:cNvSpPr/>
                    <p:nvPr/>
                  </p:nvSpPr>
                  <p:spPr>
                    <a:xfrm flipH="1" flipV="1">
                      <a:off x="9621229"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9" name="Arc 178">
                      <a:extLst>
                        <a:ext uri="{FF2B5EF4-FFF2-40B4-BE49-F238E27FC236}">
                          <a16:creationId xmlns:a16="http://schemas.microsoft.com/office/drawing/2014/main" id="{0FA2FAD4-C7E8-E86B-85A1-1BA24B7D7A3B}"/>
                        </a:ext>
                      </a:extLst>
                    </p:cNvPr>
                    <p:cNvSpPr/>
                    <p:nvPr/>
                  </p:nvSpPr>
                  <p:spPr>
                    <a:xfrm flipH="1">
                      <a:off x="9844700"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0" name="Arc 179">
                      <a:extLst>
                        <a:ext uri="{FF2B5EF4-FFF2-40B4-BE49-F238E27FC236}">
                          <a16:creationId xmlns:a16="http://schemas.microsoft.com/office/drawing/2014/main" id="{CFC7FFC0-2E1C-6E2F-EF03-0C70619DEBD2}"/>
                        </a:ext>
                      </a:extLst>
                    </p:cNvPr>
                    <p:cNvSpPr/>
                    <p:nvPr/>
                  </p:nvSpPr>
                  <p:spPr>
                    <a:xfrm flipV="1">
                      <a:off x="9618054"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910C3CC7-428E-BB93-8D62-38BDF3F9C146}"/>
                      </a:ext>
                    </a:extLst>
                  </p:cNvPr>
                  <p:cNvGrpSpPr/>
                  <p:nvPr/>
                </p:nvGrpSpPr>
                <p:grpSpPr>
                  <a:xfrm rot="5400000">
                    <a:off x="7922847" y="2623903"/>
                    <a:ext cx="1828556" cy="109590"/>
                    <a:chOff x="6283569" y="1436689"/>
                    <a:chExt cx="3787777" cy="227012"/>
                  </a:xfrm>
                </p:grpSpPr>
                <p:sp>
                  <p:nvSpPr>
                    <p:cNvPr id="117" name="Arc 116">
                      <a:extLst>
                        <a:ext uri="{FF2B5EF4-FFF2-40B4-BE49-F238E27FC236}">
                          <a16:creationId xmlns:a16="http://schemas.microsoft.com/office/drawing/2014/main" id="{23E0CCC0-8AA8-214E-E370-E6065F62CD20}"/>
                        </a:ext>
                      </a:extLst>
                    </p:cNvPr>
                    <p:cNvSpPr/>
                    <p:nvPr/>
                  </p:nvSpPr>
                  <p:spPr>
                    <a:xfrm>
                      <a:off x="6283569"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 name="Arc 117">
                      <a:extLst>
                        <a:ext uri="{FF2B5EF4-FFF2-40B4-BE49-F238E27FC236}">
                          <a16:creationId xmlns:a16="http://schemas.microsoft.com/office/drawing/2014/main" id="{0ECD59F9-A348-C520-E610-691FB319B3BE}"/>
                        </a:ext>
                      </a:extLst>
                    </p:cNvPr>
                    <p:cNvSpPr/>
                    <p:nvPr/>
                  </p:nvSpPr>
                  <p:spPr>
                    <a:xfrm flipH="1" flipV="1">
                      <a:off x="6510215"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Arc 118">
                      <a:extLst>
                        <a:ext uri="{FF2B5EF4-FFF2-40B4-BE49-F238E27FC236}">
                          <a16:creationId xmlns:a16="http://schemas.microsoft.com/office/drawing/2014/main" id="{3DD37F2F-9AD0-FF8E-E9B3-4B80D1534CCC}"/>
                        </a:ext>
                      </a:extLst>
                    </p:cNvPr>
                    <p:cNvSpPr/>
                    <p:nvPr/>
                  </p:nvSpPr>
                  <p:spPr>
                    <a:xfrm flipH="1">
                      <a:off x="6733686"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Arc 119">
                      <a:extLst>
                        <a:ext uri="{FF2B5EF4-FFF2-40B4-BE49-F238E27FC236}">
                          <a16:creationId xmlns:a16="http://schemas.microsoft.com/office/drawing/2014/main" id="{AFE8A054-3217-9146-45FF-916ED9604812}"/>
                        </a:ext>
                      </a:extLst>
                    </p:cNvPr>
                    <p:cNvSpPr/>
                    <p:nvPr/>
                  </p:nvSpPr>
                  <p:spPr>
                    <a:xfrm flipV="1">
                      <a:off x="6507040"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1" name="Arc 120">
                      <a:extLst>
                        <a:ext uri="{FF2B5EF4-FFF2-40B4-BE49-F238E27FC236}">
                          <a16:creationId xmlns:a16="http://schemas.microsoft.com/office/drawing/2014/main" id="{B37EAFF0-18E6-4C0A-4758-0BAB56B2D665}"/>
                        </a:ext>
                      </a:extLst>
                    </p:cNvPr>
                    <p:cNvSpPr/>
                    <p:nvPr/>
                  </p:nvSpPr>
                  <p:spPr>
                    <a:xfrm>
                      <a:off x="6726605"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2" name="Arc 121">
                      <a:extLst>
                        <a:ext uri="{FF2B5EF4-FFF2-40B4-BE49-F238E27FC236}">
                          <a16:creationId xmlns:a16="http://schemas.microsoft.com/office/drawing/2014/main" id="{EA897F89-E0FA-A44B-D01C-200977AADD4D}"/>
                        </a:ext>
                      </a:extLst>
                    </p:cNvPr>
                    <p:cNvSpPr/>
                    <p:nvPr/>
                  </p:nvSpPr>
                  <p:spPr>
                    <a:xfrm flipH="1" flipV="1">
                      <a:off x="6953251"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3" name="Arc 122">
                      <a:extLst>
                        <a:ext uri="{FF2B5EF4-FFF2-40B4-BE49-F238E27FC236}">
                          <a16:creationId xmlns:a16="http://schemas.microsoft.com/office/drawing/2014/main" id="{8FFFB1E5-A6B5-5BB1-FA41-F2773F571333}"/>
                        </a:ext>
                      </a:extLst>
                    </p:cNvPr>
                    <p:cNvSpPr/>
                    <p:nvPr/>
                  </p:nvSpPr>
                  <p:spPr>
                    <a:xfrm flipH="1">
                      <a:off x="7176722"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4" name="Arc 123">
                      <a:extLst>
                        <a:ext uri="{FF2B5EF4-FFF2-40B4-BE49-F238E27FC236}">
                          <a16:creationId xmlns:a16="http://schemas.microsoft.com/office/drawing/2014/main" id="{E6A76A9F-FA7D-6038-4070-66648CA6F42A}"/>
                        </a:ext>
                      </a:extLst>
                    </p:cNvPr>
                    <p:cNvSpPr/>
                    <p:nvPr/>
                  </p:nvSpPr>
                  <p:spPr>
                    <a:xfrm flipV="1">
                      <a:off x="6950076"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5" name="Arc 124">
                      <a:extLst>
                        <a:ext uri="{FF2B5EF4-FFF2-40B4-BE49-F238E27FC236}">
                          <a16:creationId xmlns:a16="http://schemas.microsoft.com/office/drawing/2014/main" id="{D3D41CB5-5459-639A-4383-8F9059513D50}"/>
                        </a:ext>
                      </a:extLst>
                    </p:cNvPr>
                    <p:cNvSpPr/>
                    <p:nvPr/>
                  </p:nvSpPr>
                  <p:spPr>
                    <a:xfrm>
                      <a:off x="7173547"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6" name="Arc 125">
                      <a:extLst>
                        <a:ext uri="{FF2B5EF4-FFF2-40B4-BE49-F238E27FC236}">
                          <a16:creationId xmlns:a16="http://schemas.microsoft.com/office/drawing/2014/main" id="{80D4C9AC-B89F-455F-FED0-E72AA1448472}"/>
                        </a:ext>
                      </a:extLst>
                    </p:cNvPr>
                    <p:cNvSpPr/>
                    <p:nvPr/>
                  </p:nvSpPr>
                  <p:spPr>
                    <a:xfrm flipH="1" flipV="1">
                      <a:off x="7400193"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7" name="Arc 126">
                      <a:extLst>
                        <a:ext uri="{FF2B5EF4-FFF2-40B4-BE49-F238E27FC236}">
                          <a16:creationId xmlns:a16="http://schemas.microsoft.com/office/drawing/2014/main" id="{73BD4076-5C35-753B-5AD1-6CB1D6E06FB5}"/>
                        </a:ext>
                      </a:extLst>
                    </p:cNvPr>
                    <p:cNvSpPr/>
                    <p:nvPr/>
                  </p:nvSpPr>
                  <p:spPr>
                    <a:xfrm flipH="1">
                      <a:off x="7623664"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8" name="Arc 127">
                      <a:extLst>
                        <a:ext uri="{FF2B5EF4-FFF2-40B4-BE49-F238E27FC236}">
                          <a16:creationId xmlns:a16="http://schemas.microsoft.com/office/drawing/2014/main" id="{3FA265BC-BC3D-C7A2-A65F-773154D54C0F}"/>
                        </a:ext>
                      </a:extLst>
                    </p:cNvPr>
                    <p:cNvSpPr/>
                    <p:nvPr/>
                  </p:nvSpPr>
                  <p:spPr>
                    <a:xfrm flipV="1">
                      <a:off x="7397018"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9" name="Arc 128">
                      <a:extLst>
                        <a:ext uri="{FF2B5EF4-FFF2-40B4-BE49-F238E27FC236}">
                          <a16:creationId xmlns:a16="http://schemas.microsoft.com/office/drawing/2014/main" id="{B1A9DD1F-603D-13A1-F0FB-56D6B9F535B6}"/>
                        </a:ext>
                      </a:extLst>
                    </p:cNvPr>
                    <p:cNvSpPr/>
                    <p:nvPr/>
                  </p:nvSpPr>
                  <p:spPr>
                    <a:xfrm>
                      <a:off x="7616583"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0" name="Arc 129">
                      <a:extLst>
                        <a:ext uri="{FF2B5EF4-FFF2-40B4-BE49-F238E27FC236}">
                          <a16:creationId xmlns:a16="http://schemas.microsoft.com/office/drawing/2014/main" id="{C5127C82-E320-250D-CF17-B6AEF872C96A}"/>
                        </a:ext>
                      </a:extLst>
                    </p:cNvPr>
                    <p:cNvSpPr/>
                    <p:nvPr/>
                  </p:nvSpPr>
                  <p:spPr>
                    <a:xfrm flipH="1" flipV="1">
                      <a:off x="7843229"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1" name="Arc 130">
                      <a:extLst>
                        <a:ext uri="{FF2B5EF4-FFF2-40B4-BE49-F238E27FC236}">
                          <a16:creationId xmlns:a16="http://schemas.microsoft.com/office/drawing/2014/main" id="{5401314F-E5DB-3396-45D1-561BC06ADCE3}"/>
                        </a:ext>
                      </a:extLst>
                    </p:cNvPr>
                    <p:cNvSpPr/>
                    <p:nvPr/>
                  </p:nvSpPr>
                  <p:spPr>
                    <a:xfrm flipH="1">
                      <a:off x="8066700"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2" name="Arc 131">
                      <a:extLst>
                        <a:ext uri="{FF2B5EF4-FFF2-40B4-BE49-F238E27FC236}">
                          <a16:creationId xmlns:a16="http://schemas.microsoft.com/office/drawing/2014/main" id="{A4EA6BC3-B5E1-A51A-74BE-1876FDD95B5F}"/>
                        </a:ext>
                      </a:extLst>
                    </p:cNvPr>
                    <p:cNvSpPr/>
                    <p:nvPr/>
                  </p:nvSpPr>
                  <p:spPr>
                    <a:xfrm flipV="1">
                      <a:off x="7840054"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3" name="Arc 132">
                      <a:extLst>
                        <a:ext uri="{FF2B5EF4-FFF2-40B4-BE49-F238E27FC236}">
                          <a16:creationId xmlns:a16="http://schemas.microsoft.com/office/drawing/2014/main" id="{463EF5BB-0B98-3610-F971-035E53AAD9C6}"/>
                        </a:ext>
                      </a:extLst>
                    </p:cNvPr>
                    <p:cNvSpPr/>
                    <p:nvPr/>
                  </p:nvSpPr>
                  <p:spPr>
                    <a:xfrm>
                      <a:off x="8061569"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4" name="Arc 133">
                      <a:extLst>
                        <a:ext uri="{FF2B5EF4-FFF2-40B4-BE49-F238E27FC236}">
                          <a16:creationId xmlns:a16="http://schemas.microsoft.com/office/drawing/2014/main" id="{C94A8167-129D-FC95-2AC1-02418D506099}"/>
                        </a:ext>
                      </a:extLst>
                    </p:cNvPr>
                    <p:cNvSpPr/>
                    <p:nvPr/>
                  </p:nvSpPr>
                  <p:spPr>
                    <a:xfrm flipH="1" flipV="1">
                      <a:off x="8288215"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5" name="Arc 134">
                      <a:extLst>
                        <a:ext uri="{FF2B5EF4-FFF2-40B4-BE49-F238E27FC236}">
                          <a16:creationId xmlns:a16="http://schemas.microsoft.com/office/drawing/2014/main" id="{F2668BE1-A717-2066-7256-9A61E004FE56}"/>
                        </a:ext>
                      </a:extLst>
                    </p:cNvPr>
                    <p:cNvSpPr/>
                    <p:nvPr/>
                  </p:nvSpPr>
                  <p:spPr>
                    <a:xfrm flipH="1">
                      <a:off x="8511686"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6" name="Arc 135">
                      <a:extLst>
                        <a:ext uri="{FF2B5EF4-FFF2-40B4-BE49-F238E27FC236}">
                          <a16:creationId xmlns:a16="http://schemas.microsoft.com/office/drawing/2014/main" id="{33C899BB-8330-9A45-1663-ED21AACC031C}"/>
                        </a:ext>
                      </a:extLst>
                    </p:cNvPr>
                    <p:cNvSpPr/>
                    <p:nvPr/>
                  </p:nvSpPr>
                  <p:spPr>
                    <a:xfrm flipV="1">
                      <a:off x="8285040"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7" name="Arc 136">
                      <a:extLst>
                        <a:ext uri="{FF2B5EF4-FFF2-40B4-BE49-F238E27FC236}">
                          <a16:creationId xmlns:a16="http://schemas.microsoft.com/office/drawing/2014/main" id="{658996F9-C64E-4616-D980-1241AD7FE947}"/>
                        </a:ext>
                      </a:extLst>
                    </p:cNvPr>
                    <p:cNvSpPr/>
                    <p:nvPr/>
                  </p:nvSpPr>
                  <p:spPr>
                    <a:xfrm>
                      <a:off x="8504605"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8" name="Arc 137">
                      <a:extLst>
                        <a:ext uri="{FF2B5EF4-FFF2-40B4-BE49-F238E27FC236}">
                          <a16:creationId xmlns:a16="http://schemas.microsoft.com/office/drawing/2014/main" id="{CE8C6E58-ABBF-3FE0-545F-7A5680F93873}"/>
                        </a:ext>
                      </a:extLst>
                    </p:cNvPr>
                    <p:cNvSpPr/>
                    <p:nvPr/>
                  </p:nvSpPr>
                  <p:spPr>
                    <a:xfrm flipH="1" flipV="1">
                      <a:off x="8731251"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9" name="Arc 138">
                      <a:extLst>
                        <a:ext uri="{FF2B5EF4-FFF2-40B4-BE49-F238E27FC236}">
                          <a16:creationId xmlns:a16="http://schemas.microsoft.com/office/drawing/2014/main" id="{B4FAF45D-80BD-EE21-D29F-5F3E6F2A851F}"/>
                        </a:ext>
                      </a:extLst>
                    </p:cNvPr>
                    <p:cNvSpPr/>
                    <p:nvPr/>
                  </p:nvSpPr>
                  <p:spPr>
                    <a:xfrm flipH="1">
                      <a:off x="8954722"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0" name="Arc 139">
                      <a:extLst>
                        <a:ext uri="{FF2B5EF4-FFF2-40B4-BE49-F238E27FC236}">
                          <a16:creationId xmlns:a16="http://schemas.microsoft.com/office/drawing/2014/main" id="{032E9F68-E375-5A98-A6A3-476927A10915}"/>
                        </a:ext>
                      </a:extLst>
                    </p:cNvPr>
                    <p:cNvSpPr/>
                    <p:nvPr/>
                  </p:nvSpPr>
                  <p:spPr>
                    <a:xfrm flipV="1">
                      <a:off x="8728076"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1" name="Arc 140">
                      <a:extLst>
                        <a:ext uri="{FF2B5EF4-FFF2-40B4-BE49-F238E27FC236}">
                          <a16:creationId xmlns:a16="http://schemas.microsoft.com/office/drawing/2014/main" id="{C2CFD48A-5966-C38F-703A-577CC3450EA7}"/>
                        </a:ext>
                      </a:extLst>
                    </p:cNvPr>
                    <p:cNvSpPr/>
                    <p:nvPr/>
                  </p:nvSpPr>
                  <p:spPr>
                    <a:xfrm>
                      <a:off x="8951547"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2" name="Arc 141">
                      <a:extLst>
                        <a:ext uri="{FF2B5EF4-FFF2-40B4-BE49-F238E27FC236}">
                          <a16:creationId xmlns:a16="http://schemas.microsoft.com/office/drawing/2014/main" id="{EFC6C1E9-E251-E6A2-8ED6-E316C7B7E4A1}"/>
                        </a:ext>
                      </a:extLst>
                    </p:cNvPr>
                    <p:cNvSpPr/>
                    <p:nvPr/>
                  </p:nvSpPr>
                  <p:spPr>
                    <a:xfrm flipH="1" flipV="1">
                      <a:off x="9178193"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3" name="Arc 142">
                      <a:extLst>
                        <a:ext uri="{FF2B5EF4-FFF2-40B4-BE49-F238E27FC236}">
                          <a16:creationId xmlns:a16="http://schemas.microsoft.com/office/drawing/2014/main" id="{80066355-FAAB-2E7C-98EB-0F790E1C8582}"/>
                        </a:ext>
                      </a:extLst>
                    </p:cNvPr>
                    <p:cNvSpPr/>
                    <p:nvPr/>
                  </p:nvSpPr>
                  <p:spPr>
                    <a:xfrm flipH="1">
                      <a:off x="9401664"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4" name="Arc 143">
                      <a:extLst>
                        <a:ext uri="{FF2B5EF4-FFF2-40B4-BE49-F238E27FC236}">
                          <a16:creationId xmlns:a16="http://schemas.microsoft.com/office/drawing/2014/main" id="{279955E0-EFEF-9977-2AA7-B1DD341CE87D}"/>
                        </a:ext>
                      </a:extLst>
                    </p:cNvPr>
                    <p:cNvSpPr/>
                    <p:nvPr/>
                  </p:nvSpPr>
                  <p:spPr>
                    <a:xfrm flipV="1">
                      <a:off x="9175018"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5" name="Arc 144">
                      <a:extLst>
                        <a:ext uri="{FF2B5EF4-FFF2-40B4-BE49-F238E27FC236}">
                          <a16:creationId xmlns:a16="http://schemas.microsoft.com/office/drawing/2014/main" id="{4C3651E4-92F5-1E7C-CCD9-1ACF7A281A19}"/>
                        </a:ext>
                      </a:extLst>
                    </p:cNvPr>
                    <p:cNvSpPr/>
                    <p:nvPr/>
                  </p:nvSpPr>
                  <p:spPr>
                    <a:xfrm>
                      <a:off x="9394583"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6" name="Arc 145">
                      <a:extLst>
                        <a:ext uri="{FF2B5EF4-FFF2-40B4-BE49-F238E27FC236}">
                          <a16:creationId xmlns:a16="http://schemas.microsoft.com/office/drawing/2014/main" id="{9B7D1ED8-4D7D-9546-94F3-C7D7CF4BB9D1}"/>
                        </a:ext>
                      </a:extLst>
                    </p:cNvPr>
                    <p:cNvSpPr/>
                    <p:nvPr/>
                  </p:nvSpPr>
                  <p:spPr>
                    <a:xfrm flipH="1" flipV="1">
                      <a:off x="9621229"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7" name="Arc 146">
                      <a:extLst>
                        <a:ext uri="{FF2B5EF4-FFF2-40B4-BE49-F238E27FC236}">
                          <a16:creationId xmlns:a16="http://schemas.microsoft.com/office/drawing/2014/main" id="{DC8232A6-00FB-1E02-0E07-6BDB46453FEC}"/>
                        </a:ext>
                      </a:extLst>
                    </p:cNvPr>
                    <p:cNvSpPr/>
                    <p:nvPr/>
                  </p:nvSpPr>
                  <p:spPr>
                    <a:xfrm flipH="1">
                      <a:off x="9844700"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8" name="Arc 147">
                      <a:extLst>
                        <a:ext uri="{FF2B5EF4-FFF2-40B4-BE49-F238E27FC236}">
                          <a16:creationId xmlns:a16="http://schemas.microsoft.com/office/drawing/2014/main" id="{B8181321-8EEF-95B3-60AA-0A693E15E18F}"/>
                        </a:ext>
                      </a:extLst>
                    </p:cNvPr>
                    <p:cNvSpPr/>
                    <p:nvPr/>
                  </p:nvSpPr>
                  <p:spPr>
                    <a:xfrm flipV="1">
                      <a:off x="9618054"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3F2DA681-C0C8-91A6-B202-AC6F1807FFF0}"/>
                      </a:ext>
                    </a:extLst>
                  </p:cNvPr>
                  <p:cNvGrpSpPr/>
                  <p:nvPr/>
                </p:nvGrpSpPr>
                <p:grpSpPr>
                  <a:xfrm rot="5400000">
                    <a:off x="7922847" y="4341512"/>
                    <a:ext cx="1828556" cy="109590"/>
                    <a:chOff x="6283569" y="1436689"/>
                    <a:chExt cx="3787777" cy="227012"/>
                  </a:xfrm>
                </p:grpSpPr>
                <p:sp>
                  <p:nvSpPr>
                    <p:cNvPr id="85" name="Arc 84">
                      <a:extLst>
                        <a:ext uri="{FF2B5EF4-FFF2-40B4-BE49-F238E27FC236}">
                          <a16:creationId xmlns:a16="http://schemas.microsoft.com/office/drawing/2014/main" id="{271D8526-C8DE-B3B4-B7FD-AD363A2E1C4D}"/>
                        </a:ext>
                      </a:extLst>
                    </p:cNvPr>
                    <p:cNvSpPr/>
                    <p:nvPr/>
                  </p:nvSpPr>
                  <p:spPr>
                    <a:xfrm>
                      <a:off x="6283569"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6" name="Arc 85">
                      <a:extLst>
                        <a:ext uri="{FF2B5EF4-FFF2-40B4-BE49-F238E27FC236}">
                          <a16:creationId xmlns:a16="http://schemas.microsoft.com/office/drawing/2014/main" id="{59C5AB0B-DFEE-07C0-8628-0CEBC435B6B3}"/>
                        </a:ext>
                      </a:extLst>
                    </p:cNvPr>
                    <p:cNvSpPr/>
                    <p:nvPr/>
                  </p:nvSpPr>
                  <p:spPr>
                    <a:xfrm flipH="1" flipV="1">
                      <a:off x="6510215"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7" name="Arc 86">
                      <a:extLst>
                        <a:ext uri="{FF2B5EF4-FFF2-40B4-BE49-F238E27FC236}">
                          <a16:creationId xmlns:a16="http://schemas.microsoft.com/office/drawing/2014/main" id="{A900ADCE-346E-3940-7E1B-55F0B24F1B24}"/>
                        </a:ext>
                      </a:extLst>
                    </p:cNvPr>
                    <p:cNvSpPr/>
                    <p:nvPr/>
                  </p:nvSpPr>
                  <p:spPr>
                    <a:xfrm flipH="1">
                      <a:off x="6733686"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8" name="Arc 87">
                      <a:extLst>
                        <a:ext uri="{FF2B5EF4-FFF2-40B4-BE49-F238E27FC236}">
                          <a16:creationId xmlns:a16="http://schemas.microsoft.com/office/drawing/2014/main" id="{3BA31B72-231A-0A6F-50D6-71BF70272A11}"/>
                        </a:ext>
                      </a:extLst>
                    </p:cNvPr>
                    <p:cNvSpPr/>
                    <p:nvPr/>
                  </p:nvSpPr>
                  <p:spPr>
                    <a:xfrm flipV="1">
                      <a:off x="6507040"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Arc 88">
                      <a:extLst>
                        <a:ext uri="{FF2B5EF4-FFF2-40B4-BE49-F238E27FC236}">
                          <a16:creationId xmlns:a16="http://schemas.microsoft.com/office/drawing/2014/main" id="{FF1204A1-A203-27A3-CA14-D568ABAD13C5}"/>
                        </a:ext>
                      </a:extLst>
                    </p:cNvPr>
                    <p:cNvSpPr/>
                    <p:nvPr/>
                  </p:nvSpPr>
                  <p:spPr>
                    <a:xfrm>
                      <a:off x="6726605"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 name="Arc 89">
                      <a:extLst>
                        <a:ext uri="{FF2B5EF4-FFF2-40B4-BE49-F238E27FC236}">
                          <a16:creationId xmlns:a16="http://schemas.microsoft.com/office/drawing/2014/main" id="{4668D7AB-5CF2-B369-9B9A-C347293CCA8C}"/>
                        </a:ext>
                      </a:extLst>
                    </p:cNvPr>
                    <p:cNvSpPr/>
                    <p:nvPr/>
                  </p:nvSpPr>
                  <p:spPr>
                    <a:xfrm flipH="1" flipV="1">
                      <a:off x="6953251"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 name="Arc 90">
                      <a:extLst>
                        <a:ext uri="{FF2B5EF4-FFF2-40B4-BE49-F238E27FC236}">
                          <a16:creationId xmlns:a16="http://schemas.microsoft.com/office/drawing/2014/main" id="{6C7EC4CD-6747-6786-BC75-5DBD3E636C37}"/>
                        </a:ext>
                      </a:extLst>
                    </p:cNvPr>
                    <p:cNvSpPr/>
                    <p:nvPr/>
                  </p:nvSpPr>
                  <p:spPr>
                    <a:xfrm flipH="1">
                      <a:off x="7176722"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 name="Arc 91">
                      <a:extLst>
                        <a:ext uri="{FF2B5EF4-FFF2-40B4-BE49-F238E27FC236}">
                          <a16:creationId xmlns:a16="http://schemas.microsoft.com/office/drawing/2014/main" id="{93E6C8DC-66AD-E8DF-0B50-950AA55556B0}"/>
                        </a:ext>
                      </a:extLst>
                    </p:cNvPr>
                    <p:cNvSpPr/>
                    <p:nvPr/>
                  </p:nvSpPr>
                  <p:spPr>
                    <a:xfrm flipV="1">
                      <a:off x="6950076"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 name="Arc 92">
                      <a:extLst>
                        <a:ext uri="{FF2B5EF4-FFF2-40B4-BE49-F238E27FC236}">
                          <a16:creationId xmlns:a16="http://schemas.microsoft.com/office/drawing/2014/main" id="{7F3F472E-6B19-39B3-107F-46EC6043A744}"/>
                        </a:ext>
                      </a:extLst>
                    </p:cNvPr>
                    <p:cNvSpPr/>
                    <p:nvPr/>
                  </p:nvSpPr>
                  <p:spPr>
                    <a:xfrm>
                      <a:off x="7173547"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 name="Arc 93">
                      <a:extLst>
                        <a:ext uri="{FF2B5EF4-FFF2-40B4-BE49-F238E27FC236}">
                          <a16:creationId xmlns:a16="http://schemas.microsoft.com/office/drawing/2014/main" id="{0FFC143A-A0A8-FD87-50DB-DF3C9BD956EA}"/>
                        </a:ext>
                      </a:extLst>
                    </p:cNvPr>
                    <p:cNvSpPr/>
                    <p:nvPr/>
                  </p:nvSpPr>
                  <p:spPr>
                    <a:xfrm flipH="1" flipV="1">
                      <a:off x="7400193"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Arc 94">
                      <a:extLst>
                        <a:ext uri="{FF2B5EF4-FFF2-40B4-BE49-F238E27FC236}">
                          <a16:creationId xmlns:a16="http://schemas.microsoft.com/office/drawing/2014/main" id="{464B867C-A30F-757D-6841-95A3F13E09A9}"/>
                        </a:ext>
                      </a:extLst>
                    </p:cNvPr>
                    <p:cNvSpPr/>
                    <p:nvPr/>
                  </p:nvSpPr>
                  <p:spPr>
                    <a:xfrm flipH="1">
                      <a:off x="7623664"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6" name="Arc 95">
                      <a:extLst>
                        <a:ext uri="{FF2B5EF4-FFF2-40B4-BE49-F238E27FC236}">
                          <a16:creationId xmlns:a16="http://schemas.microsoft.com/office/drawing/2014/main" id="{AE959DBD-4EBF-B752-71BE-8CA31D587403}"/>
                        </a:ext>
                      </a:extLst>
                    </p:cNvPr>
                    <p:cNvSpPr/>
                    <p:nvPr/>
                  </p:nvSpPr>
                  <p:spPr>
                    <a:xfrm flipV="1">
                      <a:off x="7397018"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7" name="Arc 96">
                      <a:extLst>
                        <a:ext uri="{FF2B5EF4-FFF2-40B4-BE49-F238E27FC236}">
                          <a16:creationId xmlns:a16="http://schemas.microsoft.com/office/drawing/2014/main" id="{501FC278-5657-646B-E04E-A83CDA59D310}"/>
                        </a:ext>
                      </a:extLst>
                    </p:cNvPr>
                    <p:cNvSpPr/>
                    <p:nvPr/>
                  </p:nvSpPr>
                  <p:spPr>
                    <a:xfrm>
                      <a:off x="7616583"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8" name="Arc 97">
                      <a:extLst>
                        <a:ext uri="{FF2B5EF4-FFF2-40B4-BE49-F238E27FC236}">
                          <a16:creationId xmlns:a16="http://schemas.microsoft.com/office/drawing/2014/main" id="{0908468A-9B00-A57E-1350-DC67248B42A6}"/>
                        </a:ext>
                      </a:extLst>
                    </p:cNvPr>
                    <p:cNvSpPr/>
                    <p:nvPr/>
                  </p:nvSpPr>
                  <p:spPr>
                    <a:xfrm flipH="1" flipV="1">
                      <a:off x="7843229"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Arc 98">
                      <a:extLst>
                        <a:ext uri="{FF2B5EF4-FFF2-40B4-BE49-F238E27FC236}">
                          <a16:creationId xmlns:a16="http://schemas.microsoft.com/office/drawing/2014/main" id="{D3F3369E-A3B7-4184-ED5B-D7FE4B59D8A3}"/>
                        </a:ext>
                      </a:extLst>
                    </p:cNvPr>
                    <p:cNvSpPr/>
                    <p:nvPr/>
                  </p:nvSpPr>
                  <p:spPr>
                    <a:xfrm flipH="1">
                      <a:off x="8066700"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Arc 99">
                      <a:extLst>
                        <a:ext uri="{FF2B5EF4-FFF2-40B4-BE49-F238E27FC236}">
                          <a16:creationId xmlns:a16="http://schemas.microsoft.com/office/drawing/2014/main" id="{89E4CB1D-72BB-B567-5F20-924D8FA7449F}"/>
                        </a:ext>
                      </a:extLst>
                    </p:cNvPr>
                    <p:cNvSpPr/>
                    <p:nvPr/>
                  </p:nvSpPr>
                  <p:spPr>
                    <a:xfrm flipV="1">
                      <a:off x="7840054"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Arc 100">
                      <a:extLst>
                        <a:ext uri="{FF2B5EF4-FFF2-40B4-BE49-F238E27FC236}">
                          <a16:creationId xmlns:a16="http://schemas.microsoft.com/office/drawing/2014/main" id="{73F57642-D0F0-2B28-245C-093FAC5D709D}"/>
                        </a:ext>
                      </a:extLst>
                    </p:cNvPr>
                    <p:cNvSpPr/>
                    <p:nvPr/>
                  </p:nvSpPr>
                  <p:spPr>
                    <a:xfrm>
                      <a:off x="8061569"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2" name="Arc 101">
                      <a:extLst>
                        <a:ext uri="{FF2B5EF4-FFF2-40B4-BE49-F238E27FC236}">
                          <a16:creationId xmlns:a16="http://schemas.microsoft.com/office/drawing/2014/main" id="{16E2E9B9-B1E9-CCF3-C01E-1CA226A9A706}"/>
                        </a:ext>
                      </a:extLst>
                    </p:cNvPr>
                    <p:cNvSpPr/>
                    <p:nvPr/>
                  </p:nvSpPr>
                  <p:spPr>
                    <a:xfrm flipH="1" flipV="1">
                      <a:off x="8288215"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3" name="Arc 102">
                      <a:extLst>
                        <a:ext uri="{FF2B5EF4-FFF2-40B4-BE49-F238E27FC236}">
                          <a16:creationId xmlns:a16="http://schemas.microsoft.com/office/drawing/2014/main" id="{CAA6C2EA-AEDB-0A2F-55A3-8C26F8EA165F}"/>
                        </a:ext>
                      </a:extLst>
                    </p:cNvPr>
                    <p:cNvSpPr/>
                    <p:nvPr/>
                  </p:nvSpPr>
                  <p:spPr>
                    <a:xfrm flipH="1">
                      <a:off x="8511686"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4" name="Arc 103">
                      <a:extLst>
                        <a:ext uri="{FF2B5EF4-FFF2-40B4-BE49-F238E27FC236}">
                          <a16:creationId xmlns:a16="http://schemas.microsoft.com/office/drawing/2014/main" id="{5B76297D-13BF-E000-D602-4DA8B21B15AC}"/>
                        </a:ext>
                      </a:extLst>
                    </p:cNvPr>
                    <p:cNvSpPr/>
                    <p:nvPr/>
                  </p:nvSpPr>
                  <p:spPr>
                    <a:xfrm flipV="1">
                      <a:off x="8285040"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5" name="Arc 104">
                      <a:extLst>
                        <a:ext uri="{FF2B5EF4-FFF2-40B4-BE49-F238E27FC236}">
                          <a16:creationId xmlns:a16="http://schemas.microsoft.com/office/drawing/2014/main" id="{EB9E7B83-EE25-2854-D977-AC73F94F9008}"/>
                        </a:ext>
                      </a:extLst>
                    </p:cNvPr>
                    <p:cNvSpPr/>
                    <p:nvPr/>
                  </p:nvSpPr>
                  <p:spPr>
                    <a:xfrm>
                      <a:off x="8504605"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6" name="Arc 105">
                      <a:extLst>
                        <a:ext uri="{FF2B5EF4-FFF2-40B4-BE49-F238E27FC236}">
                          <a16:creationId xmlns:a16="http://schemas.microsoft.com/office/drawing/2014/main" id="{289B82B5-D79B-768D-EB07-2A75F829DD80}"/>
                        </a:ext>
                      </a:extLst>
                    </p:cNvPr>
                    <p:cNvSpPr/>
                    <p:nvPr/>
                  </p:nvSpPr>
                  <p:spPr>
                    <a:xfrm flipH="1" flipV="1">
                      <a:off x="8731251"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7" name="Arc 106">
                      <a:extLst>
                        <a:ext uri="{FF2B5EF4-FFF2-40B4-BE49-F238E27FC236}">
                          <a16:creationId xmlns:a16="http://schemas.microsoft.com/office/drawing/2014/main" id="{FD76CF7B-ACF2-4A13-6D52-2CF2720C637E}"/>
                        </a:ext>
                      </a:extLst>
                    </p:cNvPr>
                    <p:cNvSpPr/>
                    <p:nvPr/>
                  </p:nvSpPr>
                  <p:spPr>
                    <a:xfrm flipH="1">
                      <a:off x="8954722"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8" name="Arc 107">
                      <a:extLst>
                        <a:ext uri="{FF2B5EF4-FFF2-40B4-BE49-F238E27FC236}">
                          <a16:creationId xmlns:a16="http://schemas.microsoft.com/office/drawing/2014/main" id="{72255849-5074-4F3E-ECA6-158792015A90}"/>
                        </a:ext>
                      </a:extLst>
                    </p:cNvPr>
                    <p:cNvSpPr/>
                    <p:nvPr/>
                  </p:nvSpPr>
                  <p:spPr>
                    <a:xfrm flipV="1">
                      <a:off x="8728076"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9" name="Arc 108">
                      <a:extLst>
                        <a:ext uri="{FF2B5EF4-FFF2-40B4-BE49-F238E27FC236}">
                          <a16:creationId xmlns:a16="http://schemas.microsoft.com/office/drawing/2014/main" id="{110D86C8-2279-9A95-0B13-6AF9CC0C675F}"/>
                        </a:ext>
                      </a:extLst>
                    </p:cNvPr>
                    <p:cNvSpPr/>
                    <p:nvPr/>
                  </p:nvSpPr>
                  <p:spPr>
                    <a:xfrm>
                      <a:off x="8951547"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0" name="Arc 109">
                      <a:extLst>
                        <a:ext uri="{FF2B5EF4-FFF2-40B4-BE49-F238E27FC236}">
                          <a16:creationId xmlns:a16="http://schemas.microsoft.com/office/drawing/2014/main" id="{0690D4DB-4330-7902-88C4-25F0415661A6}"/>
                        </a:ext>
                      </a:extLst>
                    </p:cNvPr>
                    <p:cNvSpPr/>
                    <p:nvPr/>
                  </p:nvSpPr>
                  <p:spPr>
                    <a:xfrm flipH="1" flipV="1">
                      <a:off x="9178193"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1" name="Arc 110">
                      <a:extLst>
                        <a:ext uri="{FF2B5EF4-FFF2-40B4-BE49-F238E27FC236}">
                          <a16:creationId xmlns:a16="http://schemas.microsoft.com/office/drawing/2014/main" id="{6D802843-825C-3388-C539-849855183D11}"/>
                        </a:ext>
                      </a:extLst>
                    </p:cNvPr>
                    <p:cNvSpPr/>
                    <p:nvPr/>
                  </p:nvSpPr>
                  <p:spPr>
                    <a:xfrm flipH="1">
                      <a:off x="9401664"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Arc 111">
                      <a:extLst>
                        <a:ext uri="{FF2B5EF4-FFF2-40B4-BE49-F238E27FC236}">
                          <a16:creationId xmlns:a16="http://schemas.microsoft.com/office/drawing/2014/main" id="{AA322498-A5C2-8D61-6591-2583E58F1BFD}"/>
                        </a:ext>
                      </a:extLst>
                    </p:cNvPr>
                    <p:cNvSpPr/>
                    <p:nvPr/>
                  </p:nvSpPr>
                  <p:spPr>
                    <a:xfrm flipV="1">
                      <a:off x="9175018"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Arc 112">
                      <a:extLst>
                        <a:ext uri="{FF2B5EF4-FFF2-40B4-BE49-F238E27FC236}">
                          <a16:creationId xmlns:a16="http://schemas.microsoft.com/office/drawing/2014/main" id="{FF7EC87F-2F5C-BD9E-7A0B-098B843B2D97}"/>
                        </a:ext>
                      </a:extLst>
                    </p:cNvPr>
                    <p:cNvSpPr/>
                    <p:nvPr/>
                  </p:nvSpPr>
                  <p:spPr>
                    <a:xfrm>
                      <a:off x="9394583"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Arc 113">
                      <a:extLst>
                        <a:ext uri="{FF2B5EF4-FFF2-40B4-BE49-F238E27FC236}">
                          <a16:creationId xmlns:a16="http://schemas.microsoft.com/office/drawing/2014/main" id="{55E2D027-02CD-79BB-C993-CEFD00D373B2}"/>
                        </a:ext>
                      </a:extLst>
                    </p:cNvPr>
                    <p:cNvSpPr/>
                    <p:nvPr/>
                  </p:nvSpPr>
                  <p:spPr>
                    <a:xfrm flipH="1" flipV="1">
                      <a:off x="9621229"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Arc 114">
                      <a:extLst>
                        <a:ext uri="{FF2B5EF4-FFF2-40B4-BE49-F238E27FC236}">
                          <a16:creationId xmlns:a16="http://schemas.microsoft.com/office/drawing/2014/main" id="{14FE0601-44EE-151A-EBE4-8D6161F5DFF5}"/>
                        </a:ext>
                      </a:extLst>
                    </p:cNvPr>
                    <p:cNvSpPr/>
                    <p:nvPr/>
                  </p:nvSpPr>
                  <p:spPr>
                    <a:xfrm flipH="1">
                      <a:off x="9844700"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6" name="Arc 115">
                      <a:extLst>
                        <a:ext uri="{FF2B5EF4-FFF2-40B4-BE49-F238E27FC236}">
                          <a16:creationId xmlns:a16="http://schemas.microsoft.com/office/drawing/2014/main" id="{E5D251D4-52C0-B7EA-40EE-79D538FBBC88}"/>
                        </a:ext>
                      </a:extLst>
                    </p:cNvPr>
                    <p:cNvSpPr/>
                    <p:nvPr/>
                  </p:nvSpPr>
                  <p:spPr>
                    <a:xfrm flipV="1">
                      <a:off x="9618054"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0A973868-0D90-245A-474D-D0145DAFB4AA}"/>
                      </a:ext>
                    </a:extLst>
                  </p:cNvPr>
                  <p:cNvGrpSpPr/>
                  <p:nvPr/>
                </p:nvGrpSpPr>
                <p:grpSpPr>
                  <a:xfrm rot="5400000">
                    <a:off x="9519401" y="4340219"/>
                    <a:ext cx="1828556" cy="109590"/>
                    <a:chOff x="6283569" y="1436689"/>
                    <a:chExt cx="3787777" cy="227012"/>
                  </a:xfrm>
                </p:grpSpPr>
                <p:sp>
                  <p:nvSpPr>
                    <p:cNvPr id="53" name="Arc 52">
                      <a:extLst>
                        <a:ext uri="{FF2B5EF4-FFF2-40B4-BE49-F238E27FC236}">
                          <a16:creationId xmlns:a16="http://schemas.microsoft.com/office/drawing/2014/main" id="{2D9D8784-FE94-85DF-0160-F6D9D3C88278}"/>
                        </a:ext>
                      </a:extLst>
                    </p:cNvPr>
                    <p:cNvSpPr/>
                    <p:nvPr/>
                  </p:nvSpPr>
                  <p:spPr>
                    <a:xfrm>
                      <a:off x="6283569"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Arc 53">
                      <a:extLst>
                        <a:ext uri="{FF2B5EF4-FFF2-40B4-BE49-F238E27FC236}">
                          <a16:creationId xmlns:a16="http://schemas.microsoft.com/office/drawing/2014/main" id="{12BDE274-232A-6FF0-4CA6-B5C1974555B4}"/>
                        </a:ext>
                      </a:extLst>
                    </p:cNvPr>
                    <p:cNvSpPr/>
                    <p:nvPr/>
                  </p:nvSpPr>
                  <p:spPr>
                    <a:xfrm flipH="1" flipV="1">
                      <a:off x="6510215"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Arc 54">
                      <a:extLst>
                        <a:ext uri="{FF2B5EF4-FFF2-40B4-BE49-F238E27FC236}">
                          <a16:creationId xmlns:a16="http://schemas.microsoft.com/office/drawing/2014/main" id="{075050F9-73C1-802C-6F62-3C9D8A56FEFD}"/>
                        </a:ext>
                      </a:extLst>
                    </p:cNvPr>
                    <p:cNvSpPr/>
                    <p:nvPr/>
                  </p:nvSpPr>
                  <p:spPr>
                    <a:xfrm flipH="1">
                      <a:off x="6733686"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Arc 55">
                      <a:extLst>
                        <a:ext uri="{FF2B5EF4-FFF2-40B4-BE49-F238E27FC236}">
                          <a16:creationId xmlns:a16="http://schemas.microsoft.com/office/drawing/2014/main" id="{11384406-4CC9-3C73-AE0D-F3347ADB24A9}"/>
                        </a:ext>
                      </a:extLst>
                    </p:cNvPr>
                    <p:cNvSpPr/>
                    <p:nvPr/>
                  </p:nvSpPr>
                  <p:spPr>
                    <a:xfrm flipV="1">
                      <a:off x="6507040"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Arc 56">
                      <a:extLst>
                        <a:ext uri="{FF2B5EF4-FFF2-40B4-BE49-F238E27FC236}">
                          <a16:creationId xmlns:a16="http://schemas.microsoft.com/office/drawing/2014/main" id="{39D9B33C-769B-9871-1281-493956E23A3F}"/>
                        </a:ext>
                      </a:extLst>
                    </p:cNvPr>
                    <p:cNvSpPr/>
                    <p:nvPr/>
                  </p:nvSpPr>
                  <p:spPr>
                    <a:xfrm>
                      <a:off x="6726605"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Arc 57">
                      <a:extLst>
                        <a:ext uri="{FF2B5EF4-FFF2-40B4-BE49-F238E27FC236}">
                          <a16:creationId xmlns:a16="http://schemas.microsoft.com/office/drawing/2014/main" id="{FA589964-99C0-1A76-2541-2D22651A857E}"/>
                        </a:ext>
                      </a:extLst>
                    </p:cNvPr>
                    <p:cNvSpPr/>
                    <p:nvPr/>
                  </p:nvSpPr>
                  <p:spPr>
                    <a:xfrm flipH="1" flipV="1">
                      <a:off x="6953251"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Arc 58">
                      <a:extLst>
                        <a:ext uri="{FF2B5EF4-FFF2-40B4-BE49-F238E27FC236}">
                          <a16:creationId xmlns:a16="http://schemas.microsoft.com/office/drawing/2014/main" id="{70910618-BB06-94E0-7B88-5A3A027ABB5A}"/>
                        </a:ext>
                      </a:extLst>
                    </p:cNvPr>
                    <p:cNvSpPr/>
                    <p:nvPr/>
                  </p:nvSpPr>
                  <p:spPr>
                    <a:xfrm flipH="1">
                      <a:off x="7176722"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Arc 59">
                      <a:extLst>
                        <a:ext uri="{FF2B5EF4-FFF2-40B4-BE49-F238E27FC236}">
                          <a16:creationId xmlns:a16="http://schemas.microsoft.com/office/drawing/2014/main" id="{FB5452C9-18F9-4300-C056-15248BDDB7D6}"/>
                        </a:ext>
                      </a:extLst>
                    </p:cNvPr>
                    <p:cNvSpPr/>
                    <p:nvPr/>
                  </p:nvSpPr>
                  <p:spPr>
                    <a:xfrm flipV="1">
                      <a:off x="6950076"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Arc 60">
                      <a:extLst>
                        <a:ext uri="{FF2B5EF4-FFF2-40B4-BE49-F238E27FC236}">
                          <a16:creationId xmlns:a16="http://schemas.microsoft.com/office/drawing/2014/main" id="{0A8F8C48-AEC6-657C-E8E6-16BA62432A66}"/>
                        </a:ext>
                      </a:extLst>
                    </p:cNvPr>
                    <p:cNvSpPr/>
                    <p:nvPr/>
                  </p:nvSpPr>
                  <p:spPr>
                    <a:xfrm>
                      <a:off x="7173547"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Arc 61">
                      <a:extLst>
                        <a:ext uri="{FF2B5EF4-FFF2-40B4-BE49-F238E27FC236}">
                          <a16:creationId xmlns:a16="http://schemas.microsoft.com/office/drawing/2014/main" id="{FFEBC9D1-B8ED-7350-52C4-E503BA73DFFE}"/>
                        </a:ext>
                      </a:extLst>
                    </p:cNvPr>
                    <p:cNvSpPr/>
                    <p:nvPr/>
                  </p:nvSpPr>
                  <p:spPr>
                    <a:xfrm flipH="1" flipV="1">
                      <a:off x="7400193"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Arc 62">
                      <a:extLst>
                        <a:ext uri="{FF2B5EF4-FFF2-40B4-BE49-F238E27FC236}">
                          <a16:creationId xmlns:a16="http://schemas.microsoft.com/office/drawing/2014/main" id="{B7774CCD-7F1D-74F8-9FE6-4A275AA479B9}"/>
                        </a:ext>
                      </a:extLst>
                    </p:cNvPr>
                    <p:cNvSpPr/>
                    <p:nvPr/>
                  </p:nvSpPr>
                  <p:spPr>
                    <a:xfrm flipH="1">
                      <a:off x="7623664"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Arc 63">
                      <a:extLst>
                        <a:ext uri="{FF2B5EF4-FFF2-40B4-BE49-F238E27FC236}">
                          <a16:creationId xmlns:a16="http://schemas.microsoft.com/office/drawing/2014/main" id="{DD619D5E-87DE-D998-8F9F-8892F3714CF1}"/>
                        </a:ext>
                      </a:extLst>
                    </p:cNvPr>
                    <p:cNvSpPr/>
                    <p:nvPr/>
                  </p:nvSpPr>
                  <p:spPr>
                    <a:xfrm flipV="1">
                      <a:off x="7397018"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Arc 64">
                      <a:extLst>
                        <a:ext uri="{FF2B5EF4-FFF2-40B4-BE49-F238E27FC236}">
                          <a16:creationId xmlns:a16="http://schemas.microsoft.com/office/drawing/2014/main" id="{9EDFA35A-FF40-6D19-2289-1D3B73DCA937}"/>
                        </a:ext>
                      </a:extLst>
                    </p:cNvPr>
                    <p:cNvSpPr/>
                    <p:nvPr/>
                  </p:nvSpPr>
                  <p:spPr>
                    <a:xfrm>
                      <a:off x="7616583"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Arc 65">
                      <a:extLst>
                        <a:ext uri="{FF2B5EF4-FFF2-40B4-BE49-F238E27FC236}">
                          <a16:creationId xmlns:a16="http://schemas.microsoft.com/office/drawing/2014/main" id="{5DAE889B-25E0-7CAE-CFD6-9BCCD1E29977}"/>
                        </a:ext>
                      </a:extLst>
                    </p:cNvPr>
                    <p:cNvSpPr/>
                    <p:nvPr/>
                  </p:nvSpPr>
                  <p:spPr>
                    <a:xfrm flipH="1" flipV="1">
                      <a:off x="7843229"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Arc 66">
                      <a:extLst>
                        <a:ext uri="{FF2B5EF4-FFF2-40B4-BE49-F238E27FC236}">
                          <a16:creationId xmlns:a16="http://schemas.microsoft.com/office/drawing/2014/main" id="{577B23C0-1C27-0D20-9063-B6BCF12E5E41}"/>
                        </a:ext>
                      </a:extLst>
                    </p:cNvPr>
                    <p:cNvSpPr/>
                    <p:nvPr/>
                  </p:nvSpPr>
                  <p:spPr>
                    <a:xfrm flipH="1">
                      <a:off x="8066700"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Arc 67">
                      <a:extLst>
                        <a:ext uri="{FF2B5EF4-FFF2-40B4-BE49-F238E27FC236}">
                          <a16:creationId xmlns:a16="http://schemas.microsoft.com/office/drawing/2014/main" id="{25CD747C-C502-5C1B-9D20-F970A91D9F4C}"/>
                        </a:ext>
                      </a:extLst>
                    </p:cNvPr>
                    <p:cNvSpPr/>
                    <p:nvPr/>
                  </p:nvSpPr>
                  <p:spPr>
                    <a:xfrm flipV="1">
                      <a:off x="7840054"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Arc 68">
                      <a:extLst>
                        <a:ext uri="{FF2B5EF4-FFF2-40B4-BE49-F238E27FC236}">
                          <a16:creationId xmlns:a16="http://schemas.microsoft.com/office/drawing/2014/main" id="{AEDD8FA6-F5CC-96D9-C184-0CC3A6E62879}"/>
                        </a:ext>
                      </a:extLst>
                    </p:cNvPr>
                    <p:cNvSpPr/>
                    <p:nvPr/>
                  </p:nvSpPr>
                  <p:spPr>
                    <a:xfrm>
                      <a:off x="8061569"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Arc 69">
                      <a:extLst>
                        <a:ext uri="{FF2B5EF4-FFF2-40B4-BE49-F238E27FC236}">
                          <a16:creationId xmlns:a16="http://schemas.microsoft.com/office/drawing/2014/main" id="{169218A7-008F-627F-E175-29929174B522}"/>
                        </a:ext>
                      </a:extLst>
                    </p:cNvPr>
                    <p:cNvSpPr/>
                    <p:nvPr/>
                  </p:nvSpPr>
                  <p:spPr>
                    <a:xfrm flipH="1" flipV="1">
                      <a:off x="8288215"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Arc 70">
                      <a:extLst>
                        <a:ext uri="{FF2B5EF4-FFF2-40B4-BE49-F238E27FC236}">
                          <a16:creationId xmlns:a16="http://schemas.microsoft.com/office/drawing/2014/main" id="{996288D3-A4BE-0103-D282-5A0C9D9A02B2}"/>
                        </a:ext>
                      </a:extLst>
                    </p:cNvPr>
                    <p:cNvSpPr/>
                    <p:nvPr/>
                  </p:nvSpPr>
                  <p:spPr>
                    <a:xfrm flipH="1">
                      <a:off x="8511686"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Arc 71">
                      <a:extLst>
                        <a:ext uri="{FF2B5EF4-FFF2-40B4-BE49-F238E27FC236}">
                          <a16:creationId xmlns:a16="http://schemas.microsoft.com/office/drawing/2014/main" id="{06300BE1-113E-07E2-F5A0-AE763AAD898D}"/>
                        </a:ext>
                      </a:extLst>
                    </p:cNvPr>
                    <p:cNvSpPr/>
                    <p:nvPr/>
                  </p:nvSpPr>
                  <p:spPr>
                    <a:xfrm flipV="1">
                      <a:off x="8285040"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Arc 72">
                      <a:extLst>
                        <a:ext uri="{FF2B5EF4-FFF2-40B4-BE49-F238E27FC236}">
                          <a16:creationId xmlns:a16="http://schemas.microsoft.com/office/drawing/2014/main" id="{652250D0-5A21-D542-D3DA-E0CFD642B9A1}"/>
                        </a:ext>
                      </a:extLst>
                    </p:cNvPr>
                    <p:cNvSpPr/>
                    <p:nvPr/>
                  </p:nvSpPr>
                  <p:spPr>
                    <a:xfrm>
                      <a:off x="8504605"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 name="Arc 73">
                      <a:extLst>
                        <a:ext uri="{FF2B5EF4-FFF2-40B4-BE49-F238E27FC236}">
                          <a16:creationId xmlns:a16="http://schemas.microsoft.com/office/drawing/2014/main" id="{B9EA78D3-F166-AF5C-2F3B-A9DA794BC08A}"/>
                        </a:ext>
                      </a:extLst>
                    </p:cNvPr>
                    <p:cNvSpPr/>
                    <p:nvPr/>
                  </p:nvSpPr>
                  <p:spPr>
                    <a:xfrm flipH="1" flipV="1">
                      <a:off x="8731251"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Arc 74">
                      <a:extLst>
                        <a:ext uri="{FF2B5EF4-FFF2-40B4-BE49-F238E27FC236}">
                          <a16:creationId xmlns:a16="http://schemas.microsoft.com/office/drawing/2014/main" id="{391342EF-2C83-8E99-855F-F96089E7DD40}"/>
                        </a:ext>
                      </a:extLst>
                    </p:cNvPr>
                    <p:cNvSpPr/>
                    <p:nvPr/>
                  </p:nvSpPr>
                  <p:spPr>
                    <a:xfrm flipH="1">
                      <a:off x="8954722"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Arc 75">
                      <a:extLst>
                        <a:ext uri="{FF2B5EF4-FFF2-40B4-BE49-F238E27FC236}">
                          <a16:creationId xmlns:a16="http://schemas.microsoft.com/office/drawing/2014/main" id="{748BC33F-EC9B-336C-7504-1A356A286A5A}"/>
                        </a:ext>
                      </a:extLst>
                    </p:cNvPr>
                    <p:cNvSpPr/>
                    <p:nvPr/>
                  </p:nvSpPr>
                  <p:spPr>
                    <a:xfrm flipV="1">
                      <a:off x="8728076"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Arc 76">
                      <a:extLst>
                        <a:ext uri="{FF2B5EF4-FFF2-40B4-BE49-F238E27FC236}">
                          <a16:creationId xmlns:a16="http://schemas.microsoft.com/office/drawing/2014/main" id="{C396A19B-88A9-FEEB-41D2-2BD324D0ED40}"/>
                        </a:ext>
                      </a:extLst>
                    </p:cNvPr>
                    <p:cNvSpPr/>
                    <p:nvPr/>
                  </p:nvSpPr>
                  <p:spPr>
                    <a:xfrm>
                      <a:off x="8951547"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Arc 77">
                      <a:extLst>
                        <a:ext uri="{FF2B5EF4-FFF2-40B4-BE49-F238E27FC236}">
                          <a16:creationId xmlns:a16="http://schemas.microsoft.com/office/drawing/2014/main" id="{EA56827D-E030-B7C1-EE52-EFC8E3EE25FB}"/>
                        </a:ext>
                      </a:extLst>
                    </p:cNvPr>
                    <p:cNvSpPr/>
                    <p:nvPr/>
                  </p:nvSpPr>
                  <p:spPr>
                    <a:xfrm flipH="1" flipV="1">
                      <a:off x="9178193"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Arc 78">
                      <a:extLst>
                        <a:ext uri="{FF2B5EF4-FFF2-40B4-BE49-F238E27FC236}">
                          <a16:creationId xmlns:a16="http://schemas.microsoft.com/office/drawing/2014/main" id="{FD50AAAF-4D97-15B3-8426-68080DAD4C83}"/>
                        </a:ext>
                      </a:extLst>
                    </p:cNvPr>
                    <p:cNvSpPr/>
                    <p:nvPr/>
                  </p:nvSpPr>
                  <p:spPr>
                    <a:xfrm flipH="1">
                      <a:off x="9401664"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Arc 79">
                      <a:extLst>
                        <a:ext uri="{FF2B5EF4-FFF2-40B4-BE49-F238E27FC236}">
                          <a16:creationId xmlns:a16="http://schemas.microsoft.com/office/drawing/2014/main" id="{80DC35D1-EB40-BAD7-7CE1-2E23C170B4A8}"/>
                        </a:ext>
                      </a:extLst>
                    </p:cNvPr>
                    <p:cNvSpPr/>
                    <p:nvPr/>
                  </p:nvSpPr>
                  <p:spPr>
                    <a:xfrm flipV="1">
                      <a:off x="9175018"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1" name="Arc 80">
                      <a:extLst>
                        <a:ext uri="{FF2B5EF4-FFF2-40B4-BE49-F238E27FC236}">
                          <a16:creationId xmlns:a16="http://schemas.microsoft.com/office/drawing/2014/main" id="{C8FA5381-0E2C-6E6D-7FE9-1932B8B684FE}"/>
                        </a:ext>
                      </a:extLst>
                    </p:cNvPr>
                    <p:cNvSpPr/>
                    <p:nvPr/>
                  </p:nvSpPr>
                  <p:spPr>
                    <a:xfrm>
                      <a:off x="9394583"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 name="Arc 81">
                      <a:extLst>
                        <a:ext uri="{FF2B5EF4-FFF2-40B4-BE49-F238E27FC236}">
                          <a16:creationId xmlns:a16="http://schemas.microsoft.com/office/drawing/2014/main" id="{A173E2BC-B0DE-4F99-B870-EC9A55D56E96}"/>
                        </a:ext>
                      </a:extLst>
                    </p:cNvPr>
                    <p:cNvSpPr/>
                    <p:nvPr/>
                  </p:nvSpPr>
                  <p:spPr>
                    <a:xfrm flipH="1" flipV="1">
                      <a:off x="9621229"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3" name="Arc 82">
                      <a:extLst>
                        <a:ext uri="{FF2B5EF4-FFF2-40B4-BE49-F238E27FC236}">
                          <a16:creationId xmlns:a16="http://schemas.microsoft.com/office/drawing/2014/main" id="{6B87D7C7-7367-8F8D-3B9E-49A6F24634B3}"/>
                        </a:ext>
                      </a:extLst>
                    </p:cNvPr>
                    <p:cNvSpPr/>
                    <p:nvPr/>
                  </p:nvSpPr>
                  <p:spPr>
                    <a:xfrm flipH="1">
                      <a:off x="9844700"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Arc 83">
                      <a:extLst>
                        <a:ext uri="{FF2B5EF4-FFF2-40B4-BE49-F238E27FC236}">
                          <a16:creationId xmlns:a16="http://schemas.microsoft.com/office/drawing/2014/main" id="{BD6801B0-CEAD-3995-4BE5-3A9F20EBC1EA}"/>
                        </a:ext>
                      </a:extLst>
                    </p:cNvPr>
                    <p:cNvSpPr/>
                    <p:nvPr/>
                  </p:nvSpPr>
                  <p:spPr>
                    <a:xfrm flipV="1">
                      <a:off x="9618054" y="1436689"/>
                      <a:ext cx="226646" cy="227012"/>
                    </a:xfrm>
                    <a:prstGeom prst="arc">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25" name="Straight Arrow Connector 24">
                    <a:extLst>
                      <a:ext uri="{FF2B5EF4-FFF2-40B4-BE49-F238E27FC236}">
                        <a16:creationId xmlns:a16="http://schemas.microsoft.com/office/drawing/2014/main" id="{C054D01C-65FB-1889-3FB7-5D3BB38EEE37}"/>
                      </a:ext>
                    </a:extLst>
                  </p:cNvPr>
                  <p:cNvCxnSpPr/>
                  <p:nvPr/>
                </p:nvCxnSpPr>
                <p:spPr>
                  <a:xfrm flipV="1">
                    <a:off x="6629400" y="1450930"/>
                    <a:ext cx="0" cy="3817897"/>
                  </a:xfrm>
                  <a:prstGeom prst="straightConnector1">
                    <a:avLst/>
                  </a:prstGeom>
                  <a:ln w="28575"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F9ED3912-33B4-6817-901A-6823AF94FCF9}"/>
                          </a:ext>
                        </a:extLst>
                      </p:cNvPr>
                      <p:cNvSpPr txBox="1"/>
                      <p:nvPr/>
                    </p:nvSpPr>
                    <p:spPr>
                      <a:xfrm>
                        <a:off x="6616920" y="2980650"/>
                        <a:ext cx="947952" cy="5629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b="0" i="1" smtClean="0">
                                  <a:solidFill>
                                    <a:srgbClr val="FF0000"/>
                                  </a:solidFill>
                                  <a:latin typeface="Cambria Math" panose="02040503050406030204" pitchFamily="18" charset="0"/>
                                  <a:ea typeface="Cambria Math" panose="02040503050406030204" pitchFamily="18" charset="0"/>
                                </a:rPr>
                                <m:t>Ω</m:t>
                              </m:r>
                              <m:r>
                                <a:rPr lang="en-US" b="0" i="1" smtClean="0">
                                  <a:solidFill>
                                    <a:srgbClr val="FF0000"/>
                                  </a:solidFill>
                                  <a:latin typeface="Cambria Math" panose="02040503050406030204" pitchFamily="18" charset="0"/>
                                  <a:ea typeface="Cambria Math" panose="02040503050406030204" pitchFamily="18" charset="0"/>
                                </a:rPr>
                                <m:t>𝜏</m:t>
                              </m:r>
                              <m:r>
                                <a:rPr lang="en-US" b="0" i="1" smtClean="0">
                                  <a:solidFill>
                                    <a:srgbClr val="FF0000"/>
                                  </a:solidFill>
                                  <a:latin typeface="Cambria Math" panose="02040503050406030204" pitchFamily="18" charset="0"/>
                                  <a:ea typeface="Cambria Math" panose="02040503050406030204" pitchFamily="18" charset="0"/>
                                </a:rPr>
                                <m:t>=</m:t>
                              </m:r>
                              <m:f>
                                <m:fPr>
                                  <m:ctrlPr>
                                    <a:rPr lang="en-US" b="0" i="1" smtClean="0">
                                      <a:solidFill>
                                        <a:srgbClr val="FF0000"/>
                                      </a:solidFill>
                                      <a:latin typeface="Cambria Math" panose="02040503050406030204" pitchFamily="18" charset="0"/>
                                      <a:ea typeface="Cambria Math" panose="02040503050406030204" pitchFamily="18" charset="0"/>
                                    </a:rPr>
                                  </m:ctrlPr>
                                </m:fPr>
                                <m:num>
                                  <m:r>
                                    <a:rPr lang="en-US" b="0" i="1" smtClean="0">
                                      <a:solidFill>
                                        <a:srgbClr val="FF0000"/>
                                      </a:solidFill>
                                      <a:latin typeface="Cambria Math" panose="02040503050406030204" pitchFamily="18" charset="0"/>
                                      <a:ea typeface="Cambria Math" panose="02040503050406030204" pitchFamily="18" charset="0"/>
                                    </a:rPr>
                                    <m:t>𝜋</m:t>
                                  </m:r>
                                </m:num>
                                <m:den>
                                  <m:r>
                                    <a:rPr lang="en-US" b="0" i="1" smtClean="0">
                                      <a:solidFill>
                                        <a:srgbClr val="FF0000"/>
                                      </a:solidFill>
                                      <a:latin typeface="Cambria Math" panose="02040503050406030204" pitchFamily="18" charset="0"/>
                                      <a:ea typeface="Cambria Math" panose="02040503050406030204" pitchFamily="18" charset="0"/>
                                    </a:rPr>
                                    <m:t>2</m:t>
                                  </m:r>
                                </m:den>
                              </m:f>
                            </m:oMath>
                          </m:oMathPara>
                        </a14:m>
                        <a:endParaRPr lang="en-US" dirty="0">
                          <a:solidFill>
                            <a:srgbClr val="FF0000"/>
                          </a:solidFill>
                        </a:endParaRPr>
                      </a:p>
                    </p:txBody>
                  </p:sp>
                </mc:Choice>
                <mc:Fallback xmlns="">
                  <p:sp>
                    <p:nvSpPr>
                      <p:cNvPr id="323" name="TextBox 322">
                        <a:extLst>
                          <a:ext uri="{FF2B5EF4-FFF2-40B4-BE49-F238E27FC236}">
                            <a16:creationId xmlns:a16="http://schemas.microsoft.com/office/drawing/2014/main" id="{74761E77-A5D2-F3F9-6047-D78C72D32DCA}"/>
                          </a:ext>
                        </a:extLst>
                      </p:cNvPr>
                      <p:cNvSpPr txBox="1">
                        <a:spLocks noRot="1" noChangeAspect="1" noMove="1" noResize="1" noEditPoints="1" noAdjustHandles="1" noChangeArrowheads="1" noChangeShapeType="1" noTextEdit="1"/>
                      </p:cNvSpPr>
                      <p:nvPr/>
                    </p:nvSpPr>
                    <p:spPr>
                      <a:xfrm>
                        <a:off x="6616920" y="2980650"/>
                        <a:ext cx="947952" cy="562975"/>
                      </a:xfrm>
                      <a:prstGeom prst="rect">
                        <a:avLst/>
                      </a:prstGeom>
                      <a:blipFill>
                        <a:blip r:embed="rId7"/>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DC49140-A93C-C472-C6B0-B9D079A9CA14}"/>
                          </a:ext>
                        </a:extLst>
                      </p:cNvPr>
                      <p:cNvSpPr txBox="1"/>
                      <p:nvPr/>
                    </p:nvSpPr>
                    <p:spPr>
                      <a:xfrm>
                        <a:off x="10199592" y="3135641"/>
                        <a:ext cx="947952" cy="5629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b="0" i="1" smtClean="0">
                                  <a:solidFill>
                                    <a:srgbClr val="FF0000"/>
                                  </a:solidFill>
                                  <a:latin typeface="Cambria Math" panose="02040503050406030204" pitchFamily="18" charset="0"/>
                                  <a:ea typeface="Cambria Math" panose="02040503050406030204" pitchFamily="18" charset="0"/>
                                </a:rPr>
                                <m:t>Ω</m:t>
                              </m:r>
                              <m:r>
                                <a:rPr lang="en-US" b="0" i="1" smtClean="0">
                                  <a:solidFill>
                                    <a:srgbClr val="FF0000"/>
                                  </a:solidFill>
                                  <a:latin typeface="Cambria Math" panose="02040503050406030204" pitchFamily="18" charset="0"/>
                                  <a:ea typeface="Cambria Math" panose="02040503050406030204" pitchFamily="18" charset="0"/>
                                </a:rPr>
                                <m:t>𝜏</m:t>
                              </m:r>
                              <m:r>
                                <a:rPr lang="en-US" b="0" i="1" smtClean="0">
                                  <a:solidFill>
                                    <a:srgbClr val="FF0000"/>
                                  </a:solidFill>
                                  <a:latin typeface="Cambria Math" panose="02040503050406030204" pitchFamily="18" charset="0"/>
                                  <a:ea typeface="Cambria Math" panose="02040503050406030204" pitchFamily="18" charset="0"/>
                                </a:rPr>
                                <m:t>=</m:t>
                              </m:r>
                              <m:f>
                                <m:fPr>
                                  <m:ctrlPr>
                                    <a:rPr lang="en-US" b="0" i="1" smtClean="0">
                                      <a:solidFill>
                                        <a:srgbClr val="FF0000"/>
                                      </a:solidFill>
                                      <a:latin typeface="Cambria Math" panose="02040503050406030204" pitchFamily="18" charset="0"/>
                                      <a:ea typeface="Cambria Math" panose="02040503050406030204" pitchFamily="18" charset="0"/>
                                    </a:rPr>
                                  </m:ctrlPr>
                                </m:fPr>
                                <m:num>
                                  <m:r>
                                    <a:rPr lang="en-US" b="0" i="1" smtClean="0">
                                      <a:solidFill>
                                        <a:srgbClr val="FF0000"/>
                                      </a:solidFill>
                                      <a:latin typeface="Cambria Math" panose="02040503050406030204" pitchFamily="18" charset="0"/>
                                      <a:ea typeface="Cambria Math" panose="02040503050406030204" pitchFamily="18" charset="0"/>
                                    </a:rPr>
                                    <m:t>𝜋</m:t>
                                  </m:r>
                                </m:num>
                                <m:den>
                                  <m:r>
                                    <a:rPr lang="en-US" b="0" i="1" smtClean="0">
                                      <a:solidFill>
                                        <a:srgbClr val="FF0000"/>
                                      </a:solidFill>
                                      <a:latin typeface="Cambria Math" panose="02040503050406030204" pitchFamily="18" charset="0"/>
                                      <a:ea typeface="Cambria Math" panose="02040503050406030204" pitchFamily="18" charset="0"/>
                                    </a:rPr>
                                    <m:t>2</m:t>
                                  </m:r>
                                </m:den>
                              </m:f>
                            </m:oMath>
                          </m:oMathPara>
                        </a14:m>
                        <a:endParaRPr lang="en-US" dirty="0">
                          <a:solidFill>
                            <a:srgbClr val="FF0000"/>
                          </a:solidFill>
                        </a:endParaRPr>
                      </a:p>
                    </p:txBody>
                  </p:sp>
                </mc:Choice>
                <mc:Fallback xmlns="">
                  <p:sp>
                    <p:nvSpPr>
                      <p:cNvPr id="324" name="TextBox 323">
                        <a:extLst>
                          <a:ext uri="{FF2B5EF4-FFF2-40B4-BE49-F238E27FC236}">
                            <a16:creationId xmlns:a16="http://schemas.microsoft.com/office/drawing/2014/main" id="{0368C691-1CA7-18C9-1EAF-2432948D4A28}"/>
                          </a:ext>
                        </a:extLst>
                      </p:cNvPr>
                      <p:cNvSpPr txBox="1">
                        <a:spLocks noRot="1" noChangeAspect="1" noMove="1" noResize="1" noEditPoints="1" noAdjustHandles="1" noChangeArrowheads="1" noChangeShapeType="1" noTextEdit="1"/>
                      </p:cNvSpPr>
                      <p:nvPr/>
                    </p:nvSpPr>
                    <p:spPr>
                      <a:xfrm>
                        <a:off x="10199592" y="3135641"/>
                        <a:ext cx="947952" cy="562975"/>
                      </a:xfrm>
                      <a:prstGeom prst="rect">
                        <a:avLst/>
                      </a:prstGeom>
                      <a:blipFill>
                        <a:blip r:embed="rId8"/>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747262DE-1FF4-DC49-911D-8237A0C75CD7}"/>
                          </a:ext>
                        </a:extLst>
                      </p:cNvPr>
                      <p:cNvSpPr txBox="1"/>
                      <p:nvPr/>
                    </p:nvSpPr>
                    <p:spPr>
                      <a:xfrm>
                        <a:off x="8355161" y="1496282"/>
                        <a:ext cx="9479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b="0" i="1" smtClean="0">
                                  <a:solidFill>
                                    <a:srgbClr val="FF0000"/>
                                  </a:solidFill>
                                  <a:latin typeface="Cambria Math" panose="02040503050406030204" pitchFamily="18" charset="0"/>
                                  <a:ea typeface="Cambria Math" panose="02040503050406030204" pitchFamily="18" charset="0"/>
                                </a:rPr>
                                <m:t>Ω</m:t>
                              </m:r>
                              <m:r>
                                <a:rPr lang="en-US" i="1">
                                  <a:solidFill>
                                    <a:srgbClr val="FF0000"/>
                                  </a:solidFill>
                                  <a:latin typeface="Cambria Math" panose="02040503050406030204" pitchFamily="18" charset="0"/>
                                  <a:ea typeface="Cambria Math" panose="02040503050406030204" pitchFamily="18" charset="0"/>
                                </a:rPr>
                                <m:t>𝜏</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𝜋</m:t>
                              </m:r>
                            </m:oMath>
                          </m:oMathPara>
                        </a14:m>
                        <a:endParaRPr lang="en-US" dirty="0">
                          <a:solidFill>
                            <a:srgbClr val="FF0000"/>
                          </a:solidFill>
                        </a:endParaRPr>
                      </a:p>
                    </p:txBody>
                  </p:sp>
                </mc:Choice>
                <mc:Fallback xmlns="">
                  <p:sp>
                    <p:nvSpPr>
                      <p:cNvPr id="325" name="TextBox 324">
                        <a:extLst>
                          <a:ext uri="{FF2B5EF4-FFF2-40B4-BE49-F238E27FC236}">
                            <a16:creationId xmlns:a16="http://schemas.microsoft.com/office/drawing/2014/main" id="{8A6F1A5E-C9B4-370F-9823-6BFE868B6147}"/>
                          </a:ext>
                        </a:extLst>
                      </p:cNvPr>
                      <p:cNvSpPr txBox="1">
                        <a:spLocks noRot="1" noChangeAspect="1" noMove="1" noResize="1" noEditPoints="1" noAdjustHandles="1" noChangeArrowheads="1" noChangeShapeType="1" noTextEdit="1"/>
                      </p:cNvSpPr>
                      <p:nvPr/>
                    </p:nvSpPr>
                    <p:spPr>
                      <a:xfrm>
                        <a:off x="8355161" y="1496282"/>
                        <a:ext cx="947952"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7167254-EB26-1BFC-7CAE-E8ED64D93528}"/>
                          </a:ext>
                        </a:extLst>
                      </p:cNvPr>
                      <p:cNvSpPr txBox="1"/>
                      <p:nvPr/>
                    </p:nvSpPr>
                    <p:spPr>
                      <a:xfrm>
                        <a:off x="8403379" y="5289670"/>
                        <a:ext cx="85151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𝑇</m:t>
                              </m:r>
                            </m:oMath>
                          </m:oMathPara>
                        </a14:m>
                        <a:endParaRPr lang="en-US" dirty="0"/>
                      </a:p>
                    </p:txBody>
                  </p:sp>
                </mc:Choice>
                <mc:Fallback xmlns="">
                  <p:sp>
                    <p:nvSpPr>
                      <p:cNvPr id="326" name="TextBox 325">
                        <a:extLst>
                          <a:ext uri="{FF2B5EF4-FFF2-40B4-BE49-F238E27FC236}">
                            <a16:creationId xmlns:a16="http://schemas.microsoft.com/office/drawing/2014/main" id="{3CD2F944-3113-7922-EFFF-33EDC638532F}"/>
                          </a:ext>
                        </a:extLst>
                      </p:cNvPr>
                      <p:cNvSpPr txBox="1">
                        <a:spLocks noRot="1" noChangeAspect="1" noMove="1" noResize="1" noEditPoints="1" noAdjustHandles="1" noChangeArrowheads="1" noChangeShapeType="1" noTextEdit="1"/>
                      </p:cNvSpPr>
                      <p:nvPr/>
                    </p:nvSpPr>
                    <p:spPr>
                      <a:xfrm>
                        <a:off x="8403379" y="5289670"/>
                        <a:ext cx="851515"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E932776D-6360-B7C6-CC28-CCB4C37000C5}"/>
                          </a:ext>
                        </a:extLst>
                      </p:cNvPr>
                      <p:cNvSpPr txBox="1"/>
                      <p:nvPr/>
                    </p:nvSpPr>
                    <p:spPr>
                      <a:xfrm>
                        <a:off x="9946091" y="5290856"/>
                        <a:ext cx="97975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r>
                                <a:rPr lang="en-US" b="0" i="1" smtClean="0">
                                  <a:latin typeface="Cambria Math" panose="02040503050406030204" pitchFamily="18" charset="0"/>
                                </a:rPr>
                                <m:t>+2</m:t>
                              </m:r>
                              <m:r>
                                <a:rPr lang="en-US" b="0" i="1" smtClean="0">
                                  <a:latin typeface="Cambria Math" panose="02040503050406030204" pitchFamily="18" charset="0"/>
                                </a:rPr>
                                <m:t>𝑇</m:t>
                              </m:r>
                            </m:oMath>
                          </m:oMathPara>
                        </a14:m>
                        <a:endParaRPr lang="en-US" dirty="0"/>
                      </a:p>
                    </p:txBody>
                  </p:sp>
                </mc:Choice>
                <mc:Fallback xmlns="">
                  <p:sp>
                    <p:nvSpPr>
                      <p:cNvPr id="327" name="TextBox 326">
                        <a:extLst>
                          <a:ext uri="{FF2B5EF4-FFF2-40B4-BE49-F238E27FC236}">
                            <a16:creationId xmlns:a16="http://schemas.microsoft.com/office/drawing/2014/main" id="{FCF26250-D121-D1DB-EAEB-33D17B986235}"/>
                          </a:ext>
                        </a:extLst>
                      </p:cNvPr>
                      <p:cNvSpPr txBox="1">
                        <a:spLocks noRot="1" noChangeAspect="1" noMove="1" noResize="1" noEditPoints="1" noAdjustHandles="1" noChangeArrowheads="1" noChangeShapeType="1" noTextEdit="1"/>
                      </p:cNvSpPr>
                      <p:nvPr/>
                    </p:nvSpPr>
                    <p:spPr>
                      <a:xfrm>
                        <a:off x="9946091" y="5290856"/>
                        <a:ext cx="979755"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3633B5F9-E5BB-96E6-1DE5-47200A23DF41}"/>
                          </a:ext>
                        </a:extLst>
                      </p:cNvPr>
                      <p:cNvSpPr txBox="1"/>
                      <p:nvPr/>
                    </p:nvSpPr>
                    <p:spPr>
                      <a:xfrm>
                        <a:off x="7029641" y="5284534"/>
                        <a:ext cx="4328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oMath>
                          </m:oMathPara>
                        </a14:m>
                        <a:endParaRPr lang="en-US" dirty="0"/>
                      </a:p>
                    </p:txBody>
                  </p:sp>
                </mc:Choice>
                <mc:Fallback xmlns="">
                  <p:sp>
                    <p:nvSpPr>
                      <p:cNvPr id="328" name="TextBox 327">
                        <a:extLst>
                          <a:ext uri="{FF2B5EF4-FFF2-40B4-BE49-F238E27FC236}">
                            <a16:creationId xmlns:a16="http://schemas.microsoft.com/office/drawing/2014/main" id="{B44D85C9-D2D7-F541-5D3A-ACFE89859811}"/>
                          </a:ext>
                        </a:extLst>
                      </p:cNvPr>
                      <p:cNvSpPr txBox="1">
                        <a:spLocks noRot="1" noChangeAspect="1" noMove="1" noResize="1" noEditPoints="1" noAdjustHandles="1" noChangeArrowheads="1" noChangeShapeType="1" noTextEdit="1"/>
                      </p:cNvSpPr>
                      <p:nvPr/>
                    </p:nvSpPr>
                    <p:spPr>
                      <a:xfrm>
                        <a:off x="7029641" y="5284534"/>
                        <a:ext cx="432875" cy="369332"/>
                      </a:xfrm>
                      <a:prstGeom prst="rect">
                        <a:avLst/>
                      </a:prstGeom>
                      <a:blipFill>
                        <a:blip r:embed="rId12"/>
                        <a:stretch>
                          <a:fillRect/>
                        </a:stretch>
                      </a:blipFill>
                    </p:spPr>
                    <p:txBody>
                      <a:bodyPr/>
                      <a:lstStyle/>
                      <a:p>
                        <a:r>
                          <a:rPr lang="en-US">
                            <a:noFill/>
                          </a:rPr>
                          <a:t> </a:t>
                        </a:r>
                      </a:p>
                    </p:txBody>
                  </p:sp>
                </mc:Fallback>
              </mc:AlternateContent>
              <p:grpSp>
                <p:nvGrpSpPr>
                  <p:cNvPr id="32" name="Group 31">
                    <a:extLst>
                      <a:ext uri="{FF2B5EF4-FFF2-40B4-BE49-F238E27FC236}">
                        <a16:creationId xmlns:a16="http://schemas.microsoft.com/office/drawing/2014/main" id="{2C99D625-865E-3A24-2DD8-563C92F9158E}"/>
                      </a:ext>
                    </a:extLst>
                  </p:cNvPr>
                  <p:cNvGrpSpPr/>
                  <p:nvPr/>
                </p:nvGrpSpPr>
                <p:grpSpPr>
                  <a:xfrm>
                    <a:off x="7074963" y="4922174"/>
                    <a:ext cx="340305" cy="333214"/>
                    <a:chOff x="6227883" y="5709298"/>
                    <a:chExt cx="340305" cy="333214"/>
                  </a:xfrm>
                </p:grpSpPr>
                <p:sp>
                  <p:nvSpPr>
                    <p:cNvPr id="44" name="Oval 43">
                      <a:extLst>
                        <a:ext uri="{FF2B5EF4-FFF2-40B4-BE49-F238E27FC236}">
                          <a16:creationId xmlns:a16="http://schemas.microsoft.com/office/drawing/2014/main" id="{3506405D-4800-368D-3008-C28BACE48EAA}"/>
                        </a:ext>
                      </a:extLst>
                    </p:cNvPr>
                    <p:cNvSpPr/>
                    <p:nvPr/>
                  </p:nvSpPr>
                  <p:spPr bwMode="auto">
                    <a:xfrm>
                      <a:off x="6227883" y="5709298"/>
                      <a:ext cx="340305" cy="333214"/>
                    </a:xfrm>
                    <a:prstGeom prst="ellipse">
                      <a:avLst/>
                    </a:prstGeom>
                    <a:solidFill>
                      <a:schemeClr val="bg1"/>
                    </a:solidFill>
                    <a:ln>
                      <a:no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grpSp>
                  <p:nvGrpSpPr>
                    <p:cNvPr id="45" name="Group 44">
                      <a:extLst>
                        <a:ext uri="{FF2B5EF4-FFF2-40B4-BE49-F238E27FC236}">
                          <a16:creationId xmlns:a16="http://schemas.microsoft.com/office/drawing/2014/main" id="{87469FD8-1746-C476-C9CE-809C80A74F4A}"/>
                        </a:ext>
                      </a:extLst>
                    </p:cNvPr>
                    <p:cNvGrpSpPr/>
                    <p:nvPr/>
                  </p:nvGrpSpPr>
                  <p:grpSpPr>
                    <a:xfrm>
                      <a:off x="6251204" y="5727370"/>
                      <a:ext cx="297934" cy="297935"/>
                      <a:chOff x="9398079" y="5567434"/>
                      <a:chExt cx="297934" cy="297935"/>
                    </a:xfrm>
                  </p:grpSpPr>
                  <p:sp>
                    <p:nvSpPr>
                      <p:cNvPr id="46" name="Oval 45">
                        <a:extLst>
                          <a:ext uri="{FF2B5EF4-FFF2-40B4-BE49-F238E27FC236}">
                            <a16:creationId xmlns:a16="http://schemas.microsoft.com/office/drawing/2014/main" id="{532EB5D1-007D-F526-D205-A222FFFF04FC}"/>
                          </a:ext>
                        </a:extLst>
                      </p:cNvPr>
                      <p:cNvSpPr/>
                      <p:nvPr/>
                    </p:nvSpPr>
                    <p:spPr bwMode="auto">
                      <a:xfrm rot="3600000">
                        <a:off x="9401438" y="5654694"/>
                        <a:ext cx="297934" cy="123416"/>
                      </a:xfrm>
                      <a:prstGeom prst="ellipse">
                        <a:avLst/>
                      </a:prstGeom>
                      <a:noFill/>
                      <a:ln>
                        <a:solidFill>
                          <a:srgbClr val="FF0000"/>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47" name="Oval 46">
                        <a:extLst>
                          <a:ext uri="{FF2B5EF4-FFF2-40B4-BE49-F238E27FC236}">
                            <a16:creationId xmlns:a16="http://schemas.microsoft.com/office/drawing/2014/main" id="{82ABEDEF-3164-3C57-142B-060B30EBD1B8}"/>
                          </a:ext>
                        </a:extLst>
                      </p:cNvPr>
                      <p:cNvSpPr/>
                      <p:nvPr/>
                    </p:nvSpPr>
                    <p:spPr bwMode="auto">
                      <a:xfrm rot="18000000" flipH="1">
                        <a:off x="9398078" y="5654693"/>
                        <a:ext cx="297934" cy="123416"/>
                      </a:xfrm>
                      <a:prstGeom prst="ellipse">
                        <a:avLst/>
                      </a:prstGeom>
                      <a:noFill/>
                      <a:ln>
                        <a:solidFill>
                          <a:srgbClr val="FF0000"/>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48" name="Oval 47">
                        <a:extLst>
                          <a:ext uri="{FF2B5EF4-FFF2-40B4-BE49-F238E27FC236}">
                            <a16:creationId xmlns:a16="http://schemas.microsoft.com/office/drawing/2014/main" id="{538E9088-66D5-EADF-948E-94E682A5909C}"/>
                          </a:ext>
                        </a:extLst>
                      </p:cNvPr>
                      <p:cNvSpPr/>
                      <p:nvPr/>
                    </p:nvSpPr>
                    <p:spPr bwMode="auto">
                      <a:xfrm>
                        <a:off x="9398079" y="5647230"/>
                        <a:ext cx="297934" cy="123416"/>
                      </a:xfrm>
                      <a:prstGeom prst="ellipse">
                        <a:avLst/>
                      </a:prstGeom>
                      <a:noFill/>
                      <a:ln>
                        <a:solidFill>
                          <a:srgbClr val="FF0000"/>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49" name="Oval 48">
                        <a:extLst>
                          <a:ext uri="{FF2B5EF4-FFF2-40B4-BE49-F238E27FC236}">
                            <a16:creationId xmlns:a16="http://schemas.microsoft.com/office/drawing/2014/main" id="{05B8660C-AD80-A42E-05B6-378CA2467D12}"/>
                          </a:ext>
                        </a:extLst>
                      </p:cNvPr>
                      <p:cNvSpPr/>
                      <p:nvPr/>
                    </p:nvSpPr>
                    <p:spPr bwMode="auto">
                      <a:xfrm>
                        <a:off x="9518982" y="5683250"/>
                        <a:ext cx="27432" cy="27432"/>
                      </a:xfrm>
                      <a:prstGeom prst="ellipse">
                        <a:avLst/>
                      </a:prstGeom>
                      <a:solidFill>
                        <a:schemeClr val="tx1">
                          <a:lumMod val="50000"/>
                          <a:lumOff val="50000"/>
                        </a:schemeClr>
                      </a:solidFill>
                      <a:ln w="6350">
                        <a:solidFill>
                          <a:schemeClr val="tx1">
                            <a:lumMod val="50000"/>
                            <a:lumOff val="50000"/>
                          </a:schemeClr>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50" name="Oval 49">
                        <a:extLst>
                          <a:ext uri="{FF2B5EF4-FFF2-40B4-BE49-F238E27FC236}">
                            <a16:creationId xmlns:a16="http://schemas.microsoft.com/office/drawing/2014/main" id="{44F3DCBC-3C24-CE1E-4F83-AEF65B56D636}"/>
                          </a:ext>
                        </a:extLst>
                      </p:cNvPr>
                      <p:cNvSpPr/>
                      <p:nvPr/>
                    </p:nvSpPr>
                    <p:spPr bwMode="auto">
                      <a:xfrm>
                        <a:off x="9545935" y="5710682"/>
                        <a:ext cx="27432" cy="27432"/>
                      </a:xfrm>
                      <a:prstGeom prst="ellipse">
                        <a:avLst/>
                      </a:prstGeom>
                      <a:solidFill>
                        <a:schemeClr val="tx1">
                          <a:lumMod val="50000"/>
                          <a:lumOff val="50000"/>
                        </a:schemeClr>
                      </a:solidFill>
                      <a:ln w="6350">
                        <a:solidFill>
                          <a:schemeClr val="tx1">
                            <a:lumMod val="50000"/>
                            <a:lumOff val="50000"/>
                          </a:schemeClr>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51" name="Oval 50">
                        <a:extLst>
                          <a:ext uri="{FF2B5EF4-FFF2-40B4-BE49-F238E27FC236}">
                            <a16:creationId xmlns:a16="http://schemas.microsoft.com/office/drawing/2014/main" id="{8D16B9C0-B435-B15D-B4FD-9B07995BD8CF}"/>
                          </a:ext>
                        </a:extLst>
                      </p:cNvPr>
                      <p:cNvSpPr/>
                      <p:nvPr/>
                    </p:nvSpPr>
                    <p:spPr bwMode="auto">
                      <a:xfrm>
                        <a:off x="9547762" y="5683250"/>
                        <a:ext cx="27432" cy="27432"/>
                      </a:xfrm>
                      <a:prstGeom prst="ellipse">
                        <a:avLst/>
                      </a:prstGeom>
                      <a:solidFill>
                        <a:schemeClr val="bg1"/>
                      </a:solidFill>
                      <a:ln w="6350">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52" name="Oval 51">
                        <a:extLst>
                          <a:ext uri="{FF2B5EF4-FFF2-40B4-BE49-F238E27FC236}">
                            <a16:creationId xmlns:a16="http://schemas.microsoft.com/office/drawing/2014/main" id="{B5407403-A0B7-F3A9-7A6E-998FBD00093B}"/>
                          </a:ext>
                        </a:extLst>
                      </p:cNvPr>
                      <p:cNvSpPr/>
                      <p:nvPr/>
                    </p:nvSpPr>
                    <p:spPr bwMode="auto">
                      <a:xfrm>
                        <a:off x="9518982" y="5711698"/>
                        <a:ext cx="27432" cy="27432"/>
                      </a:xfrm>
                      <a:prstGeom prst="ellipse">
                        <a:avLst/>
                      </a:prstGeom>
                      <a:solidFill>
                        <a:schemeClr val="bg1"/>
                      </a:solidFill>
                      <a:ln w="6350">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grpSp>
              </p:grpSp>
              <p:grpSp>
                <p:nvGrpSpPr>
                  <p:cNvPr id="33" name="Group 32">
                    <a:extLst>
                      <a:ext uri="{FF2B5EF4-FFF2-40B4-BE49-F238E27FC236}">
                        <a16:creationId xmlns:a16="http://schemas.microsoft.com/office/drawing/2014/main" id="{C9DE3A7E-D60E-D78F-A357-D4D41D7D64A0}"/>
                      </a:ext>
                    </a:extLst>
                  </p:cNvPr>
                  <p:cNvGrpSpPr/>
                  <p:nvPr/>
                </p:nvGrpSpPr>
                <p:grpSpPr>
                  <a:xfrm>
                    <a:off x="10267454" y="4922347"/>
                    <a:ext cx="340305" cy="333214"/>
                    <a:chOff x="6227883" y="5709298"/>
                    <a:chExt cx="340305" cy="333214"/>
                  </a:xfrm>
                </p:grpSpPr>
                <p:sp>
                  <p:nvSpPr>
                    <p:cNvPr id="35" name="Oval 34">
                      <a:extLst>
                        <a:ext uri="{FF2B5EF4-FFF2-40B4-BE49-F238E27FC236}">
                          <a16:creationId xmlns:a16="http://schemas.microsoft.com/office/drawing/2014/main" id="{2741791F-25B2-D922-E180-EF1B1393B2AA}"/>
                        </a:ext>
                      </a:extLst>
                    </p:cNvPr>
                    <p:cNvSpPr/>
                    <p:nvPr/>
                  </p:nvSpPr>
                  <p:spPr bwMode="auto">
                    <a:xfrm>
                      <a:off x="6227883" y="5709298"/>
                      <a:ext cx="340305" cy="333214"/>
                    </a:xfrm>
                    <a:prstGeom prst="ellipse">
                      <a:avLst/>
                    </a:prstGeom>
                    <a:solidFill>
                      <a:schemeClr val="bg1"/>
                    </a:solidFill>
                    <a:ln>
                      <a:no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grpSp>
                  <p:nvGrpSpPr>
                    <p:cNvPr id="36" name="Group 35">
                      <a:extLst>
                        <a:ext uri="{FF2B5EF4-FFF2-40B4-BE49-F238E27FC236}">
                          <a16:creationId xmlns:a16="http://schemas.microsoft.com/office/drawing/2014/main" id="{A506D067-13EB-1F5F-4EEE-B9C140F1D7E8}"/>
                        </a:ext>
                      </a:extLst>
                    </p:cNvPr>
                    <p:cNvGrpSpPr/>
                    <p:nvPr/>
                  </p:nvGrpSpPr>
                  <p:grpSpPr>
                    <a:xfrm>
                      <a:off x="6251204" y="5727370"/>
                      <a:ext cx="297934" cy="297935"/>
                      <a:chOff x="9398079" y="5567434"/>
                      <a:chExt cx="297934" cy="297935"/>
                    </a:xfrm>
                  </p:grpSpPr>
                  <p:sp>
                    <p:nvSpPr>
                      <p:cNvPr id="37" name="Oval 36">
                        <a:extLst>
                          <a:ext uri="{FF2B5EF4-FFF2-40B4-BE49-F238E27FC236}">
                            <a16:creationId xmlns:a16="http://schemas.microsoft.com/office/drawing/2014/main" id="{63FBDD99-6109-5690-6940-4B2E2040A775}"/>
                          </a:ext>
                        </a:extLst>
                      </p:cNvPr>
                      <p:cNvSpPr/>
                      <p:nvPr/>
                    </p:nvSpPr>
                    <p:spPr bwMode="auto">
                      <a:xfrm rot="3600000">
                        <a:off x="9401438" y="5654694"/>
                        <a:ext cx="297934" cy="123416"/>
                      </a:xfrm>
                      <a:prstGeom prst="ellipse">
                        <a:avLst/>
                      </a:prstGeom>
                      <a:noFill/>
                      <a:ln>
                        <a:solidFill>
                          <a:srgbClr val="FF0000"/>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38" name="Oval 37">
                        <a:extLst>
                          <a:ext uri="{FF2B5EF4-FFF2-40B4-BE49-F238E27FC236}">
                            <a16:creationId xmlns:a16="http://schemas.microsoft.com/office/drawing/2014/main" id="{3DAD089E-B232-EE29-82FD-65642660D024}"/>
                          </a:ext>
                        </a:extLst>
                      </p:cNvPr>
                      <p:cNvSpPr/>
                      <p:nvPr/>
                    </p:nvSpPr>
                    <p:spPr bwMode="auto">
                      <a:xfrm rot="18000000" flipH="1">
                        <a:off x="9398078" y="5654693"/>
                        <a:ext cx="297934" cy="123416"/>
                      </a:xfrm>
                      <a:prstGeom prst="ellipse">
                        <a:avLst/>
                      </a:prstGeom>
                      <a:noFill/>
                      <a:ln>
                        <a:solidFill>
                          <a:srgbClr val="FF0000"/>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39" name="Oval 38">
                        <a:extLst>
                          <a:ext uri="{FF2B5EF4-FFF2-40B4-BE49-F238E27FC236}">
                            <a16:creationId xmlns:a16="http://schemas.microsoft.com/office/drawing/2014/main" id="{45751FA3-F393-5BAF-0CD8-C4DE7EB32FC6}"/>
                          </a:ext>
                        </a:extLst>
                      </p:cNvPr>
                      <p:cNvSpPr/>
                      <p:nvPr/>
                    </p:nvSpPr>
                    <p:spPr bwMode="auto">
                      <a:xfrm>
                        <a:off x="9398079" y="5647230"/>
                        <a:ext cx="297934" cy="123416"/>
                      </a:xfrm>
                      <a:prstGeom prst="ellipse">
                        <a:avLst/>
                      </a:prstGeom>
                      <a:noFill/>
                      <a:ln>
                        <a:solidFill>
                          <a:srgbClr val="FF0000"/>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40" name="Oval 39">
                        <a:extLst>
                          <a:ext uri="{FF2B5EF4-FFF2-40B4-BE49-F238E27FC236}">
                            <a16:creationId xmlns:a16="http://schemas.microsoft.com/office/drawing/2014/main" id="{8E8EAB8C-458F-B59C-7B2A-7C947F9BF0D3}"/>
                          </a:ext>
                        </a:extLst>
                      </p:cNvPr>
                      <p:cNvSpPr/>
                      <p:nvPr/>
                    </p:nvSpPr>
                    <p:spPr bwMode="auto">
                      <a:xfrm>
                        <a:off x="9518982" y="5683250"/>
                        <a:ext cx="27432" cy="27432"/>
                      </a:xfrm>
                      <a:prstGeom prst="ellipse">
                        <a:avLst/>
                      </a:prstGeom>
                      <a:solidFill>
                        <a:schemeClr val="tx1">
                          <a:lumMod val="50000"/>
                          <a:lumOff val="50000"/>
                        </a:schemeClr>
                      </a:solidFill>
                      <a:ln w="6350">
                        <a:solidFill>
                          <a:schemeClr val="tx1">
                            <a:lumMod val="50000"/>
                            <a:lumOff val="50000"/>
                          </a:schemeClr>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41" name="Oval 40">
                        <a:extLst>
                          <a:ext uri="{FF2B5EF4-FFF2-40B4-BE49-F238E27FC236}">
                            <a16:creationId xmlns:a16="http://schemas.microsoft.com/office/drawing/2014/main" id="{6527C0F6-7118-B61F-E2FA-FF3D97AA5868}"/>
                          </a:ext>
                        </a:extLst>
                      </p:cNvPr>
                      <p:cNvSpPr/>
                      <p:nvPr/>
                    </p:nvSpPr>
                    <p:spPr bwMode="auto">
                      <a:xfrm>
                        <a:off x="9549110" y="5710682"/>
                        <a:ext cx="27432" cy="27432"/>
                      </a:xfrm>
                      <a:prstGeom prst="ellipse">
                        <a:avLst/>
                      </a:prstGeom>
                      <a:solidFill>
                        <a:schemeClr val="tx1">
                          <a:lumMod val="50000"/>
                          <a:lumOff val="50000"/>
                        </a:schemeClr>
                      </a:solidFill>
                      <a:ln w="6350">
                        <a:solidFill>
                          <a:schemeClr val="tx1">
                            <a:lumMod val="50000"/>
                            <a:lumOff val="50000"/>
                          </a:schemeClr>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42" name="Oval 41">
                        <a:extLst>
                          <a:ext uri="{FF2B5EF4-FFF2-40B4-BE49-F238E27FC236}">
                            <a16:creationId xmlns:a16="http://schemas.microsoft.com/office/drawing/2014/main" id="{9D88A34E-3C66-9830-DB1D-0711BFE94E0F}"/>
                          </a:ext>
                        </a:extLst>
                      </p:cNvPr>
                      <p:cNvSpPr/>
                      <p:nvPr/>
                    </p:nvSpPr>
                    <p:spPr bwMode="auto">
                      <a:xfrm>
                        <a:off x="9547762" y="5683250"/>
                        <a:ext cx="27432" cy="27432"/>
                      </a:xfrm>
                      <a:prstGeom prst="ellipse">
                        <a:avLst/>
                      </a:prstGeom>
                      <a:solidFill>
                        <a:schemeClr val="bg1"/>
                      </a:solidFill>
                      <a:ln w="6350">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43" name="Oval 42">
                        <a:extLst>
                          <a:ext uri="{FF2B5EF4-FFF2-40B4-BE49-F238E27FC236}">
                            <a16:creationId xmlns:a16="http://schemas.microsoft.com/office/drawing/2014/main" id="{63779ECC-7521-0E46-BB8C-FAA161FD3165}"/>
                          </a:ext>
                        </a:extLst>
                      </p:cNvPr>
                      <p:cNvSpPr/>
                      <p:nvPr/>
                    </p:nvSpPr>
                    <p:spPr bwMode="auto">
                      <a:xfrm>
                        <a:off x="9518982" y="5711698"/>
                        <a:ext cx="27432" cy="27432"/>
                      </a:xfrm>
                      <a:prstGeom prst="ellipse">
                        <a:avLst/>
                      </a:prstGeom>
                      <a:solidFill>
                        <a:schemeClr val="bg1"/>
                      </a:solidFill>
                      <a:ln w="6350">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grpSp>
              </p:grpSp>
              <p:cxnSp>
                <p:nvCxnSpPr>
                  <p:cNvPr id="34" name="Straight Arrow Connector 33">
                    <a:extLst>
                      <a:ext uri="{FF2B5EF4-FFF2-40B4-BE49-F238E27FC236}">
                        <a16:creationId xmlns:a16="http://schemas.microsoft.com/office/drawing/2014/main" id="{4B4FF2DD-FF61-2D41-FD99-0C91E7379C80}"/>
                      </a:ext>
                    </a:extLst>
                  </p:cNvPr>
                  <p:cNvCxnSpPr>
                    <a:cxnSpLocks/>
                  </p:cNvCxnSpPr>
                  <p:nvPr/>
                </p:nvCxnSpPr>
                <p:spPr>
                  <a:xfrm>
                    <a:off x="6629400" y="5257800"/>
                    <a:ext cx="4253212" cy="0"/>
                  </a:xfrm>
                  <a:prstGeom prst="straightConnector1">
                    <a:avLst/>
                  </a:prstGeom>
                  <a:ln w="28575"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2" name="TextBox 11">
                  <a:extLst>
                    <a:ext uri="{FF2B5EF4-FFF2-40B4-BE49-F238E27FC236}">
                      <a16:creationId xmlns:a16="http://schemas.microsoft.com/office/drawing/2014/main" id="{1474D6B0-93E0-7C99-640E-75BD8725C734}"/>
                    </a:ext>
                  </a:extLst>
                </p:cNvPr>
                <p:cNvSpPr txBox="1"/>
                <p:nvPr/>
              </p:nvSpPr>
              <p:spPr>
                <a:xfrm rot="16200000">
                  <a:off x="6235722" y="3662625"/>
                  <a:ext cx="1812243" cy="369332"/>
                </a:xfrm>
                <a:prstGeom prst="rect">
                  <a:avLst/>
                </a:prstGeom>
                <a:noFill/>
              </p:spPr>
              <p:txBody>
                <a:bodyPr wrap="square" rtlCol="0">
                  <a:spAutoFit/>
                </a:bodyPr>
                <a:lstStyle/>
                <a:p>
                  <a:pPr algn="ctr"/>
                  <a:r>
                    <a:rPr lang="en-US" b="1" dirty="0"/>
                    <a:t>Vertical Distance</a:t>
                  </a:r>
                </a:p>
              </p:txBody>
            </p:sp>
          </p:grpSp>
          <p:sp>
            <p:nvSpPr>
              <p:cNvPr id="10" name="TextBox 9">
                <a:extLst>
                  <a:ext uri="{FF2B5EF4-FFF2-40B4-BE49-F238E27FC236}">
                    <a16:creationId xmlns:a16="http://schemas.microsoft.com/office/drawing/2014/main" id="{7A67FAB6-1FD1-E8D3-60B5-D1F6C424EAB8}"/>
                  </a:ext>
                </a:extLst>
              </p:cNvPr>
              <p:cNvSpPr txBox="1"/>
              <p:nvPr/>
            </p:nvSpPr>
            <p:spPr>
              <a:xfrm>
                <a:off x="9200938" y="5969732"/>
                <a:ext cx="657552" cy="369332"/>
              </a:xfrm>
              <a:prstGeom prst="rect">
                <a:avLst/>
              </a:prstGeom>
              <a:noFill/>
            </p:spPr>
            <p:txBody>
              <a:bodyPr wrap="none" rtlCol="0">
                <a:spAutoFit/>
              </a:bodyPr>
              <a:lstStyle/>
              <a:p>
                <a:r>
                  <a:rPr lang="en-US" b="1" dirty="0"/>
                  <a:t>Time</a:t>
                </a:r>
              </a:p>
            </p:txBody>
          </p:sp>
        </p:grpSp>
        <p:sp>
          <p:nvSpPr>
            <p:cNvPr id="6" name="TextBox 5">
              <a:extLst>
                <a:ext uri="{FF2B5EF4-FFF2-40B4-BE49-F238E27FC236}">
                  <a16:creationId xmlns:a16="http://schemas.microsoft.com/office/drawing/2014/main" id="{F451277F-2A86-85C0-6481-6224C3FE0F5B}"/>
                </a:ext>
              </a:extLst>
            </p:cNvPr>
            <p:cNvSpPr txBox="1"/>
            <p:nvPr/>
          </p:nvSpPr>
          <p:spPr>
            <a:xfrm>
              <a:off x="7387060" y="1255410"/>
              <a:ext cx="990720" cy="646331"/>
            </a:xfrm>
            <a:prstGeom prst="rect">
              <a:avLst/>
            </a:prstGeom>
            <a:noFill/>
          </p:spPr>
          <p:txBody>
            <a:bodyPr wrap="none" rtlCol="0">
              <a:spAutoFit/>
            </a:bodyPr>
            <a:lstStyle/>
            <a:p>
              <a:pPr algn="ctr"/>
              <a:r>
                <a:rPr lang="en-US" b="1" dirty="0">
                  <a:solidFill>
                    <a:srgbClr val="FF0000"/>
                  </a:solidFill>
                </a:rPr>
                <a:t>“Beam</a:t>
              </a:r>
            </a:p>
            <a:p>
              <a:pPr algn="ctr"/>
              <a:r>
                <a:rPr lang="en-US" b="1" dirty="0">
                  <a:solidFill>
                    <a:srgbClr val="FF0000"/>
                  </a:solidFill>
                </a:rPr>
                <a:t>Splitter”</a:t>
              </a:r>
            </a:p>
          </p:txBody>
        </p:sp>
        <p:sp>
          <p:nvSpPr>
            <p:cNvPr id="7" name="TextBox 6">
              <a:extLst>
                <a:ext uri="{FF2B5EF4-FFF2-40B4-BE49-F238E27FC236}">
                  <a16:creationId xmlns:a16="http://schemas.microsoft.com/office/drawing/2014/main" id="{B60CA81A-EA66-0FC0-3E16-AF78AC5C7F0B}"/>
                </a:ext>
              </a:extLst>
            </p:cNvPr>
            <p:cNvSpPr txBox="1"/>
            <p:nvPr/>
          </p:nvSpPr>
          <p:spPr>
            <a:xfrm>
              <a:off x="10612889" y="1252843"/>
              <a:ext cx="990720" cy="646331"/>
            </a:xfrm>
            <a:prstGeom prst="rect">
              <a:avLst/>
            </a:prstGeom>
            <a:noFill/>
          </p:spPr>
          <p:txBody>
            <a:bodyPr wrap="none" rtlCol="0">
              <a:spAutoFit/>
            </a:bodyPr>
            <a:lstStyle/>
            <a:p>
              <a:pPr algn="ctr"/>
              <a:r>
                <a:rPr lang="en-US" b="1" dirty="0">
                  <a:solidFill>
                    <a:srgbClr val="FF0000"/>
                  </a:solidFill>
                </a:rPr>
                <a:t>“Beam</a:t>
              </a:r>
            </a:p>
            <a:p>
              <a:pPr algn="ctr"/>
              <a:r>
                <a:rPr lang="en-US" b="1" dirty="0">
                  <a:solidFill>
                    <a:srgbClr val="FF0000"/>
                  </a:solidFill>
                </a:rPr>
                <a:t>Splitter”</a:t>
              </a:r>
            </a:p>
          </p:txBody>
        </p:sp>
        <p:sp>
          <p:nvSpPr>
            <p:cNvPr id="8" name="TextBox 7">
              <a:extLst>
                <a:ext uri="{FF2B5EF4-FFF2-40B4-BE49-F238E27FC236}">
                  <a16:creationId xmlns:a16="http://schemas.microsoft.com/office/drawing/2014/main" id="{C2117923-4745-C71F-43E1-FA1C1BA2AC3D}"/>
                </a:ext>
              </a:extLst>
            </p:cNvPr>
            <p:cNvSpPr txBox="1"/>
            <p:nvPr/>
          </p:nvSpPr>
          <p:spPr>
            <a:xfrm>
              <a:off x="9137049" y="1392721"/>
              <a:ext cx="808619" cy="369332"/>
            </a:xfrm>
            <a:prstGeom prst="rect">
              <a:avLst/>
            </a:prstGeom>
            <a:noFill/>
          </p:spPr>
          <p:txBody>
            <a:bodyPr wrap="none" rtlCol="0">
              <a:spAutoFit/>
            </a:bodyPr>
            <a:lstStyle/>
            <a:p>
              <a:pPr algn="r"/>
              <a:r>
                <a:rPr lang="en-US" b="1" dirty="0">
                  <a:solidFill>
                    <a:srgbClr val="FF0000"/>
                  </a:solidFill>
                </a:rPr>
                <a:t>Mirror</a:t>
              </a:r>
            </a:p>
          </p:txBody>
        </p:sp>
      </p:grpSp>
      <p:pic>
        <p:nvPicPr>
          <p:cNvPr id="181" name="Picture 180" descr="Screen Shot 2019-05-08 at 14.46.05.png">
            <a:extLst>
              <a:ext uri="{FF2B5EF4-FFF2-40B4-BE49-F238E27FC236}">
                <a16:creationId xmlns:a16="http://schemas.microsoft.com/office/drawing/2014/main" id="{59A14608-1CB7-56A9-8D2F-90635174737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9832" y="2453975"/>
            <a:ext cx="3580430" cy="2645543"/>
          </a:xfrm>
          <a:prstGeom prst="rect">
            <a:avLst/>
          </a:prstGeom>
        </p:spPr>
      </p:pic>
      <p:pic>
        <p:nvPicPr>
          <p:cNvPr id="182" name="Picture 181" descr="Screen Shot 2019-05-08 at 14.48.23.png">
            <a:extLst>
              <a:ext uri="{FF2B5EF4-FFF2-40B4-BE49-F238E27FC236}">
                <a16:creationId xmlns:a16="http://schemas.microsoft.com/office/drawing/2014/main" id="{88663B80-8689-8F2A-9F5E-A9C9613C4F9D}"/>
              </a:ext>
            </a:extLst>
          </p:cNvPr>
          <p:cNvPicPr>
            <a:picLocks noChangeAspect="1"/>
          </p:cNvPicPr>
          <p:nvPr/>
        </p:nvPicPr>
        <p:blipFill rotWithShape="1">
          <a:blip r:embed="rId14">
            <a:extLst>
              <a:ext uri="{28A0092B-C50C-407E-A947-70E740481C1C}">
                <a14:useLocalDpi xmlns:a14="http://schemas.microsoft.com/office/drawing/2010/main" val="0"/>
              </a:ext>
            </a:extLst>
          </a:blip>
          <a:srcRect b="65715"/>
          <a:stretch/>
        </p:blipFill>
        <p:spPr>
          <a:xfrm>
            <a:off x="202101" y="5080303"/>
            <a:ext cx="3900314" cy="480661"/>
          </a:xfrm>
          <a:prstGeom prst="rect">
            <a:avLst/>
          </a:prstGeom>
        </p:spPr>
      </p:pic>
      <p:grpSp>
        <p:nvGrpSpPr>
          <p:cNvPr id="183" name="Group 182">
            <a:extLst>
              <a:ext uri="{FF2B5EF4-FFF2-40B4-BE49-F238E27FC236}">
                <a16:creationId xmlns:a16="http://schemas.microsoft.com/office/drawing/2014/main" id="{453686CB-1654-FEEA-AECA-6AD5C2A2F191}"/>
              </a:ext>
            </a:extLst>
          </p:cNvPr>
          <p:cNvGrpSpPr/>
          <p:nvPr/>
        </p:nvGrpSpPr>
        <p:grpSpPr>
          <a:xfrm>
            <a:off x="4050268" y="3541532"/>
            <a:ext cx="2856321" cy="2407615"/>
            <a:chOff x="8483162" y="1573978"/>
            <a:chExt cx="3648322" cy="3327161"/>
          </a:xfrm>
        </p:grpSpPr>
        <p:cxnSp>
          <p:nvCxnSpPr>
            <p:cNvPr id="184" name="Straight Connector 183">
              <a:extLst>
                <a:ext uri="{FF2B5EF4-FFF2-40B4-BE49-F238E27FC236}">
                  <a16:creationId xmlns:a16="http://schemas.microsoft.com/office/drawing/2014/main" id="{0812C482-C22E-BBA4-81D7-51D51A228290}"/>
                </a:ext>
              </a:extLst>
            </p:cNvPr>
            <p:cNvCxnSpPr>
              <a:cxnSpLocks/>
            </p:cNvCxnSpPr>
            <p:nvPr/>
          </p:nvCxnSpPr>
          <p:spPr>
            <a:xfrm>
              <a:off x="9401438" y="4644199"/>
              <a:ext cx="819398"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5" name="Straight Connector 184">
              <a:extLst>
                <a:ext uri="{FF2B5EF4-FFF2-40B4-BE49-F238E27FC236}">
                  <a16:creationId xmlns:a16="http://schemas.microsoft.com/office/drawing/2014/main" id="{9525929B-CF4B-9424-A9F8-706992F8F0E4}"/>
                </a:ext>
              </a:extLst>
            </p:cNvPr>
            <p:cNvCxnSpPr>
              <a:cxnSpLocks/>
            </p:cNvCxnSpPr>
            <p:nvPr/>
          </p:nvCxnSpPr>
          <p:spPr>
            <a:xfrm>
              <a:off x="11040234" y="4262210"/>
              <a:ext cx="819398"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a:extLst>
                <a:ext uri="{FF2B5EF4-FFF2-40B4-BE49-F238E27FC236}">
                  <a16:creationId xmlns:a16="http://schemas.microsoft.com/office/drawing/2014/main" id="{08851C7B-FBD6-CE19-F5B0-915A176BE112}"/>
                </a:ext>
              </a:extLst>
            </p:cNvPr>
            <p:cNvCxnSpPr>
              <a:cxnSpLocks/>
            </p:cNvCxnSpPr>
            <p:nvPr/>
          </p:nvCxnSpPr>
          <p:spPr>
            <a:xfrm>
              <a:off x="10220836" y="1809954"/>
              <a:ext cx="819398"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87" name="TextBox 186">
                  <a:extLst>
                    <a:ext uri="{FF2B5EF4-FFF2-40B4-BE49-F238E27FC236}">
                      <a16:creationId xmlns:a16="http://schemas.microsoft.com/office/drawing/2014/main" id="{B878587D-8D6B-0DF1-5395-0E7799FD7089}"/>
                    </a:ext>
                  </a:extLst>
                </p:cNvPr>
                <p:cNvSpPr txBox="1"/>
                <p:nvPr/>
              </p:nvSpPr>
              <p:spPr>
                <a:xfrm>
                  <a:off x="10145974" y="4063696"/>
                  <a:ext cx="84228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a:latin typeface="Cambria Math" panose="02040503050406030204" pitchFamily="18" charset="0"/>
                              </a:rPr>
                            </m:ctrlPr>
                          </m:dPr>
                          <m:e>
                            <m:d>
                              <m:dPr>
                                <m:begChr m:val=""/>
                                <m:endChr m:val="⟩"/>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𝐸</m:t>
                                    </m:r>
                                  </m:e>
                                  <m:sup>
                                    <m:r>
                                      <a:rPr lang="en-US" sz="2400" i="1">
                                        <a:latin typeface="Cambria Math" panose="02040503050406030204" pitchFamily="18" charset="0"/>
                                      </a:rPr>
                                      <m:t>+</m:t>
                                    </m:r>
                                  </m:sup>
                                </m:sSup>
                              </m:e>
                            </m:d>
                          </m:e>
                        </m:d>
                      </m:oMath>
                    </m:oMathPara>
                  </a14:m>
                  <a:endParaRPr lang="en-US" sz="2400" dirty="0"/>
                </a:p>
              </p:txBody>
            </p:sp>
          </mc:Choice>
          <mc:Fallback xmlns="">
            <p:sp>
              <p:nvSpPr>
                <p:cNvPr id="187" name="TextBox 186">
                  <a:extLst>
                    <a:ext uri="{FF2B5EF4-FFF2-40B4-BE49-F238E27FC236}">
                      <a16:creationId xmlns:a16="http://schemas.microsoft.com/office/drawing/2014/main" id="{B878587D-8D6B-0DF1-5395-0E7799FD7089}"/>
                    </a:ext>
                  </a:extLst>
                </p:cNvPr>
                <p:cNvSpPr txBox="1">
                  <a:spLocks noRot="1" noChangeAspect="1" noMove="1" noResize="1" noEditPoints="1" noAdjustHandles="1" noChangeArrowheads="1" noChangeShapeType="1" noTextEdit="1"/>
                </p:cNvSpPr>
                <p:nvPr/>
              </p:nvSpPr>
              <p:spPr>
                <a:xfrm>
                  <a:off x="10145974" y="4063696"/>
                  <a:ext cx="842282" cy="461665"/>
                </a:xfrm>
                <a:prstGeom prst="rect">
                  <a:avLst/>
                </a:prstGeom>
                <a:blipFill>
                  <a:blip r:embed="rId15"/>
                  <a:stretch>
                    <a:fillRect l="-69811" t="-174074" r="-69811" b="-3037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8" name="TextBox 187">
                  <a:extLst>
                    <a:ext uri="{FF2B5EF4-FFF2-40B4-BE49-F238E27FC236}">
                      <a16:creationId xmlns:a16="http://schemas.microsoft.com/office/drawing/2014/main" id="{E3F06BF0-C207-F5DB-5C08-CA18D30C3397}"/>
                    </a:ext>
                  </a:extLst>
                </p:cNvPr>
                <p:cNvSpPr txBox="1"/>
                <p:nvPr/>
              </p:nvSpPr>
              <p:spPr>
                <a:xfrm>
                  <a:off x="8483162" y="4439474"/>
                  <a:ext cx="90960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d>
                              <m:dPr>
                                <m:begChr m:val=""/>
                                <m:endChr m:val="⟩"/>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𝐸</m:t>
                                    </m:r>
                                  </m:e>
                                  <m:sup>
                                    <m:r>
                                      <a:rPr lang="en-US" sz="2400" i="1">
                                        <a:latin typeface="Cambria Math" panose="02040503050406030204" pitchFamily="18" charset="0"/>
                                      </a:rPr>
                                      <m:t>−</m:t>
                                    </m:r>
                                  </m:sup>
                                </m:sSup>
                              </m:e>
                            </m:d>
                          </m:e>
                        </m:d>
                        <m:r>
                          <a:rPr lang="en-US" sz="2400" i="1">
                            <a:latin typeface="Cambria Math" panose="02040503050406030204" pitchFamily="18" charset="0"/>
                          </a:rPr>
                          <m:t> </m:t>
                        </m:r>
                      </m:oMath>
                    </m:oMathPara>
                  </a14:m>
                  <a:endParaRPr lang="en-US" sz="2400" dirty="0"/>
                </a:p>
              </p:txBody>
            </p:sp>
          </mc:Choice>
          <mc:Fallback xmlns="">
            <p:sp>
              <p:nvSpPr>
                <p:cNvPr id="188" name="TextBox 187">
                  <a:extLst>
                    <a:ext uri="{FF2B5EF4-FFF2-40B4-BE49-F238E27FC236}">
                      <a16:creationId xmlns:a16="http://schemas.microsoft.com/office/drawing/2014/main" id="{E3F06BF0-C207-F5DB-5C08-CA18D30C3397}"/>
                    </a:ext>
                  </a:extLst>
                </p:cNvPr>
                <p:cNvSpPr txBox="1">
                  <a:spLocks noRot="1" noChangeAspect="1" noMove="1" noResize="1" noEditPoints="1" noAdjustHandles="1" noChangeArrowheads="1" noChangeShapeType="1" noTextEdit="1"/>
                </p:cNvSpPr>
                <p:nvPr/>
              </p:nvSpPr>
              <p:spPr>
                <a:xfrm>
                  <a:off x="8483162" y="4439474"/>
                  <a:ext cx="909609" cy="461665"/>
                </a:xfrm>
                <a:prstGeom prst="rect">
                  <a:avLst/>
                </a:prstGeom>
                <a:blipFill>
                  <a:blip r:embed="rId16"/>
                  <a:stretch>
                    <a:fillRect l="-64912" t="-174074" r="-57895" b="-3037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9" name="TextBox 188">
                  <a:extLst>
                    <a:ext uri="{FF2B5EF4-FFF2-40B4-BE49-F238E27FC236}">
                      <a16:creationId xmlns:a16="http://schemas.microsoft.com/office/drawing/2014/main" id="{35032A8C-CA98-C318-7DB1-EEE6F5ACFEF6}"/>
                    </a:ext>
                  </a:extLst>
                </p:cNvPr>
                <p:cNvSpPr txBox="1"/>
                <p:nvPr/>
              </p:nvSpPr>
              <p:spPr>
                <a:xfrm>
                  <a:off x="9401152" y="1573978"/>
                  <a:ext cx="73642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d>
                              <m:dPr>
                                <m:begChr m:val=""/>
                                <m:endChr m:val="⟩"/>
                                <m:ctrlPr>
                                  <a:rPr lang="en-US" sz="2400" i="1">
                                    <a:latin typeface="Cambria Math" panose="02040503050406030204" pitchFamily="18" charset="0"/>
                                  </a:rPr>
                                </m:ctrlPr>
                              </m:dPr>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𝐸</m:t>
                                    </m:r>
                                  </m:e>
                                  <m:sub>
                                    <m:r>
                                      <a:rPr lang="en-US" sz="2400" b="0" i="1" smtClean="0">
                                        <a:latin typeface="Cambria Math" panose="02040503050406030204" pitchFamily="18" charset="0"/>
                                      </a:rPr>
                                      <m:t>𝑖</m:t>
                                    </m:r>
                                  </m:sub>
                                </m:sSub>
                              </m:e>
                            </m:d>
                          </m:e>
                        </m:d>
                      </m:oMath>
                    </m:oMathPara>
                  </a14:m>
                  <a:endParaRPr lang="en-US" sz="2400" dirty="0"/>
                </a:p>
              </p:txBody>
            </p:sp>
          </mc:Choice>
          <mc:Fallback xmlns="">
            <p:sp>
              <p:nvSpPr>
                <p:cNvPr id="189" name="TextBox 188">
                  <a:extLst>
                    <a:ext uri="{FF2B5EF4-FFF2-40B4-BE49-F238E27FC236}">
                      <a16:creationId xmlns:a16="http://schemas.microsoft.com/office/drawing/2014/main" id="{35032A8C-CA98-C318-7DB1-EEE6F5ACFEF6}"/>
                    </a:ext>
                  </a:extLst>
                </p:cNvPr>
                <p:cNvSpPr txBox="1">
                  <a:spLocks noRot="1" noChangeAspect="1" noMove="1" noResize="1" noEditPoints="1" noAdjustHandles="1" noChangeArrowheads="1" noChangeShapeType="1" noTextEdit="1"/>
                </p:cNvSpPr>
                <p:nvPr/>
              </p:nvSpPr>
              <p:spPr>
                <a:xfrm>
                  <a:off x="9401152" y="1573978"/>
                  <a:ext cx="736420" cy="461665"/>
                </a:xfrm>
                <a:prstGeom prst="rect">
                  <a:avLst/>
                </a:prstGeom>
                <a:blipFill>
                  <a:blip r:embed="rId17"/>
                  <a:stretch>
                    <a:fillRect l="-80435" t="-164286" r="-78261" b="-289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0" name="TextBox 189">
                  <a:extLst>
                    <a:ext uri="{FF2B5EF4-FFF2-40B4-BE49-F238E27FC236}">
                      <a16:creationId xmlns:a16="http://schemas.microsoft.com/office/drawing/2014/main" id="{AD2015C4-86CE-AF4C-FB43-6F0D654C6690}"/>
                    </a:ext>
                  </a:extLst>
                </p:cNvPr>
                <p:cNvSpPr txBox="1"/>
                <p:nvPr/>
              </p:nvSpPr>
              <p:spPr>
                <a:xfrm>
                  <a:off x="9551898" y="2872625"/>
                  <a:ext cx="51110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rPr>
                              <m:t>1</m:t>
                            </m:r>
                          </m:sub>
                        </m:sSub>
                      </m:oMath>
                    </m:oMathPara>
                  </a14:m>
                  <a:endParaRPr lang="en-US" dirty="0">
                    <a:latin typeface="Symbol" pitchFamily="2" charset="2"/>
                  </a:endParaRPr>
                </a:p>
              </p:txBody>
            </p:sp>
          </mc:Choice>
          <mc:Fallback xmlns="">
            <p:sp>
              <p:nvSpPr>
                <p:cNvPr id="190" name="TextBox 189">
                  <a:extLst>
                    <a:ext uri="{FF2B5EF4-FFF2-40B4-BE49-F238E27FC236}">
                      <a16:creationId xmlns:a16="http://schemas.microsoft.com/office/drawing/2014/main" id="{AD2015C4-86CE-AF4C-FB43-6F0D654C6690}"/>
                    </a:ext>
                  </a:extLst>
                </p:cNvPr>
                <p:cNvSpPr txBox="1">
                  <a:spLocks noRot="1" noChangeAspect="1" noMove="1" noResize="1" noEditPoints="1" noAdjustHandles="1" noChangeArrowheads="1" noChangeShapeType="1" noTextEdit="1"/>
                </p:cNvSpPr>
                <p:nvPr/>
              </p:nvSpPr>
              <p:spPr>
                <a:xfrm>
                  <a:off x="9551898" y="2872625"/>
                  <a:ext cx="511101" cy="369332"/>
                </a:xfrm>
                <a:prstGeom prst="rect">
                  <a:avLst/>
                </a:prstGeom>
                <a:blipFill>
                  <a:blip r:embed="rId18"/>
                  <a:stretch>
                    <a:fillRect b="-4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1" name="TextBox 190">
                  <a:extLst>
                    <a:ext uri="{FF2B5EF4-FFF2-40B4-BE49-F238E27FC236}">
                      <a16:creationId xmlns:a16="http://schemas.microsoft.com/office/drawing/2014/main" id="{2136AC70-129C-A4D9-2AF9-EC5DD14BD1B2}"/>
                    </a:ext>
                  </a:extLst>
                </p:cNvPr>
                <p:cNvSpPr txBox="1"/>
                <p:nvPr/>
              </p:nvSpPr>
              <p:spPr>
                <a:xfrm>
                  <a:off x="11158557" y="2876531"/>
                  <a:ext cx="5164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rPr>
                              <m:t>2</m:t>
                            </m:r>
                          </m:sub>
                        </m:sSub>
                      </m:oMath>
                    </m:oMathPara>
                  </a14:m>
                  <a:endParaRPr lang="en-US" dirty="0">
                    <a:latin typeface="Symbol" pitchFamily="2" charset="2"/>
                  </a:endParaRPr>
                </a:p>
              </p:txBody>
            </p:sp>
          </mc:Choice>
          <mc:Fallback xmlns="">
            <p:sp>
              <p:nvSpPr>
                <p:cNvPr id="191" name="TextBox 190">
                  <a:extLst>
                    <a:ext uri="{FF2B5EF4-FFF2-40B4-BE49-F238E27FC236}">
                      <a16:creationId xmlns:a16="http://schemas.microsoft.com/office/drawing/2014/main" id="{2136AC70-129C-A4D9-2AF9-EC5DD14BD1B2}"/>
                    </a:ext>
                  </a:extLst>
                </p:cNvPr>
                <p:cNvSpPr txBox="1">
                  <a:spLocks noRot="1" noChangeAspect="1" noMove="1" noResize="1" noEditPoints="1" noAdjustHandles="1" noChangeArrowheads="1" noChangeShapeType="1" noTextEdit="1"/>
                </p:cNvSpPr>
                <p:nvPr/>
              </p:nvSpPr>
              <p:spPr>
                <a:xfrm>
                  <a:off x="11158557" y="2876531"/>
                  <a:ext cx="516424" cy="369332"/>
                </a:xfrm>
                <a:prstGeom prst="rect">
                  <a:avLst/>
                </a:prstGeom>
                <a:blipFill>
                  <a:blip r:embed="rId19"/>
                  <a:stretch>
                    <a:fillRect b="-42857"/>
                  </a:stretch>
                </a:blipFill>
              </p:spPr>
              <p:txBody>
                <a:bodyPr/>
                <a:lstStyle/>
                <a:p>
                  <a:r>
                    <a:rPr lang="en-US">
                      <a:noFill/>
                    </a:rPr>
                    <a:t> </a:t>
                  </a:r>
                </a:p>
              </p:txBody>
            </p:sp>
          </mc:Fallback>
        </mc:AlternateContent>
        <p:cxnSp>
          <p:nvCxnSpPr>
            <p:cNvPr id="192" name="Straight Connector 191">
              <a:extLst>
                <a:ext uri="{FF2B5EF4-FFF2-40B4-BE49-F238E27FC236}">
                  <a16:creationId xmlns:a16="http://schemas.microsoft.com/office/drawing/2014/main" id="{925AF7BB-41B6-04E4-B92F-0E4311821B37}"/>
                </a:ext>
              </a:extLst>
            </p:cNvPr>
            <p:cNvCxnSpPr>
              <a:cxnSpLocks/>
            </p:cNvCxnSpPr>
            <p:nvPr/>
          </p:nvCxnSpPr>
          <p:spPr>
            <a:xfrm>
              <a:off x="10220836" y="1987994"/>
              <a:ext cx="819398" cy="0"/>
            </a:xfrm>
            <a:prstGeom prst="line">
              <a:avLst/>
            </a:prstGeom>
            <a:ln w="28575" cmpd="sng">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93" name="Straight Arrow Connector 192">
              <a:extLst>
                <a:ext uri="{FF2B5EF4-FFF2-40B4-BE49-F238E27FC236}">
                  <a16:creationId xmlns:a16="http://schemas.microsoft.com/office/drawing/2014/main" id="{A277726A-3867-286F-595F-CBD09AF25E16}"/>
                </a:ext>
              </a:extLst>
            </p:cNvPr>
            <p:cNvCxnSpPr>
              <a:cxnSpLocks/>
            </p:cNvCxnSpPr>
            <p:nvPr/>
          </p:nvCxnSpPr>
          <p:spPr>
            <a:xfrm flipH="1">
              <a:off x="9791742" y="1987994"/>
              <a:ext cx="789737" cy="2656204"/>
            </a:xfrm>
            <a:prstGeom prst="straightConnector1">
              <a:avLst/>
            </a:prstGeom>
            <a:ln w="28575" cmpd="sng">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94" name="Straight Arrow Connector 193">
              <a:extLst>
                <a:ext uri="{FF2B5EF4-FFF2-40B4-BE49-F238E27FC236}">
                  <a16:creationId xmlns:a16="http://schemas.microsoft.com/office/drawing/2014/main" id="{06822400-4691-0EB7-1AB5-D4536D668B28}"/>
                </a:ext>
              </a:extLst>
            </p:cNvPr>
            <p:cNvCxnSpPr>
              <a:cxnSpLocks/>
            </p:cNvCxnSpPr>
            <p:nvPr/>
          </p:nvCxnSpPr>
          <p:spPr>
            <a:xfrm>
              <a:off x="10702570" y="1987994"/>
              <a:ext cx="678960" cy="2128496"/>
            </a:xfrm>
            <a:prstGeom prst="straightConnector1">
              <a:avLst/>
            </a:prstGeom>
            <a:ln w="28575" cmpd="sng">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8661712F-17DB-9E5A-46F5-FBAE9CAF6C8A}"/>
                </a:ext>
              </a:extLst>
            </p:cNvPr>
            <p:cNvCxnSpPr>
              <a:cxnSpLocks/>
            </p:cNvCxnSpPr>
            <p:nvPr/>
          </p:nvCxnSpPr>
          <p:spPr>
            <a:xfrm>
              <a:off x="11038254" y="4134025"/>
              <a:ext cx="819398" cy="0"/>
            </a:xfrm>
            <a:prstGeom prst="line">
              <a:avLst/>
            </a:prstGeom>
            <a:ln w="28575" cmpd="sng">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196" name="TextBox 195">
              <a:extLst>
                <a:ext uri="{FF2B5EF4-FFF2-40B4-BE49-F238E27FC236}">
                  <a16:creationId xmlns:a16="http://schemas.microsoft.com/office/drawing/2014/main" id="{5804F101-A8D5-03BF-44AE-57EA55C2AAB2}"/>
                </a:ext>
              </a:extLst>
            </p:cNvPr>
            <p:cNvSpPr txBox="1"/>
            <p:nvPr/>
          </p:nvSpPr>
          <p:spPr>
            <a:xfrm>
              <a:off x="11833004" y="3996545"/>
              <a:ext cx="298480" cy="369332"/>
            </a:xfrm>
            <a:prstGeom prst="rect">
              <a:avLst/>
            </a:prstGeom>
            <a:noFill/>
          </p:spPr>
          <p:txBody>
            <a:bodyPr wrap="none" rtlCol="0">
              <a:spAutoFit/>
            </a:bodyPr>
            <a:lstStyle/>
            <a:p>
              <a:r>
                <a:rPr lang="en-US" dirty="0">
                  <a:latin typeface="Symbol" pitchFamily="2" charset="2"/>
                </a:rPr>
                <a:t>d</a:t>
              </a:r>
            </a:p>
          </p:txBody>
        </p:sp>
        <p:sp>
          <p:nvSpPr>
            <p:cNvPr id="197" name="TextBox 196">
              <a:extLst>
                <a:ext uri="{FF2B5EF4-FFF2-40B4-BE49-F238E27FC236}">
                  <a16:creationId xmlns:a16="http://schemas.microsoft.com/office/drawing/2014/main" id="{289034AB-0CFF-E073-CFF9-2144CD0B5999}"/>
                </a:ext>
              </a:extLst>
            </p:cNvPr>
            <p:cNvSpPr txBox="1"/>
            <p:nvPr/>
          </p:nvSpPr>
          <p:spPr>
            <a:xfrm>
              <a:off x="11004065" y="1696856"/>
              <a:ext cx="327334" cy="369332"/>
            </a:xfrm>
            <a:prstGeom prst="rect">
              <a:avLst/>
            </a:prstGeom>
            <a:noFill/>
          </p:spPr>
          <p:txBody>
            <a:bodyPr wrap="none" rtlCol="0">
              <a:spAutoFit/>
            </a:bodyPr>
            <a:lstStyle/>
            <a:p>
              <a:r>
                <a:rPr lang="en-US" dirty="0">
                  <a:latin typeface="Symbol" pitchFamily="2" charset="2"/>
                </a:rPr>
                <a:t>D</a:t>
              </a:r>
            </a:p>
          </p:txBody>
        </p:sp>
      </p:grpSp>
    </p:spTree>
    <p:extLst>
      <p:ext uri="{BB962C8B-B14F-4D97-AF65-F5344CB8AC3E}">
        <p14:creationId xmlns:p14="http://schemas.microsoft.com/office/powerpoint/2010/main" val="36744745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015_PPT_UNC_V7.06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bwMode="auto">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a:spPr>
      <a:bodyPr rtlCol="0" anchor="b">
        <a:prstTxWarp prst="textNoShape">
          <a:avLst/>
        </a:prstTxWarp>
      </a:bodyPr>
      <a:lstStyle>
        <a:defPPr algn="ctr">
          <a:spcBef>
            <a:spcPct val="0"/>
          </a:spcBef>
          <a:defRPr sz="1600" dirty="0">
            <a:solidFill>
              <a:srgbClr val="000000"/>
            </a:solidFill>
          </a:defRPr>
        </a:defPPr>
      </a:lstStyle>
      <a:style>
        <a:lnRef idx="1">
          <a:schemeClr val="accent1"/>
        </a:lnRef>
        <a:fillRef idx="2">
          <a:schemeClr val="accent1"/>
        </a:fillRef>
        <a:effectRef idx="1">
          <a:schemeClr val="accent1"/>
        </a:effectRef>
        <a:fontRef idx="minor">
          <a:schemeClr val="dk1"/>
        </a:fontRef>
      </a:style>
    </a:spDef>
    <a:lnDef>
      <a:spPr>
        <a:ln w="28575" cmpd="sng">
          <a:solidFill>
            <a:schemeClr val="accent1">
              <a:lumMod val="7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8_PPT_UNC_V5.23_wide-16x9.potx" id="{83130911-C7AB-48B9-8C29-C9D32ACF0083}" vid="{243C0807-7D1A-4674-975A-BB624B1044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8E1EC974603AE042831710773229F9AA" ma:contentTypeVersion="10" ma:contentTypeDescription="Create a new document." ma:contentTypeScope="" ma:versionID="77753803a33976cb06fbf76fbcb7699b">
  <xsd:schema xmlns:xsd="http://www.w3.org/2001/XMLSchema" xmlns:xs="http://www.w3.org/2001/XMLSchema" xmlns:p="http://schemas.microsoft.com/office/2006/metadata/properties" xmlns:ns2="25ad9919-f0e0-487b-8f52-43d473122cfe" xmlns:ns3="d8cf642f-ef23-44d3-9ecc-868cfc1706e1" targetNamespace="http://schemas.microsoft.com/office/2006/metadata/properties" ma:root="true" ma:fieldsID="848cc9983d8bc7925cd570fc78bead00" ns2:_="" ns3:_="">
    <xsd:import namespace="25ad9919-f0e0-487b-8f52-43d473122cfe"/>
    <xsd:import namespace="d8cf642f-ef23-44d3-9ecc-868cfc1706e1"/>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ad9919-f0e0-487b-8f52-43d473122cf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cf642f-ef23-44d3-9ecc-868cfc1706e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25ad9919-f0e0-487b-8f52-43d473122cfe">HR3XNR2C5VZH-447583921-74</_dlc_DocId>
    <_dlc_DocIdUrl xmlns="25ad9919-f0e0-487b-8f52-43d473122cfe">
      <Url>https://doellnl.sharepoint.com/sites/projects/tidwebteam/_layouts/15/DocIdRedir.aspx?ID=HR3XNR2C5VZH-447583921-74</Url>
      <Description>HR3XNR2C5VZH-447583921-74</Description>
    </_dlc_DocIdUrl>
  </documentManagement>
</p:properties>
</file>

<file path=customXml/itemProps1.xml><?xml version="1.0" encoding="utf-8"?>
<ds:datastoreItem xmlns:ds="http://schemas.openxmlformats.org/officeDocument/2006/customXml" ds:itemID="{44B00EBF-E6EB-4FBA-83B2-9385B31FFB49}">
  <ds:schemaRefs>
    <ds:schemaRef ds:uri="http://schemas.microsoft.com/sharepoint/v3/contenttype/forms"/>
  </ds:schemaRefs>
</ds:datastoreItem>
</file>

<file path=customXml/itemProps2.xml><?xml version="1.0" encoding="utf-8"?>
<ds:datastoreItem xmlns:ds="http://schemas.openxmlformats.org/officeDocument/2006/customXml" ds:itemID="{55145BE8-6CDC-4728-B357-E29891223D8C}">
  <ds:schemaRefs>
    <ds:schemaRef ds:uri="http://schemas.microsoft.com/sharepoint/events"/>
  </ds:schemaRefs>
</ds:datastoreItem>
</file>

<file path=customXml/itemProps3.xml><?xml version="1.0" encoding="utf-8"?>
<ds:datastoreItem xmlns:ds="http://schemas.openxmlformats.org/officeDocument/2006/customXml" ds:itemID="{1496CC80-AE51-490B-8709-D829E328D7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ad9919-f0e0-487b-8f52-43d473122cfe"/>
    <ds:schemaRef ds:uri="d8cf642f-ef23-44d3-9ecc-868cfc1706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4238AED-5D62-4F0C-AFB7-4A41EAFF4EC2}">
  <ds:schemaRefs>
    <ds:schemaRef ds:uri="http://schemas.microsoft.com/office/2006/metadata/properties"/>
    <ds:schemaRef ds:uri="http://schemas.microsoft.com/office/infopath/2007/PartnerControls"/>
    <ds:schemaRef ds:uri="25ad9919-f0e0-487b-8f52-43d473122cfe"/>
  </ds:schemaRefs>
</ds:datastoreItem>
</file>

<file path=docProps/app.xml><?xml version="1.0" encoding="utf-8"?>
<Properties xmlns="http://schemas.openxmlformats.org/officeDocument/2006/extended-properties" xmlns:vt="http://schemas.openxmlformats.org/officeDocument/2006/docPropsVTypes">
  <Template>2015_PPT_UNC_V7</Template>
  <TotalTime>1890</TotalTime>
  <Words>1276</Words>
  <Application>Microsoft Macintosh PowerPoint</Application>
  <PresentationFormat>Widescreen</PresentationFormat>
  <Paragraphs>147</Paragraphs>
  <Slides>15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Calibri</vt:lpstr>
      <vt:lpstr>Cambria Math</vt:lpstr>
      <vt:lpstr>Lucida Grande</vt:lpstr>
      <vt:lpstr>Open Sans</vt:lpstr>
      <vt:lpstr>Symbol</vt:lpstr>
      <vt:lpstr>System Font Regular</vt:lpstr>
      <vt:lpstr>Times New Roman</vt:lpstr>
      <vt:lpstr>Wingdings</vt:lpstr>
      <vt:lpstr>Wingdings 2</vt:lpstr>
      <vt:lpstr>2015_PPT_UNC_V7.06 (1)</vt:lpstr>
      <vt:lpstr>Peeling the Onion: From Gamma-rays to Gravity</vt:lpstr>
      <vt:lpstr>What’s in the Box?</vt:lpstr>
      <vt:lpstr>Typical 1D Object?</vt:lpstr>
      <vt:lpstr>The Scientific Method</vt:lpstr>
      <vt:lpstr>Neutronics – SNM can Sustain a Fission Chain</vt:lpstr>
      <vt:lpstr>Geometry from Neutron Multiplicity</vt:lpstr>
      <vt:lpstr>Comparison of the Dirac/Snyderman Theory to Measured Data</vt:lpstr>
      <vt:lpstr>SNM and reflector dimensions from neutron multiplicity</vt:lpstr>
      <vt:lpstr>Atom Interferometry</vt:lpstr>
      <vt:lpstr>Enhanced Characterization with Gravity Tomography</vt:lpstr>
      <vt:lpstr>Summarizing Neutrons and Gravity</vt:lpstr>
      <vt:lpstr>Adding Gammas to the Constraint Model</vt:lpstr>
      <vt:lpstr>Merging Neutrons and Gammas</vt:lpstr>
      <vt:lpstr>Future Directions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Should not exceed two lines</dc:title>
  <dc:creator>Walston, Sean E.</dc:creator>
  <cp:lastModifiedBy>Guglielmo, Tyler Hardy</cp:lastModifiedBy>
  <cp:revision>37</cp:revision>
  <cp:lastPrinted>2018-03-02T18:21:35Z</cp:lastPrinted>
  <dcterms:created xsi:type="dcterms:W3CDTF">2023-08-02T00:19:30Z</dcterms:created>
  <dcterms:modified xsi:type="dcterms:W3CDTF">2023-08-15T16:17:37Z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0x0101008E1EC974603AE042831710773229F9AA</vt:lpwstr>
  </property>
  <property fmtid="{D5CDD505-2E9C-101B-9397-08002B2CF9AE}" pid="3" name="_dlc_DocIdItemGuid">
    <vt:lpwstr>a389ad51-dc3d-40b7-ab2d-568333e832fe</vt:lpwstr>
  </property>
</Properties>
</file>