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1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4"/>
    <p:restoredTop sz="94719"/>
  </p:normalViewPr>
  <p:slideViewPr>
    <p:cSldViewPr snapToGrid="0">
      <p:cViewPr varScale="1">
        <p:scale>
          <a:sx n="144" d="100"/>
          <a:sy n="144" d="100"/>
        </p:scale>
        <p:origin x="1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3EB6-FE26-6445-A95C-DFFB5061A9FA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5267-9BF8-794A-9303-586BFEDC2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4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9DC9-DED4-9400-DEAD-B57F4A987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2A1AD-5DCB-722D-C497-93C53B922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3581B-E6C5-C9E4-E840-B94A90F4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906A-894A-6E4E-8124-0EAD935E510A}" type="datetime1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86E5-6C4B-53ED-0C69-2297B29C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4B2F5-E586-9A8B-3E28-6A78671E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1654-A3B6-EA87-9591-F9F8FA6A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3CDF6-8F68-C1F3-819A-ABD89E0CC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F6B59-2D47-CE40-ADFF-6AC89EDB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7AF3-327A-AA4F-8DBB-FEBF932EB01B}" type="datetime1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4DE5-C24A-357E-6A18-1D4E17CB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DE6B6-D4F8-59FA-1F4D-7E5AFFD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7C3A9-4862-5FFC-D7B5-22C0AFFB9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BD18E-2543-39E7-5F0D-5659C54AC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D8A6-F2D5-7EE7-026E-C9485453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C2B2-2342-6047-BC44-2CF6AA814889}" type="datetime1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421A5-DC6E-A4FC-4D0B-32199CA8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B6FA-EA5E-79AD-3B25-51EB84FE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7BE4-6ADA-9850-0E31-7C65721F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32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D0D8-A1BD-F61E-EB69-EDE2B7F7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554"/>
            <a:ext cx="10515600" cy="49674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1021-05EF-2B16-2AB0-7B34E85D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DA5-5A78-EE45-812F-2AFD1FD6EB71}" type="datetime1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4AD0D-0D0C-7202-73B3-44DB03FD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29BE-D89A-D48D-7427-0DAD5515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C8BB-DC9D-EB3F-2ACB-67A6E722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4FF7-0FD1-2233-CF96-FF54E1EA6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7861-B833-B28E-EA45-090AD1F8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CEBE-50FC-9B4E-9C4D-9571D26AC6C4}" type="datetime1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C0AC-5D16-17D8-6191-D27E6388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2EF0-95F1-9079-0508-17B94006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5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739C-5771-4080-074D-608B1536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A56B0-645F-FDCA-E79D-A2BD9BC30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3BD13-1DFA-7352-2F9C-186B5402B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97617-EE86-D8CF-3472-7FF2F5F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BB84-6A96-644B-A8AD-F4B8603A3CD5}" type="datetime1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DC4BD-3AD2-1120-7FD7-75CBB23F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8CE29-0BFF-CD11-720F-ACC755C2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CEBE-104B-242D-FF98-710E3028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83E92-9670-4016-2504-3B5147AD5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A074A-717E-47AF-DCB4-1066C9D1D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2C8EA-9C5D-8F52-E733-25D628954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F1482-EE0A-2B40-5D04-B1861197F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8BB99-7B6D-65A4-B0C9-FC29E08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1CF-9B3A-EE43-92DE-BE49EDE6156C}" type="datetime1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F13D8-77A0-40EC-B222-330CAC3F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61D85-D445-E64C-23E0-D9465800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7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EC53-91B7-1858-4C1E-993CC327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9B48-8EE9-329B-AA0E-5AFD74FD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8E5D-E8F2-224A-AD2D-6641E322139E}" type="datetime1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67EDA-8E0B-62C0-D0D6-396C764C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CCFAC-3CFE-7040-1C08-E9924C91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8446D-227B-5680-A569-B4509901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6F9-48F9-E249-AF73-4BC44D1F831A}" type="datetime1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3BD70-898F-5B16-F8D4-E2DF7F85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E27EA-A60F-1CA6-FF03-F4024786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8DC1-3435-D5D3-2331-96825A79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3659-E139-A543-37D3-0809BC8BF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F33D0-5081-14F7-741C-2A3B527CB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D1D4F-B0A0-98BC-5958-ECE2A638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D953-7B2C-C94A-8BB3-6EFC42C9BC09}" type="datetime1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2B410-C16F-39DC-526B-56921628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2445D-8DDA-51F9-6CE4-E05E5B1A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6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AAFA-F278-E713-2538-EBD8AE41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5040D-CA80-E50F-6476-52CE54694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9B858-7B23-CF83-CC1C-9D109E01F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B17D0-62EE-6DB1-D0DA-8DF30AE9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BFD6-C727-7746-A29F-9606BF01EDDB}" type="datetime1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EB031-973F-3AD4-F0BB-D0DBAB04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F4560-331A-8003-DEF8-70B6EC3E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5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C9911-D6F9-37A6-E194-BDECEEED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11DC0-7830-B3A9-3091-31FB1B9AC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BDCF6-ACA7-2298-A61F-3EC4BA2AA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F2AFD-2460-F743-9E03-A3BF768BFE8A}" type="datetime1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D9D89-6D66-28EA-68AF-47F7C7B16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BAA53-EF98-2BC0-4760-2EFDFF3C6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F598-3E92-274C-A31B-357FD36C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7/14095799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doi.org/10.1109/TNS.2021.30890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016/j.jcp.2019.01.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9591-5A76-1916-E146-4A17B3153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Quantitative source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0FCDD-F472-6689-5596-93C717DD5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5154"/>
            <a:ext cx="9144000" cy="992646"/>
          </a:xfrm>
        </p:spPr>
        <p:txBody>
          <a:bodyPr/>
          <a:lstStyle/>
          <a:p>
            <a:r>
              <a:rPr lang="en-US" dirty="0"/>
              <a:t>Jaideep 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29BF-9D5E-EAEE-EB8B-2E49BBDC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3715-FACE-2F69-5706-9147B992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7ACF1E-0E1E-CC5A-671E-614D2C76F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Background: </a:t>
                </a:r>
                <a:r>
                  <a:rPr lang="en-US" dirty="0"/>
                  <a:t>Source characterization relies on a conceptual parameterized model for the source </a:t>
                </a:r>
              </a:p>
              <a:p>
                <a:pPr lvl="1"/>
                <a:r>
                  <a:rPr lang="en-US" dirty="0"/>
                  <a:t>But one can propose multiple models with parameterization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different complexities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/>
                  <a:t>Which one’s right?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To remember:</a:t>
                </a:r>
              </a:p>
              <a:p>
                <a:pPr lvl="1"/>
                <a:r>
                  <a:rPr lang="en-US" dirty="0"/>
                  <a:t>Highly parameterized source models will (over-) fit the data – goodness of fit is not the way out</a:t>
                </a:r>
              </a:p>
              <a:p>
                <a:pPr lvl="1"/>
                <a:r>
                  <a:rPr lang="en-US" dirty="0"/>
                  <a:t>Also, after fitting with Bayesian inference we get a posterior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each model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Model selection: </a:t>
                </a:r>
              </a:p>
              <a:p>
                <a:pPr lvl="1"/>
                <a:r>
                  <a:rPr lang="en-US" dirty="0"/>
                  <a:t>Goodness of fit, but penalized by the dimensionality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can be used to pick the best model</a:t>
                </a:r>
              </a:p>
              <a:p>
                <a:pPr lvl="2"/>
                <a:r>
                  <a:rPr lang="en-US" dirty="0"/>
                  <a:t>Metrics like </a:t>
                </a:r>
                <a:r>
                  <a:rPr lang="en-US" dirty="0">
                    <a:solidFill>
                      <a:srgbClr val="00B050"/>
                    </a:solidFill>
                  </a:rPr>
                  <a:t>Deviance Info Criterion </a:t>
                </a:r>
                <a:r>
                  <a:rPr lang="en-US" dirty="0"/>
                  <a:t>allow that</a:t>
                </a:r>
              </a:p>
              <a:p>
                <a:pPr lvl="1"/>
                <a:r>
                  <a:rPr lang="en-US" dirty="0"/>
                  <a:t>A “good”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 “plugged”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match held-out measurements tightly</a:t>
                </a:r>
              </a:p>
              <a:p>
                <a:pPr lvl="2"/>
                <a:r>
                  <a:rPr lang="en-US" dirty="0"/>
                  <a:t>Captured by metrics like </a:t>
                </a:r>
                <a:r>
                  <a:rPr lang="en-US" dirty="0">
                    <a:solidFill>
                      <a:srgbClr val="00B050"/>
                    </a:solidFill>
                  </a:rPr>
                  <a:t>Continuous Rank Probability Score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B050"/>
                    </a:solidFill>
                  </a:rPr>
                  <a:t>Verification Rank Histogram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7ACF1E-0E1E-CC5A-671E-614D2C76F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80AD4-2A15-63F6-32AE-ED09CEEB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2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5DAD-BFCF-59CF-8C7C-809507E1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0B0964-ABC5-08D4-E636-8488C06731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209555"/>
                <a:ext cx="7277873" cy="240365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What?: </a:t>
                </a:r>
                <a:r>
                  <a:rPr lang="en-US" dirty="0"/>
                  <a:t>Fast running statistical proxies of the radiation transport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𝑝𝑟𝑜𝑥𝑦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; </a:t>
                </a:r>
                <a:r>
                  <a:rPr lang="en-US" dirty="0">
                    <a:latin typeface="Symbol" pitchFamily="2" charset="2"/>
                  </a:rPr>
                  <a:t>g</a:t>
                </a:r>
                <a:r>
                  <a:rPr lang="en-US" dirty="0"/>
                  <a:t> are the proxy model’s parameters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Symbol" pitchFamily="2" charset="2"/>
                  </a:rPr>
                  <a:t>g</a:t>
                </a:r>
                <a:r>
                  <a:rPr lang="en-US" dirty="0"/>
                  <a:t> is determined by a fitting statistical model to training data</a:t>
                </a:r>
              </a:p>
              <a:p>
                <a:pPr lvl="1"/>
                <a:r>
                  <a:rPr lang="en-US" dirty="0"/>
                  <a:t>Training data: sample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The statistical can be splines, polynomials, neural nets, Gaussian processes 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0B0964-ABC5-08D4-E636-8488C0673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209555"/>
                <a:ext cx="7277873" cy="2403658"/>
              </a:xfrm>
              <a:blipFill>
                <a:blip r:embed="rId2"/>
                <a:stretch>
                  <a:fillRect l="-873" t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90D6A-804D-D0B8-C166-BD7784A9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11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6B747D4-CC4E-0656-271A-BEAAC0BF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74" y="1030167"/>
            <a:ext cx="3995687" cy="30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7F29BB-0EAE-90BD-6456-29376C47E248}"/>
                  </a:ext>
                </a:extLst>
              </p:cNvPr>
              <p:cNvSpPr txBox="1"/>
              <p:nvPr/>
            </p:nvSpPr>
            <p:spPr>
              <a:xfrm>
                <a:off x="11549849" y="2585194"/>
                <a:ext cx="44388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7F29BB-0EAE-90BD-6456-29376C47E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849" y="2585194"/>
                <a:ext cx="443883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3868E0-F066-9918-7C76-B9AC7C064A92}"/>
                  </a:ext>
                </a:extLst>
              </p:cNvPr>
              <p:cNvSpPr txBox="1"/>
              <p:nvPr/>
            </p:nvSpPr>
            <p:spPr>
              <a:xfrm>
                <a:off x="8116074" y="2308195"/>
                <a:ext cx="5766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dirty="0">
                  <a:latin typeface="Symbol" pitchFamily="2" charset="2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3868E0-F066-9918-7C76-B9AC7C064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074" y="2308195"/>
                <a:ext cx="576644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07CF02D-76B7-60A6-F2F9-0510D54536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3613213"/>
                <a:ext cx="10711648" cy="27988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Harder problem: </a:t>
                </a:r>
                <a:r>
                  <a:rPr lang="en-US" dirty="0"/>
                  <a:t>what if observations are spatiotemporal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Needs further modeling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empirical orthogonal functions (e.g., PCA) orthogonal polynomials, radial basis functions, …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Challenges:</a:t>
                </a:r>
              </a:p>
              <a:p>
                <a:pPr lvl="1"/>
                <a:r>
                  <a:rPr lang="en-US" dirty="0"/>
                  <a:t>Generating the training data – computationally expensive</a:t>
                </a:r>
              </a:p>
              <a:p>
                <a:pPr lvl="1"/>
                <a:r>
                  <a:rPr lang="en-US" dirty="0"/>
                  <a:t>Choosing models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lots of subjectivity &amp; luck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07CF02D-76B7-60A6-F2F9-0510D5453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613213"/>
                <a:ext cx="10711648" cy="2798833"/>
              </a:xfrm>
              <a:prstGeom prst="rect">
                <a:avLst/>
              </a:prstGeom>
              <a:blipFill>
                <a:blip r:embed="rId6"/>
                <a:stretch>
                  <a:fillRect l="-592" t="-2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30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82F2-B728-392D-9EFE-6ECA16F5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grid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477F4-6D41-F613-EEF4-BA673EE71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209554"/>
                <a:ext cx="5784542" cy="52833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Training data generation can be computationally inefficient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sampled randomly (e.g., Monte Carlo) in parameter-space</a:t>
                </a:r>
              </a:p>
              <a:p>
                <a:pPr lvl="1"/>
                <a:r>
                  <a:rPr lang="en-US" dirty="0"/>
                  <a:t>There are efficient and robust ways of sampling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If computational resources are guaranteed: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smooth (e.g., polynomial) 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we can use </a:t>
                </a:r>
                <a:r>
                  <a:rPr lang="en-US" dirty="0">
                    <a:solidFill>
                      <a:srgbClr val="00B050"/>
                    </a:solidFill>
                  </a:rPr>
                  <a:t>Curtis-</a:t>
                </a:r>
                <a:r>
                  <a:rPr lang="en-US" dirty="0" err="1">
                    <a:solidFill>
                      <a:srgbClr val="00B050"/>
                    </a:solidFill>
                  </a:rPr>
                  <a:t>Clenshaw</a:t>
                </a:r>
                <a:r>
                  <a:rPr lang="en-US" dirty="0"/>
                  <a:t> or </a:t>
                </a:r>
                <a:r>
                  <a:rPr lang="en-US" dirty="0" err="1"/>
                  <a:t>Smolyak</a:t>
                </a:r>
                <a:r>
                  <a:rPr lang="en-US" dirty="0"/>
                  <a:t> sparse grid</a:t>
                </a:r>
              </a:p>
              <a:p>
                <a:pPr lvl="1"/>
                <a:r>
                  <a:rPr lang="en-US" dirty="0"/>
                  <a:t>If smoothness not known, use </a:t>
                </a:r>
                <a:r>
                  <a:rPr lang="en-US" dirty="0">
                    <a:solidFill>
                      <a:srgbClr val="00B050"/>
                    </a:solidFill>
                  </a:rPr>
                  <a:t>Latin Hypercube Sampling</a:t>
                </a:r>
              </a:p>
              <a:p>
                <a:pPr lvl="1"/>
                <a:r>
                  <a:rPr lang="en-US" dirty="0"/>
                  <a:t>Incremental adaptive sampling (active learning)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If computational resources are uncertain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Space-filling sampling </a:t>
                </a:r>
                <a:r>
                  <a:rPr lang="en-US" dirty="0"/>
                  <a:t>designs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477F4-6D41-F613-EEF4-BA673EE71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209554"/>
                <a:ext cx="5784542" cy="5283321"/>
              </a:xfrm>
              <a:blipFill>
                <a:blip r:embed="rId2"/>
                <a:stretch>
                  <a:fillRect l="-1096"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5E423-F3FD-FE33-4E27-9AE79FC7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268A73-A2E3-B489-EE76-1D4E09B13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996"/>
          <a:stretch/>
        </p:blipFill>
        <p:spPr>
          <a:xfrm>
            <a:off x="6592096" y="1253407"/>
            <a:ext cx="5380371" cy="1462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24DFE-EC59-EABF-DF16-57346AE02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722" y="3602686"/>
            <a:ext cx="2623930" cy="2388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838670-EC42-66F8-CAB1-2C18A99F74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84"/>
          <a:stretch/>
        </p:blipFill>
        <p:spPr>
          <a:xfrm>
            <a:off x="9282282" y="3643242"/>
            <a:ext cx="2909718" cy="2306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59A2BD-EA62-8CE7-A8B3-5091BC647674}"/>
              </a:ext>
            </a:extLst>
          </p:cNvPr>
          <p:cNvSpPr txBox="1"/>
          <p:nvPr/>
        </p:nvSpPr>
        <p:spPr>
          <a:xfrm>
            <a:off x="7634187" y="3011873"/>
            <a:ext cx="373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Curtis-</a:t>
            </a:r>
            <a:r>
              <a:rPr lang="en-US" dirty="0" err="1">
                <a:solidFill>
                  <a:srgbClr val="FF0000"/>
                </a:solidFill>
              </a:rPr>
              <a:t>Clenshaw</a:t>
            </a:r>
            <a:r>
              <a:rPr lang="en-US" dirty="0">
                <a:solidFill>
                  <a:srgbClr val="FF0000"/>
                </a:solidFill>
              </a:rPr>
              <a:t> grids for 2D sampling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D1FA9-5BD4-0FDE-77AD-619D2777128A}"/>
              </a:ext>
            </a:extLst>
          </p:cNvPr>
          <p:cNvSpPr txBox="1"/>
          <p:nvPr/>
        </p:nvSpPr>
        <p:spPr>
          <a:xfrm>
            <a:off x="6811629" y="6123035"/>
            <a:ext cx="261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Latin Hypercube sampling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 2D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A1312B-67BA-F140-2F2B-9C8CC92E7A36}"/>
              </a:ext>
            </a:extLst>
          </p:cNvPr>
          <p:cNvSpPr txBox="1"/>
          <p:nvPr/>
        </p:nvSpPr>
        <p:spPr>
          <a:xfrm>
            <a:off x="9816681" y="6092759"/>
            <a:ext cx="19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Space-filling design</a:t>
            </a:r>
          </a:p>
        </p:txBody>
      </p:sp>
    </p:spTree>
    <p:extLst>
      <p:ext uri="{BB962C8B-B14F-4D97-AF65-F5344CB8AC3E}">
        <p14:creationId xmlns:p14="http://schemas.microsoft.com/office/powerpoint/2010/main" val="95913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62AF-6309-CE69-9BCF-58BCF5FA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source reconstruction with SDF?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6342E-4C6F-8096-6F73-DD5AE092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Safeguard scenarios: </a:t>
            </a:r>
            <a:r>
              <a:rPr lang="en-US" dirty="0"/>
              <a:t>Which ones should we consider?</a:t>
            </a:r>
          </a:p>
          <a:p>
            <a:pPr lvl="1"/>
            <a:r>
              <a:rPr lang="en-US" dirty="0"/>
              <a:t>Hold-ups in ductwork, contents of cylinders &amp; containers, ….</a:t>
            </a:r>
          </a:p>
          <a:p>
            <a:r>
              <a:rPr lang="en-US" dirty="0">
                <a:solidFill>
                  <a:srgbClr val="FF0000"/>
                </a:solidFill>
              </a:rPr>
              <a:t>Source models: </a:t>
            </a:r>
            <a:r>
              <a:rPr lang="en-US" dirty="0"/>
              <a:t>What types of source parameterization should we consider in Safeguards?</a:t>
            </a:r>
          </a:p>
          <a:p>
            <a:pPr lvl="1"/>
            <a:r>
              <a:rPr lang="en-US" dirty="0"/>
              <a:t>Point/line/volumetric(?)</a:t>
            </a:r>
          </a:p>
          <a:p>
            <a:r>
              <a:rPr lang="en-US" dirty="0">
                <a:solidFill>
                  <a:srgbClr val="FF0000"/>
                </a:solidFill>
              </a:rPr>
              <a:t>Multimodal observations: </a:t>
            </a:r>
            <a:r>
              <a:rPr lang="en-US" dirty="0"/>
              <a:t>What observables should we consider? Gamma, neutron</a:t>
            </a:r>
            <a:r>
              <a:rPr lang="en-US"/>
              <a:t>, Lidar, ….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Noise models: </a:t>
            </a:r>
            <a:r>
              <a:rPr lang="en-US" dirty="0"/>
              <a:t>Do we consider short dwell times? Should we consider low count measurements?</a:t>
            </a:r>
          </a:p>
          <a:p>
            <a:pPr lvl="1"/>
            <a:r>
              <a:rPr lang="en-US" dirty="0"/>
              <a:t>Will we need Poisson or negative binomial observational error models? Or will Gaussians work?</a:t>
            </a:r>
          </a:p>
          <a:p>
            <a:r>
              <a:rPr lang="en-US" dirty="0">
                <a:solidFill>
                  <a:srgbClr val="FF0000"/>
                </a:solidFill>
              </a:rPr>
              <a:t>Surrogate models: </a:t>
            </a:r>
            <a:r>
              <a:rPr lang="en-US" dirty="0"/>
              <a:t>Is it feasible to make surrogate models ahead of time?</a:t>
            </a:r>
          </a:p>
          <a:p>
            <a:r>
              <a:rPr lang="en-US" dirty="0">
                <a:solidFill>
                  <a:srgbClr val="FF0000"/>
                </a:solidFill>
              </a:rPr>
              <a:t>Inference algorithms: </a:t>
            </a:r>
            <a:r>
              <a:rPr lang="en-US" dirty="0"/>
              <a:t>How accurate do we need the UQ to be? Can we live with fast, if approximate, VI algos?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73339-08F9-372B-C69D-D2CA8700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7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FF89-D47F-099F-CCDF-F7B89045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Bare bones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4D9DF-BF51-94AE-2D84-F097178EE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9554"/>
                <a:ext cx="10515600" cy="51467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What is it? </a:t>
                </a:r>
              </a:p>
              <a:p>
                <a:pPr lvl="1"/>
                <a:r>
                  <a:rPr lang="en-US" dirty="0"/>
                  <a:t>Estimating characteristics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of a radiation source, w/ uncertainty quantification (UQ), from data</a:t>
                </a:r>
              </a:p>
              <a:p>
                <a:pPr lvl="1"/>
                <a:r>
                  <a:rPr lang="en-US" dirty="0"/>
                  <a:t>Estimate activity, spatial extents/distribution, presence of shielding, composition etc.. </a:t>
                </a:r>
                <a:endParaRPr lang="en-US" dirty="0">
                  <a:solidFill>
                    <a:srgbClr val="00B050"/>
                  </a:solidFill>
                  <a:latin typeface="Symbol" pitchFamily="2" charset="2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What measurements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does it need?   </a:t>
                </a:r>
                <a:endParaRPr lang="en-US" baseline="30000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Lidar (for spatial &amp; geometrical info)</a:t>
                </a:r>
              </a:p>
              <a:p>
                <a:pPr lvl="1"/>
                <a:r>
                  <a:rPr lang="en-US" dirty="0">
                    <a:latin typeface="Symbol" pitchFamily="2" charset="2"/>
                  </a:rPr>
                  <a:t>g</a:t>
                </a:r>
                <a:r>
                  <a:rPr lang="en-US" dirty="0"/>
                  <a:t>, neutron, X-ray &amp; spectrum measurements (to infer activity and material composition)</a:t>
                </a:r>
              </a:p>
              <a:p>
                <a:pPr lvl="1"/>
                <a:r>
                  <a:rPr lang="en-US" dirty="0"/>
                  <a:t>Measurements from different perspectives (to circumvent partial shielding)</a:t>
                </a:r>
              </a:p>
              <a:p>
                <a:pPr lvl="1"/>
                <a:r>
                  <a:rPr lang="en-US" dirty="0"/>
                  <a:t>Prior info (SME expertise, exogenous info e.g., mass, contextual info etc.)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Complications</a:t>
                </a:r>
              </a:p>
              <a:p>
                <a:pPr lvl="1"/>
                <a:r>
                  <a:rPr lang="en-US" dirty="0"/>
                  <a:t>Shielding blocking some / all perspectives</a:t>
                </a:r>
              </a:p>
              <a:p>
                <a:pPr lvl="1"/>
                <a:r>
                  <a:rPr lang="en-US" dirty="0"/>
                  <a:t>Limited dwell times and very noisy measurements</a:t>
                </a:r>
              </a:p>
              <a:p>
                <a:pPr lvl="1"/>
                <a:r>
                  <a:rPr lang="en-US" dirty="0"/>
                  <a:t>Computational speed (don’t want this to take weeks on clusters)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4D9DF-BF51-94AE-2D84-F097178EE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9554"/>
                <a:ext cx="10515600" cy="5146796"/>
              </a:xfrm>
              <a:blipFill>
                <a:blip r:embed="rId2"/>
                <a:stretch>
                  <a:fillRect l="-603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49110-3545-3FD2-67C1-95F66635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F25B4-8DC2-1816-A725-24C29D22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9C44F-D7C0-BED6-C878-D13EFDF104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 estimation method: </a:t>
                </a:r>
                <a:r>
                  <a:rPr lang="en-US" dirty="0"/>
                  <a:t>Bayesian inference	</a:t>
                </a:r>
              </a:p>
              <a:p>
                <a:pPr lvl="1"/>
                <a:r>
                  <a:rPr lang="en-US" dirty="0"/>
                  <a:t>Allows UQ bounds to be computed</a:t>
                </a:r>
              </a:p>
              <a:p>
                <a:pPr lvl="1"/>
                <a:r>
                  <a:rPr lang="en-US" dirty="0"/>
                  <a:t>Allows one to propose many conceptual parameterized source models and choose between them</a:t>
                </a:r>
              </a:p>
              <a:p>
                <a:pPr lvl="2"/>
                <a:r>
                  <a:rPr lang="en-US" dirty="0"/>
                  <a:t>Point/line/volume sources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Models: </a:t>
                </a:r>
                <a:r>
                  <a:rPr lang="en-US" dirty="0"/>
                  <a:t>Uses physics models to link characteristics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to observations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Conceptually easy to include complex phenomena, if needed; also effect of shielding</a:t>
                </a:r>
              </a:p>
              <a:p>
                <a:pPr lvl="1"/>
                <a:r>
                  <a:rPr lang="en-US" dirty="0"/>
                  <a:t>In case of linear model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≈[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analytical solution</a:t>
                </a:r>
              </a:p>
              <a:p>
                <a:pPr lvl="1"/>
                <a:r>
                  <a:rPr lang="en-US" dirty="0"/>
                  <a:t>Allows bounds and other prior info to be imposed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during estimation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Drawbacks:</a:t>
                </a:r>
              </a:p>
              <a:p>
                <a:pPr lvl="1"/>
                <a:r>
                  <a:rPr lang="en-US" dirty="0"/>
                  <a:t>Requires statistical expertise to interpret results, at the very minimum</a:t>
                </a:r>
              </a:p>
              <a:p>
                <a:pPr lvl="1"/>
                <a:r>
                  <a:rPr lang="en-US" dirty="0"/>
                  <a:t>For nonlinear problems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naïve estimation is very slow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9C44F-D7C0-BED6-C878-D13EFDF10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C8470-B06B-2583-5063-C7D39D45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5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CE52-3B4F-BF5A-04D1-A68A39B1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Bayesian inference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5F9A2-DC09-A259-EE98-396742477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9554"/>
                <a:ext cx="10515600" cy="528332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Bayesian inference: </a:t>
                </a:r>
                <a:r>
                  <a:rPr lang="en-US" dirty="0"/>
                  <a:t>A way of combining prior beliefs regarding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models 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as a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𝑜𝑏𝑠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:: observational error model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Solution:</a:t>
                </a:r>
              </a:p>
              <a:p>
                <a:pPr lvl="1"/>
                <a:r>
                  <a:rPr lang="en-US" dirty="0"/>
                  <a:t>Bayes formula: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0" dirty="0">
                    <a:ea typeface="Cambria Math" panose="02040503050406030204" pitchFamily="18" charset="0"/>
                  </a:rPr>
                  <a:t>:: posterior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:: likelihood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6DEC"/>
                    </a:solidFill>
                  </a:rPr>
                  <a:t> :: prior belief. </a:t>
                </a:r>
                <a:r>
                  <a:rPr lang="en-US" dirty="0"/>
                  <a:t>All statistical distributions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Specific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𝑜𝑏𝑠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analytical solution</a:t>
                </a:r>
              </a:p>
              <a:p>
                <a:pPr lvl="1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MCMC: </a:t>
                </a:r>
                <a:r>
                  <a:rPr lang="en-US" dirty="0"/>
                  <a:t>Otherwise generate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from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𝑜𝑏𝑠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6DE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Variational Inference: </a:t>
                </a:r>
                <a:r>
                  <a:rPr lang="en-US" dirty="0">
                    <a:ea typeface="Cambria Math" panose="02040503050406030204" pitchFamily="18" charset="0"/>
                  </a:rPr>
                  <a:t>Postulate a parameterized form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and estimate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Ensemble Kalman Filters</a:t>
                </a:r>
                <a:r>
                  <a:rPr lang="en-US" dirty="0">
                    <a:ea typeface="Cambria Math" panose="02040503050406030204" pitchFamily="18" charset="0"/>
                  </a:rPr>
                  <a:t>: Useful when measurements are time-dependent (as in SDF)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5F9A2-DC09-A259-EE98-396742477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9554"/>
                <a:ext cx="10515600" cy="5283321"/>
              </a:xfrm>
              <a:blipFill>
                <a:blip r:embed="rId2"/>
                <a:stretch>
                  <a:fillRect l="-603" t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9D19F-E675-5811-1033-F5D752F4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27F2-3115-ED1C-BE7D-59375D8B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 Monte Carlo (MCMC)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B92F67-8F43-B2D1-6736-08CF69DDEA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9554"/>
                <a:ext cx="6400185" cy="4967409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What? </a:t>
                </a:r>
                <a:r>
                  <a:rPr lang="en-US" dirty="0"/>
                  <a:t>A straightforward approach for drawing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an arbitrary distribution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How? </a:t>
                </a:r>
                <a:r>
                  <a:rPr lang="en-US" dirty="0"/>
                  <a:t>An algo that sequential executes a random walk in a parameter space, saving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Samples constitute the posterior distribution</a:t>
                </a:r>
              </a:p>
              <a:p>
                <a:pPr lvl="1"/>
                <a:r>
                  <a:rPr lang="en-US" dirty="0"/>
                  <a:t>Empirically visualized; difficult in high dimensions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Why good? </a:t>
                </a:r>
              </a:p>
              <a:p>
                <a:pPr lvl="1"/>
                <a:r>
                  <a:rPr lang="en-US" dirty="0"/>
                  <a:t>Easy to set up; moderate expertise needed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Why bad?</a:t>
                </a:r>
              </a:p>
              <a:p>
                <a:pPr lvl="1"/>
                <a:r>
                  <a:rPr lang="en-US" dirty="0"/>
                  <a:t>Long compute times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dirty="0"/>
                  <a:t> is computationally expensive or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high-dimensional</a:t>
                </a:r>
              </a:p>
              <a:p>
                <a:pPr lvl="1"/>
                <a:r>
                  <a:rPr lang="en-US" dirty="0"/>
                  <a:t>Interpreting posterior distribution from samples takes skill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B92F67-8F43-B2D1-6736-08CF69DDEA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9554"/>
                <a:ext cx="6400185" cy="4967409"/>
              </a:xfrm>
              <a:blipFill>
                <a:blip r:embed="rId2"/>
                <a:stretch>
                  <a:fillRect l="-992" t="-765"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75AD-6352-C2FD-BF31-BF0DE1BF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5</a:t>
            </a:fld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1EDC74D8-7079-539D-97DD-12FF8FB171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436" y="17526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98E3ED76-032A-20A9-5E66-3A3200710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5636" y="5029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707360A-9AE2-F42F-7652-0C7D18DD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836" y="4495800"/>
            <a:ext cx="152400" cy="152400"/>
          </a:xfrm>
          <a:prstGeom prst="plus">
            <a:avLst>
              <a:gd name="adj" fmla="val 25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873C25-53C4-12D9-F4D1-14189C967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636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8BAA2AD3-623F-35D6-A384-B663094E7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8036" y="4343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57945790-AC5D-965A-1DB3-5B83EAC61B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0036" y="3657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BDBC329-F84D-F64E-03C3-23422C6CCE29}"/>
              </a:ext>
            </a:extLst>
          </p:cNvPr>
          <p:cNvSpPr>
            <a:spLocks/>
          </p:cNvSpPr>
          <p:nvPr/>
        </p:nvSpPr>
        <p:spPr bwMode="auto">
          <a:xfrm>
            <a:off x="7944236" y="3886200"/>
            <a:ext cx="1447800" cy="381000"/>
          </a:xfrm>
          <a:custGeom>
            <a:avLst/>
            <a:gdLst>
              <a:gd name="T0" fmla="*/ 0 w 912"/>
              <a:gd name="T1" fmla="*/ 240 h 240"/>
              <a:gd name="T2" fmla="*/ 192 w 912"/>
              <a:gd name="T3" fmla="*/ 192 h 240"/>
              <a:gd name="T4" fmla="*/ 336 w 912"/>
              <a:gd name="T5" fmla="*/ 48 h 240"/>
              <a:gd name="T6" fmla="*/ 432 w 912"/>
              <a:gd name="T7" fmla="*/ 0 h 240"/>
              <a:gd name="T8" fmla="*/ 528 w 912"/>
              <a:gd name="T9" fmla="*/ 48 h 240"/>
              <a:gd name="T10" fmla="*/ 672 w 912"/>
              <a:gd name="T11" fmla="*/ 192 h 240"/>
              <a:gd name="T12" fmla="*/ 912 w 912"/>
              <a:gd name="T13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2" h="240">
                <a:moveTo>
                  <a:pt x="0" y="240"/>
                </a:moveTo>
                <a:cubicBezTo>
                  <a:pt x="68" y="232"/>
                  <a:pt x="136" y="224"/>
                  <a:pt x="192" y="192"/>
                </a:cubicBezTo>
                <a:cubicBezTo>
                  <a:pt x="248" y="160"/>
                  <a:pt x="296" y="80"/>
                  <a:pt x="336" y="48"/>
                </a:cubicBezTo>
                <a:cubicBezTo>
                  <a:pt x="376" y="16"/>
                  <a:pt x="400" y="0"/>
                  <a:pt x="432" y="0"/>
                </a:cubicBezTo>
                <a:cubicBezTo>
                  <a:pt x="464" y="0"/>
                  <a:pt x="488" y="16"/>
                  <a:pt x="528" y="48"/>
                </a:cubicBezTo>
                <a:cubicBezTo>
                  <a:pt x="568" y="80"/>
                  <a:pt x="608" y="160"/>
                  <a:pt x="672" y="192"/>
                </a:cubicBezTo>
                <a:cubicBezTo>
                  <a:pt x="736" y="224"/>
                  <a:pt x="824" y="232"/>
                  <a:pt x="912" y="24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3C1E70C-E9D5-E510-003A-33FD36BF1904}"/>
              </a:ext>
            </a:extLst>
          </p:cNvPr>
          <p:cNvSpPr>
            <a:spLocks/>
          </p:cNvSpPr>
          <p:nvPr/>
        </p:nvSpPr>
        <p:spPr bwMode="auto">
          <a:xfrm>
            <a:off x="8630036" y="4648200"/>
            <a:ext cx="609600" cy="254000"/>
          </a:xfrm>
          <a:custGeom>
            <a:avLst/>
            <a:gdLst>
              <a:gd name="T0" fmla="*/ 0 w 384"/>
              <a:gd name="T1" fmla="*/ 96 h 160"/>
              <a:gd name="T2" fmla="*/ 192 w 384"/>
              <a:gd name="T3" fmla="*/ 144 h 160"/>
              <a:gd name="T4" fmla="*/ 384 w 384"/>
              <a:gd name="T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60">
                <a:moveTo>
                  <a:pt x="0" y="96"/>
                </a:moveTo>
                <a:cubicBezTo>
                  <a:pt x="64" y="128"/>
                  <a:pt x="128" y="160"/>
                  <a:pt x="192" y="144"/>
                </a:cubicBezTo>
                <a:cubicBezTo>
                  <a:pt x="256" y="128"/>
                  <a:pt x="352" y="24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CA2283D1-5F31-1E2A-3735-B064E8A53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836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ACAB45-3FC8-2B59-1DA5-5FB3FDF0C94A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10154036" y="2438400"/>
            <a:ext cx="838200" cy="3048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CBA02E26-B2DA-F478-E6C6-625EC2BB6088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9773037" y="2286001"/>
            <a:ext cx="1673225" cy="612775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50BDFB35-A82F-A5B8-BD0C-63CE8ACC6D60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9315837" y="2133601"/>
            <a:ext cx="2505075" cy="923925"/>
          </a:xfrm>
          <a:prstGeom prst="ellips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AutoShape 19">
            <a:extLst>
              <a:ext uri="{FF2B5EF4-FFF2-40B4-BE49-F238E27FC236}">
                <a16:creationId xmlns:a16="http://schemas.microsoft.com/office/drawing/2014/main" id="{55D58A3F-37C8-7CA1-1104-7ED84E06BD4F}"/>
              </a:ext>
            </a:extLst>
          </p:cNvPr>
          <p:cNvCxnSpPr>
            <a:cxnSpLocks noChangeShapeType="1"/>
            <a:stCxn id="8" idx="1"/>
          </p:cNvCxnSpPr>
          <p:nvPr/>
        </p:nvCxnSpPr>
        <p:spPr bwMode="auto">
          <a:xfrm flipV="1">
            <a:off x="9250750" y="4495801"/>
            <a:ext cx="446087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Line 20">
            <a:extLst>
              <a:ext uri="{FF2B5EF4-FFF2-40B4-BE49-F238E27FC236}">
                <a16:creationId xmlns:a16="http://schemas.microsoft.com/office/drawing/2014/main" id="{8FFF0F05-E8B3-1822-8780-BF41E0E6A5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836" y="3733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4D08B228-CFFA-96D2-FE19-22B3D5B338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836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E5B029C1-AB7F-7CB1-BB27-B6CCC1A78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836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4">
            <a:extLst>
              <a:ext uri="{FF2B5EF4-FFF2-40B4-BE49-F238E27FC236}">
                <a16:creationId xmlns:a16="http://schemas.microsoft.com/office/drawing/2014/main" id="{BC52FF0C-1349-1B77-C242-EDB88CF05B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2236" y="2743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5">
            <a:extLst>
              <a:ext uri="{FF2B5EF4-FFF2-40B4-BE49-F238E27FC236}">
                <a16:creationId xmlns:a16="http://schemas.microsoft.com/office/drawing/2014/main" id="{F6D7198B-519F-0417-3E45-BBF5EB4BEA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73036" y="2743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FCD6AFEA-21DA-E57D-15DA-CD38EE775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73036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6F5A5954-9909-ACAD-9EB6-A07530A65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3036" y="2362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8">
            <a:extLst>
              <a:ext uri="{FF2B5EF4-FFF2-40B4-BE49-F238E27FC236}">
                <a16:creationId xmlns:a16="http://schemas.microsoft.com/office/drawing/2014/main" id="{FF191153-CA97-00FE-ADAC-EE5D88AD93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20836" y="205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9">
            <a:extLst>
              <a:ext uri="{FF2B5EF4-FFF2-40B4-BE49-F238E27FC236}">
                <a16:creationId xmlns:a16="http://schemas.microsoft.com/office/drawing/2014/main" id="{F99DA07B-8A58-0FF7-AF78-7DCC688763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35036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0">
            <a:extLst>
              <a:ext uri="{FF2B5EF4-FFF2-40B4-BE49-F238E27FC236}">
                <a16:creationId xmlns:a16="http://schemas.microsoft.com/office/drawing/2014/main" id="{020FB5AE-0DDF-BA3E-407D-F9940ECB2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35036" y="2057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1">
            <a:extLst>
              <a:ext uri="{FF2B5EF4-FFF2-40B4-BE49-F238E27FC236}">
                <a16:creationId xmlns:a16="http://schemas.microsoft.com/office/drawing/2014/main" id="{B9E9D28F-0A4C-3A3D-0E65-0886BB4180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77836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6F848F38-C5EE-BFD4-CFBD-85D10EEA3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7836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id="{A1D21622-690E-3F0B-2C91-6DC742F66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7836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4">
            <a:extLst>
              <a:ext uri="{FF2B5EF4-FFF2-40B4-BE49-F238E27FC236}">
                <a16:creationId xmlns:a16="http://schemas.microsoft.com/office/drawing/2014/main" id="{CBE399C5-EB30-2055-BB42-724705D555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92036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5">
            <a:extLst>
              <a:ext uri="{FF2B5EF4-FFF2-40B4-BE49-F238E27FC236}">
                <a16:creationId xmlns:a16="http://schemas.microsoft.com/office/drawing/2014/main" id="{994C2F2E-006F-26E1-022C-3832FE79C8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2036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6">
            <a:extLst>
              <a:ext uri="{FF2B5EF4-FFF2-40B4-BE49-F238E27FC236}">
                <a16:creationId xmlns:a16="http://schemas.microsoft.com/office/drawing/2014/main" id="{849992F3-92E6-7912-FDCD-445AA3D99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8236" y="2819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7">
            <a:extLst>
              <a:ext uri="{FF2B5EF4-FFF2-40B4-BE49-F238E27FC236}">
                <a16:creationId xmlns:a16="http://schemas.microsoft.com/office/drawing/2014/main" id="{8C94C46F-9D69-72C0-BD96-0498EA9F5A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73236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8">
            <a:extLst>
              <a:ext uri="{FF2B5EF4-FFF2-40B4-BE49-F238E27FC236}">
                <a16:creationId xmlns:a16="http://schemas.microsoft.com/office/drawing/2014/main" id="{7CFC0811-D9EE-2A12-BE9B-991D77A09D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87436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9">
            <a:extLst>
              <a:ext uri="{FF2B5EF4-FFF2-40B4-BE49-F238E27FC236}">
                <a16:creationId xmlns:a16="http://schemas.microsoft.com/office/drawing/2014/main" id="{96C960BF-5C44-AF29-EF7F-908840DE8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7436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B34FB00F-4DB7-A977-FD14-D9E33CC42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236" y="51816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1"/>
                </a:solidFill>
                <a:latin typeface="Times New Roman" charset="0"/>
              </a:rPr>
              <a:t>a</a:t>
            </a:r>
          </a:p>
        </p:txBody>
      </p:sp>
      <p:sp>
        <p:nvSpPr>
          <p:cNvPr id="38" name="Text Box 41">
            <a:extLst>
              <a:ext uri="{FF2B5EF4-FFF2-40B4-BE49-F238E27FC236}">
                <a16:creationId xmlns:a16="http://schemas.microsoft.com/office/drawing/2014/main" id="{33F94108-3F7B-E1F9-BB73-966993CC3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036" y="27432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1"/>
                </a:solidFill>
                <a:latin typeface="Times New Roman" charset="0"/>
              </a:rPr>
              <a:t>a</a:t>
            </a:r>
          </a:p>
        </p:txBody>
      </p:sp>
      <p:sp>
        <p:nvSpPr>
          <p:cNvPr id="39" name="Text Box 42">
            <a:extLst>
              <a:ext uri="{FF2B5EF4-FFF2-40B4-BE49-F238E27FC236}">
                <a16:creationId xmlns:a16="http://schemas.microsoft.com/office/drawing/2014/main" id="{554C90A9-D87E-FF14-A67F-02DDEBB2B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636" y="51816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68E09D14-03C0-74BA-8BD1-717506178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636" y="51816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1" name="Text Box 44">
            <a:extLst>
              <a:ext uri="{FF2B5EF4-FFF2-40B4-BE49-F238E27FC236}">
                <a16:creationId xmlns:a16="http://schemas.microsoft.com/office/drawing/2014/main" id="{A9DF9E02-C00A-8142-EADF-71143299E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036" y="228600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latin typeface="Times New Roman" charset="0"/>
              </a:rPr>
              <a:t>b</a:t>
            </a:r>
          </a:p>
        </p:txBody>
      </p:sp>
      <p:sp>
        <p:nvSpPr>
          <p:cNvPr id="42" name="Text Box 45">
            <a:extLst>
              <a:ext uri="{FF2B5EF4-FFF2-40B4-BE49-F238E27FC236}">
                <a16:creationId xmlns:a16="http://schemas.microsoft.com/office/drawing/2014/main" id="{227EAA92-87C5-03B8-4372-76C0C7C0D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036" y="160020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1"/>
                </a:solidFill>
                <a:latin typeface="Times New Roman" charset="0"/>
              </a:rPr>
              <a:t>b</a:t>
            </a:r>
          </a:p>
        </p:txBody>
      </p:sp>
      <p:sp>
        <p:nvSpPr>
          <p:cNvPr id="43" name="Text Box 46">
            <a:extLst>
              <a:ext uri="{FF2B5EF4-FFF2-40B4-BE49-F238E27FC236}">
                <a16:creationId xmlns:a16="http://schemas.microsoft.com/office/drawing/2014/main" id="{F9C05D63-392A-AE89-2829-C534FE9B2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236" y="502920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latin typeface="Times New Roman" charset="0"/>
              </a:rPr>
              <a:t>a</a:t>
            </a:r>
          </a:p>
        </p:txBody>
      </p:sp>
      <p:sp>
        <p:nvSpPr>
          <p:cNvPr id="44" name="Text Box 47">
            <a:extLst>
              <a:ext uri="{FF2B5EF4-FFF2-40B4-BE49-F238E27FC236}">
                <a16:creationId xmlns:a16="http://schemas.microsoft.com/office/drawing/2014/main" id="{DC54F13B-AB4B-1AF2-DB63-9B0520C4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436" y="3352801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33CC"/>
                </a:solidFill>
                <a:latin typeface="Times New Roman" charset="0"/>
              </a:rPr>
              <a:t>Proposal distribution</a:t>
            </a:r>
          </a:p>
        </p:txBody>
      </p:sp>
      <p:sp>
        <p:nvSpPr>
          <p:cNvPr id="45" name="Line 48">
            <a:extLst>
              <a:ext uri="{FF2B5EF4-FFF2-40B4-BE49-F238E27FC236}">
                <a16:creationId xmlns:a16="http://schemas.microsoft.com/office/drawing/2014/main" id="{7CE1E483-62F4-51E0-8F7B-3DA53C4CE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5236" y="3581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49">
            <a:extLst>
              <a:ext uri="{FF2B5EF4-FFF2-40B4-BE49-F238E27FC236}">
                <a16:creationId xmlns:a16="http://schemas.microsoft.com/office/drawing/2014/main" id="{24F1BCBD-3C07-E8EE-8D58-B45F65F7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036" y="1752601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FF3300"/>
                </a:solidFill>
                <a:latin typeface="Times New Roman" charset="0"/>
              </a:rPr>
              <a:t>“good” values of (a, b)</a:t>
            </a:r>
          </a:p>
        </p:txBody>
      </p:sp>
      <p:sp>
        <p:nvSpPr>
          <p:cNvPr id="47" name="Line 50">
            <a:extLst>
              <a:ext uri="{FF2B5EF4-FFF2-40B4-BE49-F238E27FC236}">
                <a16:creationId xmlns:a16="http://schemas.microsoft.com/office/drawing/2014/main" id="{6A5D4ADB-E03B-3CBD-4F9F-66750DEBB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3036" y="1981200"/>
            <a:ext cx="685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9C9D72-2605-8611-2091-E4337979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143" y="1084569"/>
            <a:ext cx="4277857" cy="2058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8FEEB4-69D2-BF2C-66B3-8C3D3BCE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DA59-6147-3834-5DBD-7DA16F9A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555"/>
            <a:ext cx="8072598" cy="53876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1: Estimate 5 parameters of the Community Land Model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Data: </a:t>
            </a:r>
            <a:r>
              <a:rPr lang="en-US" dirty="0"/>
              <a:t>Time-series of latent heat measurements over 5 years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Model cost: </a:t>
            </a:r>
            <a:r>
              <a:rPr lang="en-US" dirty="0"/>
              <a:t>~600 CPU-</a:t>
            </a:r>
            <a:r>
              <a:rPr lang="en-US" dirty="0" err="1"/>
              <a:t>hrs</a:t>
            </a:r>
            <a:r>
              <a:rPr lang="en-US" dirty="0"/>
              <a:t> per run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Acceleration: </a:t>
            </a:r>
            <a:r>
              <a:rPr lang="en-US" dirty="0"/>
              <a:t>Replace CLM with a surrogate, trained on 280 CLM runs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MCMC samples needed: </a:t>
            </a:r>
            <a:r>
              <a:rPr lang="en-US" dirty="0"/>
              <a:t>105; ~ 2 hours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Details: </a:t>
            </a:r>
            <a:r>
              <a:rPr lang="en-US" dirty="0"/>
              <a:t>Ray et al, SIAM J. Sc. </a:t>
            </a:r>
            <a:r>
              <a:rPr lang="en-US" dirty="0" err="1"/>
              <a:t>Comput</a:t>
            </a:r>
            <a:r>
              <a:rPr lang="en-US" dirty="0"/>
              <a:t>. 2015; DOI: </a:t>
            </a:r>
            <a:r>
              <a:rPr lang="en-US" b="0" i="0" u="sng" dirty="0">
                <a:solidFill>
                  <a:srgbClr val="3677B5"/>
                </a:solidFill>
                <a:effectLst/>
                <a:hlinkClick r:id="rId3"/>
              </a:rPr>
              <a:t>10.1137/140957998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Example 2: Estimate location of material interfaces in Godiva geometry (U</a:t>
            </a:r>
            <a:r>
              <a:rPr lang="en-US" baseline="30000" dirty="0">
                <a:solidFill>
                  <a:srgbClr val="FF0000"/>
                </a:solidFill>
              </a:rPr>
              <a:t>235</a:t>
            </a:r>
            <a:r>
              <a:rPr lang="en-US" dirty="0">
                <a:solidFill>
                  <a:srgbClr val="FF0000"/>
                </a:solidFill>
              </a:rPr>
              <a:t>/Pb/Al)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Data: </a:t>
            </a:r>
            <a:r>
              <a:rPr lang="en-US" dirty="0"/>
              <a:t>total </a:t>
            </a:r>
            <a:r>
              <a:rPr lang="en-US" dirty="0" err="1"/>
              <a:t>unscattered</a:t>
            </a:r>
            <a:r>
              <a:rPr lang="en-US" dirty="0"/>
              <a:t> leakage at 4 principal emission lines for U and daughters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Model cost: </a:t>
            </a:r>
            <a:r>
              <a:rPr lang="en-US" dirty="0"/>
              <a:t>Real-time ray tracing for gamma rays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MCMC samples: </a:t>
            </a:r>
            <a:r>
              <a:rPr lang="en-US" dirty="0"/>
              <a:t>2000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Details: </a:t>
            </a:r>
            <a:r>
              <a:rPr lang="en-US" dirty="0"/>
              <a:t>Bledsoe et al, IEEE Trans. </a:t>
            </a:r>
            <a:r>
              <a:rPr lang="en-US" dirty="0" err="1"/>
              <a:t>Nuc</a:t>
            </a:r>
            <a:r>
              <a:rPr lang="en-US" dirty="0"/>
              <a:t>. Sc., 2021. DOI: </a:t>
            </a:r>
            <a:r>
              <a:rPr lang="en-US" sz="1400" b="0" i="0" u="sng" dirty="0">
                <a:solidFill>
                  <a:srgbClr val="006699"/>
                </a:solidFill>
                <a:effectLst/>
                <a:hlinkClick r:id="rId4"/>
              </a:rPr>
              <a:t>10.1109/TNS.2021.3089018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99A87-FFC2-85DC-F817-4B520093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FA480-0E96-5190-03DF-69E03EF65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797" y="3584720"/>
            <a:ext cx="3060274" cy="29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85E5-50E0-9072-DFF3-825133B3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Kalman Filters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58B733-89A9-23B4-CADC-B45B5A4F2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9554"/>
                <a:ext cx="6397101" cy="4967409"/>
              </a:xfrm>
            </p:spPr>
            <p:txBody>
              <a:bodyPr/>
              <a:lstStyle/>
              <a:p>
                <a:r>
                  <a:rPr lang="en-US" dirty="0"/>
                  <a:t>A very scalable method for estimating Q is observations are functions of time (as is SDF)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approaches its posterior distribution as observations are incrementally assimilated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Why good?: </a:t>
                </a:r>
                <a:r>
                  <a:rPr lang="en-US" dirty="0"/>
                  <a:t>Immense scalability, </a:t>
                </a:r>
                <a:r>
                  <a:rPr lang="en-US" dirty="0" err="1"/>
                  <a:t>wrt</a:t>
                </a:r>
                <a:r>
                  <a:rPr lang="en-US" dirty="0"/>
                  <a:t> processors and parameters</a:t>
                </a:r>
              </a:p>
              <a:p>
                <a:pPr lvl="1"/>
                <a:r>
                  <a:rPr lang="en-US" dirty="0"/>
                  <a:t>source reconstruction from atmospheric transport, numerical weather forecasting 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Why bad?: </a:t>
                </a:r>
                <a:r>
                  <a:rPr lang="en-US" dirty="0"/>
                  <a:t>Gaussian assumptions!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a multivariate Gaussian;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Uses in radiation transport: </a:t>
                </a:r>
                <a:r>
                  <a:rPr lang="en-US" dirty="0"/>
                  <a:t>Very rare, probably because of reliance on Gaussian observational noise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58B733-89A9-23B4-CADC-B45B5A4F2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9554"/>
                <a:ext cx="6397101" cy="4967409"/>
              </a:xfrm>
              <a:blipFill>
                <a:blip r:embed="rId2"/>
                <a:stretch>
                  <a:fillRect l="-992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F6981-6720-A406-FC31-F1E97D95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37309-F59D-F13A-CDDB-0D0C7E780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301" y="1906480"/>
            <a:ext cx="4736730" cy="304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E648-3925-C7AB-2BD9-857DA3FA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Mean-field variational Inference (VI)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F1268-5C25-0E90-06AC-920D13BC4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What? </a:t>
                </a:r>
                <a:r>
                  <a:rPr lang="en-US" dirty="0"/>
                  <a:t>An approximate, very scalable way of computing posterior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Exploits parallelism and scalable optimization software; essential for high-dimensional problems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How?</a:t>
                </a:r>
              </a:p>
              <a:p>
                <a:pPr lvl="1"/>
                <a:r>
                  <a:rPr lang="en-US" dirty="0"/>
                  <a:t>Postulates a parameterized approximation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e.g.,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Estimate each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dirty="0"/>
                  <a:t> using gradient-based optimization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Why good?</a:t>
                </a:r>
              </a:p>
              <a:p>
                <a:pPr lvl="1"/>
                <a:r>
                  <a:rPr lang="en-US" dirty="0"/>
                  <a:t>Reuse scalable optimization solvers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Why bad?</a:t>
                </a:r>
              </a:p>
              <a:p>
                <a:pPr lvl="1"/>
                <a:r>
                  <a:rPr lang="en-US" dirty="0"/>
                  <a:t>Needs skill to postulate the approximation, then check its appropriateness</a:t>
                </a:r>
              </a:p>
              <a:p>
                <a:pPr lvl="1"/>
                <a:r>
                  <a:rPr lang="en-US" dirty="0"/>
                  <a:t>If done naively, can lead to high-dimensional optimization &amp; associated issues</a:t>
                </a:r>
              </a:p>
              <a:p>
                <a:pPr lvl="1"/>
                <a:r>
                  <a:rPr lang="en-US" dirty="0"/>
                  <a:t>If postulating a different approximation, need to reformulate the problem (not “black-box”)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F1268-5C25-0E90-06AC-920D13BC4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9E019-5ECB-8813-6401-7267171A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3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CC78-52A1-3DA7-60AA-7763DA5C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3F33-A8F5-AA43-A2D4-DD782743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554"/>
            <a:ext cx="7452769" cy="282239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Example: </a:t>
            </a:r>
            <a:r>
              <a:rPr lang="en-US" sz="1800" dirty="0"/>
              <a:t>Estimate the ~700 parameters of a deep neural net turbulence model inserted in RANS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Data: </a:t>
            </a:r>
            <a:r>
              <a:rPr lang="en-US" sz="1600" dirty="0"/>
              <a:t>stress predictions from a LES simulation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Model cost: </a:t>
            </a:r>
            <a:r>
              <a:rPr lang="en-US" sz="1600" dirty="0"/>
              <a:t>1 second (neural net)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Training data samples: </a:t>
            </a:r>
            <a:r>
              <a:rPr lang="en-US" sz="1600" dirty="0"/>
              <a:t>10,000</a:t>
            </a:r>
          </a:p>
          <a:p>
            <a:pPr lvl="1"/>
            <a:r>
              <a:rPr lang="en-US" sz="1600" dirty="0"/>
              <a:t>Postulate: NN parameters are independent and Gaussians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Details: </a:t>
            </a:r>
            <a:r>
              <a:rPr lang="en-US" sz="1600" dirty="0"/>
              <a:t>Geneva &amp; </a:t>
            </a:r>
            <a:r>
              <a:rPr lang="en-US" sz="1600" dirty="0" err="1"/>
              <a:t>Zabaras</a:t>
            </a:r>
            <a:r>
              <a:rPr lang="en-US" sz="1600" dirty="0"/>
              <a:t>, J. Comp. Phys., 2019; DOI:</a:t>
            </a:r>
            <a:r>
              <a:rPr lang="en-US" sz="1600" b="0" i="0" u="none" strike="noStrike" dirty="0">
                <a:solidFill>
                  <a:srgbClr val="2E2E2E"/>
                </a:solidFill>
                <a:effectLst/>
                <a:hlinkClick r:id="rId2" tooltip="Persistent link using digital object identifier"/>
              </a:rPr>
              <a:t>10.1016/j.jcp.2019.01.021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84F12-057C-022A-6C12-BF8C46B9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598-3E92-274C-A31B-357FD36C1128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4813C-FCCE-3998-8314-0A0083EAC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40"/>
          <a:stretch/>
        </p:blipFill>
        <p:spPr>
          <a:xfrm>
            <a:off x="8248011" y="1532813"/>
            <a:ext cx="3852149" cy="2026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0847E38-2866-4B6D-5A33-C4B70458E4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410" y="3964446"/>
                <a:ext cx="10700218" cy="2536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rgbClr val="FF0000"/>
                    </a:solidFill>
                  </a:rPr>
                  <a:t>Takeaways:</a:t>
                </a:r>
              </a:p>
              <a:p>
                <a:pPr lvl="1"/>
                <a:r>
                  <a:rPr lang="en-US" sz="1600" dirty="0"/>
                  <a:t>MCMC is used for low-dimensional inference (say &lt; 10 parameters)</a:t>
                </a:r>
              </a:p>
              <a:p>
                <a:pPr lvl="1"/>
                <a:r>
                  <a:rPr lang="en-US" sz="1600" dirty="0"/>
                  <a:t>Computational cost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sz="1800" dirty="0"/>
                  <a:t> not really an issue; can be replaced by a fast running surrogate</a:t>
                </a:r>
              </a:p>
              <a:p>
                <a:pPr lvl="2"/>
                <a:r>
                  <a:rPr lang="en-US" sz="1400" dirty="0"/>
                  <a:t>Making  surrogate is not easy (see later)</a:t>
                </a:r>
              </a:p>
              <a:p>
                <a:pPr lvl="1"/>
                <a:r>
                  <a:rPr lang="en-US" sz="1600" dirty="0"/>
                  <a:t>VI is used mostly for deep neural nets &amp; for high-dimensional parameters</a:t>
                </a:r>
              </a:p>
              <a:p>
                <a:pPr lvl="2"/>
                <a:r>
                  <a:rPr lang="en-US" sz="1400" dirty="0"/>
                  <a:t>Useful 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1400" dirty="0"/>
                  <a:t> is a field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0847E38-2866-4B6D-5A33-C4B70458E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10" y="3964446"/>
                <a:ext cx="10700218" cy="2536373"/>
              </a:xfrm>
              <a:prstGeom prst="rect">
                <a:avLst/>
              </a:prstGeom>
              <a:blipFill>
                <a:blip r:embed="rId4"/>
                <a:stretch>
                  <a:fillRect l="-356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98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1551</Words>
  <Application>Microsoft Macintosh PowerPoint</Application>
  <PresentationFormat>Widescreen</PresentationFormat>
  <Paragraphs>164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Quantitative source estimation</vt:lpstr>
      <vt:lpstr>Bare bones</vt:lpstr>
      <vt:lpstr>The basic technology</vt:lpstr>
      <vt:lpstr>So what is Bayesian inference</vt:lpstr>
      <vt:lpstr>Markov Chain Monte Carlo (MCMC)</vt:lpstr>
      <vt:lpstr>MCMC examples</vt:lpstr>
      <vt:lpstr>Ensemble Kalman Filters</vt:lpstr>
      <vt:lpstr>Mean-field variational Inference (VI)</vt:lpstr>
      <vt:lpstr>VI examples</vt:lpstr>
      <vt:lpstr>Model selection</vt:lpstr>
      <vt:lpstr>Surrogate models</vt:lpstr>
      <vt:lpstr>Sparse grid sampling</vt:lpstr>
      <vt:lpstr>Quantitative source reconstruction with SDF?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source estimation</dc:title>
  <dc:creator>Jaideep Ray</dc:creator>
  <cp:lastModifiedBy>Jaideep Ray</cp:lastModifiedBy>
  <cp:revision>7</cp:revision>
  <dcterms:created xsi:type="dcterms:W3CDTF">2023-08-14T22:37:42Z</dcterms:created>
  <dcterms:modified xsi:type="dcterms:W3CDTF">2023-08-15T07:53:02Z</dcterms:modified>
</cp:coreProperties>
</file>