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7" r:id="rId1"/>
    <p:sldMasterId id="2147483698" r:id="rId2"/>
    <p:sldMasterId id="2147483699" r:id="rId3"/>
  </p:sldMasterIdLst>
  <p:notesMasterIdLst>
    <p:notesMasterId r:id="rId47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311" r:id="rId44"/>
    <p:sldId id="312" r:id="rId45"/>
    <p:sldId id="313" r:id="rId46"/>
  </p:sldIdLst>
  <p:sldSz cx="9144000" cy="5143500" type="screen16x9"/>
  <p:notesSz cx="6858000" cy="9144000"/>
  <p:embeddedFontLst>
    <p:embeddedFont>
      <p:font typeface="Roboto" charset="0"/>
      <p:regular r:id="rId48"/>
      <p:bold r:id="rId49"/>
      <p:italic r:id="rId50"/>
      <p:boldItalic r:id="rId51"/>
    </p:embeddedFont>
    <p:embeddedFont>
      <p:font typeface="Calibri" pitchFamily="34" charset="0"/>
      <p:regular r:id="rId52"/>
      <p:bold r:id="rId53"/>
      <p:italic r:id="rId54"/>
      <p:boldItalic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59" d="100"/>
          <a:sy n="159" d="100"/>
        </p:scale>
        <p:origin x="-2669" y="-6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font" Target="fonts/font6.fntdata"/><Relationship Id="rId58" Type="http://schemas.openxmlformats.org/officeDocument/2006/relationships/theme" Target="theme/theme1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font" Target="fonts/font1.fntdata"/><Relationship Id="rId56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font" Target="fonts/font4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2.fntdata"/><Relationship Id="rId57" Type="http://schemas.openxmlformats.org/officeDocument/2006/relationships/viewProps" Target="viewProp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533520" y="764280"/>
            <a:ext cx="6704640" cy="377136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" name="Google Shape;5;n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6" name="Google Shape;6;n"/>
          <p:cNvSpPr txBox="1">
            <a:spLocks noGrp="1"/>
          </p:cNvSpPr>
          <p:nvPr>
            <p:ph type="dt" idx="10"/>
          </p:nvPr>
        </p:nvSpPr>
        <p:spPr>
          <a:xfrm>
            <a:off x="4399200" y="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55548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0" i="0" u="none" strike="noStrike" cap="none"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400" b="0" i="0" u="none" strike="noStrike" cap="none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1345631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0880" y="685800"/>
            <a:ext cx="6095520" cy="342864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9" name="Google Shape;23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1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 sz="1200" b="0" i="0" u="none" strike="noStrike" cap="none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32993afc2131d326_745:notes"/>
          <p:cNvSpPr txBox="1">
            <a:spLocks noGrp="1"/>
          </p:cNvSpPr>
          <p:nvPr>
            <p:ph type="body" idx="1"/>
          </p:nvPr>
        </p:nvSpPr>
        <p:spPr>
          <a:xfrm>
            <a:off x="777240" y="4777560"/>
            <a:ext cx="6217500" cy="452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Now that we have all this quantitative information about the surroundings in real-time we can use that to guide robots. We then have the ability if there seems to be a source over there say to a drone - go fly over there and if that estimation changes as it moves it’s very fast to rethink its path.</a:t>
            </a:r>
            <a:endParaRPr/>
          </a:p>
        </p:txBody>
      </p:sp>
      <p:sp>
        <p:nvSpPr>
          <p:cNvPr id="460" name="Google Shape;460;g32993afc2131d326_7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3520" y="764280"/>
            <a:ext cx="6704700" cy="3771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32993afc2131d326_792:notes"/>
          <p:cNvSpPr txBox="1">
            <a:spLocks noGrp="1"/>
          </p:cNvSpPr>
          <p:nvPr>
            <p:ph type="body" idx="1"/>
          </p:nvPr>
        </p:nvSpPr>
        <p:spPr>
          <a:xfrm>
            <a:off x="777240" y="4777560"/>
            <a:ext cx="6217500" cy="452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Now that we have all this quantitative information about the surroundings in real-time we can use that to guide robots. We then have the ability if there seems to be a source over there say to a drone - go fly over there and if that estimation changes as it moves it’s very fast to rethink its path.</a:t>
            </a:r>
            <a:endParaRPr/>
          </a:p>
        </p:txBody>
      </p:sp>
      <p:sp>
        <p:nvSpPr>
          <p:cNvPr id="508" name="Google Shape;508;g32993afc2131d326_7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3520" y="764280"/>
            <a:ext cx="6704700" cy="3771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2993afc2131d326_886:notes"/>
          <p:cNvSpPr txBox="1">
            <a:spLocks noGrp="1"/>
          </p:cNvSpPr>
          <p:nvPr>
            <p:ph type="body" idx="1"/>
          </p:nvPr>
        </p:nvSpPr>
        <p:spPr>
          <a:xfrm>
            <a:off x="777240" y="4777560"/>
            <a:ext cx="6217500" cy="452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Now that we have all this quantitative information about the surroundings in real-time we can use that to guide robots. We then have the ability if there seems to be a source over there say to a drone - go fly over there and if that estimation changes as it moves it’s very fast to rethink its path.</a:t>
            </a:r>
            <a:endParaRPr/>
          </a:p>
        </p:txBody>
      </p:sp>
      <p:sp>
        <p:nvSpPr>
          <p:cNvPr id="556" name="Google Shape;556;g32993afc2131d326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3520" y="764280"/>
            <a:ext cx="6704700" cy="3771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g32993afc2131d326_933:notes"/>
          <p:cNvSpPr txBox="1">
            <a:spLocks noGrp="1"/>
          </p:cNvSpPr>
          <p:nvPr>
            <p:ph type="body" idx="1"/>
          </p:nvPr>
        </p:nvSpPr>
        <p:spPr>
          <a:xfrm>
            <a:off x="777240" y="4777560"/>
            <a:ext cx="6217500" cy="452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Now that we have all this quantitative information about the surroundings in real-time we can use that to guide robots. We then have the ability if there seems to be a source over there say to a drone - go fly over there and if that estimation changes as it moves it’s very fast to rethink its path.</a:t>
            </a:r>
            <a:endParaRPr/>
          </a:p>
        </p:txBody>
      </p:sp>
      <p:sp>
        <p:nvSpPr>
          <p:cNvPr id="604" name="Google Shape;604;g32993afc2131d326_9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3520" y="764280"/>
            <a:ext cx="6704700" cy="3771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32993afc2131d326_839:notes"/>
          <p:cNvSpPr txBox="1">
            <a:spLocks noGrp="1"/>
          </p:cNvSpPr>
          <p:nvPr>
            <p:ph type="body" idx="1"/>
          </p:nvPr>
        </p:nvSpPr>
        <p:spPr>
          <a:xfrm>
            <a:off x="777240" y="4777560"/>
            <a:ext cx="6217500" cy="452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Now that we have all this quantitative information about the surroundings in real-time we can use that to guide robots. We then have the ability if there seems to be a source over there say to a drone - go fly over there and if that estimation changes as it moves it’s very fast to rethink its path.</a:t>
            </a:r>
            <a:endParaRPr/>
          </a:p>
        </p:txBody>
      </p:sp>
      <p:sp>
        <p:nvSpPr>
          <p:cNvPr id="652" name="Google Shape;652;g32993afc2131d326_8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3520" y="764280"/>
            <a:ext cx="6704700" cy="3771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g32993afc2131d326_980:notes"/>
          <p:cNvSpPr txBox="1">
            <a:spLocks noGrp="1"/>
          </p:cNvSpPr>
          <p:nvPr>
            <p:ph type="body" idx="1"/>
          </p:nvPr>
        </p:nvSpPr>
        <p:spPr>
          <a:xfrm>
            <a:off x="777240" y="4777560"/>
            <a:ext cx="6217500" cy="452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Now that we have all this quantitative information about the surroundings in real-time we can use that to guide robots. We then have the ability if there seems to be a source over there say to a drone - go fly over there and if that estimation changes as it moves it’s very fast to rethink its path.</a:t>
            </a:r>
            <a:endParaRPr/>
          </a:p>
        </p:txBody>
      </p:sp>
      <p:sp>
        <p:nvSpPr>
          <p:cNvPr id="700" name="Google Shape;700;g32993afc2131d326_9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3520" y="764280"/>
            <a:ext cx="6704700" cy="3771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32993afc2131d326_1027:notes"/>
          <p:cNvSpPr txBox="1">
            <a:spLocks noGrp="1"/>
          </p:cNvSpPr>
          <p:nvPr>
            <p:ph type="body" idx="1"/>
          </p:nvPr>
        </p:nvSpPr>
        <p:spPr>
          <a:xfrm>
            <a:off x="777240" y="4777560"/>
            <a:ext cx="6217500" cy="452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Now that we have all this quantitative information about the surroundings in real-time we can use that to guide robots. We then have the ability if there seems to be a source over there say to a drone - go fly over there and if that estimation changes as it moves it’s very fast to rethink its path.</a:t>
            </a:r>
            <a:endParaRPr/>
          </a:p>
        </p:txBody>
      </p:sp>
      <p:sp>
        <p:nvSpPr>
          <p:cNvPr id="748" name="Google Shape;748;g32993afc2131d326_10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3520" y="764280"/>
            <a:ext cx="6704700" cy="3771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g32993afc2131d326_317:notes"/>
          <p:cNvSpPr txBox="1">
            <a:spLocks noGrp="1"/>
          </p:cNvSpPr>
          <p:nvPr>
            <p:ph type="body" idx="1"/>
          </p:nvPr>
        </p:nvSpPr>
        <p:spPr>
          <a:xfrm>
            <a:off x="777240" y="4777560"/>
            <a:ext cx="6217500" cy="452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Now that we have all this quantitative information about the surroundings in real-time we can use that to guide robots. We then have the ability if there seems to be a source over there say to a drone - go fly over there and if that estimation changes as it moves it’s very fast to rethink its path.</a:t>
            </a:r>
            <a:endParaRPr/>
          </a:p>
        </p:txBody>
      </p:sp>
      <p:sp>
        <p:nvSpPr>
          <p:cNvPr id="796" name="Google Shape;796;g32993afc2131d326_3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3520" y="764280"/>
            <a:ext cx="6704700" cy="3771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g32993afc2131d326_524:notes"/>
          <p:cNvSpPr txBox="1">
            <a:spLocks noGrp="1"/>
          </p:cNvSpPr>
          <p:nvPr>
            <p:ph type="body" idx="1"/>
          </p:nvPr>
        </p:nvSpPr>
        <p:spPr>
          <a:xfrm>
            <a:off x="777240" y="4777560"/>
            <a:ext cx="6217500" cy="452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Now that we have all this quantitative information about the surroundings in real-time we can use that to guide robots. We then have the ability if there seems to be a source over there say to a drone - go fly over there and if that estimation changes as it moves it’s very fast to rethink its path.</a:t>
            </a:r>
            <a:endParaRPr/>
          </a:p>
        </p:txBody>
      </p:sp>
      <p:sp>
        <p:nvSpPr>
          <p:cNvPr id="879" name="Google Shape;879;g32993afc2131d326_5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3520" y="764280"/>
            <a:ext cx="6704700" cy="3771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g32993afc2131d326_130:notes"/>
          <p:cNvSpPr txBox="1">
            <a:spLocks noGrp="1"/>
          </p:cNvSpPr>
          <p:nvPr>
            <p:ph type="body" idx="1"/>
          </p:nvPr>
        </p:nvSpPr>
        <p:spPr>
          <a:xfrm>
            <a:off x="777240" y="4777560"/>
            <a:ext cx="6217500" cy="452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Now that we have all this quantitative information about the surroundings in real-time we can use that to guide robots. We then have the ability if there seems to be a source over there say to a drone - go fly over there and if that estimation changes as it moves it’s very fast to rethink its path.</a:t>
            </a:r>
            <a:endParaRPr/>
          </a:p>
        </p:txBody>
      </p:sp>
      <p:sp>
        <p:nvSpPr>
          <p:cNvPr id="972" name="Google Shape;972;g32993afc2131d326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3520" y="764280"/>
            <a:ext cx="6704700" cy="3771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:notes"/>
          <p:cNvSpPr txBox="1">
            <a:spLocks noGrp="1"/>
          </p:cNvSpPr>
          <p:nvPr>
            <p:ph type="body" idx="1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Scene data fusion is </a:t>
            </a:r>
            <a:endParaRPr/>
          </a:p>
        </p:txBody>
      </p:sp>
      <p:sp>
        <p:nvSpPr>
          <p:cNvPr id="247" name="Google Shape;24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3520" y="764280"/>
            <a:ext cx="6704640" cy="377136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g32993afc2131d326_1285:notes"/>
          <p:cNvSpPr txBox="1">
            <a:spLocks noGrp="1"/>
          </p:cNvSpPr>
          <p:nvPr>
            <p:ph type="body" idx="1"/>
          </p:nvPr>
        </p:nvSpPr>
        <p:spPr>
          <a:xfrm>
            <a:off x="777240" y="4777560"/>
            <a:ext cx="6217500" cy="452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Now that we have all this quantitative information about the surroundings in real-time we can use that to guide robots. We then have the ability if there seems to be a source over there say to a drone - go fly over there and if that estimation changes as it moves it’s very fast to rethink its path.</a:t>
            </a:r>
            <a:endParaRPr/>
          </a:p>
        </p:txBody>
      </p:sp>
      <p:sp>
        <p:nvSpPr>
          <p:cNvPr id="1045" name="Google Shape;1045;g32993afc2131d326_1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3520" y="764280"/>
            <a:ext cx="6704700" cy="3771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" name="Google Shape;1117;g32993afc2131d326_1357:notes"/>
          <p:cNvSpPr txBox="1">
            <a:spLocks noGrp="1"/>
          </p:cNvSpPr>
          <p:nvPr>
            <p:ph type="body" idx="1"/>
          </p:nvPr>
        </p:nvSpPr>
        <p:spPr>
          <a:xfrm>
            <a:off x="777240" y="4777560"/>
            <a:ext cx="6217500" cy="452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Now that we have all this quantitative information about the surroundings in real-time we can use that to guide robots. We then have the ability if there seems to be a source over there say to a drone - go fly over there and if that estimation changes as it moves it’s very fast to rethink its path.</a:t>
            </a:r>
            <a:endParaRPr/>
          </a:p>
        </p:txBody>
      </p:sp>
      <p:sp>
        <p:nvSpPr>
          <p:cNvPr id="1118" name="Google Shape;1118;g32993afc2131d326_13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3520" y="764280"/>
            <a:ext cx="6704700" cy="3771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0" name="Google Shape;1190;g32993afc2131d326_1141:notes"/>
          <p:cNvSpPr txBox="1">
            <a:spLocks noGrp="1"/>
          </p:cNvSpPr>
          <p:nvPr>
            <p:ph type="body" idx="1"/>
          </p:nvPr>
        </p:nvSpPr>
        <p:spPr>
          <a:xfrm>
            <a:off x="777240" y="4777560"/>
            <a:ext cx="6217500" cy="452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Now that we have all this quantitative information about the surroundings in real-time we can use that to guide robots. We then have the ability if there seems to be a source over there say to a drone - go fly over there and if that estimation changes as it moves it’s very fast to rethink its path.</a:t>
            </a:r>
            <a:endParaRPr/>
          </a:p>
        </p:txBody>
      </p:sp>
      <p:sp>
        <p:nvSpPr>
          <p:cNvPr id="1191" name="Google Shape;1191;g32993afc2131d326_1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3520" y="764280"/>
            <a:ext cx="6704700" cy="3771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g32993afc2131d326_1213:notes"/>
          <p:cNvSpPr txBox="1">
            <a:spLocks noGrp="1"/>
          </p:cNvSpPr>
          <p:nvPr>
            <p:ph type="body" idx="1"/>
          </p:nvPr>
        </p:nvSpPr>
        <p:spPr>
          <a:xfrm>
            <a:off x="777240" y="4777560"/>
            <a:ext cx="6217500" cy="452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Now that we have all this quantitative information about the surroundings in real-time we can use that to guide robots. We then have the ability if there seems to be a source over there say to a drone - go fly over there and if that estimation changes as it moves it’s very fast to rethink its path.</a:t>
            </a:r>
            <a:endParaRPr/>
          </a:p>
        </p:txBody>
      </p:sp>
      <p:sp>
        <p:nvSpPr>
          <p:cNvPr id="1262" name="Google Shape;1262;g32993afc2131d326_12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3520" y="764280"/>
            <a:ext cx="6704700" cy="3771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" name="Google Shape;1332;g32993afc2131d326_1489:notes"/>
          <p:cNvSpPr txBox="1">
            <a:spLocks noGrp="1"/>
          </p:cNvSpPr>
          <p:nvPr>
            <p:ph type="body" idx="1"/>
          </p:nvPr>
        </p:nvSpPr>
        <p:spPr>
          <a:xfrm>
            <a:off x="777240" y="4777560"/>
            <a:ext cx="6217500" cy="452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Now that we have all this quantitative information about the surroundings in real-time we can use that to guide robots. We then have the ability if there seems to be a source over there say to a drone - go fly over there and if that estimation changes as it moves it’s very fast to rethink its path.</a:t>
            </a:r>
            <a:endParaRPr/>
          </a:p>
        </p:txBody>
      </p:sp>
      <p:sp>
        <p:nvSpPr>
          <p:cNvPr id="1333" name="Google Shape;1333;g32993afc2131d326_14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3520" y="764280"/>
            <a:ext cx="6704700" cy="3771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" name="Google Shape;1402;g249cff2bf4b_0_5:notes"/>
          <p:cNvSpPr txBox="1">
            <a:spLocks noGrp="1"/>
          </p:cNvSpPr>
          <p:nvPr>
            <p:ph type="body" idx="1"/>
          </p:nvPr>
        </p:nvSpPr>
        <p:spPr>
          <a:xfrm>
            <a:off x="777240" y="4777560"/>
            <a:ext cx="6217500" cy="452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Now that we have all this quantitative information about the surroundings in real-time we can use that to guide robots. We then have the ability if there seems to be a source over there say to a drone - go fly over there and if that estimation changes as it moves it’s very fast to rethink its path.</a:t>
            </a:r>
            <a:endParaRPr/>
          </a:p>
        </p:txBody>
      </p:sp>
      <p:sp>
        <p:nvSpPr>
          <p:cNvPr id="1403" name="Google Shape;1403;g249cff2bf4b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3520" y="764280"/>
            <a:ext cx="6704700" cy="3771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5" name="Google Shape;1475;g32993afc2131d326_1560:notes"/>
          <p:cNvSpPr txBox="1">
            <a:spLocks noGrp="1"/>
          </p:cNvSpPr>
          <p:nvPr>
            <p:ph type="body" idx="1"/>
          </p:nvPr>
        </p:nvSpPr>
        <p:spPr>
          <a:xfrm>
            <a:off x="777240" y="4777560"/>
            <a:ext cx="6217500" cy="452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Now that we have all this quantitative information about the surroundings in real-time we can use that to guide robots. We then have the ability if there seems to be a source over there say to a drone - go fly over there and if that estimation changes as it moves it’s very fast to rethink its path.</a:t>
            </a:r>
            <a:endParaRPr/>
          </a:p>
        </p:txBody>
      </p:sp>
      <p:sp>
        <p:nvSpPr>
          <p:cNvPr id="1476" name="Google Shape;1476;g32993afc2131d326_15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3520" y="764280"/>
            <a:ext cx="6704700" cy="3771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Google Shape;1546;g32993afc2131d326_1699:notes"/>
          <p:cNvSpPr txBox="1">
            <a:spLocks noGrp="1"/>
          </p:cNvSpPr>
          <p:nvPr>
            <p:ph type="body" idx="1"/>
          </p:nvPr>
        </p:nvSpPr>
        <p:spPr>
          <a:xfrm>
            <a:off x="777240" y="4777560"/>
            <a:ext cx="6217500" cy="452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Now that we have all this quantitative information about the surroundings in real-time we can use that to guide robots. We then have the ability if there seems to be a source over there say to a drone - go fly over there and if that estimation changes as it moves it’s very fast to rethink its path.</a:t>
            </a:r>
            <a:endParaRPr/>
          </a:p>
        </p:txBody>
      </p:sp>
      <p:sp>
        <p:nvSpPr>
          <p:cNvPr id="1547" name="Google Shape;1547;g32993afc2131d326_16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3520" y="764280"/>
            <a:ext cx="6704700" cy="3771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" name="Google Shape;1617;g32993afc2131d326_1909:notes"/>
          <p:cNvSpPr txBox="1">
            <a:spLocks noGrp="1"/>
          </p:cNvSpPr>
          <p:nvPr>
            <p:ph type="body" idx="1"/>
          </p:nvPr>
        </p:nvSpPr>
        <p:spPr>
          <a:xfrm>
            <a:off x="777240" y="4777560"/>
            <a:ext cx="6217500" cy="452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Now that we have all this quantitative information about the surroundings in real-time we can use that to guide robots. We then have the ability if there seems to be a source over there say to a drone - go fly over there and if that estimation changes as it moves it’s very fast to rethink its path.</a:t>
            </a:r>
            <a:endParaRPr/>
          </a:p>
        </p:txBody>
      </p:sp>
      <p:sp>
        <p:nvSpPr>
          <p:cNvPr id="1618" name="Google Shape;1618;g32993afc2131d326_19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3520" y="764280"/>
            <a:ext cx="6704700" cy="3771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7" name="Google Shape;1687;g32993afc2131d326_1769:notes"/>
          <p:cNvSpPr txBox="1">
            <a:spLocks noGrp="1"/>
          </p:cNvSpPr>
          <p:nvPr>
            <p:ph type="body" idx="1"/>
          </p:nvPr>
        </p:nvSpPr>
        <p:spPr>
          <a:xfrm>
            <a:off x="777240" y="4777560"/>
            <a:ext cx="6217500" cy="452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Now that we have all this quantitative information about the surroundings in real-time we can use that to guide robots. We then have the ability if there seems to be a source over there say to a drone - go fly over there and if that estimation changes as it moves it’s very fast to rethink its path.</a:t>
            </a:r>
            <a:endParaRPr/>
          </a:p>
        </p:txBody>
      </p:sp>
      <p:sp>
        <p:nvSpPr>
          <p:cNvPr id="1688" name="Google Shape;1688;g32993afc2131d326_17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3520" y="764280"/>
            <a:ext cx="6704700" cy="3771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23be4e1e02d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3520" y="764280"/>
            <a:ext cx="6704700" cy="3771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23be4e1e02d_1_13:notes"/>
          <p:cNvSpPr txBox="1">
            <a:spLocks noGrp="1"/>
          </p:cNvSpPr>
          <p:nvPr>
            <p:ph type="body" idx="1"/>
          </p:nvPr>
        </p:nvSpPr>
        <p:spPr>
          <a:xfrm>
            <a:off x="777240" y="4777560"/>
            <a:ext cx="6217500" cy="452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g23be4e1e02d_1_13:notes"/>
          <p:cNvSpPr txBox="1">
            <a:spLocks noGrp="1"/>
          </p:cNvSpPr>
          <p:nvPr>
            <p:ph type="sldNum" idx="12"/>
          </p:nvPr>
        </p:nvSpPr>
        <p:spPr>
          <a:xfrm>
            <a:off x="4399200" y="9555480"/>
            <a:ext cx="3372900" cy="502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8" name="Google Shape;1758;g32993afc2131d326_1839:notes"/>
          <p:cNvSpPr txBox="1">
            <a:spLocks noGrp="1"/>
          </p:cNvSpPr>
          <p:nvPr>
            <p:ph type="body" idx="1"/>
          </p:nvPr>
        </p:nvSpPr>
        <p:spPr>
          <a:xfrm>
            <a:off x="777240" y="4777560"/>
            <a:ext cx="6217500" cy="452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Now that we have all this quantitative information about the surroundings in real-time we can use that to guide robots. We then have the ability if there seems to be a source over there say to a drone - go fly over there and if that estimation changes as it moves it’s very fast to rethink its path.</a:t>
            </a:r>
            <a:endParaRPr/>
          </a:p>
        </p:txBody>
      </p:sp>
      <p:sp>
        <p:nvSpPr>
          <p:cNvPr id="1759" name="Google Shape;1759;g32993afc2131d326_18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3520" y="764280"/>
            <a:ext cx="6704700" cy="3771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8" name="Google Shape;1828;g32993afc2131d326_1980:notes"/>
          <p:cNvSpPr txBox="1">
            <a:spLocks noGrp="1"/>
          </p:cNvSpPr>
          <p:nvPr>
            <p:ph type="body" idx="1"/>
          </p:nvPr>
        </p:nvSpPr>
        <p:spPr>
          <a:xfrm>
            <a:off x="777240" y="4777560"/>
            <a:ext cx="6217500" cy="452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Now that we have all this quantitative information about the surroundings in real-time we can use that to guide robots. We then have the ability if there seems to be a source over there say to a drone - go fly over there and if that estimation changes as it moves it’s very fast to rethink its path.</a:t>
            </a:r>
            <a:endParaRPr/>
          </a:p>
        </p:txBody>
      </p:sp>
      <p:sp>
        <p:nvSpPr>
          <p:cNvPr id="1829" name="Google Shape;1829;g32993afc2131d326_19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3520" y="764280"/>
            <a:ext cx="6704700" cy="3771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g32993afc2131d326_2052:notes"/>
          <p:cNvSpPr txBox="1">
            <a:spLocks noGrp="1"/>
          </p:cNvSpPr>
          <p:nvPr>
            <p:ph type="body" idx="1"/>
          </p:nvPr>
        </p:nvSpPr>
        <p:spPr>
          <a:xfrm>
            <a:off x="777240" y="4777560"/>
            <a:ext cx="6217500" cy="452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Now that we have all this quantitative information about the surroundings in real-time we can use that to guide robots. We then have the ability if there seems to be a source over there say to a drone - go fly over there and if that estimation changes as it moves it’s very fast to rethink its path.</a:t>
            </a:r>
            <a:endParaRPr/>
          </a:p>
        </p:txBody>
      </p:sp>
      <p:sp>
        <p:nvSpPr>
          <p:cNvPr id="1901" name="Google Shape;1901;g32993afc2131d326_20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3520" y="764280"/>
            <a:ext cx="6704700" cy="3771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6" name="Google Shape;1916;g23be4e1e02d_1_266:notes"/>
          <p:cNvSpPr txBox="1">
            <a:spLocks noGrp="1"/>
          </p:cNvSpPr>
          <p:nvPr>
            <p:ph type="body" idx="1"/>
          </p:nvPr>
        </p:nvSpPr>
        <p:spPr>
          <a:xfrm>
            <a:off x="777240" y="4777560"/>
            <a:ext cx="6217500" cy="452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Now that we have all this quantitative information about the surroundings in real-time we can use that to guide robots. We then have the ability if there seems to be a source over there say to a drone - go fly over there and if that estimation changes as it moves it’s very fast to rethink its path.</a:t>
            </a:r>
            <a:endParaRPr/>
          </a:p>
        </p:txBody>
      </p:sp>
      <p:sp>
        <p:nvSpPr>
          <p:cNvPr id="1917" name="Google Shape;1917;g23be4e1e02d_1_2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3520" y="764280"/>
            <a:ext cx="6704700" cy="3771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9" name="Google Shape;1929;g1f5b62c0c8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3520" y="764280"/>
            <a:ext cx="6704700" cy="3771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0" name="Google Shape;1930;g1f5b62c0c81_0_0:notes"/>
          <p:cNvSpPr txBox="1">
            <a:spLocks noGrp="1"/>
          </p:cNvSpPr>
          <p:nvPr>
            <p:ph type="body" idx="1"/>
          </p:nvPr>
        </p:nvSpPr>
        <p:spPr>
          <a:xfrm>
            <a:off x="777240" y="4777560"/>
            <a:ext cx="6217500" cy="452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1" name="Google Shape;1931;g1f5b62c0c81_0_0:notes"/>
          <p:cNvSpPr txBox="1">
            <a:spLocks noGrp="1"/>
          </p:cNvSpPr>
          <p:nvPr>
            <p:ph type="sldNum" idx="12"/>
          </p:nvPr>
        </p:nvSpPr>
        <p:spPr>
          <a:xfrm>
            <a:off x="4399200" y="9555480"/>
            <a:ext cx="3372900" cy="502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0" name="Google Shape;1950;g23be4e1e02d_1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3520" y="764280"/>
            <a:ext cx="6704700" cy="3771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1" name="Google Shape;1951;g23be4e1e02d_1_199:notes"/>
          <p:cNvSpPr txBox="1">
            <a:spLocks noGrp="1"/>
          </p:cNvSpPr>
          <p:nvPr>
            <p:ph type="body" idx="1"/>
          </p:nvPr>
        </p:nvSpPr>
        <p:spPr>
          <a:xfrm>
            <a:off x="777240" y="4777560"/>
            <a:ext cx="6217500" cy="452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2" name="Google Shape;1952;g23be4e1e02d_1_199:notes"/>
          <p:cNvSpPr txBox="1">
            <a:spLocks noGrp="1"/>
          </p:cNvSpPr>
          <p:nvPr>
            <p:ph type="sldNum" idx="12"/>
          </p:nvPr>
        </p:nvSpPr>
        <p:spPr>
          <a:xfrm>
            <a:off x="4399200" y="9555480"/>
            <a:ext cx="3372900" cy="502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35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1" name="Google Shape;1961;g23be4e1e02d_1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3520" y="764280"/>
            <a:ext cx="6704700" cy="3771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2" name="Google Shape;1962;g23be4e1e02d_1_163:notes"/>
          <p:cNvSpPr txBox="1">
            <a:spLocks noGrp="1"/>
          </p:cNvSpPr>
          <p:nvPr>
            <p:ph type="body" idx="1"/>
          </p:nvPr>
        </p:nvSpPr>
        <p:spPr>
          <a:xfrm>
            <a:off x="777240" y="4777560"/>
            <a:ext cx="6217500" cy="452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3" name="Google Shape;1963;g23be4e1e02d_1_163:notes"/>
          <p:cNvSpPr txBox="1">
            <a:spLocks noGrp="1"/>
          </p:cNvSpPr>
          <p:nvPr>
            <p:ph type="sldNum" idx="12"/>
          </p:nvPr>
        </p:nvSpPr>
        <p:spPr>
          <a:xfrm>
            <a:off x="4399200" y="9555480"/>
            <a:ext cx="3372900" cy="502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36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0" name="Google Shape;1970;g23be4e1e02d_1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3520" y="764280"/>
            <a:ext cx="6704700" cy="3771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1" name="Google Shape;1971;g23be4e1e02d_1_177:notes"/>
          <p:cNvSpPr txBox="1">
            <a:spLocks noGrp="1"/>
          </p:cNvSpPr>
          <p:nvPr>
            <p:ph type="body" idx="1"/>
          </p:nvPr>
        </p:nvSpPr>
        <p:spPr>
          <a:xfrm>
            <a:off x="777240" y="4777560"/>
            <a:ext cx="6217500" cy="452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2" name="Google Shape;1972;g23be4e1e02d_1_177:notes"/>
          <p:cNvSpPr txBox="1">
            <a:spLocks noGrp="1"/>
          </p:cNvSpPr>
          <p:nvPr>
            <p:ph type="sldNum" idx="12"/>
          </p:nvPr>
        </p:nvSpPr>
        <p:spPr>
          <a:xfrm>
            <a:off x="4399200" y="9555480"/>
            <a:ext cx="3372900" cy="502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37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0" name="Google Shape;1980;g249cff2bf4b_0_208:notes"/>
          <p:cNvSpPr txBox="1">
            <a:spLocks noGrp="1"/>
          </p:cNvSpPr>
          <p:nvPr>
            <p:ph type="body" idx="1"/>
          </p:nvPr>
        </p:nvSpPr>
        <p:spPr>
          <a:xfrm>
            <a:off x="777240" y="4777560"/>
            <a:ext cx="6217500" cy="452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Look up NNSA</a:t>
            </a:r>
            <a:endParaRPr/>
          </a:p>
        </p:txBody>
      </p:sp>
      <p:sp>
        <p:nvSpPr>
          <p:cNvPr id="1981" name="Google Shape;1981;g249cff2bf4b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3520" y="764280"/>
            <a:ext cx="6704700" cy="3771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7" name="Google Shape;1987;p20:notes"/>
          <p:cNvSpPr txBox="1">
            <a:spLocks noGrp="1"/>
          </p:cNvSpPr>
          <p:nvPr>
            <p:ph type="body" idx="1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8" name="Google Shape;198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3400" y="763588"/>
            <a:ext cx="6704013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23be4e1e02d_1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9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23be4e1e02d_1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time per calculation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can add and account for obstructions online</a:t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5" name="Google Shape;1995;p21:notes"/>
          <p:cNvSpPr txBox="1">
            <a:spLocks noGrp="1"/>
          </p:cNvSpPr>
          <p:nvPr>
            <p:ph type="body" idx="1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6" name="Google Shape;199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3520" y="764280"/>
            <a:ext cx="6704640" cy="377136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2" name="Google Shape;2322;g1f5ba2ba36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3520" y="764280"/>
            <a:ext cx="6704700" cy="3771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3" name="Google Shape;2323;g1f5ba2ba367_0_0:notes"/>
          <p:cNvSpPr txBox="1">
            <a:spLocks noGrp="1"/>
          </p:cNvSpPr>
          <p:nvPr>
            <p:ph type="body" idx="1"/>
          </p:nvPr>
        </p:nvSpPr>
        <p:spPr>
          <a:xfrm>
            <a:off x="777240" y="4777560"/>
            <a:ext cx="6217500" cy="452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4" name="Google Shape;2324;g1f5ba2ba367_0_0:notes"/>
          <p:cNvSpPr txBox="1">
            <a:spLocks noGrp="1"/>
          </p:cNvSpPr>
          <p:nvPr>
            <p:ph type="sldNum" idx="12"/>
          </p:nvPr>
        </p:nvSpPr>
        <p:spPr>
          <a:xfrm>
            <a:off x="4399200" y="9555480"/>
            <a:ext cx="3372900" cy="502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41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3" name="Google Shape;2333;g249cff2bf4b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3520" y="764280"/>
            <a:ext cx="6704700" cy="3771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4" name="Google Shape;2334;g249cff2bf4b_0_144:notes"/>
          <p:cNvSpPr txBox="1">
            <a:spLocks noGrp="1"/>
          </p:cNvSpPr>
          <p:nvPr>
            <p:ph type="body" idx="1"/>
          </p:nvPr>
        </p:nvSpPr>
        <p:spPr>
          <a:xfrm>
            <a:off x="777240" y="4777560"/>
            <a:ext cx="6217500" cy="452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5" name="Google Shape;2335;g249cff2bf4b_0_144:notes"/>
          <p:cNvSpPr txBox="1">
            <a:spLocks noGrp="1"/>
          </p:cNvSpPr>
          <p:nvPr>
            <p:ph type="sldNum" idx="12"/>
          </p:nvPr>
        </p:nvSpPr>
        <p:spPr>
          <a:xfrm>
            <a:off x="4399200" y="9555480"/>
            <a:ext cx="3372900" cy="502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42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2" name="Google Shape;2342;g1f5ba2ba367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3520" y="764280"/>
            <a:ext cx="6704700" cy="3771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3" name="Google Shape;2343;g1f5ba2ba367_0_14:notes"/>
          <p:cNvSpPr txBox="1">
            <a:spLocks noGrp="1"/>
          </p:cNvSpPr>
          <p:nvPr>
            <p:ph type="body" idx="1"/>
          </p:nvPr>
        </p:nvSpPr>
        <p:spPr>
          <a:xfrm>
            <a:off x="777240" y="4777560"/>
            <a:ext cx="6217500" cy="452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4" name="Google Shape;2344;g1f5ba2ba367_0_14:notes"/>
          <p:cNvSpPr txBox="1">
            <a:spLocks noGrp="1"/>
          </p:cNvSpPr>
          <p:nvPr>
            <p:ph type="sldNum" idx="12"/>
          </p:nvPr>
        </p:nvSpPr>
        <p:spPr>
          <a:xfrm>
            <a:off x="4399200" y="9555480"/>
            <a:ext cx="3372900" cy="502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43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23be4e1e02d_1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3520" y="764280"/>
            <a:ext cx="6704700" cy="3771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23be4e1e02d_1_3:notes"/>
          <p:cNvSpPr txBox="1">
            <a:spLocks noGrp="1"/>
          </p:cNvSpPr>
          <p:nvPr>
            <p:ph type="body" idx="1"/>
          </p:nvPr>
        </p:nvSpPr>
        <p:spPr>
          <a:xfrm>
            <a:off x="777240" y="4777560"/>
            <a:ext cx="6217500" cy="452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cross to maximize 1/r2 information</a:t>
            </a:r>
            <a:endParaRPr/>
          </a:p>
        </p:txBody>
      </p:sp>
      <p:sp>
        <p:nvSpPr>
          <p:cNvPr id="310" name="Google Shape;310;g23be4e1e02d_1_3:notes"/>
          <p:cNvSpPr txBox="1">
            <a:spLocks noGrp="1"/>
          </p:cNvSpPr>
          <p:nvPr>
            <p:ph type="sldNum" idx="12"/>
          </p:nvPr>
        </p:nvSpPr>
        <p:spPr>
          <a:xfrm>
            <a:off x="4399200" y="9555480"/>
            <a:ext cx="3372900" cy="502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32993afc2131d326_124:notes"/>
          <p:cNvSpPr txBox="1">
            <a:spLocks noGrp="1"/>
          </p:cNvSpPr>
          <p:nvPr>
            <p:ph type="body" idx="1"/>
          </p:nvPr>
        </p:nvSpPr>
        <p:spPr>
          <a:xfrm>
            <a:off x="777240" y="4777560"/>
            <a:ext cx="6217500" cy="452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Now that we have all this quantitative information about the surroundings in real-time we can use that to guide robots. We then have the ability if there seems to be a source over there say to a drone - go fly over there and if that estimation changes as it moves it’s very fast to rethink its path.</a:t>
            </a:r>
            <a:endParaRPr/>
          </a:p>
        </p:txBody>
      </p:sp>
      <p:sp>
        <p:nvSpPr>
          <p:cNvPr id="335" name="Google Shape;335;g32993afc2131d326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3520" y="764280"/>
            <a:ext cx="6704700" cy="3771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32993afc2131d326_482:notes"/>
          <p:cNvSpPr txBox="1">
            <a:spLocks noGrp="1"/>
          </p:cNvSpPr>
          <p:nvPr>
            <p:ph type="body" idx="1"/>
          </p:nvPr>
        </p:nvSpPr>
        <p:spPr>
          <a:xfrm>
            <a:off x="777240" y="4777560"/>
            <a:ext cx="6217500" cy="452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Now that we have all this quantitative information about the surroundings in real-time we can use that to guide robots. We then have the ability if there seems to be a source over there say to a drone - go fly over there and if that estimation changes as it moves it’s very fast to rethink its path.</a:t>
            </a:r>
            <a:endParaRPr/>
          </a:p>
        </p:txBody>
      </p:sp>
      <p:sp>
        <p:nvSpPr>
          <p:cNvPr id="343" name="Google Shape;343;g32993afc2131d326_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3520" y="764280"/>
            <a:ext cx="6704700" cy="3771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32993afc2131d326_149:notes"/>
          <p:cNvSpPr txBox="1">
            <a:spLocks noGrp="1"/>
          </p:cNvSpPr>
          <p:nvPr>
            <p:ph type="body" idx="1"/>
          </p:nvPr>
        </p:nvSpPr>
        <p:spPr>
          <a:xfrm>
            <a:off x="777240" y="4777560"/>
            <a:ext cx="6217500" cy="452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Now that we have all this quantitative information about the surroundings in real-time we can use that to guide robots. We then have the ability if there seems to be a source over there say to a drone - go fly over there and if that estimation changes as it moves it’s very fast to rethink its path.</a:t>
            </a:r>
            <a:endParaRPr/>
          </a:p>
        </p:txBody>
      </p:sp>
      <p:sp>
        <p:nvSpPr>
          <p:cNvPr id="368" name="Google Shape;368;g32993afc2131d326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3520" y="764280"/>
            <a:ext cx="6704700" cy="3771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32993afc2131d326_201:notes"/>
          <p:cNvSpPr txBox="1">
            <a:spLocks noGrp="1"/>
          </p:cNvSpPr>
          <p:nvPr>
            <p:ph type="body" idx="1"/>
          </p:nvPr>
        </p:nvSpPr>
        <p:spPr>
          <a:xfrm>
            <a:off x="777240" y="4777560"/>
            <a:ext cx="6217500" cy="452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Now that we have all this quantitative information about the surroundings in real-time we can use that to guide robots. We then have the ability if there seems to be a source over there say to a drone - go fly over there and if that estimation changes as it moves it’s very fast to rethink its path.</a:t>
            </a:r>
            <a:endParaRPr/>
          </a:p>
        </p:txBody>
      </p:sp>
      <p:sp>
        <p:nvSpPr>
          <p:cNvPr id="412" name="Google Shape;412;g32993afc2131d326_2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3520" y="764280"/>
            <a:ext cx="6704700" cy="3771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"/>
          <p:cNvSpPr txBox="1">
            <a:spLocks noGrp="1"/>
          </p:cNvSpPr>
          <p:nvPr>
            <p:ph type="title"/>
          </p:nvPr>
        </p:nvSpPr>
        <p:spPr>
          <a:xfrm>
            <a:off x="216000" y="139320"/>
            <a:ext cx="8699040" cy="460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subTitle" idx="1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>
            <a:spLocks noGrp="1"/>
          </p:cNvSpPr>
          <p:nvPr>
            <p:ph type="title"/>
          </p:nvPr>
        </p:nvSpPr>
        <p:spPr>
          <a:xfrm>
            <a:off x="216000" y="139320"/>
            <a:ext cx="8699040" cy="460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body" idx="2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>
            <a:spLocks noGrp="1"/>
          </p:cNvSpPr>
          <p:nvPr>
            <p:ph type="title"/>
          </p:nvPr>
        </p:nvSpPr>
        <p:spPr>
          <a:xfrm>
            <a:off x="216000" y="139320"/>
            <a:ext cx="8699040" cy="460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2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2"/>
          <p:cNvSpPr txBox="1">
            <a:spLocks noGrp="1"/>
          </p:cNvSpPr>
          <p:nvPr>
            <p:ph type="body" idx="2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2"/>
          <p:cNvSpPr txBox="1">
            <a:spLocks noGrp="1"/>
          </p:cNvSpPr>
          <p:nvPr>
            <p:ph type="body" idx="3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2"/>
          <p:cNvSpPr txBox="1">
            <a:spLocks noGrp="1"/>
          </p:cNvSpPr>
          <p:nvPr>
            <p:ph type="body" idx="4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3"/>
          <p:cNvSpPr txBox="1">
            <a:spLocks noGrp="1"/>
          </p:cNvSpPr>
          <p:nvPr>
            <p:ph type="title"/>
          </p:nvPr>
        </p:nvSpPr>
        <p:spPr>
          <a:xfrm>
            <a:off x="216000" y="139320"/>
            <a:ext cx="8699040" cy="460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body" idx="2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body" idx="3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body" idx="4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body" idx="5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body" idx="6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_AND_BODY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>
            <a:spLocks noGrp="1"/>
          </p:cNvSpPr>
          <p:nvPr>
            <p:ph type="title"/>
          </p:nvPr>
        </p:nvSpPr>
        <p:spPr>
          <a:xfrm>
            <a:off x="216000" y="139320"/>
            <a:ext cx="8699040" cy="460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subTitle" idx="1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7"/>
          <p:cNvSpPr txBox="1">
            <a:spLocks noGrp="1"/>
          </p:cNvSpPr>
          <p:nvPr>
            <p:ph type="title"/>
          </p:nvPr>
        </p:nvSpPr>
        <p:spPr>
          <a:xfrm>
            <a:off x="216000" y="139320"/>
            <a:ext cx="8699040" cy="460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7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8"/>
          <p:cNvSpPr txBox="1">
            <a:spLocks noGrp="1"/>
          </p:cNvSpPr>
          <p:nvPr>
            <p:ph type="title"/>
          </p:nvPr>
        </p:nvSpPr>
        <p:spPr>
          <a:xfrm>
            <a:off x="216000" y="139320"/>
            <a:ext cx="8699040" cy="460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body" idx="2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9"/>
          <p:cNvSpPr txBox="1">
            <a:spLocks noGrp="1"/>
          </p:cNvSpPr>
          <p:nvPr>
            <p:ph type="title"/>
          </p:nvPr>
        </p:nvSpPr>
        <p:spPr>
          <a:xfrm>
            <a:off x="216000" y="139320"/>
            <a:ext cx="8699040" cy="460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subTitle" idx="1"/>
          </p:nvPr>
        </p:nvSpPr>
        <p:spPr>
          <a:xfrm>
            <a:off x="216000" y="139320"/>
            <a:ext cx="8699040" cy="2135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1"/>
          <p:cNvSpPr txBox="1">
            <a:spLocks noGrp="1"/>
          </p:cNvSpPr>
          <p:nvPr>
            <p:ph type="title"/>
          </p:nvPr>
        </p:nvSpPr>
        <p:spPr>
          <a:xfrm>
            <a:off x="216000" y="139320"/>
            <a:ext cx="8699040" cy="460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1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1"/>
          <p:cNvSpPr txBox="1">
            <a:spLocks noGrp="1"/>
          </p:cNvSpPr>
          <p:nvPr>
            <p:ph type="body" idx="2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1"/>
          <p:cNvSpPr txBox="1">
            <a:spLocks noGrp="1"/>
          </p:cNvSpPr>
          <p:nvPr>
            <p:ph type="body" idx="3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2"/>
          <p:cNvSpPr txBox="1">
            <a:spLocks noGrp="1"/>
          </p:cNvSpPr>
          <p:nvPr>
            <p:ph type="title"/>
          </p:nvPr>
        </p:nvSpPr>
        <p:spPr>
          <a:xfrm>
            <a:off x="216000" y="139320"/>
            <a:ext cx="8699040" cy="460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2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2"/>
          <p:cNvSpPr txBox="1">
            <a:spLocks noGrp="1"/>
          </p:cNvSpPr>
          <p:nvPr>
            <p:ph type="body" idx="2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2"/>
          <p:cNvSpPr txBox="1">
            <a:spLocks noGrp="1"/>
          </p:cNvSpPr>
          <p:nvPr>
            <p:ph type="body" idx="3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3"/>
          <p:cNvSpPr txBox="1">
            <a:spLocks noGrp="1"/>
          </p:cNvSpPr>
          <p:nvPr>
            <p:ph type="title"/>
          </p:nvPr>
        </p:nvSpPr>
        <p:spPr>
          <a:xfrm>
            <a:off x="216000" y="139320"/>
            <a:ext cx="8699040" cy="460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3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3"/>
          <p:cNvSpPr txBox="1">
            <a:spLocks noGrp="1"/>
          </p:cNvSpPr>
          <p:nvPr>
            <p:ph type="body" idx="2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3"/>
          <p:cNvSpPr txBox="1">
            <a:spLocks noGrp="1"/>
          </p:cNvSpPr>
          <p:nvPr>
            <p:ph type="body" idx="3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4"/>
          <p:cNvSpPr txBox="1">
            <a:spLocks noGrp="1"/>
          </p:cNvSpPr>
          <p:nvPr>
            <p:ph type="title"/>
          </p:nvPr>
        </p:nvSpPr>
        <p:spPr>
          <a:xfrm>
            <a:off x="216000" y="139320"/>
            <a:ext cx="8699040" cy="460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4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4"/>
          <p:cNvSpPr txBox="1">
            <a:spLocks noGrp="1"/>
          </p:cNvSpPr>
          <p:nvPr>
            <p:ph type="body" idx="2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5"/>
          <p:cNvSpPr txBox="1">
            <a:spLocks noGrp="1"/>
          </p:cNvSpPr>
          <p:nvPr>
            <p:ph type="title"/>
          </p:nvPr>
        </p:nvSpPr>
        <p:spPr>
          <a:xfrm>
            <a:off x="216000" y="139320"/>
            <a:ext cx="8699040" cy="460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5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5"/>
          <p:cNvSpPr txBox="1">
            <a:spLocks noGrp="1"/>
          </p:cNvSpPr>
          <p:nvPr>
            <p:ph type="body" idx="2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5"/>
          <p:cNvSpPr txBox="1">
            <a:spLocks noGrp="1"/>
          </p:cNvSpPr>
          <p:nvPr>
            <p:ph type="body" idx="3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5"/>
          <p:cNvSpPr txBox="1">
            <a:spLocks noGrp="1"/>
          </p:cNvSpPr>
          <p:nvPr>
            <p:ph type="body" idx="4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6"/>
          <p:cNvSpPr txBox="1">
            <a:spLocks noGrp="1"/>
          </p:cNvSpPr>
          <p:nvPr>
            <p:ph type="title"/>
          </p:nvPr>
        </p:nvSpPr>
        <p:spPr>
          <a:xfrm>
            <a:off x="216000" y="139320"/>
            <a:ext cx="8699040" cy="460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6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6"/>
          <p:cNvSpPr txBox="1">
            <a:spLocks noGrp="1"/>
          </p:cNvSpPr>
          <p:nvPr>
            <p:ph type="body" idx="2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6"/>
          <p:cNvSpPr txBox="1">
            <a:spLocks noGrp="1"/>
          </p:cNvSpPr>
          <p:nvPr>
            <p:ph type="body" idx="3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26"/>
          <p:cNvSpPr txBox="1">
            <a:spLocks noGrp="1"/>
          </p:cNvSpPr>
          <p:nvPr>
            <p:ph type="body" idx="4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6"/>
          <p:cNvSpPr txBox="1">
            <a:spLocks noGrp="1"/>
          </p:cNvSpPr>
          <p:nvPr>
            <p:ph type="body" idx="5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6"/>
          <p:cNvSpPr txBox="1">
            <a:spLocks noGrp="1"/>
          </p:cNvSpPr>
          <p:nvPr>
            <p:ph type="body" idx="6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8"/>
          <p:cNvSpPr txBox="1">
            <a:spLocks noGrp="1"/>
          </p:cNvSpPr>
          <p:nvPr>
            <p:ph type="title"/>
          </p:nvPr>
        </p:nvSpPr>
        <p:spPr>
          <a:xfrm>
            <a:off x="216000" y="139320"/>
            <a:ext cx="8699040" cy="460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_AND_BODY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30"/>
          <p:cNvSpPr txBox="1">
            <a:spLocks noGrp="1"/>
          </p:cNvSpPr>
          <p:nvPr>
            <p:ph type="title"/>
          </p:nvPr>
        </p:nvSpPr>
        <p:spPr>
          <a:xfrm>
            <a:off x="216000" y="139320"/>
            <a:ext cx="8699040" cy="460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0"/>
          <p:cNvSpPr txBox="1">
            <a:spLocks noGrp="1"/>
          </p:cNvSpPr>
          <p:nvPr>
            <p:ph type="subTitle" idx="1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1"/>
          <p:cNvSpPr txBox="1">
            <a:spLocks noGrp="1"/>
          </p:cNvSpPr>
          <p:nvPr>
            <p:ph type="title"/>
          </p:nvPr>
        </p:nvSpPr>
        <p:spPr>
          <a:xfrm>
            <a:off x="216000" y="139320"/>
            <a:ext cx="8699040" cy="460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31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2"/>
          <p:cNvSpPr txBox="1">
            <a:spLocks noGrp="1"/>
          </p:cNvSpPr>
          <p:nvPr>
            <p:ph type="title"/>
          </p:nvPr>
        </p:nvSpPr>
        <p:spPr>
          <a:xfrm>
            <a:off x="216000" y="139320"/>
            <a:ext cx="8699040" cy="460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body" idx="2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216000" y="139320"/>
            <a:ext cx="8699040" cy="460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3"/>
          <p:cNvSpPr txBox="1">
            <a:spLocks noGrp="1"/>
          </p:cNvSpPr>
          <p:nvPr>
            <p:ph type="subTitle" idx="1"/>
          </p:nvPr>
        </p:nvSpPr>
        <p:spPr>
          <a:xfrm>
            <a:off x="216000" y="139320"/>
            <a:ext cx="8699040" cy="2135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4"/>
          <p:cNvSpPr txBox="1">
            <a:spLocks noGrp="1"/>
          </p:cNvSpPr>
          <p:nvPr>
            <p:ph type="title"/>
          </p:nvPr>
        </p:nvSpPr>
        <p:spPr>
          <a:xfrm>
            <a:off x="216000" y="139320"/>
            <a:ext cx="8699040" cy="460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4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34"/>
          <p:cNvSpPr txBox="1">
            <a:spLocks noGrp="1"/>
          </p:cNvSpPr>
          <p:nvPr>
            <p:ph type="body" idx="2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4"/>
          <p:cNvSpPr txBox="1">
            <a:spLocks noGrp="1"/>
          </p:cNvSpPr>
          <p:nvPr>
            <p:ph type="body" idx="3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5"/>
          <p:cNvSpPr txBox="1">
            <a:spLocks noGrp="1"/>
          </p:cNvSpPr>
          <p:nvPr>
            <p:ph type="title"/>
          </p:nvPr>
        </p:nvSpPr>
        <p:spPr>
          <a:xfrm>
            <a:off x="216000" y="139320"/>
            <a:ext cx="8699040" cy="460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35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5"/>
          <p:cNvSpPr txBox="1">
            <a:spLocks noGrp="1"/>
          </p:cNvSpPr>
          <p:nvPr>
            <p:ph type="body" idx="2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5"/>
          <p:cNvSpPr txBox="1">
            <a:spLocks noGrp="1"/>
          </p:cNvSpPr>
          <p:nvPr>
            <p:ph type="body" idx="3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6"/>
          <p:cNvSpPr txBox="1">
            <a:spLocks noGrp="1"/>
          </p:cNvSpPr>
          <p:nvPr>
            <p:ph type="title"/>
          </p:nvPr>
        </p:nvSpPr>
        <p:spPr>
          <a:xfrm>
            <a:off x="216000" y="139320"/>
            <a:ext cx="8699040" cy="460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36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36"/>
          <p:cNvSpPr txBox="1">
            <a:spLocks noGrp="1"/>
          </p:cNvSpPr>
          <p:nvPr>
            <p:ph type="body" idx="2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6"/>
          <p:cNvSpPr txBox="1">
            <a:spLocks noGrp="1"/>
          </p:cNvSpPr>
          <p:nvPr>
            <p:ph type="body" idx="3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7"/>
          <p:cNvSpPr txBox="1">
            <a:spLocks noGrp="1"/>
          </p:cNvSpPr>
          <p:nvPr>
            <p:ph type="title"/>
          </p:nvPr>
        </p:nvSpPr>
        <p:spPr>
          <a:xfrm>
            <a:off x="216000" y="139320"/>
            <a:ext cx="8699040" cy="460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7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37"/>
          <p:cNvSpPr txBox="1">
            <a:spLocks noGrp="1"/>
          </p:cNvSpPr>
          <p:nvPr>
            <p:ph type="body" idx="2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8"/>
          <p:cNvSpPr txBox="1">
            <a:spLocks noGrp="1"/>
          </p:cNvSpPr>
          <p:nvPr>
            <p:ph type="title"/>
          </p:nvPr>
        </p:nvSpPr>
        <p:spPr>
          <a:xfrm>
            <a:off x="216000" y="139320"/>
            <a:ext cx="8699040" cy="460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38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38"/>
          <p:cNvSpPr txBox="1">
            <a:spLocks noGrp="1"/>
          </p:cNvSpPr>
          <p:nvPr>
            <p:ph type="body" idx="2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8"/>
          <p:cNvSpPr txBox="1">
            <a:spLocks noGrp="1"/>
          </p:cNvSpPr>
          <p:nvPr>
            <p:ph type="body" idx="3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38"/>
          <p:cNvSpPr txBox="1">
            <a:spLocks noGrp="1"/>
          </p:cNvSpPr>
          <p:nvPr>
            <p:ph type="body" idx="4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9"/>
          <p:cNvSpPr txBox="1">
            <a:spLocks noGrp="1"/>
          </p:cNvSpPr>
          <p:nvPr>
            <p:ph type="title"/>
          </p:nvPr>
        </p:nvSpPr>
        <p:spPr>
          <a:xfrm>
            <a:off x="216000" y="139320"/>
            <a:ext cx="8699040" cy="460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39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39"/>
          <p:cNvSpPr txBox="1">
            <a:spLocks noGrp="1"/>
          </p:cNvSpPr>
          <p:nvPr>
            <p:ph type="body" idx="2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39"/>
          <p:cNvSpPr txBox="1">
            <a:spLocks noGrp="1"/>
          </p:cNvSpPr>
          <p:nvPr>
            <p:ph type="body" idx="3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39"/>
          <p:cNvSpPr txBox="1">
            <a:spLocks noGrp="1"/>
          </p:cNvSpPr>
          <p:nvPr>
            <p:ph type="body" idx="4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39"/>
          <p:cNvSpPr txBox="1">
            <a:spLocks noGrp="1"/>
          </p:cNvSpPr>
          <p:nvPr>
            <p:ph type="body" idx="5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39"/>
          <p:cNvSpPr txBox="1">
            <a:spLocks noGrp="1"/>
          </p:cNvSpPr>
          <p:nvPr>
            <p:ph type="body" idx="6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216000" y="139320"/>
            <a:ext cx="8699040" cy="460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2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216000" y="139320"/>
            <a:ext cx="8699040" cy="460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subTitle" idx="1"/>
          </p:nvPr>
        </p:nvSpPr>
        <p:spPr>
          <a:xfrm>
            <a:off x="216000" y="139320"/>
            <a:ext cx="8699040" cy="2135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216000" y="139320"/>
            <a:ext cx="8699040" cy="460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8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body" idx="2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body" idx="3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 txBox="1">
            <a:spLocks noGrp="1"/>
          </p:cNvSpPr>
          <p:nvPr>
            <p:ph type="title"/>
          </p:nvPr>
        </p:nvSpPr>
        <p:spPr>
          <a:xfrm>
            <a:off x="216000" y="139320"/>
            <a:ext cx="8699040" cy="460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body" idx="2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3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0"/>
          <p:cNvSpPr txBox="1">
            <a:spLocks noGrp="1"/>
          </p:cNvSpPr>
          <p:nvPr>
            <p:ph type="title"/>
          </p:nvPr>
        </p:nvSpPr>
        <p:spPr>
          <a:xfrm>
            <a:off x="216000" y="139320"/>
            <a:ext cx="8699040" cy="460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body" idx="2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body" idx="3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3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" descr="LBNL_small_logo.psd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8451720" y="4723560"/>
            <a:ext cx="568080" cy="322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"/>
          <p:cNvSpPr/>
          <p:nvPr/>
        </p:nvSpPr>
        <p:spPr>
          <a:xfrm>
            <a:off x="98640" y="4776120"/>
            <a:ext cx="213336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 b="0" i="0" u="none" strike="noStrike" cap="none">
                <a:solidFill>
                  <a:srgbClr val="A6A6A6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8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1"/>
          <p:cNvSpPr txBox="1">
            <a:spLocks noGrp="1"/>
          </p:cNvSpPr>
          <p:nvPr>
            <p:ph type="title"/>
          </p:nvPr>
        </p:nvSpPr>
        <p:spPr>
          <a:xfrm>
            <a:off x="236160" y="198720"/>
            <a:ext cx="7772040" cy="1102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dt" idx="10"/>
          </p:nvPr>
        </p:nvSpPr>
        <p:spPr>
          <a:xfrm>
            <a:off x="981720" y="4767120"/>
            <a:ext cx="213336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ftr" idx="11"/>
          </p:nvPr>
        </p:nvSpPr>
        <p:spPr>
          <a:xfrm>
            <a:off x="3124080" y="4767120"/>
            <a:ext cx="289512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" name="Google Shape;15;p1"/>
          <p:cNvSpPr txBox="1">
            <a:spLocks noGrp="1"/>
          </p:cNvSpPr>
          <p:nvPr>
            <p:ph type="sldNum" idx="12"/>
          </p:nvPr>
        </p:nvSpPr>
        <p:spPr>
          <a:xfrm>
            <a:off x="98640" y="4776120"/>
            <a:ext cx="88272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" name="Google Shape;16;p1"/>
          <p:cNvSpPr/>
          <p:nvPr/>
        </p:nvSpPr>
        <p:spPr>
          <a:xfrm>
            <a:off x="0" y="4343400"/>
            <a:ext cx="9143640" cy="799920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" name="Google Shape;17;p1" descr="LBNL_Banner.psd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0" y="4343400"/>
            <a:ext cx="9143640" cy="67716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1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4"/>
          <p:cNvPicPr preferRelativeResize="0"/>
          <p:nvPr/>
        </p:nvPicPr>
        <p:blipFill rotWithShape="1">
          <a:blip r:embed="rId14">
            <a:alphaModFix amt="73000"/>
          </a:blip>
          <a:srcRect l="-6326" b="-6814"/>
          <a:stretch/>
        </p:blipFill>
        <p:spPr>
          <a:xfrm>
            <a:off x="8449025" y="4731350"/>
            <a:ext cx="522425" cy="398225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4"/>
          <p:cNvSpPr/>
          <p:nvPr/>
        </p:nvSpPr>
        <p:spPr>
          <a:xfrm>
            <a:off x="98640" y="4776120"/>
            <a:ext cx="213336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 b="0" i="0" u="none" strike="noStrike" cap="none">
                <a:solidFill>
                  <a:srgbClr val="A6A6A6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8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14"/>
          <p:cNvSpPr txBox="1">
            <a:spLocks noGrp="1"/>
          </p:cNvSpPr>
          <p:nvPr>
            <p:ph type="title"/>
          </p:nvPr>
        </p:nvSpPr>
        <p:spPr>
          <a:xfrm>
            <a:off x="216000" y="139320"/>
            <a:ext cx="8699040" cy="460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1" name="Google Shape;71;p14"/>
          <p:cNvSpPr txBox="1">
            <a:spLocks noGrp="1"/>
          </p:cNvSpPr>
          <p:nvPr>
            <p:ph type="body" idx="1"/>
          </p:nvPr>
        </p:nvSpPr>
        <p:spPr>
          <a:xfrm>
            <a:off x="216000" y="809640"/>
            <a:ext cx="8699040" cy="378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2" name="Google Shape;72;p14"/>
          <p:cNvSpPr txBox="1">
            <a:spLocks noGrp="1"/>
          </p:cNvSpPr>
          <p:nvPr>
            <p:ph type="sldNum" idx="12"/>
          </p:nvPr>
        </p:nvSpPr>
        <p:spPr>
          <a:xfrm>
            <a:off x="66268" y="4808969"/>
            <a:ext cx="8826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3" name="Google Shape;73;p14"/>
          <p:cNvSpPr txBox="1">
            <a:spLocks noGrp="1"/>
          </p:cNvSpPr>
          <p:nvPr>
            <p:ph type="dt" idx="10"/>
          </p:nvPr>
        </p:nvSpPr>
        <p:spPr>
          <a:xfrm>
            <a:off x="981720" y="4767120"/>
            <a:ext cx="213336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4" name="Google Shape;74;p14"/>
          <p:cNvSpPr txBox="1">
            <a:spLocks noGrp="1"/>
          </p:cNvSpPr>
          <p:nvPr>
            <p:ph type="ftr" idx="11"/>
          </p:nvPr>
        </p:nvSpPr>
        <p:spPr>
          <a:xfrm>
            <a:off x="3124080" y="4767120"/>
            <a:ext cx="289512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7" descr="LBNL_small_logo.psd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8451720" y="4723560"/>
            <a:ext cx="568080" cy="322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7"/>
          <p:cNvSpPr/>
          <p:nvPr/>
        </p:nvSpPr>
        <p:spPr>
          <a:xfrm>
            <a:off x="98640" y="4776120"/>
            <a:ext cx="213336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 b="0" i="0" u="none" strike="noStrike" cap="none">
                <a:solidFill>
                  <a:srgbClr val="A6A6A6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8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27"/>
          <p:cNvSpPr txBox="1">
            <a:spLocks noGrp="1"/>
          </p:cNvSpPr>
          <p:nvPr>
            <p:ph type="title"/>
          </p:nvPr>
        </p:nvSpPr>
        <p:spPr>
          <a:xfrm>
            <a:off x="216000" y="139320"/>
            <a:ext cx="8699040" cy="460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27" name="Google Shape;127;p27"/>
          <p:cNvSpPr txBox="1">
            <a:spLocks noGrp="1"/>
          </p:cNvSpPr>
          <p:nvPr>
            <p:ph type="dt" idx="10"/>
          </p:nvPr>
        </p:nvSpPr>
        <p:spPr>
          <a:xfrm>
            <a:off x="981720" y="4767120"/>
            <a:ext cx="213336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28" name="Google Shape;128;p27"/>
          <p:cNvSpPr txBox="1">
            <a:spLocks noGrp="1"/>
          </p:cNvSpPr>
          <p:nvPr>
            <p:ph type="ftr" idx="11"/>
          </p:nvPr>
        </p:nvSpPr>
        <p:spPr>
          <a:xfrm>
            <a:off x="3124080" y="4767120"/>
            <a:ext cx="289512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29" name="Google Shape;129;p27"/>
          <p:cNvSpPr txBox="1">
            <a:spLocks noGrp="1"/>
          </p:cNvSpPr>
          <p:nvPr>
            <p:ph type="sldNum" idx="12"/>
          </p:nvPr>
        </p:nvSpPr>
        <p:spPr>
          <a:xfrm>
            <a:off x="98640" y="4776120"/>
            <a:ext cx="88272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0" name="Google Shape;130;p27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s://doi.org/10.1016/j.nima.2015.08.016" TargetMode="External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hyperlink" Target="https://doi.org/10.1016/j.nima.2016.11.046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png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7.gif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gif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0.gif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jpg"/><Relationship Id="rId9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png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png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gif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0.png"/><Relationship Id="rId5" Type="http://schemas.openxmlformats.org/officeDocument/2006/relationships/image" Target="../media/image49.gif"/><Relationship Id="rId4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4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youtube.com/redirect?event=video_description&amp;redir_token=QUFFLUhqbVBrT0Vtd05JampUdkZycGNQRHplZmpHbDlHQXxBQ3Jtc0ttaW4taktHMG9uV1JScEdTMFppemNhUkE4bVV6ZGR6Y05uWmRhNG1lTGJKdHRtWlUybXBxLXZ4aVhSNEI3S19qbUJHcXU1anZOYzdMY1ByQW15dHc1X0dKSTItdkYzV1M3ZEVTeXNBNDhTZEJEeE9jdw&amp;q=https://aka.ms/ChatGPT-Robotics&amp;v=NYd0QcZcS6Q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www.youtube.com/redirect?event=video_description&amp;redir_token=QUFFLUhqbVBrT0Vtd05JampUdkZycGNQRHplZmpHbDlHQXxBQ3Jtc0ttaW4taktHMG9uV1JScEdTMFppemNhUkE4bVV6ZGR6Y05uWmRhNG1lTGJKdHRtWlUybXBxLXZ4aVhSNEI3S19qbUJHcXU1anZOYzdMY1ByQW15dHc1X0dKSTItdkYzV1M3ZEVTeXNBNDhTZEJEeE9jdw&amp;q=https://aka.ms/ChatGPT-Robotics&amp;v=NYd0QcZcS6Q" TargetMode="External"/><Relationship Id="rId4" Type="http://schemas.openxmlformats.org/officeDocument/2006/relationships/image" Target="../media/image56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hyperlink" Target="https://github.com/18alantom/CoveragePathPlanning" TargetMode="External"/><Relationship Id="rId7" Type="http://schemas.openxmlformats.org/officeDocument/2006/relationships/image" Target="../media/image18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8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55"/>
          <p:cNvSpPr txBox="1"/>
          <p:nvPr/>
        </p:nvSpPr>
        <p:spPr>
          <a:xfrm>
            <a:off x="236160" y="851040"/>
            <a:ext cx="7840800" cy="1102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3200">
                <a:latin typeface="Avenir"/>
                <a:ea typeface="Avenir"/>
                <a:cs typeface="Avenir"/>
                <a:sym typeface="Avenir"/>
              </a:rPr>
              <a:t>Data-Driven Autonomous Radiation Source Search</a:t>
            </a:r>
            <a:endParaRPr sz="32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43" name="Google Shape;243;p55"/>
          <p:cNvSpPr txBox="1"/>
          <p:nvPr/>
        </p:nvSpPr>
        <p:spPr>
          <a:xfrm>
            <a:off x="26475" y="3284200"/>
            <a:ext cx="9212100" cy="15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8B8B8B"/>
                </a:solidFill>
                <a:latin typeface="Avenir"/>
                <a:ea typeface="Avenir"/>
                <a:cs typeface="Avenir"/>
                <a:sym typeface="Avenir"/>
              </a:rPr>
              <a:t>DRAG RDF22</a:t>
            </a:r>
            <a:endParaRPr>
              <a:solidFill>
                <a:srgbClr val="8B8B8B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8B8B8B"/>
                </a:solidFill>
                <a:latin typeface="Avenir"/>
                <a:ea typeface="Avenir"/>
                <a:cs typeface="Avenir"/>
                <a:sym typeface="Avenir"/>
              </a:rPr>
              <a:t>Radiological Data Fusion (RDF) Workshop 2023</a:t>
            </a:r>
            <a:endParaRPr sz="1400" i="0" u="none" strike="noStrike" cap="none"/>
          </a:p>
          <a:p>
            <a:pPr marL="0" marR="0" lvl="0" indent="0" algn="l" rtl="0">
              <a:lnSpc>
                <a:spcPct val="100000"/>
              </a:lnSpc>
              <a:spcBef>
                <a:spcPts val="281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8B8B8B"/>
                </a:solidFill>
                <a:latin typeface="Avenir"/>
                <a:ea typeface="Avenir"/>
                <a:cs typeface="Avenir"/>
                <a:sym typeface="Avenir"/>
              </a:rPr>
              <a:t>Berkeley,</a:t>
            </a:r>
            <a:r>
              <a:rPr lang="en-US"/>
              <a:t> </a:t>
            </a:r>
            <a:r>
              <a:rPr lang="en-US">
                <a:solidFill>
                  <a:srgbClr val="8B8B8B"/>
                </a:solidFill>
                <a:latin typeface="Avenir"/>
                <a:ea typeface="Avenir"/>
                <a:cs typeface="Avenir"/>
                <a:sym typeface="Avenir"/>
              </a:rPr>
              <a:t>15</a:t>
            </a:r>
            <a:r>
              <a:rPr lang="en-US" sz="1400" i="0" u="none" strike="noStrike" cap="none">
                <a:solidFill>
                  <a:srgbClr val="8B8B8B"/>
                </a:solidFill>
                <a:latin typeface="Avenir"/>
                <a:ea typeface="Avenir"/>
                <a:cs typeface="Avenir"/>
                <a:sym typeface="Avenir"/>
              </a:rPr>
              <a:t>-16 </a:t>
            </a:r>
            <a:r>
              <a:rPr lang="en-US">
                <a:solidFill>
                  <a:srgbClr val="8B8B8B"/>
                </a:solidFill>
                <a:latin typeface="Avenir"/>
                <a:ea typeface="Avenir"/>
                <a:cs typeface="Avenir"/>
                <a:sym typeface="Avenir"/>
              </a:rPr>
              <a:t>August </a:t>
            </a:r>
            <a:r>
              <a:rPr lang="en-US" sz="1400" i="0" u="none" strike="noStrike" cap="none">
                <a:solidFill>
                  <a:srgbClr val="8B8B8B"/>
                </a:solidFill>
                <a:latin typeface="Avenir"/>
                <a:ea typeface="Avenir"/>
                <a:cs typeface="Avenir"/>
                <a:sym typeface="Avenir"/>
              </a:rPr>
              <a:t>202</a:t>
            </a:r>
            <a:r>
              <a:rPr lang="en-US">
                <a:solidFill>
                  <a:srgbClr val="8B8B8B"/>
                </a:solidFill>
                <a:latin typeface="Avenir"/>
                <a:ea typeface="Avenir"/>
                <a:cs typeface="Avenir"/>
                <a:sym typeface="Avenir"/>
              </a:rPr>
              <a:t>3</a:t>
            </a:r>
            <a:endParaRPr sz="1400" i="0" u="none" strike="noStrike" cap="none"/>
          </a:p>
        </p:txBody>
      </p:sp>
      <p:sp>
        <p:nvSpPr>
          <p:cNvPr id="244" name="Google Shape;244;p55"/>
          <p:cNvSpPr/>
          <p:nvPr/>
        </p:nvSpPr>
        <p:spPr>
          <a:xfrm>
            <a:off x="170335" y="2115440"/>
            <a:ext cx="7358400" cy="9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Emil Rofors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Mark S. Bandstra, Daniel Hellfeld, Tenzing H.Y. Joshi,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Alex Moran,</a:t>
            </a: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Marco Salathe, Jayson R. Vavrek, Kai Vette</a:t>
            </a: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r,</a:t>
            </a: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Brian J. Quiter</a:t>
            </a: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Applied Nuclear Physics, LBL </a:t>
            </a:r>
            <a:endParaRPr sz="1800" b="0" i="1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" name="Google Shape;462;p64"/>
          <p:cNvPicPr preferRelativeResize="0"/>
          <p:nvPr/>
        </p:nvPicPr>
        <p:blipFill rotWithShape="1">
          <a:blip r:embed="rId3">
            <a:alphaModFix/>
          </a:blip>
          <a:srcRect l="2106" t="10522" r="12277"/>
          <a:stretch/>
        </p:blipFill>
        <p:spPr>
          <a:xfrm>
            <a:off x="6757791" y="139325"/>
            <a:ext cx="2184121" cy="2608919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p64"/>
          <p:cNvSpPr txBox="1"/>
          <p:nvPr/>
        </p:nvSpPr>
        <p:spPr>
          <a:xfrm>
            <a:off x="6578925" y="3426354"/>
            <a:ext cx="1838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64"/>
          <p:cNvSpPr/>
          <p:nvPr/>
        </p:nvSpPr>
        <p:spPr>
          <a:xfrm>
            <a:off x="5334700" y="2748251"/>
            <a:ext cx="3366000" cy="2224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64"/>
          <p:cNvSpPr txBox="1"/>
          <p:nvPr/>
        </p:nvSpPr>
        <p:spPr>
          <a:xfrm>
            <a:off x="6578925" y="3373786"/>
            <a:ext cx="2184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Selector</a:t>
            </a:r>
            <a:r>
              <a:rPr lang="en-US"/>
              <a:t>, move to next if child succeeds or fails</a:t>
            </a:r>
            <a:endParaRPr/>
          </a:p>
        </p:txBody>
      </p:sp>
      <p:sp>
        <p:nvSpPr>
          <p:cNvPr id="466" name="Google Shape;466;p64"/>
          <p:cNvSpPr/>
          <p:nvPr/>
        </p:nvSpPr>
        <p:spPr>
          <a:xfrm>
            <a:off x="3435398" y="2952176"/>
            <a:ext cx="849900" cy="393600"/>
          </a:xfrm>
          <a:prstGeom prst="roundRect">
            <a:avLst>
              <a:gd name="adj" fmla="val 8062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Scan area</a:t>
            </a:r>
            <a:endParaRPr sz="1000"/>
          </a:p>
        </p:txBody>
      </p:sp>
      <p:sp>
        <p:nvSpPr>
          <p:cNvPr id="467" name="Google Shape;467;p64"/>
          <p:cNvSpPr txBox="1"/>
          <p:nvPr/>
        </p:nvSpPr>
        <p:spPr>
          <a:xfrm>
            <a:off x="216000" y="139320"/>
            <a:ext cx="86991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SDF &amp; Autonomy</a:t>
            </a:r>
            <a:endParaRPr sz="3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8" name="Google Shape;468;p64"/>
          <p:cNvSpPr txBox="1"/>
          <p:nvPr/>
        </p:nvSpPr>
        <p:spPr>
          <a:xfrm>
            <a:off x="215975" y="710500"/>
            <a:ext cx="6394200" cy="10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Char char="●"/>
            </a:pPr>
            <a:r>
              <a:rPr lang="en-US" sz="16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LAMP detector payload communicating with UAV</a:t>
            </a:r>
            <a:endParaRPr sz="16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venir"/>
              <a:buChar char="●"/>
            </a:pPr>
            <a:r>
              <a:rPr lang="en-US" sz="1600">
                <a:latin typeface="Avenir"/>
                <a:ea typeface="Avenir"/>
                <a:cs typeface="Avenir"/>
                <a:sym typeface="Avenir"/>
              </a:rPr>
              <a:t>Instructed to fly in grid, prioritize any source found on the way</a:t>
            </a:r>
            <a:endParaRPr sz="1600">
              <a:latin typeface="Avenir"/>
              <a:ea typeface="Avenir"/>
              <a:cs typeface="Avenir"/>
              <a:sym typeface="Avenir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venir"/>
              <a:buChar char="●"/>
            </a:pPr>
            <a:r>
              <a:rPr lang="en-US" sz="1600">
                <a:latin typeface="Avenir"/>
                <a:ea typeface="Avenir"/>
                <a:cs typeface="Avenir"/>
                <a:sym typeface="Avenir"/>
              </a:rPr>
              <a:t>Logic implemented via a behaviour tree</a:t>
            </a:r>
            <a:endParaRPr sz="16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69" name="Google Shape;469;p64"/>
          <p:cNvSpPr/>
          <p:nvPr/>
        </p:nvSpPr>
        <p:spPr>
          <a:xfrm>
            <a:off x="4099395" y="2392806"/>
            <a:ext cx="849900" cy="393600"/>
          </a:xfrm>
          <a:prstGeom prst="roundRect">
            <a:avLst>
              <a:gd name="adj" fmla="val 8062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Return home</a:t>
            </a:r>
            <a:endParaRPr sz="1000"/>
          </a:p>
        </p:txBody>
      </p:sp>
      <p:cxnSp>
        <p:nvCxnSpPr>
          <p:cNvPr id="470" name="Google Shape;470;p64"/>
          <p:cNvCxnSpPr>
            <a:stCxn id="471" idx="2"/>
            <a:endCxn id="469" idx="0"/>
          </p:cNvCxnSpPr>
          <p:nvPr/>
        </p:nvCxnSpPr>
        <p:spPr>
          <a:xfrm>
            <a:off x="3245875" y="2148750"/>
            <a:ext cx="1278600" cy="24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2" name="Google Shape;472;p64"/>
          <p:cNvCxnSpPr>
            <a:stCxn id="471" idx="2"/>
            <a:endCxn id="473" idx="0"/>
          </p:cNvCxnSpPr>
          <p:nvPr/>
        </p:nvCxnSpPr>
        <p:spPr>
          <a:xfrm flipH="1">
            <a:off x="1675375" y="2148750"/>
            <a:ext cx="1570500" cy="28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4" name="Google Shape;474;p64"/>
          <p:cNvCxnSpPr>
            <a:stCxn id="471" idx="2"/>
            <a:endCxn id="475" idx="0"/>
          </p:cNvCxnSpPr>
          <p:nvPr/>
        </p:nvCxnSpPr>
        <p:spPr>
          <a:xfrm>
            <a:off x="3245875" y="2148750"/>
            <a:ext cx="5400" cy="254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476" name="Google Shape;476;p64"/>
          <p:cNvGrpSpPr/>
          <p:nvPr/>
        </p:nvGrpSpPr>
        <p:grpSpPr>
          <a:xfrm>
            <a:off x="3094675" y="1894650"/>
            <a:ext cx="302400" cy="254100"/>
            <a:chOff x="4771075" y="980250"/>
            <a:chExt cx="302400" cy="254100"/>
          </a:xfrm>
        </p:grpSpPr>
        <p:sp>
          <p:nvSpPr>
            <p:cNvPr id="471" name="Google Shape;471;p64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F3F3F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477" name="Google Shape;477;p64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478" name="Google Shape;478;p64"/>
          <p:cNvSpPr/>
          <p:nvPr/>
        </p:nvSpPr>
        <p:spPr>
          <a:xfrm>
            <a:off x="3100075" y="2402750"/>
            <a:ext cx="302400" cy="277200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?</a:t>
            </a:r>
            <a:endParaRPr/>
          </a:p>
        </p:txBody>
      </p:sp>
      <p:sp>
        <p:nvSpPr>
          <p:cNvPr id="479" name="Google Shape;479;p64"/>
          <p:cNvSpPr/>
          <p:nvPr/>
        </p:nvSpPr>
        <p:spPr>
          <a:xfrm>
            <a:off x="4099395" y="2392806"/>
            <a:ext cx="849900" cy="393600"/>
          </a:xfrm>
          <a:prstGeom prst="roundRect">
            <a:avLst>
              <a:gd name="adj" fmla="val 8062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Return home</a:t>
            </a:r>
            <a:endParaRPr sz="1000"/>
          </a:p>
        </p:txBody>
      </p:sp>
      <p:cxnSp>
        <p:nvCxnSpPr>
          <p:cNvPr id="480" name="Google Shape;480;p64"/>
          <p:cNvCxnSpPr>
            <a:stCxn id="481" idx="2"/>
            <a:endCxn id="479" idx="0"/>
          </p:cNvCxnSpPr>
          <p:nvPr/>
        </p:nvCxnSpPr>
        <p:spPr>
          <a:xfrm>
            <a:off x="3245875" y="2148750"/>
            <a:ext cx="1278600" cy="24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2" name="Google Shape;482;p64"/>
          <p:cNvCxnSpPr>
            <a:stCxn id="481" idx="2"/>
            <a:endCxn id="483" idx="0"/>
          </p:cNvCxnSpPr>
          <p:nvPr/>
        </p:nvCxnSpPr>
        <p:spPr>
          <a:xfrm flipH="1">
            <a:off x="1675375" y="2148750"/>
            <a:ext cx="1570500" cy="28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84" name="Google Shape;484;p64"/>
          <p:cNvSpPr/>
          <p:nvPr/>
        </p:nvSpPr>
        <p:spPr>
          <a:xfrm>
            <a:off x="2441887" y="2925487"/>
            <a:ext cx="912900" cy="2898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Battery low</a:t>
            </a:r>
            <a:endParaRPr sz="1000"/>
          </a:p>
        </p:txBody>
      </p:sp>
      <p:cxnSp>
        <p:nvCxnSpPr>
          <p:cNvPr id="485" name="Google Shape;485;p64"/>
          <p:cNvCxnSpPr>
            <a:stCxn id="478" idx="2"/>
            <a:endCxn id="486" idx="0"/>
          </p:cNvCxnSpPr>
          <p:nvPr/>
        </p:nvCxnSpPr>
        <p:spPr>
          <a:xfrm>
            <a:off x="3251275" y="2679950"/>
            <a:ext cx="378300" cy="258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7" name="Google Shape;487;p64"/>
          <p:cNvCxnSpPr>
            <a:stCxn id="478" idx="2"/>
            <a:endCxn id="484" idx="0"/>
          </p:cNvCxnSpPr>
          <p:nvPr/>
        </p:nvCxnSpPr>
        <p:spPr>
          <a:xfrm flipH="1">
            <a:off x="2898475" y="2679950"/>
            <a:ext cx="352800" cy="245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8" name="Google Shape;488;p64"/>
          <p:cNvCxnSpPr>
            <a:stCxn id="481" idx="2"/>
            <a:endCxn id="478" idx="0"/>
          </p:cNvCxnSpPr>
          <p:nvPr/>
        </p:nvCxnSpPr>
        <p:spPr>
          <a:xfrm>
            <a:off x="3245875" y="2148750"/>
            <a:ext cx="5400" cy="254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89" name="Google Shape;489;p64"/>
          <p:cNvSpPr/>
          <p:nvPr/>
        </p:nvSpPr>
        <p:spPr>
          <a:xfrm>
            <a:off x="986426" y="2923775"/>
            <a:ext cx="650700" cy="289800"/>
          </a:xfrm>
          <a:prstGeom prst="roundRect">
            <a:avLst>
              <a:gd name="adj" fmla="val 16667"/>
            </a:avLst>
          </a:prstGeom>
          <a:solidFill>
            <a:srgbClr val="FFE5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arm</a:t>
            </a:r>
            <a:endParaRPr sz="1000"/>
          </a:p>
        </p:txBody>
      </p:sp>
      <p:sp>
        <p:nvSpPr>
          <p:cNvPr id="490" name="Google Shape;490;p64"/>
          <p:cNvSpPr/>
          <p:nvPr/>
        </p:nvSpPr>
        <p:spPr>
          <a:xfrm>
            <a:off x="1700414" y="2923775"/>
            <a:ext cx="650700" cy="2898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liftoff</a:t>
            </a:r>
            <a:endParaRPr sz="1000"/>
          </a:p>
        </p:txBody>
      </p:sp>
      <p:cxnSp>
        <p:nvCxnSpPr>
          <p:cNvPr id="491" name="Google Shape;491;p64"/>
          <p:cNvCxnSpPr>
            <a:stCxn id="483" idx="2"/>
            <a:endCxn id="489" idx="0"/>
          </p:cNvCxnSpPr>
          <p:nvPr/>
        </p:nvCxnSpPr>
        <p:spPr>
          <a:xfrm flipH="1">
            <a:off x="1311650" y="2689900"/>
            <a:ext cx="363600" cy="23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2" name="Google Shape;492;p64"/>
          <p:cNvCxnSpPr>
            <a:stCxn id="483" idx="2"/>
            <a:endCxn id="490" idx="0"/>
          </p:cNvCxnSpPr>
          <p:nvPr/>
        </p:nvCxnSpPr>
        <p:spPr>
          <a:xfrm>
            <a:off x="1675250" y="2689900"/>
            <a:ext cx="350400" cy="23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493" name="Google Shape;493;p64"/>
          <p:cNvGrpSpPr/>
          <p:nvPr/>
        </p:nvGrpSpPr>
        <p:grpSpPr>
          <a:xfrm>
            <a:off x="3094675" y="1894650"/>
            <a:ext cx="302400" cy="254100"/>
            <a:chOff x="4771075" y="980250"/>
            <a:chExt cx="302400" cy="254100"/>
          </a:xfrm>
        </p:grpSpPr>
        <p:sp>
          <p:nvSpPr>
            <p:cNvPr id="481" name="Google Shape;481;p64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FFE599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494" name="Google Shape;494;p64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grpSp>
        <p:nvGrpSpPr>
          <p:cNvPr id="495" name="Google Shape;495;p64"/>
          <p:cNvGrpSpPr/>
          <p:nvPr/>
        </p:nvGrpSpPr>
        <p:grpSpPr>
          <a:xfrm>
            <a:off x="1524050" y="2435800"/>
            <a:ext cx="302400" cy="254100"/>
            <a:chOff x="4771075" y="980250"/>
            <a:chExt cx="302400" cy="254100"/>
          </a:xfrm>
        </p:grpSpPr>
        <p:sp>
          <p:nvSpPr>
            <p:cNvPr id="483" name="Google Shape;483;p64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FFE599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496" name="Google Shape;496;p64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497" name="Google Shape;497;p64"/>
          <p:cNvSpPr/>
          <p:nvPr/>
        </p:nvSpPr>
        <p:spPr>
          <a:xfrm>
            <a:off x="5435434" y="3948966"/>
            <a:ext cx="1112100" cy="3951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Text</a:t>
            </a:r>
            <a:endParaRPr sz="1200"/>
          </a:p>
        </p:txBody>
      </p:sp>
      <p:sp>
        <p:nvSpPr>
          <p:cNvPr id="498" name="Google Shape;498;p64"/>
          <p:cNvSpPr txBox="1"/>
          <p:nvPr/>
        </p:nvSpPr>
        <p:spPr>
          <a:xfrm>
            <a:off x="6587851" y="3973679"/>
            <a:ext cx="2112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Condition, true or false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returns success or fail</a:t>
            </a:r>
            <a:endParaRPr/>
          </a:p>
        </p:txBody>
      </p:sp>
      <p:sp>
        <p:nvSpPr>
          <p:cNvPr id="499" name="Google Shape;499;p64"/>
          <p:cNvSpPr/>
          <p:nvPr/>
        </p:nvSpPr>
        <p:spPr>
          <a:xfrm>
            <a:off x="5524393" y="4500317"/>
            <a:ext cx="990900" cy="395100"/>
          </a:xfrm>
          <a:prstGeom prst="roundRect">
            <a:avLst>
              <a:gd name="adj" fmla="val 10249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Text</a:t>
            </a:r>
            <a:endParaRPr sz="1200"/>
          </a:p>
        </p:txBody>
      </p:sp>
      <p:sp>
        <p:nvSpPr>
          <p:cNvPr id="500" name="Google Shape;500;p64"/>
          <p:cNvSpPr txBox="1"/>
          <p:nvPr/>
        </p:nvSpPr>
        <p:spPr>
          <a:xfrm>
            <a:off x="6587850" y="4504946"/>
            <a:ext cx="2184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Action, do something</a:t>
            </a:r>
            <a:endParaRPr/>
          </a:p>
        </p:txBody>
      </p:sp>
      <p:grpSp>
        <p:nvGrpSpPr>
          <p:cNvPr id="501" name="Google Shape;501;p64"/>
          <p:cNvGrpSpPr/>
          <p:nvPr/>
        </p:nvGrpSpPr>
        <p:grpSpPr>
          <a:xfrm>
            <a:off x="5731804" y="2939203"/>
            <a:ext cx="576616" cy="301795"/>
            <a:chOff x="4771075" y="980250"/>
            <a:chExt cx="302400" cy="254100"/>
          </a:xfrm>
        </p:grpSpPr>
        <p:sp>
          <p:nvSpPr>
            <p:cNvPr id="502" name="Google Shape;502;p64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F3F3F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503" name="Google Shape;503;p64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504" name="Google Shape;504;p64"/>
          <p:cNvSpPr/>
          <p:nvPr/>
        </p:nvSpPr>
        <p:spPr>
          <a:xfrm>
            <a:off x="5742101" y="3483029"/>
            <a:ext cx="576600" cy="329100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?</a:t>
            </a:r>
            <a:endParaRPr/>
          </a:p>
        </p:txBody>
      </p:sp>
      <p:sp>
        <p:nvSpPr>
          <p:cNvPr id="505" name="Google Shape;505;p64"/>
          <p:cNvSpPr txBox="1"/>
          <p:nvPr/>
        </p:nvSpPr>
        <p:spPr>
          <a:xfrm>
            <a:off x="6578925" y="2844553"/>
            <a:ext cx="2184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Sequence, move to next if child succeeds 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" name="Google Shape;510;p65"/>
          <p:cNvPicPr preferRelativeResize="0"/>
          <p:nvPr/>
        </p:nvPicPr>
        <p:blipFill rotWithShape="1">
          <a:blip r:embed="rId3">
            <a:alphaModFix/>
          </a:blip>
          <a:srcRect l="2106" t="10522" r="12277"/>
          <a:stretch/>
        </p:blipFill>
        <p:spPr>
          <a:xfrm>
            <a:off x="6757791" y="139325"/>
            <a:ext cx="2184121" cy="2608919"/>
          </a:xfrm>
          <a:prstGeom prst="rect">
            <a:avLst/>
          </a:prstGeom>
          <a:noFill/>
          <a:ln>
            <a:noFill/>
          </a:ln>
        </p:spPr>
      </p:pic>
      <p:sp>
        <p:nvSpPr>
          <p:cNvPr id="511" name="Google Shape;511;p65"/>
          <p:cNvSpPr txBox="1"/>
          <p:nvPr/>
        </p:nvSpPr>
        <p:spPr>
          <a:xfrm>
            <a:off x="6578925" y="3426354"/>
            <a:ext cx="1838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65"/>
          <p:cNvSpPr/>
          <p:nvPr/>
        </p:nvSpPr>
        <p:spPr>
          <a:xfrm>
            <a:off x="5334700" y="2748251"/>
            <a:ext cx="3366000" cy="2224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p65"/>
          <p:cNvSpPr txBox="1"/>
          <p:nvPr/>
        </p:nvSpPr>
        <p:spPr>
          <a:xfrm>
            <a:off x="6578925" y="3373786"/>
            <a:ext cx="2184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Selector</a:t>
            </a:r>
            <a:r>
              <a:rPr lang="en-US"/>
              <a:t>, move to next if child succeeds or fails</a:t>
            </a:r>
            <a:endParaRPr/>
          </a:p>
        </p:txBody>
      </p:sp>
      <p:sp>
        <p:nvSpPr>
          <p:cNvPr id="514" name="Google Shape;514;p65"/>
          <p:cNvSpPr/>
          <p:nvPr/>
        </p:nvSpPr>
        <p:spPr>
          <a:xfrm>
            <a:off x="3435398" y="2952176"/>
            <a:ext cx="849900" cy="393600"/>
          </a:xfrm>
          <a:prstGeom prst="roundRect">
            <a:avLst>
              <a:gd name="adj" fmla="val 8062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Scan area</a:t>
            </a:r>
            <a:endParaRPr sz="1000"/>
          </a:p>
        </p:txBody>
      </p:sp>
      <p:sp>
        <p:nvSpPr>
          <p:cNvPr id="515" name="Google Shape;515;p65"/>
          <p:cNvSpPr txBox="1"/>
          <p:nvPr/>
        </p:nvSpPr>
        <p:spPr>
          <a:xfrm>
            <a:off x="216000" y="139320"/>
            <a:ext cx="86991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SDF &amp; Autonomy</a:t>
            </a:r>
            <a:endParaRPr sz="3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6" name="Google Shape;516;p65"/>
          <p:cNvSpPr txBox="1"/>
          <p:nvPr/>
        </p:nvSpPr>
        <p:spPr>
          <a:xfrm>
            <a:off x="215975" y="710500"/>
            <a:ext cx="6394200" cy="10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Char char="●"/>
            </a:pPr>
            <a:r>
              <a:rPr lang="en-US" sz="16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LAMP detector payload communicating with UAV</a:t>
            </a:r>
            <a:endParaRPr sz="16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venir"/>
              <a:buChar char="●"/>
            </a:pPr>
            <a:r>
              <a:rPr lang="en-US" sz="1600">
                <a:latin typeface="Avenir"/>
                <a:ea typeface="Avenir"/>
                <a:cs typeface="Avenir"/>
                <a:sym typeface="Avenir"/>
              </a:rPr>
              <a:t>Instructed to fly in grid, prioritize any source found on the way</a:t>
            </a:r>
            <a:endParaRPr sz="1600">
              <a:latin typeface="Avenir"/>
              <a:ea typeface="Avenir"/>
              <a:cs typeface="Avenir"/>
              <a:sym typeface="Avenir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venir"/>
              <a:buChar char="●"/>
            </a:pPr>
            <a:r>
              <a:rPr lang="en-US" sz="1600">
                <a:latin typeface="Avenir"/>
                <a:ea typeface="Avenir"/>
                <a:cs typeface="Avenir"/>
                <a:sym typeface="Avenir"/>
              </a:rPr>
              <a:t>Logic implemented via a behaviour tree</a:t>
            </a:r>
            <a:endParaRPr sz="16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517" name="Google Shape;517;p65"/>
          <p:cNvSpPr/>
          <p:nvPr/>
        </p:nvSpPr>
        <p:spPr>
          <a:xfrm>
            <a:off x="4099395" y="2392806"/>
            <a:ext cx="849900" cy="393600"/>
          </a:xfrm>
          <a:prstGeom prst="roundRect">
            <a:avLst>
              <a:gd name="adj" fmla="val 8062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Return home</a:t>
            </a:r>
            <a:endParaRPr sz="1000"/>
          </a:p>
        </p:txBody>
      </p:sp>
      <p:cxnSp>
        <p:nvCxnSpPr>
          <p:cNvPr id="518" name="Google Shape;518;p65"/>
          <p:cNvCxnSpPr>
            <a:stCxn id="519" idx="2"/>
            <a:endCxn id="517" idx="0"/>
          </p:cNvCxnSpPr>
          <p:nvPr/>
        </p:nvCxnSpPr>
        <p:spPr>
          <a:xfrm>
            <a:off x="3245875" y="2148750"/>
            <a:ext cx="1278600" cy="24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0" name="Google Shape;520;p65"/>
          <p:cNvCxnSpPr>
            <a:stCxn id="519" idx="2"/>
            <a:endCxn id="521" idx="0"/>
          </p:cNvCxnSpPr>
          <p:nvPr/>
        </p:nvCxnSpPr>
        <p:spPr>
          <a:xfrm flipH="1">
            <a:off x="1675375" y="2148750"/>
            <a:ext cx="1570500" cy="28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2" name="Google Shape;522;p65"/>
          <p:cNvCxnSpPr>
            <a:stCxn id="519" idx="2"/>
            <a:endCxn id="523" idx="0"/>
          </p:cNvCxnSpPr>
          <p:nvPr/>
        </p:nvCxnSpPr>
        <p:spPr>
          <a:xfrm>
            <a:off x="3245875" y="2148750"/>
            <a:ext cx="5400" cy="254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24" name="Google Shape;524;p65"/>
          <p:cNvGrpSpPr/>
          <p:nvPr/>
        </p:nvGrpSpPr>
        <p:grpSpPr>
          <a:xfrm>
            <a:off x="3094675" y="1894650"/>
            <a:ext cx="302400" cy="254100"/>
            <a:chOff x="4771075" y="980250"/>
            <a:chExt cx="302400" cy="254100"/>
          </a:xfrm>
        </p:grpSpPr>
        <p:sp>
          <p:nvSpPr>
            <p:cNvPr id="519" name="Google Shape;519;p65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F3F3F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525" name="Google Shape;525;p65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526" name="Google Shape;526;p65"/>
          <p:cNvSpPr/>
          <p:nvPr/>
        </p:nvSpPr>
        <p:spPr>
          <a:xfrm>
            <a:off x="3100075" y="2402750"/>
            <a:ext cx="302400" cy="277200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?</a:t>
            </a:r>
            <a:endParaRPr/>
          </a:p>
        </p:txBody>
      </p:sp>
      <p:sp>
        <p:nvSpPr>
          <p:cNvPr id="527" name="Google Shape;527;p65"/>
          <p:cNvSpPr/>
          <p:nvPr/>
        </p:nvSpPr>
        <p:spPr>
          <a:xfrm>
            <a:off x="4099395" y="2392806"/>
            <a:ext cx="849900" cy="393600"/>
          </a:xfrm>
          <a:prstGeom prst="roundRect">
            <a:avLst>
              <a:gd name="adj" fmla="val 8062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Return home</a:t>
            </a:r>
            <a:endParaRPr sz="1000"/>
          </a:p>
        </p:txBody>
      </p:sp>
      <p:cxnSp>
        <p:nvCxnSpPr>
          <p:cNvPr id="528" name="Google Shape;528;p65"/>
          <p:cNvCxnSpPr>
            <a:stCxn id="529" idx="2"/>
            <a:endCxn id="527" idx="0"/>
          </p:cNvCxnSpPr>
          <p:nvPr/>
        </p:nvCxnSpPr>
        <p:spPr>
          <a:xfrm>
            <a:off x="3245875" y="2148750"/>
            <a:ext cx="1278600" cy="24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30" name="Google Shape;530;p65"/>
          <p:cNvCxnSpPr>
            <a:stCxn id="529" idx="2"/>
            <a:endCxn id="531" idx="0"/>
          </p:cNvCxnSpPr>
          <p:nvPr/>
        </p:nvCxnSpPr>
        <p:spPr>
          <a:xfrm flipH="1">
            <a:off x="1675375" y="2148750"/>
            <a:ext cx="1570500" cy="28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32" name="Google Shape;532;p65"/>
          <p:cNvSpPr/>
          <p:nvPr/>
        </p:nvSpPr>
        <p:spPr>
          <a:xfrm>
            <a:off x="2441887" y="2925487"/>
            <a:ext cx="912900" cy="2898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Battery low</a:t>
            </a:r>
            <a:endParaRPr sz="1000"/>
          </a:p>
        </p:txBody>
      </p:sp>
      <p:cxnSp>
        <p:nvCxnSpPr>
          <p:cNvPr id="533" name="Google Shape;533;p65"/>
          <p:cNvCxnSpPr>
            <a:stCxn id="526" idx="2"/>
            <a:endCxn id="534" idx="0"/>
          </p:cNvCxnSpPr>
          <p:nvPr/>
        </p:nvCxnSpPr>
        <p:spPr>
          <a:xfrm>
            <a:off x="3251275" y="2679950"/>
            <a:ext cx="378300" cy="258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35" name="Google Shape;535;p65"/>
          <p:cNvCxnSpPr>
            <a:stCxn id="526" idx="2"/>
            <a:endCxn id="532" idx="0"/>
          </p:cNvCxnSpPr>
          <p:nvPr/>
        </p:nvCxnSpPr>
        <p:spPr>
          <a:xfrm flipH="1">
            <a:off x="2898475" y="2679950"/>
            <a:ext cx="352800" cy="245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36" name="Google Shape;536;p65"/>
          <p:cNvCxnSpPr>
            <a:stCxn id="529" idx="2"/>
            <a:endCxn id="526" idx="0"/>
          </p:cNvCxnSpPr>
          <p:nvPr/>
        </p:nvCxnSpPr>
        <p:spPr>
          <a:xfrm>
            <a:off x="3245875" y="2148750"/>
            <a:ext cx="5400" cy="254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37" name="Google Shape;537;p65"/>
          <p:cNvSpPr/>
          <p:nvPr/>
        </p:nvSpPr>
        <p:spPr>
          <a:xfrm>
            <a:off x="986426" y="2923775"/>
            <a:ext cx="650700" cy="289800"/>
          </a:xfrm>
          <a:prstGeom prst="roundRect">
            <a:avLst>
              <a:gd name="adj" fmla="val 16667"/>
            </a:avLst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arm</a:t>
            </a:r>
            <a:endParaRPr sz="1000"/>
          </a:p>
        </p:txBody>
      </p:sp>
      <p:sp>
        <p:nvSpPr>
          <p:cNvPr id="538" name="Google Shape;538;p65"/>
          <p:cNvSpPr/>
          <p:nvPr/>
        </p:nvSpPr>
        <p:spPr>
          <a:xfrm>
            <a:off x="1700414" y="2923775"/>
            <a:ext cx="650700" cy="289800"/>
          </a:xfrm>
          <a:prstGeom prst="roundRect">
            <a:avLst>
              <a:gd name="adj" fmla="val 16667"/>
            </a:avLst>
          </a:prstGeom>
          <a:solidFill>
            <a:srgbClr val="FFE5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liftoff</a:t>
            </a:r>
            <a:endParaRPr sz="1000"/>
          </a:p>
        </p:txBody>
      </p:sp>
      <p:cxnSp>
        <p:nvCxnSpPr>
          <p:cNvPr id="539" name="Google Shape;539;p65"/>
          <p:cNvCxnSpPr>
            <a:stCxn id="531" idx="2"/>
            <a:endCxn id="537" idx="0"/>
          </p:cNvCxnSpPr>
          <p:nvPr/>
        </p:nvCxnSpPr>
        <p:spPr>
          <a:xfrm flipH="1">
            <a:off x="1311650" y="2689900"/>
            <a:ext cx="363600" cy="23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40" name="Google Shape;540;p65"/>
          <p:cNvCxnSpPr>
            <a:stCxn id="531" idx="2"/>
            <a:endCxn id="538" idx="0"/>
          </p:cNvCxnSpPr>
          <p:nvPr/>
        </p:nvCxnSpPr>
        <p:spPr>
          <a:xfrm>
            <a:off x="1675250" y="2689900"/>
            <a:ext cx="350400" cy="23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41" name="Google Shape;541;p65"/>
          <p:cNvGrpSpPr/>
          <p:nvPr/>
        </p:nvGrpSpPr>
        <p:grpSpPr>
          <a:xfrm>
            <a:off x="3094675" y="1894650"/>
            <a:ext cx="302400" cy="254100"/>
            <a:chOff x="4771075" y="980250"/>
            <a:chExt cx="302400" cy="254100"/>
          </a:xfrm>
        </p:grpSpPr>
        <p:sp>
          <p:nvSpPr>
            <p:cNvPr id="529" name="Google Shape;529;p65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FFE599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542" name="Google Shape;542;p65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grpSp>
        <p:nvGrpSpPr>
          <p:cNvPr id="543" name="Google Shape;543;p65"/>
          <p:cNvGrpSpPr/>
          <p:nvPr/>
        </p:nvGrpSpPr>
        <p:grpSpPr>
          <a:xfrm>
            <a:off x="1524050" y="2435800"/>
            <a:ext cx="302400" cy="254100"/>
            <a:chOff x="4771075" y="980250"/>
            <a:chExt cx="302400" cy="254100"/>
          </a:xfrm>
        </p:grpSpPr>
        <p:sp>
          <p:nvSpPr>
            <p:cNvPr id="531" name="Google Shape;531;p65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FFE599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544" name="Google Shape;544;p65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545" name="Google Shape;545;p65"/>
          <p:cNvSpPr/>
          <p:nvPr/>
        </p:nvSpPr>
        <p:spPr>
          <a:xfrm>
            <a:off x="5435434" y="3948966"/>
            <a:ext cx="1112100" cy="3951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Text</a:t>
            </a:r>
            <a:endParaRPr sz="1200"/>
          </a:p>
        </p:txBody>
      </p:sp>
      <p:sp>
        <p:nvSpPr>
          <p:cNvPr id="546" name="Google Shape;546;p65"/>
          <p:cNvSpPr txBox="1"/>
          <p:nvPr/>
        </p:nvSpPr>
        <p:spPr>
          <a:xfrm>
            <a:off x="6587851" y="3973679"/>
            <a:ext cx="2112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Condition, true or false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returns success or fail</a:t>
            </a:r>
            <a:endParaRPr/>
          </a:p>
        </p:txBody>
      </p:sp>
      <p:sp>
        <p:nvSpPr>
          <p:cNvPr id="547" name="Google Shape;547;p65"/>
          <p:cNvSpPr/>
          <p:nvPr/>
        </p:nvSpPr>
        <p:spPr>
          <a:xfrm>
            <a:off x="5524393" y="4500317"/>
            <a:ext cx="990900" cy="395100"/>
          </a:xfrm>
          <a:prstGeom prst="roundRect">
            <a:avLst>
              <a:gd name="adj" fmla="val 10249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Text</a:t>
            </a:r>
            <a:endParaRPr sz="1200"/>
          </a:p>
        </p:txBody>
      </p:sp>
      <p:sp>
        <p:nvSpPr>
          <p:cNvPr id="548" name="Google Shape;548;p65"/>
          <p:cNvSpPr txBox="1"/>
          <p:nvPr/>
        </p:nvSpPr>
        <p:spPr>
          <a:xfrm>
            <a:off x="6587850" y="4504946"/>
            <a:ext cx="2184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Action, do something</a:t>
            </a:r>
            <a:endParaRPr/>
          </a:p>
        </p:txBody>
      </p:sp>
      <p:grpSp>
        <p:nvGrpSpPr>
          <p:cNvPr id="549" name="Google Shape;549;p65"/>
          <p:cNvGrpSpPr/>
          <p:nvPr/>
        </p:nvGrpSpPr>
        <p:grpSpPr>
          <a:xfrm>
            <a:off x="5731804" y="2939203"/>
            <a:ext cx="576616" cy="301795"/>
            <a:chOff x="4771075" y="980250"/>
            <a:chExt cx="302400" cy="254100"/>
          </a:xfrm>
        </p:grpSpPr>
        <p:sp>
          <p:nvSpPr>
            <p:cNvPr id="550" name="Google Shape;550;p65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F3F3F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551" name="Google Shape;551;p65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552" name="Google Shape;552;p65"/>
          <p:cNvSpPr/>
          <p:nvPr/>
        </p:nvSpPr>
        <p:spPr>
          <a:xfrm>
            <a:off x="5742101" y="3483029"/>
            <a:ext cx="576600" cy="329100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?</a:t>
            </a:r>
            <a:endParaRPr/>
          </a:p>
        </p:txBody>
      </p:sp>
      <p:sp>
        <p:nvSpPr>
          <p:cNvPr id="553" name="Google Shape;553;p65"/>
          <p:cNvSpPr txBox="1"/>
          <p:nvPr/>
        </p:nvSpPr>
        <p:spPr>
          <a:xfrm>
            <a:off x="6578925" y="2844553"/>
            <a:ext cx="2184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Sequence, move to next if child succeeds 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8" name="Google Shape;558;p66"/>
          <p:cNvPicPr preferRelativeResize="0"/>
          <p:nvPr/>
        </p:nvPicPr>
        <p:blipFill rotWithShape="1">
          <a:blip r:embed="rId3">
            <a:alphaModFix/>
          </a:blip>
          <a:srcRect l="2106" t="10522" r="12277"/>
          <a:stretch/>
        </p:blipFill>
        <p:spPr>
          <a:xfrm>
            <a:off x="6757791" y="139325"/>
            <a:ext cx="2184121" cy="2608919"/>
          </a:xfrm>
          <a:prstGeom prst="rect">
            <a:avLst/>
          </a:prstGeom>
          <a:noFill/>
          <a:ln>
            <a:noFill/>
          </a:ln>
        </p:spPr>
      </p:pic>
      <p:sp>
        <p:nvSpPr>
          <p:cNvPr id="559" name="Google Shape;559;p66"/>
          <p:cNvSpPr txBox="1"/>
          <p:nvPr/>
        </p:nvSpPr>
        <p:spPr>
          <a:xfrm>
            <a:off x="6578925" y="3426354"/>
            <a:ext cx="1838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66"/>
          <p:cNvSpPr/>
          <p:nvPr/>
        </p:nvSpPr>
        <p:spPr>
          <a:xfrm>
            <a:off x="5334700" y="2748251"/>
            <a:ext cx="3366000" cy="2224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66"/>
          <p:cNvSpPr txBox="1"/>
          <p:nvPr/>
        </p:nvSpPr>
        <p:spPr>
          <a:xfrm>
            <a:off x="6578925" y="3373786"/>
            <a:ext cx="2184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Selector</a:t>
            </a:r>
            <a:r>
              <a:rPr lang="en-US"/>
              <a:t>, move to next if child succeeds or fails</a:t>
            </a:r>
            <a:endParaRPr/>
          </a:p>
        </p:txBody>
      </p:sp>
      <p:sp>
        <p:nvSpPr>
          <p:cNvPr id="562" name="Google Shape;562;p66"/>
          <p:cNvSpPr/>
          <p:nvPr/>
        </p:nvSpPr>
        <p:spPr>
          <a:xfrm>
            <a:off x="3435398" y="2952176"/>
            <a:ext cx="849900" cy="393600"/>
          </a:xfrm>
          <a:prstGeom prst="roundRect">
            <a:avLst>
              <a:gd name="adj" fmla="val 8062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Scan area</a:t>
            </a:r>
            <a:endParaRPr sz="1000"/>
          </a:p>
        </p:txBody>
      </p:sp>
      <p:sp>
        <p:nvSpPr>
          <p:cNvPr id="563" name="Google Shape;563;p66"/>
          <p:cNvSpPr txBox="1"/>
          <p:nvPr/>
        </p:nvSpPr>
        <p:spPr>
          <a:xfrm>
            <a:off x="216000" y="139320"/>
            <a:ext cx="86991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SDF &amp; Autonomy</a:t>
            </a:r>
            <a:endParaRPr sz="3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4" name="Google Shape;564;p66"/>
          <p:cNvSpPr txBox="1"/>
          <p:nvPr/>
        </p:nvSpPr>
        <p:spPr>
          <a:xfrm>
            <a:off x="215975" y="710500"/>
            <a:ext cx="6394200" cy="10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Char char="●"/>
            </a:pPr>
            <a:r>
              <a:rPr lang="en-US" sz="16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LAMP detector payload communicating with UAV</a:t>
            </a:r>
            <a:endParaRPr sz="16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venir"/>
              <a:buChar char="●"/>
            </a:pPr>
            <a:r>
              <a:rPr lang="en-US" sz="1600">
                <a:latin typeface="Avenir"/>
                <a:ea typeface="Avenir"/>
                <a:cs typeface="Avenir"/>
                <a:sym typeface="Avenir"/>
              </a:rPr>
              <a:t>Instructed to fly in grid, prioritize any source found on the way</a:t>
            </a:r>
            <a:endParaRPr sz="1600">
              <a:latin typeface="Avenir"/>
              <a:ea typeface="Avenir"/>
              <a:cs typeface="Avenir"/>
              <a:sym typeface="Avenir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venir"/>
              <a:buChar char="●"/>
            </a:pPr>
            <a:r>
              <a:rPr lang="en-US" sz="1600">
                <a:latin typeface="Avenir"/>
                <a:ea typeface="Avenir"/>
                <a:cs typeface="Avenir"/>
                <a:sym typeface="Avenir"/>
              </a:rPr>
              <a:t>Logic implemented via a behaviour tree</a:t>
            </a:r>
            <a:endParaRPr sz="16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565" name="Google Shape;565;p66"/>
          <p:cNvSpPr/>
          <p:nvPr/>
        </p:nvSpPr>
        <p:spPr>
          <a:xfrm>
            <a:off x="4099395" y="2392806"/>
            <a:ext cx="849900" cy="393600"/>
          </a:xfrm>
          <a:prstGeom prst="roundRect">
            <a:avLst>
              <a:gd name="adj" fmla="val 8062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Return home</a:t>
            </a:r>
            <a:endParaRPr sz="1000"/>
          </a:p>
        </p:txBody>
      </p:sp>
      <p:cxnSp>
        <p:nvCxnSpPr>
          <p:cNvPr id="566" name="Google Shape;566;p66"/>
          <p:cNvCxnSpPr>
            <a:stCxn id="567" idx="2"/>
            <a:endCxn id="565" idx="0"/>
          </p:cNvCxnSpPr>
          <p:nvPr/>
        </p:nvCxnSpPr>
        <p:spPr>
          <a:xfrm>
            <a:off x="3245875" y="2148750"/>
            <a:ext cx="1278600" cy="24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68" name="Google Shape;568;p66"/>
          <p:cNvCxnSpPr>
            <a:stCxn id="567" idx="2"/>
            <a:endCxn id="569" idx="0"/>
          </p:cNvCxnSpPr>
          <p:nvPr/>
        </p:nvCxnSpPr>
        <p:spPr>
          <a:xfrm flipH="1">
            <a:off x="1675375" y="2148750"/>
            <a:ext cx="1570500" cy="28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0" name="Google Shape;570;p66"/>
          <p:cNvCxnSpPr>
            <a:stCxn id="567" idx="2"/>
            <a:endCxn id="571" idx="0"/>
          </p:cNvCxnSpPr>
          <p:nvPr/>
        </p:nvCxnSpPr>
        <p:spPr>
          <a:xfrm>
            <a:off x="3245875" y="2148750"/>
            <a:ext cx="5400" cy="254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72" name="Google Shape;572;p66"/>
          <p:cNvGrpSpPr/>
          <p:nvPr/>
        </p:nvGrpSpPr>
        <p:grpSpPr>
          <a:xfrm>
            <a:off x="3094675" y="1894650"/>
            <a:ext cx="302400" cy="254100"/>
            <a:chOff x="4771075" y="980250"/>
            <a:chExt cx="302400" cy="254100"/>
          </a:xfrm>
        </p:grpSpPr>
        <p:sp>
          <p:nvSpPr>
            <p:cNvPr id="567" name="Google Shape;567;p66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F3F3F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573" name="Google Shape;573;p66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574" name="Google Shape;574;p66"/>
          <p:cNvSpPr/>
          <p:nvPr/>
        </p:nvSpPr>
        <p:spPr>
          <a:xfrm>
            <a:off x="3100075" y="2402750"/>
            <a:ext cx="302400" cy="277200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?</a:t>
            </a:r>
            <a:endParaRPr/>
          </a:p>
        </p:txBody>
      </p:sp>
      <p:sp>
        <p:nvSpPr>
          <p:cNvPr id="575" name="Google Shape;575;p66"/>
          <p:cNvSpPr/>
          <p:nvPr/>
        </p:nvSpPr>
        <p:spPr>
          <a:xfrm>
            <a:off x="4099395" y="2392806"/>
            <a:ext cx="849900" cy="393600"/>
          </a:xfrm>
          <a:prstGeom prst="roundRect">
            <a:avLst>
              <a:gd name="adj" fmla="val 8062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Return home</a:t>
            </a:r>
            <a:endParaRPr sz="1000"/>
          </a:p>
        </p:txBody>
      </p:sp>
      <p:cxnSp>
        <p:nvCxnSpPr>
          <p:cNvPr id="576" name="Google Shape;576;p66"/>
          <p:cNvCxnSpPr>
            <a:stCxn id="577" idx="2"/>
            <a:endCxn id="575" idx="0"/>
          </p:cNvCxnSpPr>
          <p:nvPr/>
        </p:nvCxnSpPr>
        <p:spPr>
          <a:xfrm>
            <a:off x="3245875" y="2148750"/>
            <a:ext cx="1278600" cy="24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8" name="Google Shape;578;p66"/>
          <p:cNvCxnSpPr>
            <a:stCxn id="577" idx="2"/>
            <a:endCxn id="579" idx="0"/>
          </p:cNvCxnSpPr>
          <p:nvPr/>
        </p:nvCxnSpPr>
        <p:spPr>
          <a:xfrm flipH="1">
            <a:off x="1675375" y="2148750"/>
            <a:ext cx="1570500" cy="28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80" name="Google Shape;580;p66"/>
          <p:cNvSpPr/>
          <p:nvPr/>
        </p:nvSpPr>
        <p:spPr>
          <a:xfrm>
            <a:off x="2441887" y="2925487"/>
            <a:ext cx="912900" cy="2898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Battery low</a:t>
            </a:r>
            <a:endParaRPr sz="1000"/>
          </a:p>
        </p:txBody>
      </p:sp>
      <p:cxnSp>
        <p:nvCxnSpPr>
          <p:cNvPr id="581" name="Google Shape;581;p66"/>
          <p:cNvCxnSpPr>
            <a:stCxn id="574" idx="2"/>
            <a:endCxn id="582" idx="0"/>
          </p:cNvCxnSpPr>
          <p:nvPr/>
        </p:nvCxnSpPr>
        <p:spPr>
          <a:xfrm>
            <a:off x="3251275" y="2679950"/>
            <a:ext cx="378300" cy="258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3" name="Google Shape;583;p66"/>
          <p:cNvCxnSpPr>
            <a:stCxn id="574" idx="2"/>
            <a:endCxn id="580" idx="0"/>
          </p:cNvCxnSpPr>
          <p:nvPr/>
        </p:nvCxnSpPr>
        <p:spPr>
          <a:xfrm flipH="1">
            <a:off x="2898475" y="2679950"/>
            <a:ext cx="352800" cy="245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4" name="Google Shape;584;p66"/>
          <p:cNvCxnSpPr>
            <a:stCxn id="577" idx="2"/>
            <a:endCxn id="574" idx="0"/>
          </p:cNvCxnSpPr>
          <p:nvPr/>
        </p:nvCxnSpPr>
        <p:spPr>
          <a:xfrm>
            <a:off x="3245875" y="2148750"/>
            <a:ext cx="5400" cy="254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85" name="Google Shape;585;p66"/>
          <p:cNvSpPr/>
          <p:nvPr/>
        </p:nvSpPr>
        <p:spPr>
          <a:xfrm>
            <a:off x="986426" y="2923775"/>
            <a:ext cx="650700" cy="289800"/>
          </a:xfrm>
          <a:prstGeom prst="roundRect">
            <a:avLst>
              <a:gd name="adj" fmla="val 16667"/>
            </a:avLst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arm</a:t>
            </a:r>
            <a:endParaRPr sz="1000"/>
          </a:p>
        </p:txBody>
      </p:sp>
      <p:sp>
        <p:nvSpPr>
          <p:cNvPr id="586" name="Google Shape;586;p66"/>
          <p:cNvSpPr/>
          <p:nvPr/>
        </p:nvSpPr>
        <p:spPr>
          <a:xfrm>
            <a:off x="1700414" y="2923775"/>
            <a:ext cx="650700" cy="289800"/>
          </a:xfrm>
          <a:prstGeom prst="roundRect">
            <a:avLst>
              <a:gd name="adj" fmla="val 16667"/>
            </a:avLst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liftoff</a:t>
            </a:r>
            <a:endParaRPr sz="1000"/>
          </a:p>
        </p:txBody>
      </p:sp>
      <p:cxnSp>
        <p:nvCxnSpPr>
          <p:cNvPr id="587" name="Google Shape;587;p66"/>
          <p:cNvCxnSpPr>
            <a:stCxn id="579" idx="2"/>
            <a:endCxn id="585" idx="0"/>
          </p:cNvCxnSpPr>
          <p:nvPr/>
        </p:nvCxnSpPr>
        <p:spPr>
          <a:xfrm flipH="1">
            <a:off x="1311650" y="2689900"/>
            <a:ext cx="363600" cy="23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8" name="Google Shape;588;p66"/>
          <p:cNvCxnSpPr>
            <a:stCxn id="579" idx="2"/>
            <a:endCxn id="586" idx="0"/>
          </p:cNvCxnSpPr>
          <p:nvPr/>
        </p:nvCxnSpPr>
        <p:spPr>
          <a:xfrm>
            <a:off x="1675250" y="2689900"/>
            <a:ext cx="350400" cy="23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89" name="Google Shape;589;p66"/>
          <p:cNvGrpSpPr/>
          <p:nvPr/>
        </p:nvGrpSpPr>
        <p:grpSpPr>
          <a:xfrm>
            <a:off x="3094675" y="1894650"/>
            <a:ext cx="302400" cy="254100"/>
            <a:chOff x="4771075" y="980250"/>
            <a:chExt cx="302400" cy="254100"/>
          </a:xfrm>
        </p:grpSpPr>
        <p:sp>
          <p:nvSpPr>
            <p:cNvPr id="577" name="Google Shape;577;p66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FFE599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590" name="Google Shape;590;p66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grpSp>
        <p:nvGrpSpPr>
          <p:cNvPr id="591" name="Google Shape;591;p66"/>
          <p:cNvGrpSpPr/>
          <p:nvPr/>
        </p:nvGrpSpPr>
        <p:grpSpPr>
          <a:xfrm>
            <a:off x="1524050" y="2435800"/>
            <a:ext cx="302400" cy="254100"/>
            <a:chOff x="4771075" y="980250"/>
            <a:chExt cx="302400" cy="254100"/>
          </a:xfrm>
        </p:grpSpPr>
        <p:sp>
          <p:nvSpPr>
            <p:cNvPr id="579" name="Google Shape;579;p66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B6D7A8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592" name="Google Shape;592;p66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593" name="Google Shape;593;p66"/>
          <p:cNvSpPr/>
          <p:nvPr/>
        </p:nvSpPr>
        <p:spPr>
          <a:xfrm>
            <a:off x="5435434" y="3948966"/>
            <a:ext cx="1112100" cy="3951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Text</a:t>
            </a:r>
            <a:endParaRPr sz="1200"/>
          </a:p>
        </p:txBody>
      </p:sp>
      <p:sp>
        <p:nvSpPr>
          <p:cNvPr id="594" name="Google Shape;594;p66"/>
          <p:cNvSpPr txBox="1"/>
          <p:nvPr/>
        </p:nvSpPr>
        <p:spPr>
          <a:xfrm>
            <a:off x="6587851" y="3973679"/>
            <a:ext cx="2112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Condition, true or false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returns success or fail</a:t>
            </a:r>
            <a:endParaRPr/>
          </a:p>
        </p:txBody>
      </p:sp>
      <p:sp>
        <p:nvSpPr>
          <p:cNvPr id="595" name="Google Shape;595;p66"/>
          <p:cNvSpPr/>
          <p:nvPr/>
        </p:nvSpPr>
        <p:spPr>
          <a:xfrm>
            <a:off x="5524393" y="4500317"/>
            <a:ext cx="990900" cy="395100"/>
          </a:xfrm>
          <a:prstGeom prst="roundRect">
            <a:avLst>
              <a:gd name="adj" fmla="val 10249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Text</a:t>
            </a:r>
            <a:endParaRPr sz="1200"/>
          </a:p>
        </p:txBody>
      </p:sp>
      <p:sp>
        <p:nvSpPr>
          <p:cNvPr id="596" name="Google Shape;596;p66"/>
          <p:cNvSpPr txBox="1"/>
          <p:nvPr/>
        </p:nvSpPr>
        <p:spPr>
          <a:xfrm>
            <a:off x="6587850" y="4504946"/>
            <a:ext cx="2184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Action, do something</a:t>
            </a:r>
            <a:endParaRPr/>
          </a:p>
        </p:txBody>
      </p:sp>
      <p:grpSp>
        <p:nvGrpSpPr>
          <p:cNvPr id="597" name="Google Shape;597;p66"/>
          <p:cNvGrpSpPr/>
          <p:nvPr/>
        </p:nvGrpSpPr>
        <p:grpSpPr>
          <a:xfrm>
            <a:off x="5731804" y="2939203"/>
            <a:ext cx="576616" cy="301795"/>
            <a:chOff x="4771075" y="980250"/>
            <a:chExt cx="302400" cy="254100"/>
          </a:xfrm>
        </p:grpSpPr>
        <p:sp>
          <p:nvSpPr>
            <p:cNvPr id="598" name="Google Shape;598;p66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F3F3F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599" name="Google Shape;599;p66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600" name="Google Shape;600;p66"/>
          <p:cNvSpPr/>
          <p:nvPr/>
        </p:nvSpPr>
        <p:spPr>
          <a:xfrm>
            <a:off x="5742101" y="3483029"/>
            <a:ext cx="576600" cy="329100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?</a:t>
            </a:r>
            <a:endParaRPr/>
          </a:p>
        </p:txBody>
      </p:sp>
      <p:sp>
        <p:nvSpPr>
          <p:cNvPr id="601" name="Google Shape;601;p66"/>
          <p:cNvSpPr txBox="1"/>
          <p:nvPr/>
        </p:nvSpPr>
        <p:spPr>
          <a:xfrm>
            <a:off x="6578925" y="2844553"/>
            <a:ext cx="2184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Sequence, move to next if child succeeds 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6" name="Google Shape;606;p67"/>
          <p:cNvPicPr preferRelativeResize="0"/>
          <p:nvPr/>
        </p:nvPicPr>
        <p:blipFill rotWithShape="1">
          <a:blip r:embed="rId3">
            <a:alphaModFix/>
          </a:blip>
          <a:srcRect l="2106" t="10522" r="12277"/>
          <a:stretch/>
        </p:blipFill>
        <p:spPr>
          <a:xfrm>
            <a:off x="6757791" y="139325"/>
            <a:ext cx="2184121" cy="2608919"/>
          </a:xfrm>
          <a:prstGeom prst="rect">
            <a:avLst/>
          </a:prstGeom>
          <a:noFill/>
          <a:ln>
            <a:noFill/>
          </a:ln>
        </p:spPr>
      </p:pic>
      <p:sp>
        <p:nvSpPr>
          <p:cNvPr id="607" name="Google Shape;607;p67"/>
          <p:cNvSpPr txBox="1"/>
          <p:nvPr/>
        </p:nvSpPr>
        <p:spPr>
          <a:xfrm>
            <a:off x="6578925" y="3426354"/>
            <a:ext cx="1838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" name="Google Shape;608;p67"/>
          <p:cNvSpPr/>
          <p:nvPr/>
        </p:nvSpPr>
        <p:spPr>
          <a:xfrm>
            <a:off x="5334700" y="2748251"/>
            <a:ext cx="3366000" cy="2224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" name="Google Shape;609;p67"/>
          <p:cNvSpPr txBox="1"/>
          <p:nvPr/>
        </p:nvSpPr>
        <p:spPr>
          <a:xfrm>
            <a:off x="6578925" y="3373786"/>
            <a:ext cx="2184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Selector</a:t>
            </a:r>
            <a:r>
              <a:rPr lang="en-US"/>
              <a:t>, move to next if child succeeds or fails</a:t>
            </a:r>
            <a:endParaRPr/>
          </a:p>
        </p:txBody>
      </p:sp>
      <p:sp>
        <p:nvSpPr>
          <p:cNvPr id="610" name="Google Shape;610;p67"/>
          <p:cNvSpPr/>
          <p:nvPr/>
        </p:nvSpPr>
        <p:spPr>
          <a:xfrm>
            <a:off x="3435398" y="2952176"/>
            <a:ext cx="849900" cy="393600"/>
          </a:xfrm>
          <a:prstGeom prst="roundRect">
            <a:avLst>
              <a:gd name="adj" fmla="val 8062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Scan area</a:t>
            </a:r>
            <a:endParaRPr sz="1000"/>
          </a:p>
        </p:txBody>
      </p:sp>
      <p:sp>
        <p:nvSpPr>
          <p:cNvPr id="611" name="Google Shape;611;p67"/>
          <p:cNvSpPr txBox="1"/>
          <p:nvPr/>
        </p:nvSpPr>
        <p:spPr>
          <a:xfrm>
            <a:off x="216000" y="139320"/>
            <a:ext cx="86991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SDF &amp; Autonomy</a:t>
            </a:r>
            <a:endParaRPr sz="3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2" name="Google Shape;612;p67"/>
          <p:cNvSpPr txBox="1"/>
          <p:nvPr/>
        </p:nvSpPr>
        <p:spPr>
          <a:xfrm>
            <a:off x="215975" y="710500"/>
            <a:ext cx="6394200" cy="10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Char char="●"/>
            </a:pPr>
            <a:r>
              <a:rPr lang="en-US" sz="16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LAMP detector payload communicating with UAV</a:t>
            </a:r>
            <a:endParaRPr sz="16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venir"/>
              <a:buChar char="●"/>
            </a:pPr>
            <a:r>
              <a:rPr lang="en-US" sz="1600">
                <a:latin typeface="Avenir"/>
                <a:ea typeface="Avenir"/>
                <a:cs typeface="Avenir"/>
                <a:sym typeface="Avenir"/>
              </a:rPr>
              <a:t>Instructed to fly in grid, prioritize any source found on the way</a:t>
            </a:r>
            <a:endParaRPr sz="1600">
              <a:latin typeface="Avenir"/>
              <a:ea typeface="Avenir"/>
              <a:cs typeface="Avenir"/>
              <a:sym typeface="Avenir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venir"/>
              <a:buChar char="●"/>
            </a:pPr>
            <a:r>
              <a:rPr lang="en-US" sz="1600">
                <a:latin typeface="Avenir"/>
                <a:ea typeface="Avenir"/>
                <a:cs typeface="Avenir"/>
                <a:sym typeface="Avenir"/>
              </a:rPr>
              <a:t>Logic implemented via a behaviour tree</a:t>
            </a:r>
            <a:endParaRPr sz="16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13" name="Google Shape;613;p67"/>
          <p:cNvSpPr/>
          <p:nvPr/>
        </p:nvSpPr>
        <p:spPr>
          <a:xfrm>
            <a:off x="4099395" y="2392806"/>
            <a:ext cx="849900" cy="393600"/>
          </a:xfrm>
          <a:prstGeom prst="roundRect">
            <a:avLst>
              <a:gd name="adj" fmla="val 8062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Return home</a:t>
            </a:r>
            <a:endParaRPr sz="1000"/>
          </a:p>
        </p:txBody>
      </p:sp>
      <p:cxnSp>
        <p:nvCxnSpPr>
          <p:cNvPr id="614" name="Google Shape;614;p67"/>
          <p:cNvCxnSpPr>
            <a:stCxn id="615" idx="2"/>
            <a:endCxn id="613" idx="0"/>
          </p:cNvCxnSpPr>
          <p:nvPr/>
        </p:nvCxnSpPr>
        <p:spPr>
          <a:xfrm>
            <a:off x="3245875" y="2148750"/>
            <a:ext cx="1278600" cy="24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16" name="Google Shape;616;p67"/>
          <p:cNvCxnSpPr>
            <a:stCxn id="615" idx="2"/>
            <a:endCxn id="617" idx="0"/>
          </p:cNvCxnSpPr>
          <p:nvPr/>
        </p:nvCxnSpPr>
        <p:spPr>
          <a:xfrm flipH="1">
            <a:off x="1675375" y="2148750"/>
            <a:ext cx="1570500" cy="28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18" name="Google Shape;618;p67"/>
          <p:cNvCxnSpPr>
            <a:stCxn id="615" idx="2"/>
            <a:endCxn id="619" idx="0"/>
          </p:cNvCxnSpPr>
          <p:nvPr/>
        </p:nvCxnSpPr>
        <p:spPr>
          <a:xfrm>
            <a:off x="3245875" y="2148750"/>
            <a:ext cx="5400" cy="254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620" name="Google Shape;620;p67"/>
          <p:cNvGrpSpPr/>
          <p:nvPr/>
        </p:nvGrpSpPr>
        <p:grpSpPr>
          <a:xfrm>
            <a:off x="3094675" y="1894650"/>
            <a:ext cx="302400" cy="254100"/>
            <a:chOff x="4771075" y="980250"/>
            <a:chExt cx="302400" cy="254100"/>
          </a:xfrm>
        </p:grpSpPr>
        <p:sp>
          <p:nvSpPr>
            <p:cNvPr id="615" name="Google Shape;615;p67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F3F3F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621" name="Google Shape;621;p67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622" name="Google Shape;622;p67"/>
          <p:cNvSpPr/>
          <p:nvPr/>
        </p:nvSpPr>
        <p:spPr>
          <a:xfrm>
            <a:off x="3100075" y="2402750"/>
            <a:ext cx="302400" cy="277200"/>
          </a:xfrm>
          <a:prstGeom prst="rect">
            <a:avLst/>
          </a:prstGeom>
          <a:solidFill>
            <a:srgbClr val="FFE5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?</a:t>
            </a:r>
            <a:endParaRPr/>
          </a:p>
        </p:txBody>
      </p:sp>
      <p:sp>
        <p:nvSpPr>
          <p:cNvPr id="623" name="Google Shape;623;p67"/>
          <p:cNvSpPr/>
          <p:nvPr/>
        </p:nvSpPr>
        <p:spPr>
          <a:xfrm>
            <a:off x="4099395" y="2392806"/>
            <a:ext cx="849900" cy="393600"/>
          </a:xfrm>
          <a:prstGeom prst="roundRect">
            <a:avLst>
              <a:gd name="adj" fmla="val 8062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Return home</a:t>
            </a:r>
            <a:endParaRPr sz="1000"/>
          </a:p>
        </p:txBody>
      </p:sp>
      <p:cxnSp>
        <p:nvCxnSpPr>
          <p:cNvPr id="624" name="Google Shape;624;p67"/>
          <p:cNvCxnSpPr>
            <a:stCxn id="625" idx="2"/>
            <a:endCxn id="623" idx="0"/>
          </p:cNvCxnSpPr>
          <p:nvPr/>
        </p:nvCxnSpPr>
        <p:spPr>
          <a:xfrm>
            <a:off x="3245875" y="2148750"/>
            <a:ext cx="1278600" cy="24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26" name="Google Shape;626;p67"/>
          <p:cNvCxnSpPr>
            <a:stCxn id="625" idx="2"/>
            <a:endCxn id="627" idx="0"/>
          </p:cNvCxnSpPr>
          <p:nvPr/>
        </p:nvCxnSpPr>
        <p:spPr>
          <a:xfrm flipH="1">
            <a:off x="1675375" y="2148750"/>
            <a:ext cx="1570500" cy="28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28" name="Google Shape;628;p67"/>
          <p:cNvSpPr/>
          <p:nvPr/>
        </p:nvSpPr>
        <p:spPr>
          <a:xfrm>
            <a:off x="2441887" y="2925487"/>
            <a:ext cx="912900" cy="2898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Battery low</a:t>
            </a:r>
            <a:endParaRPr sz="1000"/>
          </a:p>
        </p:txBody>
      </p:sp>
      <p:cxnSp>
        <p:nvCxnSpPr>
          <p:cNvPr id="629" name="Google Shape;629;p67"/>
          <p:cNvCxnSpPr>
            <a:stCxn id="622" idx="2"/>
            <a:endCxn id="630" idx="0"/>
          </p:cNvCxnSpPr>
          <p:nvPr/>
        </p:nvCxnSpPr>
        <p:spPr>
          <a:xfrm>
            <a:off x="3251275" y="2679950"/>
            <a:ext cx="378300" cy="258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31" name="Google Shape;631;p67"/>
          <p:cNvCxnSpPr>
            <a:stCxn id="622" idx="2"/>
            <a:endCxn id="628" idx="0"/>
          </p:cNvCxnSpPr>
          <p:nvPr/>
        </p:nvCxnSpPr>
        <p:spPr>
          <a:xfrm flipH="1">
            <a:off x="2898475" y="2679950"/>
            <a:ext cx="352800" cy="245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32" name="Google Shape;632;p67"/>
          <p:cNvCxnSpPr>
            <a:stCxn id="625" idx="2"/>
            <a:endCxn id="622" idx="0"/>
          </p:cNvCxnSpPr>
          <p:nvPr/>
        </p:nvCxnSpPr>
        <p:spPr>
          <a:xfrm>
            <a:off x="3245875" y="2148750"/>
            <a:ext cx="5400" cy="254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33" name="Google Shape;633;p67"/>
          <p:cNvSpPr/>
          <p:nvPr/>
        </p:nvSpPr>
        <p:spPr>
          <a:xfrm>
            <a:off x="986426" y="2923775"/>
            <a:ext cx="650700" cy="289800"/>
          </a:xfrm>
          <a:prstGeom prst="roundRect">
            <a:avLst>
              <a:gd name="adj" fmla="val 16667"/>
            </a:avLst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arm</a:t>
            </a:r>
            <a:endParaRPr sz="1000"/>
          </a:p>
        </p:txBody>
      </p:sp>
      <p:sp>
        <p:nvSpPr>
          <p:cNvPr id="634" name="Google Shape;634;p67"/>
          <p:cNvSpPr/>
          <p:nvPr/>
        </p:nvSpPr>
        <p:spPr>
          <a:xfrm>
            <a:off x="1700414" y="2923775"/>
            <a:ext cx="650700" cy="289800"/>
          </a:xfrm>
          <a:prstGeom prst="roundRect">
            <a:avLst>
              <a:gd name="adj" fmla="val 16667"/>
            </a:avLst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liftoff</a:t>
            </a:r>
            <a:endParaRPr sz="1000"/>
          </a:p>
        </p:txBody>
      </p:sp>
      <p:cxnSp>
        <p:nvCxnSpPr>
          <p:cNvPr id="635" name="Google Shape;635;p67"/>
          <p:cNvCxnSpPr>
            <a:stCxn id="627" idx="2"/>
            <a:endCxn id="633" idx="0"/>
          </p:cNvCxnSpPr>
          <p:nvPr/>
        </p:nvCxnSpPr>
        <p:spPr>
          <a:xfrm flipH="1">
            <a:off x="1311650" y="2689900"/>
            <a:ext cx="363600" cy="23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36" name="Google Shape;636;p67"/>
          <p:cNvCxnSpPr>
            <a:stCxn id="627" idx="2"/>
            <a:endCxn id="634" idx="0"/>
          </p:cNvCxnSpPr>
          <p:nvPr/>
        </p:nvCxnSpPr>
        <p:spPr>
          <a:xfrm>
            <a:off x="1675250" y="2689900"/>
            <a:ext cx="350400" cy="23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637" name="Google Shape;637;p67"/>
          <p:cNvGrpSpPr/>
          <p:nvPr/>
        </p:nvGrpSpPr>
        <p:grpSpPr>
          <a:xfrm>
            <a:off x="3094675" y="1894650"/>
            <a:ext cx="302400" cy="254100"/>
            <a:chOff x="4771075" y="980250"/>
            <a:chExt cx="302400" cy="254100"/>
          </a:xfrm>
        </p:grpSpPr>
        <p:sp>
          <p:nvSpPr>
            <p:cNvPr id="625" name="Google Shape;625;p67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FFE599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638" name="Google Shape;638;p67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grpSp>
        <p:nvGrpSpPr>
          <p:cNvPr id="639" name="Google Shape;639;p67"/>
          <p:cNvGrpSpPr/>
          <p:nvPr/>
        </p:nvGrpSpPr>
        <p:grpSpPr>
          <a:xfrm>
            <a:off x="1524050" y="2435800"/>
            <a:ext cx="302400" cy="254100"/>
            <a:chOff x="4771075" y="980250"/>
            <a:chExt cx="302400" cy="254100"/>
          </a:xfrm>
        </p:grpSpPr>
        <p:sp>
          <p:nvSpPr>
            <p:cNvPr id="627" name="Google Shape;627;p67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B6D7A8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640" name="Google Shape;640;p67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641" name="Google Shape;641;p67"/>
          <p:cNvSpPr/>
          <p:nvPr/>
        </p:nvSpPr>
        <p:spPr>
          <a:xfrm>
            <a:off x="5435434" y="3948966"/>
            <a:ext cx="1112100" cy="3951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Text</a:t>
            </a:r>
            <a:endParaRPr sz="1200"/>
          </a:p>
        </p:txBody>
      </p:sp>
      <p:sp>
        <p:nvSpPr>
          <p:cNvPr id="642" name="Google Shape;642;p67"/>
          <p:cNvSpPr txBox="1"/>
          <p:nvPr/>
        </p:nvSpPr>
        <p:spPr>
          <a:xfrm>
            <a:off x="6587851" y="3973679"/>
            <a:ext cx="2112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Condition, true or false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returns success or fail</a:t>
            </a:r>
            <a:endParaRPr/>
          </a:p>
        </p:txBody>
      </p:sp>
      <p:sp>
        <p:nvSpPr>
          <p:cNvPr id="643" name="Google Shape;643;p67"/>
          <p:cNvSpPr/>
          <p:nvPr/>
        </p:nvSpPr>
        <p:spPr>
          <a:xfrm>
            <a:off x="5524393" y="4500317"/>
            <a:ext cx="990900" cy="395100"/>
          </a:xfrm>
          <a:prstGeom prst="roundRect">
            <a:avLst>
              <a:gd name="adj" fmla="val 10249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Text</a:t>
            </a:r>
            <a:endParaRPr sz="1200"/>
          </a:p>
        </p:txBody>
      </p:sp>
      <p:sp>
        <p:nvSpPr>
          <p:cNvPr id="644" name="Google Shape;644;p67"/>
          <p:cNvSpPr txBox="1"/>
          <p:nvPr/>
        </p:nvSpPr>
        <p:spPr>
          <a:xfrm>
            <a:off x="6587850" y="4504946"/>
            <a:ext cx="2184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Action, do something</a:t>
            </a:r>
            <a:endParaRPr/>
          </a:p>
        </p:txBody>
      </p:sp>
      <p:grpSp>
        <p:nvGrpSpPr>
          <p:cNvPr id="645" name="Google Shape;645;p67"/>
          <p:cNvGrpSpPr/>
          <p:nvPr/>
        </p:nvGrpSpPr>
        <p:grpSpPr>
          <a:xfrm>
            <a:off x="5731804" y="2939203"/>
            <a:ext cx="576616" cy="301795"/>
            <a:chOff x="4771075" y="980250"/>
            <a:chExt cx="302400" cy="254100"/>
          </a:xfrm>
        </p:grpSpPr>
        <p:sp>
          <p:nvSpPr>
            <p:cNvPr id="646" name="Google Shape;646;p67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F3F3F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647" name="Google Shape;647;p67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648" name="Google Shape;648;p67"/>
          <p:cNvSpPr/>
          <p:nvPr/>
        </p:nvSpPr>
        <p:spPr>
          <a:xfrm>
            <a:off x="5742101" y="3483029"/>
            <a:ext cx="576600" cy="329100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?</a:t>
            </a:r>
            <a:endParaRPr/>
          </a:p>
        </p:txBody>
      </p:sp>
      <p:sp>
        <p:nvSpPr>
          <p:cNvPr id="649" name="Google Shape;649;p67"/>
          <p:cNvSpPr txBox="1"/>
          <p:nvPr/>
        </p:nvSpPr>
        <p:spPr>
          <a:xfrm>
            <a:off x="6578925" y="2844553"/>
            <a:ext cx="2184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Sequence, move to next if child succeeds 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4" name="Google Shape;654;p68"/>
          <p:cNvPicPr preferRelativeResize="0"/>
          <p:nvPr/>
        </p:nvPicPr>
        <p:blipFill rotWithShape="1">
          <a:blip r:embed="rId3">
            <a:alphaModFix/>
          </a:blip>
          <a:srcRect l="2106" t="10522" r="12277"/>
          <a:stretch/>
        </p:blipFill>
        <p:spPr>
          <a:xfrm>
            <a:off x="6757791" y="139325"/>
            <a:ext cx="2184121" cy="2608919"/>
          </a:xfrm>
          <a:prstGeom prst="rect">
            <a:avLst/>
          </a:prstGeom>
          <a:noFill/>
          <a:ln>
            <a:noFill/>
          </a:ln>
        </p:spPr>
      </p:pic>
      <p:sp>
        <p:nvSpPr>
          <p:cNvPr id="655" name="Google Shape;655;p68"/>
          <p:cNvSpPr txBox="1"/>
          <p:nvPr/>
        </p:nvSpPr>
        <p:spPr>
          <a:xfrm>
            <a:off x="6578925" y="3426354"/>
            <a:ext cx="1838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68"/>
          <p:cNvSpPr/>
          <p:nvPr/>
        </p:nvSpPr>
        <p:spPr>
          <a:xfrm>
            <a:off x="5334700" y="2748251"/>
            <a:ext cx="3366000" cy="2224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68"/>
          <p:cNvSpPr txBox="1"/>
          <p:nvPr/>
        </p:nvSpPr>
        <p:spPr>
          <a:xfrm>
            <a:off x="6578925" y="3373786"/>
            <a:ext cx="2184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Selector</a:t>
            </a:r>
            <a:r>
              <a:rPr lang="en-US"/>
              <a:t>, move to next if child succeeds or fails</a:t>
            </a:r>
            <a:endParaRPr/>
          </a:p>
        </p:txBody>
      </p:sp>
      <p:sp>
        <p:nvSpPr>
          <p:cNvPr id="658" name="Google Shape;658;p68"/>
          <p:cNvSpPr/>
          <p:nvPr/>
        </p:nvSpPr>
        <p:spPr>
          <a:xfrm>
            <a:off x="3435398" y="2952176"/>
            <a:ext cx="849900" cy="393600"/>
          </a:xfrm>
          <a:prstGeom prst="roundRect">
            <a:avLst>
              <a:gd name="adj" fmla="val 8062"/>
            </a:avLst>
          </a:prstGeom>
          <a:solidFill>
            <a:srgbClr val="FFE5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Scan area</a:t>
            </a:r>
            <a:endParaRPr sz="1000"/>
          </a:p>
        </p:txBody>
      </p:sp>
      <p:sp>
        <p:nvSpPr>
          <p:cNvPr id="659" name="Google Shape;659;p68"/>
          <p:cNvSpPr txBox="1"/>
          <p:nvPr/>
        </p:nvSpPr>
        <p:spPr>
          <a:xfrm>
            <a:off x="216000" y="139320"/>
            <a:ext cx="86991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SDF &amp; Autonomy</a:t>
            </a:r>
            <a:endParaRPr sz="3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0" name="Google Shape;660;p68"/>
          <p:cNvSpPr txBox="1"/>
          <p:nvPr/>
        </p:nvSpPr>
        <p:spPr>
          <a:xfrm>
            <a:off x="215975" y="710500"/>
            <a:ext cx="6394200" cy="10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Char char="●"/>
            </a:pPr>
            <a:r>
              <a:rPr lang="en-US" sz="16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LAMP detector payload communicating with UAV</a:t>
            </a:r>
            <a:endParaRPr sz="16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venir"/>
              <a:buChar char="●"/>
            </a:pPr>
            <a:r>
              <a:rPr lang="en-US" sz="1600">
                <a:latin typeface="Avenir"/>
                <a:ea typeface="Avenir"/>
                <a:cs typeface="Avenir"/>
                <a:sym typeface="Avenir"/>
              </a:rPr>
              <a:t>Instructed to fly in grid, prioritize any source found on the way</a:t>
            </a:r>
            <a:endParaRPr sz="1600">
              <a:latin typeface="Avenir"/>
              <a:ea typeface="Avenir"/>
              <a:cs typeface="Avenir"/>
              <a:sym typeface="Avenir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venir"/>
              <a:buChar char="●"/>
            </a:pPr>
            <a:r>
              <a:rPr lang="en-US" sz="1600">
                <a:latin typeface="Avenir"/>
                <a:ea typeface="Avenir"/>
                <a:cs typeface="Avenir"/>
                <a:sym typeface="Avenir"/>
              </a:rPr>
              <a:t>Logic implemented via a behaviour tree</a:t>
            </a:r>
            <a:endParaRPr sz="16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61" name="Google Shape;661;p68"/>
          <p:cNvSpPr/>
          <p:nvPr/>
        </p:nvSpPr>
        <p:spPr>
          <a:xfrm>
            <a:off x="4099395" y="2392806"/>
            <a:ext cx="849900" cy="393600"/>
          </a:xfrm>
          <a:prstGeom prst="roundRect">
            <a:avLst>
              <a:gd name="adj" fmla="val 8062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Return home</a:t>
            </a:r>
            <a:endParaRPr sz="1000"/>
          </a:p>
        </p:txBody>
      </p:sp>
      <p:cxnSp>
        <p:nvCxnSpPr>
          <p:cNvPr id="662" name="Google Shape;662;p68"/>
          <p:cNvCxnSpPr>
            <a:stCxn id="663" idx="2"/>
            <a:endCxn id="661" idx="0"/>
          </p:cNvCxnSpPr>
          <p:nvPr/>
        </p:nvCxnSpPr>
        <p:spPr>
          <a:xfrm>
            <a:off x="3245875" y="2148750"/>
            <a:ext cx="1278600" cy="24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4" name="Google Shape;664;p68"/>
          <p:cNvCxnSpPr>
            <a:stCxn id="663" idx="2"/>
            <a:endCxn id="665" idx="0"/>
          </p:cNvCxnSpPr>
          <p:nvPr/>
        </p:nvCxnSpPr>
        <p:spPr>
          <a:xfrm flipH="1">
            <a:off x="1675375" y="2148750"/>
            <a:ext cx="1570500" cy="28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6" name="Google Shape;666;p68"/>
          <p:cNvCxnSpPr>
            <a:stCxn id="663" idx="2"/>
            <a:endCxn id="667" idx="0"/>
          </p:cNvCxnSpPr>
          <p:nvPr/>
        </p:nvCxnSpPr>
        <p:spPr>
          <a:xfrm>
            <a:off x="3245875" y="2148750"/>
            <a:ext cx="5400" cy="254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668" name="Google Shape;668;p68"/>
          <p:cNvGrpSpPr/>
          <p:nvPr/>
        </p:nvGrpSpPr>
        <p:grpSpPr>
          <a:xfrm>
            <a:off x="3094675" y="1894650"/>
            <a:ext cx="302400" cy="254100"/>
            <a:chOff x="4771075" y="980250"/>
            <a:chExt cx="302400" cy="254100"/>
          </a:xfrm>
        </p:grpSpPr>
        <p:sp>
          <p:nvSpPr>
            <p:cNvPr id="663" name="Google Shape;663;p68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F3F3F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669" name="Google Shape;669;p68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670" name="Google Shape;670;p68"/>
          <p:cNvSpPr/>
          <p:nvPr/>
        </p:nvSpPr>
        <p:spPr>
          <a:xfrm>
            <a:off x="3100075" y="2402750"/>
            <a:ext cx="302400" cy="277200"/>
          </a:xfrm>
          <a:prstGeom prst="rect">
            <a:avLst/>
          </a:prstGeom>
          <a:solidFill>
            <a:srgbClr val="FFE5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?</a:t>
            </a:r>
            <a:endParaRPr/>
          </a:p>
        </p:txBody>
      </p:sp>
      <p:sp>
        <p:nvSpPr>
          <p:cNvPr id="671" name="Google Shape;671;p68"/>
          <p:cNvSpPr/>
          <p:nvPr/>
        </p:nvSpPr>
        <p:spPr>
          <a:xfrm>
            <a:off x="4099395" y="2392806"/>
            <a:ext cx="849900" cy="393600"/>
          </a:xfrm>
          <a:prstGeom prst="roundRect">
            <a:avLst>
              <a:gd name="adj" fmla="val 8062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Return home</a:t>
            </a:r>
            <a:endParaRPr sz="1000"/>
          </a:p>
        </p:txBody>
      </p:sp>
      <p:cxnSp>
        <p:nvCxnSpPr>
          <p:cNvPr id="672" name="Google Shape;672;p68"/>
          <p:cNvCxnSpPr>
            <a:stCxn id="673" idx="2"/>
            <a:endCxn id="671" idx="0"/>
          </p:cNvCxnSpPr>
          <p:nvPr/>
        </p:nvCxnSpPr>
        <p:spPr>
          <a:xfrm>
            <a:off x="3245875" y="2148750"/>
            <a:ext cx="1278600" cy="24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4" name="Google Shape;674;p68"/>
          <p:cNvCxnSpPr>
            <a:stCxn id="673" idx="2"/>
            <a:endCxn id="675" idx="0"/>
          </p:cNvCxnSpPr>
          <p:nvPr/>
        </p:nvCxnSpPr>
        <p:spPr>
          <a:xfrm flipH="1">
            <a:off x="1675375" y="2148750"/>
            <a:ext cx="1570500" cy="28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76" name="Google Shape;676;p68"/>
          <p:cNvSpPr/>
          <p:nvPr/>
        </p:nvSpPr>
        <p:spPr>
          <a:xfrm>
            <a:off x="2441887" y="2925487"/>
            <a:ext cx="912900" cy="289800"/>
          </a:xfrm>
          <a:prstGeom prst="roundRect">
            <a:avLst>
              <a:gd name="adj" fmla="val 50000"/>
            </a:avLst>
          </a:prstGeom>
          <a:solidFill>
            <a:srgbClr val="DD7E6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Battery low</a:t>
            </a:r>
            <a:endParaRPr sz="1000"/>
          </a:p>
        </p:txBody>
      </p:sp>
      <p:cxnSp>
        <p:nvCxnSpPr>
          <p:cNvPr id="677" name="Google Shape;677;p68"/>
          <p:cNvCxnSpPr>
            <a:stCxn id="670" idx="2"/>
            <a:endCxn id="678" idx="0"/>
          </p:cNvCxnSpPr>
          <p:nvPr/>
        </p:nvCxnSpPr>
        <p:spPr>
          <a:xfrm>
            <a:off x="3251275" y="2679950"/>
            <a:ext cx="378300" cy="258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9" name="Google Shape;679;p68"/>
          <p:cNvCxnSpPr>
            <a:stCxn id="670" idx="2"/>
            <a:endCxn id="676" idx="0"/>
          </p:cNvCxnSpPr>
          <p:nvPr/>
        </p:nvCxnSpPr>
        <p:spPr>
          <a:xfrm flipH="1">
            <a:off x="2898475" y="2679950"/>
            <a:ext cx="352800" cy="245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0" name="Google Shape;680;p68"/>
          <p:cNvCxnSpPr>
            <a:stCxn id="673" idx="2"/>
            <a:endCxn id="670" idx="0"/>
          </p:cNvCxnSpPr>
          <p:nvPr/>
        </p:nvCxnSpPr>
        <p:spPr>
          <a:xfrm>
            <a:off x="3245875" y="2148750"/>
            <a:ext cx="5400" cy="254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81" name="Google Shape;681;p68"/>
          <p:cNvSpPr/>
          <p:nvPr/>
        </p:nvSpPr>
        <p:spPr>
          <a:xfrm>
            <a:off x="986426" y="2923775"/>
            <a:ext cx="650700" cy="289800"/>
          </a:xfrm>
          <a:prstGeom prst="roundRect">
            <a:avLst>
              <a:gd name="adj" fmla="val 16667"/>
            </a:avLst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arm</a:t>
            </a:r>
            <a:endParaRPr sz="1000"/>
          </a:p>
        </p:txBody>
      </p:sp>
      <p:sp>
        <p:nvSpPr>
          <p:cNvPr id="682" name="Google Shape;682;p68"/>
          <p:cNvSpPr/>
          <p:nvPr/>
        </p:nvSpPr>
        <p:spPr>
          <a:xfrm>
            <a:off x="1700414" y="2923775"/>
            <a:ext cx="650700" cy="289800"/>
          </a:xfrm>
          <a:prstGeom prst="roundRect">
            <a:avLst>
              <a:gd name="adj" fmla="val 16667"/>
            </a:avLst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liftoff</a:t>
            </a:r>
            <a:endParaRPr sz="1000"/>
          </a:p>
        </p:txBody>
      </p:sp>
      <p:cxnSp>
        <p:nvCxnSpPr>
          <p:cNvPr id="683" name="Google Shape;683;p68"/>
          <p:cNvCxnSpPr>
            <a:stCxn id="675" idx="2"/>
            <a:endCxn id="681" idx="0"/>
          </p:cNvCxnSpPr>
          <p:nvPr/>
        </p:nvCxnSpPr>
        <p:spPr>
          <a:xfrm flipH="1">
            <a:off x="1311650" y="2689900"/>
            <a:ext cx="363600" cy="23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4" name="Google Shape;684;p68"/>
          <p:cNvCxnSpPr>
            <a:stCxn id="675" idx="2"/>
            <a:endCxn id="682" idx="0"/>
          </p:cNvCxnSpPr>
          <p:nvPr/>
        </p:nvCxnSpPr>
        <p:spPr>
          <a:xfrm>
            <a:off x="1675250" y="2689900"/>
            <a:ext cx="350400" cy="23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685" name="Google Shape;685;p68"/>
          <p:cNvGrpSpPr/>
          <p:nvPr/>
        </p:nvGrpSpPr>
        <p:grpSpPr>
          <a:xfrm>
            <a:off x="3094675" y="1894650"/>
            <a:ext cx="302400" cy="254100"/>
            <a:chOff x="4771075" y="980250"/>
            <a:chExt cx="302400" cy="254100"/>
          </a:xfrm>
        </p:grpSpPr>
        <p:sp>
          <p:nvSpPr>
            <p:cNvPr id="673" name="Google Shape;673;p68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FFE599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686" name="Google Shape;686;p68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grpSp>
        <p:nvGrpSpPr>
          <p:cNvPr id="687" name="Google Shape;687;p68"/>
          <p:cNvGrpSpPr/>
          <p:nvPr/>
        </p:nvGrpSpPr>
        <p:grpSpPr>
          <a:xfrm>
            <a:off x="1524050" y="2435800"/>
            <a:ext cx="302400" cy="254100"/>
            <a:chOff x="4771075" y="980250"/>
            <a:chExt cx="302400" cy="254100"/>
          </a:xfrm>
        </p:grpSpPr>
        <p:sp>
          <p:nvSpPr>
            <p:cNvPr id="675" name="Google Shape;675;p68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B6D7A8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688" name="Google Shape;688;p68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689" name="Google Shape;689;p68"/>
          <p:cNvSpPr/>
          <p:nvPr/>
        </p:nvSpPr>
        <p:spPr>
          <a:xfrm>
            <a:off x="5435434" y="3948966"/>
            <a:ext cx="1112100" cy="3951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Text</a:t>
            </a:r>
            <a:endParaRPr sz="1200"/>
          </a:p>
        </p:txBody>
      </p:sp>
      <p:sp>
        <p:nvSpPr>
          <p:cNvPr id="690" name="Google Shape;690;p68"/>
          <p:cNvSpPr txBox="1"/>
          <p:nvPr/>
        </p:nvSpPr>
        <p:spPr>
          <a:xfrm>
            <a:off x="6587851" y="3973679"/>
            <a:ext cx="2112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Condition, true or false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returns success or fail</a:t>
            </a:r>
            <a:endParaRPr/>
          </a:p>
        </p:txBody>
      </p:sp>
      <p:sp>
        <p:nvSpPr>
          <p:cNvPr id="691" name="Google Shape;691;p68"/>
          <p:cNvSpPr/>
          <p:nvPr/>
        </p:nvSpPr>
        <p:spPr>
          <a:xfrm>
            <a:off x="5524393" y="4500317"/>
            <a:ext cx="990900" cy="395100"/>
          </a:xfrm>
          <a:prstGeom prst="roundRect">
            <a:avLst>
              <a:gd name="adj" fmla="val 10249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Text</a:t>
            </a:r>
            <a:endParaRPr sz="1200"/>
          </a:p>
        </p:txBody>
      </p:sp>
      <p:sp>
        <p:nvSpPr>
          <p:cNvPr id="692" name="Google Shape;692;p68"/>
          <p:cNvSpPr txBox="1"/>
          <p:nvPr/>
        </p:nvSpPr>
        <p:spPr>
          <a:xfrm>
            <a:off x="6587850" y="4504946"/>
            <a:ext cx="2184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Action, do something</a:t>
            </a:r>
            <a:endParaRPr/>
          </a:p>
        </p:txBody>
      </p:sp>
      <p:grpSp>
        <p:nvGrpSpPr>
          <p:cNvPr id="693" name="Google Shape;693;p68"/>
          <p:cNvGrpSpPr/>
          <p:nvPr/>
        </p:nvGrpSpPr>
        <p:grpSpPr>
          <a:xfrm>
            <a:off x="5731804" y="2939203"/>
            <a:ext cx="576616" cy="301795"/>
            <a:chOff x="4771075" y="980250"/>
            <a:chExt cx="302400" cy="254100"/>
          </a:xfrm>
        </p:grpSpPr>
        <p:sp>
          <p:nvSpPr>
            <p:cNvPr id="694" name="Google Shape;694;p68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F3F3F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695" name="Google Shape;695;p68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696" name="Google Shape;696;p68"/>
          <p:cNvSpPr/>
          <p:nvPr/>
        </p:nvSpPr>
        <p:spPr>
          <a:xfrm>
            <a:off x="5742101" y="3483029"/>
            <a:ext cx="576600" cy="329100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?</a:t>
            </a:r>
            <a:endParaRPr/>
          </a:p>
        </p:txBody>
      </p:sp>
      <p:sp>
        <p:nvSpPr>
          <p:cNvPr id="697" name="Google Shape;697;p68"/>
          <p:cNvSpPr txBox="1"/>
          <p:nvPr/>
        </p:nvSpPr>
        <p:spPr>
          <a:xfrm>
            <a:off x="6578925" y="2844553"/>
            <a:ext cx="2184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Sequence, move to next if child succeeds 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2" name="Google Shape;702;p69"/>
          <p:cNvPicPr preferRelativeResize="0"/>
          <p:nvPr/>
        </p:nvPicPr>
        <p:blipFill rotWithShape="1">
          <a:blip r:embed="rId3">
            <a:alphaModFix/>
          </a:blip>
          <a:srcRect l="2106" t="10522" r="12277"/>
          <a:stretch/>
        </p:blipFill>
        <p:spPr>
          <a:xfrm>
            <a:off x="6757791" y="139325"/>
            <a:ext cx="2184121" cy="2608919"/>
          </a:xfrm>
          <a:prstGeom prst="rect">
            <a:avLst/>
          </a:prstGeom>
          <a:noFill/>
          <a:ln>
            <a:noFill/>
          </a:ln>
        </p:spPr>
      </p:pic>
      <p:sp>
        <p:nvSpPr>
          <p:cNvPr id="703" name="Google Shape;703;p69"/>
          <p:cNvSpPr txBox="1"/>
          <p:nvPr/>
        </p:nvSpPr>
        <p:spPr>
          <a:xfrm>
            <a:off x="6578925" y="3426354"/>
            <a:ext cx="1838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704;p69"/>
          <p:cNvSpPr/>
          <p:nvPr/>
        </p:nvSpPr>
        <p:spPr>
          <a:xfrm>
            <a:off x="5334700" y="2748251"/>
            <a:ext cx="3366000" cy="2224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5" name="Google Shape;705;p69"/>
          <p:cNvSpPr txBox="1"/>
          <p:nvPr/>
        </p:nvSpPr>
        <p:spPr>
          <a:xfrm>
            <a:off x="6578925" y="3373786"/>
            <a:ext cx="2184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Selector</a:t>
            </a:r>
            <a:r>
              <a:rPr lang="en-US"/>
              <a:t>, move to next if child succeeds or fails</a:t>
            </a:r>
            <a:endParaRPr/>
          </a:p>
        </p:txBody>
      </p:sp>
      <p:sp>
        <p:nvSpPr>
          <p:cNvPr id="706" name="Google Shape;706;p69"/>
          <p:cNvSpPr/>
          <p:nvPr/>
        </p:nvSpPr>
        <p:spPr>
          <a:xfrm>
            <a:off x="3435398" y="2952176"/>
            <a:ext cx="849900" cy="393600"/>
          </a:xfrm>
          <a:prstGeom prst="roundRect">
            <a:avLst>
              <a:gd name="adj" fmla="val 8062"/>
            </a:avLst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Scan area</a:t>
            </a:r>
            <a:endParaRPr sz="1000"/>
          </a:p>
        </p:txBody>
      </p:sp>
      <p:sp>
        <p:nvSpPr>
          <p:cNvPr id="707" name="Google Shape;707;p69"/>
          <p:cNvSpPr txBox="1"/>
          <p:nvPr/>
        </p:nvSpPr>
        <p:spPr>
          <a:xfrm>
            <a:off x="216000" y="139320"/>
            <a:ext cx="86991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SDF &amp; Autonomy</a:t>
            </a:r>
            <a:endParaRPr sz="3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8" name="Google Shape;708;p69"/>
          <p:cNvSpPr txBox="1"/>
          <p:nvPr/>
        </p:nvSpPr>
        <p:spPr>
          <a:xfrm>
            <a:off x="215975" y="710500"/>
            <a:ext cx="6394200" cy="10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Char char="●"/>
            </a:pPr>
            <a:r>
              <a:rPr lang="en-US" sz="16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LAMP detector payload communicating with UAV</a:t>
            </a:r>
            <a:endParaRPr sz="16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venir"/>
              <a:buChar char="●"/>
            </a:pPr>
            <a:r>
              <a:rPr lang="en-US" sz="1600">
                <a:latin typeface="Avenir"/>
                <a:ea typeface="Avenir"/>
                <a:cs typeface="Avenir"/>
                <a:sym typeface="Avenir"/>
              </a:rPr>
              <a:t>Instructed to fly in grid, prioritize any source found on the way</a:t>
            </a:r>
            <a:endParaRPr sz="1600">
              <a:latin typeface="Avenir"/>
              <a:ea typeface="Avenir"/>
              <a:cs typeface="Avenir"/>
              <a:sym typeface="Avenir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venir"/>
              <a:buChar char="●"/>
            </a:pPr>
            <a:r>
              <a:rPr lang="en-US" sz="1600">
                <a:latin typeface="Avenir"/>
                <a:ea typeface="Avenir"/>
                <a:cs typeface="Avenir"/>
                <a:sym typeface="Avenir"/>
              </a:rPr>
              <a:t>Logic implemented via a behaviour tree</a:t>
            </a:r>
            <a:endParaRPr sz="16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09" name="Google Shape;709;p69"/>
          <p:cNvSpPr/>
          <p:nvPr/>
        </p:nvSpPr>
        <p:spPr>
          <a:xfrm>
            <a:off x="4099395" y="2392806"/>
            <a:ext cx="849900" cy="393600"/>
          </a:xfrm>
          <a:prstGeom prst="roundRect">
            <a:avLst>
              <a:gd name="adj" fmla="val 8062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Return home</a:t>
            </a:r>
            <a:endParaRPr sz="1000"/>
          </a:p>
        </p:txBody>
      </p:sp>
      <p:cxnSp>
        <p:nvCxnSpPr>
          <p:cNvPr id="710" name="Google Shape;710;p69"/>
          <p:cNvCxnSpPr>
            <a:stCxn id="711" idx="2"/>
            <a:endCxn id="709" idx="0"/>
          </p:cNvCxnSpPr>
          <p:nvPr/>
        </p:nvCxnSpPr>
        <p:spPr>
          <a:xfrm>
            <a:off x="3245875" y="2148750"/>
            <a:ext cx="1278600" cy="24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12" name="Google Shape;712;p69"/>
          <p:cNvCxnSpPr>
            <a:stCxn id="711" idx="2"/>
            <a:endCxn id="713" idx="0"/>
          </p:cNvCxnSpPr>
          <p:nvPr/>
        </p:nvCxnSpPr>
        <p:spPr>
          <a:xfrm flipH="1">
            <a:off x="1675375" y="2148750"/>
            <a:ext cx="1570500" cy="28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14" name="Google Shape;714;p69"/>
          <p:cNvCxnSpPr>
            <a:stCxn id="711" idx="2"/>
            <a:endCxn id="715" idx="0"/>
          </p:cNvCxnSpPr>
          <p:nvPr/>
        </p:nvCxnSpPr>
        <p:spPr>
          <a:xfrm>
            <a:off x="3245875" y="2148750"/>
            <a:ext cx="5400" cy="254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716" name="Google Shape;716;p69"/>
          <p:cNvGrpSpPr/>
          <p:nvPr/>
        </p:nvGrpSpPr>
        <p:grpSpPr>
          <a:xfrm>
            <a:off x="3094675" y="1894650"/>
            <a:ext cx="302400" cy="254100"/>
            <a:chOff x="4771075" y="980250"/>
            <a:chExt cx="302400" cy="254100"/>
          </a:xfrm>
        </p:grpSpPr>
        <p:sp>
          <p:nvSpPr>
            <p:cNvPr id="711" name="Google Shape;711;p69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F3F3F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717" name="Google Shape;717;p69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718" name="Google Shape;718;p69"/>
          <p:cNvSpPr/>
          <p:nvPr/>
        </p:nvSpPr>
        <p:spPr>
          <a:xfrm>
            <a:off x="3100075" y="2402750"/>
            <a:ext cx="302400" cy="277200"/>
          </a:xfrm>
          <a:prstGeom prst="rect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?</a:t>
            </a:r>
            <a:endParaRPr/>
          </a:p>
        </p:txBody>
      </p:sp>
      <p:sp>
        <p:nvSpPr>
          <p:cNvPr id="719" name="Google Shape;719;p69"/>
          <p:cNvSpPr/>
          <p:nvPr/>
        </p:nvSpPr>
        <p:spPr>
          <a:xfrm>
            <a:off x="4099395" y="2392806"/>
            <a:ext cx="849900" cy="393600"/>
          </a:xfrm>
          <a:prstGeom prst="roundRect">
            <a:avLst>
              <a:gd name="adj" fmla="val 8062"/>
            </a:avLst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Return home</a:t>
            </a:r>
            <a:endParaRPr sz="1000"/>
          </a:p>
        </p:txBody>
      </p:sp>
      <p:cxnSp>
        <p:nvCxnSpPr>
          <p:cNvPr id="720" name="Google Shape;720;p69"/>
          <p:cNvCxnSpPr>
            <a:stCxn id="721" idx="2"/>
            <a:endCxn id="719" idx="0"/>
          </p:cNvCxnSpPr>
          <p:nvPr/>
        </p:nvCxnSpPr>
        <p:spPr>
          <a:xfrm>
            <a:off x="3245875" y="2148750"/>
            <a:ext cx="1278600" cy="24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22" name="Google Shape;722;p69"/>
          <p:cNvCxnSpPr>
            <a:stCxn id="721" idx="2"/>
            <a:endCxn id="723" idx="0"/>
          </p:cNvCxnSpPr>
          <p:nvPr/>
        </p:nvCxnSpPr>
        <p:spPr>
          <a:xfrm flipH="1">
            <a:off x="1675375" y="2148750"/>
            <a:ext cx="1570500" cy="28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24" name="Google Shape;724;p69"/>
          <p:cNvSpPr/>
          <p:nvPr/>
        </p:nvSpPr>
        <p:spPr>
          <a:xfrm>
            <a:off x="2441887" y="2925487"/>
            <a:ext cx="912900" cy="289800"/>
          </a:xfrm>
          <a:prstGeom prst="roundRect">
            <a:avLst>
              <a:gd name="adj" fmla="val 50000"/>
            </a:avLst>
          </a:prstGeom>
          <a:solidFill>
            <a:srgbClr val="DD7E6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Battery low</a:t>
            </a:r>
            <a:endParaRPr sz="1000"/>
          </a:p>
        </p:txBody>
      </p:sp>
      <p:cxnSp>
        <p:nvCxnSpPr>
          <p:cNvPr id="725" name="Google Shape;725;p69"/>
          <p:cNvCxnSpPr>
            <a:stCxn id="718" idx="2"/>
            <a:endCxn id="726" idx="0"/>
          </p:cNvCxnSpPr>
          <p:nvPr/>
        </p:nvCxnSpPr>
        <p:spPr>
          <a:xfrm>
            <a:off x="3251275" y="2679950"/>
            <a:ext cx="378300" cy="258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27" name="Google Shape;727;p69"/>
          <p:cNvCxnSpPr>
            <a:stCxn id="718" idx="2"/>
            <a:endCxn id="724" idx="0"/>
          </p:cNvCxnSpPr>
          <p:nvPr/>
        </p:nvCxnSpPr>
        <p:spPr>
          <a:xfrm flipH="1">
            <a:off x="2898475" y="2679950"/>
            <a:ext cx="352800" cy="245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28" name="Google Shape;728;p69"/>
          <p:cNvCxnSpPr>
            <a:stCxn id="721" idx="2"/>
            <a:endCxn id="718" idx="0"/>
          </p:cNvCxnSpPr>
          <p:nvPr/>
        </p:nvCxnSpPr>
        <p:spPr>
          <a:xfrm>
            <a:off x="3245875" y="2148750"/>
            <a:ext cx="5400" cy="254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29" name="Google Shape;729;p69"/>
          <p:cNvSpPr/>
          <p:nvPr/>
        </p:nvSpPr>
        <p:spPr>
          <a:xfrm>
            <a:off x="986426" y="2923775"/>
            <a:ext cx="650700" cy="289800"/>
          </a:xfrm>
          <a:prstGeom prst="roundRect">
            <a:avLst>
              <a:gd name="adj" fmla="val 16667"/>
            </a:avLst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arm</a:t>
            </a:r>
            <a:endParaRPr sz="1000"/>
          </a:p>
        </p:txBody>
      </p:sp>
      <p:sp>
        <p:nvSpPr>
          <p:cNvPr id="730" name="Google Shape;730;p69"/>
          <p:cNvSpPr/>
          <p:nvPr/>
        </p:nvSpPr>
        <p:spPr>
          <a:xfrm>
            <a:off x="1700414" y="2923775"/>
            <a:ext cx="650700" cy="289800"/>
          </a:xfrm>
          <a:prstGeom prst="roundRect">
            <a:avLst>
              <a:gd name="adj" fmla="val 16667"/>
            </a:avLst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liftoff</a:t>
            </a:r>
            <a:endParaRPr sz="1000"/>
          </a:p>
        </p:txBody>
      </p:sp>
      <p:cxnSp>
        <p:nvCxnSpPr>
          <p:cNvPr id="731" name="Google Shape;731;p69"/>
          <p:cNvCxnSpPr>
            <a:stCxn id="723" idx="2"/>
            <a:endCxn id="729" idx="0"/>
          </p:cNvCxnSpPr>
          <p:nvPr/>
        </p:nvCxnSpPr>
        <p:spPr>
          <a:xfrm flipH="1">
            <a:off x="1311650" y="2689900"/>
            <a:ext cx="363600" cy="23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32" name="Google Shape;732;p69"/>
          <p:cNvCxnSpPr>
            <a:stCxn id="723" idx="2"/>
            <a:endCxn id="730" idx="0"/>
          </p:cNvCxnSpPr>
          <p:nvPr/>
        </p:nvCxnSpPr>
        <p:spPr>
          <a:xfrm>
            <a:off x="1675250" y="2689900"/>
            <a:ext cx="350400" cy="23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733" name="Google Shape;733;p69"/>
          <p:cNvGrpSpPr/>
          <p:nvPr/>
        </p:nvGrpSpPr>
        <p:grpSpPr>
          <a:xfrm>
            <a:off x="3094675" y="1894650"/>
            <a:ext cx="302400" cy="254100"/>
            <a:chOff x="4771075" y="980250"/>
            <a:chExt cx="302400" cy="254100"/>
          </a:xfrm>
        </p:grpSpPr>
        <p:sp>
          <p:nvSpPr>
            <p:cNvPr id="721" name="Google Shape;721;p69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B6D7A8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734" name="Google Shape;734;p69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grpSp>
        <p:nvGrpSpPr>
          <p:cNvPr id="735" name="Google Shape;735;p69"/>
          <p:cNvGrpSpPr/>
          <p:nvPr/>
        </p:nvGrpSpPr>
        <p:grpSpPr>
          <a:xfrm>
            <a:off x="1524050" y="2435800"/>
            <a:ext cx="302400" cy="254100"/>
            <a:chOff x="4771075" y="980250"/>
            <a:chExt cx="302400" cy="254100"/>
          </a:xfrm>
        </p:grpSpPr>
        <p:sp>
          <p:nvSpPr>
            <p:cNvPr id="723" name="Google Shape;723;p69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B6D7A8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736" name="Google Shape;736;p69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737" name="Google Shape;737;p69"/>
          <p:cNvSpPr/>
          <p:nvPr/>
        </p:nvSpPr>
        <p:spPr>
          <a:xfrm>
            <a:off x="5435434" y="3948966"/>
            <a:ext cx="1112100" cy="3951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Text</a:t>
            </a:r>
            <a:endParaRPr sz="1200"/>
          </a:p>
        </p:txBody>
      </p:sp>
      <p:sp>
        <p:nvSpPr>
          <p:cNvPr id="738" name="Google Shape;738;p69"/>
          <p:cNvSpPr txBox="1"/>
          <p:nvPr/>
        </p:nvSpPr>
        <p:spPr>
          <a:xfrm>
            <a:off x="6587851" y="3973679"/>
            <a:ext cx="2112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Condition, true or false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returns success or fail</a:t>
            </a:r>
            <a:endParaRPr/>
          </a:p>
        </p:txBody>
      </p:sp>
      <p:sp>
        <p:nvSpPr>
          <p:cNvPr id="739" name="Google Shape;739;p69"/>
          <p:cNvSpPr/>
          <p:nvPr/>
        </p:nvSpPr>
        <p:spPr>
          <a:xfrm>
            <a:off x="5524393" y="4500317"/>
            <a:ext cx="990900" cy="395100"/>
          </a:xfrm>
          <a:prstGeom prst="roundRect">
            <a:avLst>
              <a:gd name="adj" fmla="val 10249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Text</a:t>
            </a:r>
            <a:endParaRPr sz="1200"/>
          </a:p>
        </p:txBody>
      </p:sp>
      <p:sp>
        <p:nvSpPr>
          <p:cNvPr id="740" name="Google Shape;740;p69"/>
          <p:cNvSpPr txBox="1"/>
          <p:nvPr/>
        </p:nvSpPr>
        <p:spPr>
          <a:xfrm>
            <a:off x="6587850" y="4504946"/>
            <a:ext cx="2184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Action, do something</a:t>
            </a:r>
            <a:endParaRPr/>
          </a:p>
        </p:txBody>
      </p:sp>
      <p:grpSp>
        <p:nvGrpSpPr>
          <p:cNvPr id="741" name="Google Shape;741;p69"/>
          <p:cNvGrpSpPr/>
          <p:nvPr/>
        </p:nvGrpSpPr>
        <p:grpSpPr>
          <a:xfrm>
            <a:off x="5731804" y="2939203"/>
            <a:ext cx="576616" cy="301795"/>
            <a:chOff x="4771075" y="980250"/>
            <a:chExt cx="302400" cy="254100"/>
          </a:xfrm>
        </p:grpSpPr>
        <p:sp>
          <p:nvSpPr>
            <p:cNvPr id="742" name="Google Shape;742;p69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F3F3F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743" name="Google Shape;743;p69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744" name="Google Shape;744;p69"/>
          <p:cNvSpPr/>
          <p:nvPr/>
        </p:nvSpPr>
        <p:spPr>
          <a:xfrm>
            <a:off x="5742101" y="3483029"/>
            <a:ext cx="576600" cy="329100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?</a:t>
            </a:r>
            <a:endParaRPr/>
          </a:p>
        </p:txBody>
      </p:sp>
      <p:sp>
        <p:nvSpPr>
          <p:cNvPr id="745" name="Google Shape;745;p69"/>
          <p:cNvSpPr txBox="1"/>
          <p:nvPr/>
        </p:nvSpPr>
        <p:spPr>
          <a:xfrm>
            <a:off x="6578925" y="2844553"/>
            <a:ext cx="2184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Sequence, move to next if child succeeds 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0" name="Google Shape;750;p70"/>
          <p:cNvPicPr preferRelativeResize="0"/>
          <p:nvPr/>
        </p:nvPicPr>
        <p:blipFill rotWithShape="1">
          <a:blip r:embed="rId3">
            <a:alphaModFix/>
          </a:blip>
          <a:srcRect l="2106" t="10522" r="12277"/>
          <a:stretch/>
        </p:blipFill>
        <p:spPr>
          <a:xfrm>
            <a:off x="6757791" y="139325"/>
            <a:ext cx="2184121" cy="2608919"/>
          </a:xfrm>
          <a:prstGeom prst="rect">
            <a:avLst/>
          </a:prstGeom>
          <a:noFill/>
          <a:ln>
            <a:noFill/>
          </a:ln>
        </p:spPr>
      </p:pic>
      <p:sp>
        <p:nvSpPr>
          <p:cNvPr id="751" name="Google Shape;751;p70"/>
          <p:cNvSpPr txBox="1"/>
          <p:nvPr/>
        </p:nvSpPr>
        <p:spPr>
          <a:xfrm>
            <a:off x="6578925" y="3426354"/>
            <a:ext cx="1838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2" name="Google Shape;752;p70"/>
          <p:cNvSpPr/>
          <p:nvPr/>
        </p:nvSpPr>
        <p:spPr>
          <a:xfrm>
            <a:off x="5334700" y="2748251"/>
            <a:ext cx="3366000" cy="2224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3" name="Google Shape;753;p70"/>
          <p:cNvSpPr txBox="1"/>
          <p:nvPr/>
        </p:nvSpPr>
        <p:spPr>
          <a:xfrm>
            <a:off x="6578925" y="3373786"/>
            <a:ext cx="2184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Selector</a:t>
            </a:r>
            <a:r>
              <a:rPr lang="en-US"/>
              <a:t>, move to next if child succeeds or fails</a:t>
            </a:r>
            <a:endParaRPr/>
          </a:p>
        </p:txBody>
      </p:sp>
      <p:sp>
        <p:nvSpPr>
          <p:cNvPr id="754" name="Google Shape;754;p70"/>
          <p:cNvSpPr/>
          <p:nvPr/>
        </p:nvSpPr>
        <p:spPr>
          <a:xfrm>
            <a:off x="3435398" y="2952176"/>
            <a:ext cx="849900" cy="393600"/>
          </a:xfrm>
          <a:prstGeom prst="roundRect">
            <a:avLst>
              <a:gd name="adj" fmla="val 8062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Scan area</a:t>
            </a:r>
            <a:endParaRPr sz="1000"/>
          </a:p>
        </p:txBody>
      </p:sp>
      <p:sp>
        <p:nvSpPr>
          <p:cNvPr id="755" name="Google Shape;755;p70"/>
          <p:cNvSpPr txBox="1"/>
          <p:nvPr/>
        </p:nvSpPr>
        <p:spPr>
          <a:xfrm>
            <a:off x="216000" y="139320"/>
            <a:ext cx="86991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SDF &amp; Autonomy</a:t>
            </a:r>
            <a:endParaRPr sz="3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6" name="Google Shape;756;p70"/>
          <p:cNvSpPr txBox="1"/>
          <p:nvPr/>
        </p:nvSpPr>
        <p:spPr>
          <a:xfrm>
            <a:off x="215975" y="710500"/>
            <a:ext cx="6394200" cy="10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Char char="●"/>
            </a:pPr>
            <a:r>
              <a:rPr lang="en-US" sz="16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LAMP detector payload communicating with UAV</a:t>
            </a:r>
            <a:endParaRPr sz="16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venir"/>
              <a:buChar char="●"/>
            </a:pPr>
            <a:r>
              <a:rPr lang="en-US" sz="1600">
                <a:latin typeface="Avenir"/>
                <a:ea typeface="Avenir"/>
                <a:cs typeface="Avenir"/>
                <a:sym typeface="Avenir"/>
              </a:rPr>
              <a:t>Instructed to fly in grid, prioritize any source found on the way</a:t>
            </a:r>
            <a:endParaRPr sz="1600">
              <a:latin typeface="Avenir"/>
              <a:ea typeface="Avenir"/>
              <a:cs typeface="Avenir"/>
              <a:sym typeface="Avenir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venir"/>
              <a:buChar char="●"/>
            </a:pPr>
            <a:r>
              <a:rPr lang="en-US" sz="1600">
                <a:latin typeface="Avenir"/>
                <a:ea typeface="Avenir"/>
                <a:cs typeface="Avenir"/>
                <a:sym typeface="Avenir"/>
              </a:rPr>
              <a:t>Logic implemented via a behaviour tree</a:t>
            </a:r>
            <a:endParaRPr sz="16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57" name="Google Shape;757;p70"/>
          <p:cNvSpPr/>
          <p:nvPr/>
        </p:nvSpPr>
        <p:spPr>
          <a:xfrm>
            <a:off x="4099395" y="2392806"/>
            <a:ext cx="849900" cy="393600"/>
          </a:xfrm>
          <a:prstGeom prst="roundRect">
            <a:avLst>
              <a:gd name="adj" fmla="val 8062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Return home</a:t>
            </a:r>
            <a:endParaRPr sz="1000"/>
          </a:p>
        </p:txBody>
      </p:sp>
      <p:cxnSp>
        <p:nvCxnSpPr>
          <p:cNvPr id="758" name="Google Shape;758;p70"/>
          <p:cNvCxnSpPr>
            <a:stCxn id="759" idx="2"/>
            <a:endCxn id="757" idx="0"/>
          </p:cNvCxnSpPr>
          <p:nvPr/>
        </p:nvCxnSpPr>
        <p:spPr>
          <a:xfrm>
            <a:off x="3245875" y="2148750"/>
            <a:ext cx="1278600" cy="24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60" name="Google Shape;760;p70"/>
          <p:cNvCxnSpPr>
            <a:stCxn id="759" idx="2"/>
            <a:endCxn id="761" idx="0"/>
          </p:cNvCxnSpPr>
          <p:nvPr/>
        </p:nvCxnSpPr>
        <p:spPr>
          <a:xfrm flipH="1">
            <a:off x="1675375" y="2148750"/>
            <a:ext cx="1570500" cy="28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62" name="Google Shape;762;p70"/>
          <p:cNvCxnSpPr>
            <a:stCxn id="759" idx="2"/>
            <a:endCxn id="763" idx="0"/>
          </p:cNvCxnSpPr>
          <p:nvPr/>
        </p:nvCxnSpPr>
        <p:spPr>
          <a:xfrm>
            <a:off x="3245875" y="2148750"/>
            <a:ext cx="5400" cy="254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764" name="Google Shape;764;p70"/>
          <p:cNvGrpSpPr/>
          <p:nvPr/>
        </p:nvGrpSpPr>
        <p:grpSpPr>
          <a:xfrm>
            <a:off x="3094675" y="1894650"/>
            <a:ext cx="302400" cy="254100"/>
            <a:chOff x="4771075" y="980250"/>
            <a:chExt cx="302400" cy="254100"/>
          </a:xfrm>
        </p:grpSpPr>
        <p:sp>
          <p:nvSpPr>
            <p:cNvPr id="759" name="Google Shape;759;p70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F3F3F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765" name="Google Shape;765;p70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766" name="Google Shape;766;p70"/>
          <p:cNvSpPr/>
          <p:nvPr/>
        </p:nvSpPr>
        <p:spPr>
          <a:xfrm>
            <a:off x="3100075" y="2402750"/>
            <a:ext cx="302400" cy="277200"/>
          </a:xfrm>
          <a:prstGeom prst="rect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?</a:t>
            </a:r>
            <a:endParaRPr/>
          </a:p>
        </p:txBody>
      </p:sp>
      <p:sp>
        <p:nvSpPr>
          <p:cNvPr id="767" name="Google Shape;767;p70"/>
          <p:cNvSpPr/>
          <p:nvPr/>
        </p:nvSpPr>
        <p:spPr>
          <a:xfrm>
            <a:off x="4099395" y="2392806"/>
            <a:ext cx="849900" cy="393600"/>
          </a:xfrm>
          <a:prstGeom prst="roundRect">
            <a:avLst>
              <a:gd name="adj" fmla="val 8062"/>
            </a:avLst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Return home</a:t>
            </a:r>
            <a:endParaRPr sz="1000"/>
          </a:p>
        </p:txBody>
      </p:sp>
      <p:cxnSp>
        <p:nvCxnSpPr>
          <p:cNvPr id="768" name="Google Shape;768;p70"/>
          <p:cNvCxnSpPr>
            <a:stCxn id="769" idx="2"/>
            <a:endCxn id="767" idx="0"/>
          </p:cNvCxnSpPr>
          <p:nvPr/>
        </p:nvCxnSpPr>
        <p:spPr>
          <a:xfrm>
            <a:off x="3245875" y="2148750"/>
            <a:ext cx="1278600" cy="24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70" name="Google Shape;770;p70"/>
          <p:cNvCxnSpPr>
            <a:stCxn id="769" idx="2"/>
            <a:endCxn id="771" idx="0"/>
          </p:cNvCxnSpPr>
          <p:nvPr/>
        </p:nvCxnSpPr>
        <p:spPr>
          <a:xfrm flipH="1">
            <a:off x="1675375" y="2148750"/>
            <a:ext cx="1570500" cy="28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72" name="Google Shape;772;p70"/>
          <p:cNvSpPr/>
          <p:nvPr/>
        </p:nvSpPr>
        <p:spPr>
          <a:xfrm>
            <a:off x="2441887" y="2925487"/>
            <a:ext cx="912900" cy="289800"/>
          </a:xfrm>
          <a:prstGeom prst="roundRect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Battery low</a:t>
            </a:r>
            <a:endParaRPr sz="1000"/>
          </a:p>
        </p:txBody>
      </p:sp>
      <p:cxnSp>
        <p:nvCxnSpPr>
          <p:cNvPr id="773" name="Google Shape;773;p70"/>
          <p:cNvCxnSpPr>
            <a:stCxn id="766" idx="2"/>
            <a:endCxn id="774" idx="0"/>
          </p:cNvCxnSpPr>
          <p:nvPr/>
        </p:nvCxnSpPr>
        <p:spPr>
          <a:xfrm>
            <a:off x="3251275" y="2679950"/>
            <a:ext cx="378300" cy="258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75" name="Google Shape;775;p70"/>
          <p:cNvCxnSpPr>
            <a:stCxn id="766" idx="2"/>
            <a:endCxn id="772" idx="0"/>
          </p:cNvCxnSpPr>
          <p:nvPr/>
        </p:nvCxnSpPr>
        <p:spPr>
          <a:xfrm flipH="1">
            <a:off x="2898475" y="2679950"/>
            <a:ext cx="352800" cy="245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76" name="Google Shape;776;p70"/>
          <p:cNvCxnSpPr>
            <a:stCxn id="769" idx="2"/>
            <a:endCxn id="766" idx="0"/>
          </p:cNvCxnSpPr>
          <p:nvPr/>
        </p:nvCxnSpPr>
        <p:spPr>
          <a:xfrm>
            <a:off x="3245875" y="2148750"/>
            <a:ext cx="5400" cy="254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77" name="Google Shape;777;p70"/>
          <p:cNvSpPr/>
          <p:nvPr/>
        </p:nvSpPr>
        <p:spPr>
          <a:xfrm>
            <a:off x="986426" y="2923775"/>
            <a:ext cx="650700" cy="289800"/>
          </a:xfrm>
          <a:prstGeom prst="roundRect">
            <a:avLst>
              <a:gd name="adj" fmla="val 16667"/>
            </a:avLst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arm</a:t>
            </a:r>
            <a:endParaRPr sz="1000"/>
          </a:p>
        </p:txBody>
      </p:sp>
      <p:sp>
        <p:nvSpPr>
          <p:cNvPr id="778" name="Google Shape;778;p70"/>
          <p:cNvSpPr/>
          <p:nvPr/>
        </p:nvSpPr>
        <p:spPr>
          <a:xfrm>
            <a:off x="1700414" y="2923775"/>
            <a:ext cx="650700" cy="289800"/>
          </a:xfrm>
          <a:prstGeom prst="roundRect">
            <a:avLst>
              <a:gd name="adj" fmla="val 16667"/>
            </a:avLst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liftoff</a:t>
            </a:r>
            <a:endParaRPr sz="1000"/>
          </a:p>
        </p:txBody>
      </p:sp>
      <p:cxnSp>
        <p:nvCxnSpPr>
          <p:cNvPr id="779" name="Google Shape;779;p70"/>
          <p:cNvCxnSpPr>
            <a:stCxn id="771" idx="2"/>
            <a:endCxn id="777" idx="0"/>
          </p:cNvCxnSpPr>
          <p:nvPr/>
        </p:nvCxnSpPr>
        <p:spPr>
          <a:xfrm flipH="1">
            <a:off x="1311650" y="2689900"/>
            <a:ext cx="363600" cy="23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80" name="Google Shape;780;p70"/>
          <p:cNvCxnSpPr>
            <a:stCxn id="771" idx="2"/>
            <a:endCxn id="778" idx="0"/>
          </p:cNvCxnSpPr>
          <p:nvPr/>
        </p:nvCxnSpPr>
        <p:spPr>
          <a:xfrm>
            <a:off x="1675250" y="2689900"/>
            <a:ext cx="350400" cy="23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781" name="Google Shape;781;p70"/>
          <p:cNvGrpSpPr/>
          <p:nvPr/>
        </p:nvGrpSpPr>
        <p:grpSpPr>
          <a:xfrm>
            <a:off x="3094675" y="1894650"/>
            <a:ext cx="302400" cy="254100"/>
            <a:chOff x="4771075" y="980250"/>
            <a:chExt cx="302400" cy="254100"/>
          </a:xfrm>
        </p:grpSpPr>
        <p:sp>
          <p:nvSpPr>
            <p:cNvPr id="769" name="Google Shape;769;p70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B6D7A8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782" name="Google Shape;782;p70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grpSp>
        <p:nvGrpSpPr>
          <p:cNvPr id="783" name="Google Shape;783;p70"/>
          <p:cNvGrpSpPr/>
          <p:nvPr/>
        </p:nvGrpSpPr>
        <p:grpSpPr>
          <a:xfrm>
            <a:off x="1524050" y="2435800"/>
            <a:ext cx="302400" cy="254100"/>
            <a:chOff x="4771075" y="980250"/>
            <a:chExt cx="302400" cy="254100"/>
          </a:xfrm>
        </p:grpSpPr>
        <p:sp>
          <p:nvSpPr>
            <p:cNvPr id="771" name="Google Shape;771;p70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B6D7A8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784" name="Google Shape;784;p70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785" name="Google Shape;785;p70"/>
          <p:cNvSpPr/>
          <p:nvPr/>
        </p:nvSpPr>
        <p:spPr>
          <a:xfrm>
            <a:off x="5435434" y="3948966"/>
            <a:ext cx="1112100" cy="3951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Text</a:t>
            </a:r>
            <a:endParaRPr sz="1200"/>
          </a:p>
        </p:txBody>
      </p:sp>
      <p:sp>
        <p:nvSpPr>
          <p:cNvPr id="786" name="Google Shape;786;p70"/>
          <p:cNvSpPr txBox="1"/>
          <p:nvPr/>
        </p:nvSpPr>
        <p:spPr>
          <a:xfrm>
            <a:off x="6587851" y="3973679"/>
            <a:ext cx="2112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Condition, true or false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returns success or fail</a:t>
            </a:r>
            <a:endParaRPr/>
          </a:p>
        </p:txBody>
      </p:sp>
      <p:sp>
        <p:nvSpPr>
          <p:cNvPr id="787" name="Google Shape;787;p70"/>
          <p:cNvSpPr/>
          <p:nvPr/>
        </p:nvSpPr>
        <p:spPr>
          <a:xfrm>
            <a:off x="5524393" y="4500317"/>
            <a:ext cx="990900" cy="395100"/>
          </a:xfrm>
          <a:prstGeom prst="roundRect">
            <a:avLst>
              <a:gd name="adj" fmla="val 10249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Text</a:t>
            </a:r>
            <a:endParaRPr sz="1200"/>
          </a:p>
        </p:txBody>
      </p:sp>
      <p:sp>
        <p:nvSpPr>
          <p:cNvPr id="788" name="Google Shape;788;p70"/>
          <p:cNvSpPr txBox="1"/>
          <p:nvPr/>
        </p:nvSpPr>
        <p:spPr>
          <a:xfrm>
            <a:off x="6587850" y="4504946"/>
            <a:ext cx="2184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Action, do something</a:t>
            </a:r>
            <a:endParaRPr/>
          </a:p>
        </p:txBody>
      </p:sp>
      <p:grpSp>
        <p:nvGrpSpPr>
          <p:cNvPr id="789" name="Google Shape;789;p70"/>
          <p:cNvGrpSpPr/>
          <p:nvPr/>
        </p:nvGrpSpPr>
        <p:grpSpPr>
          <a:xfrm>
            <a:off x="5731804" y="2939203"/>
            <a:ext cx="576616" cy="301795"/>
            <a:chOff x="4771075" y="980250"/>
            <a:chExt cx="302400" cy="254100"/>
          </a:xfrm>
        </p:grpSpPr>
        <p:sp>
          <p:nvSpPr>
            <p:cNvPr id="790" name="Google Shape;790;p70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F3F3F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791" name="Google Shape;791;p70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792" name="Google Shape;792;p70"/>
          <p:cNvSpPr/>
          <p:nvPr/>
        </p:nvSpPr>
        <p:spPr>
          <a:xfrm>
            <a:off x="5742101" y="3483029"/>
            <a:ext cx="576600" cy="329100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?</a:t>
            </a:r>
            <a:endParaRPr/>
          </a:p>
        </p:txBody>
      </p:sp>
      <p:sp>
        <p:nvSpPr>
          <p:cNvPr id="793" name="Google Shape;793;p70"/>
          <p:cNvSpPr txBox="1"/>
          <p:nvPr/>
        </p:nvSpPr>
        <p:spPr>
          <a:xfrm>
            <a:off x="6578925" y="2844553"/>
            <a:ext cx="2184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Sequence, move to next if child succeeds 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p71"/>
          <p:cNvSpPr txBox="1"/>
          <p:nvPr/>
        </p:nvSpPr>
        <p:spPr>
          <a:xfrm>
            <a:off x="216000" y="139320"/>
            <a:ext cx="86991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SDF &amp; Autonomy</a:t>
            </a:r>
            <a:endParaRPr sz="3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9" name="Google Shape;799;p71"/>
          <p:cNvSpPr txBox="1"/>
          <p:nvPr/>
        </p:nvSpPr>
        <p:spPr>
          <a:xfrm>
            <a:off x="215975" y="710500"/>
            <a:ext cx="6394200" cy="10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Char char="●"/>
            </a:pPr>
            <a:r>
              <a:rPr lang="en-US" sz="16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LAMP detector payload communicating with UAV</a:t>
            </a:r>
            <a:endParaRPr sz="16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venir"/>
              <a:buChar char="●"/>
            </a:pPr>
            <a:r>
              <a:rPr lang="en-US" sz="1600">
                <a:latin typeface="Avenir"/>
                <a:ea typeface="Avenir"/>
                <a:cs typeface="Avenir"/>
                <a:sym typeface="Avenir"/>
              </a:rPr>
              <a:t>Instructed to fly in grid, prioritize any source found on the way</a:t>
            </a:r>
            <a:endParaRPr sz="1600">
              <a:latin typeface="Avenir"/>
              <a:ea typeface="Avenir"/>
              <a:cs typeface="Avenir"/>
              <a:sym typeface="Avenir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venir"/>
              <a:buChar char="●"/>
            </a:pPr>
            <a:r>
              <a:rPr lang="en-US" sz="1600">
                <a:latin typeface="Avenir"/>
                <a:ea typeface="Avenir"/>
                <a:cs typeface="Avenir"/>
                <a:sym typeface="Avenir"/>
              </a:rPr>
              <a:t>Logic implemented via a behaviour tree</a:t>
            </a:r>
            <a:endParaRPr sz="1600"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800" name="Google Shape;800;p71"/>
          <p:cNvPicPr preferRelativeResize="0"/>
          <p:nvPr/>
        </p:nvPicPr>
        <p:blipFill rotWithShape="1">
          <a:blip r:embed="rId3">
            <a:alphaModFix/>
          </a:blip>
          <a:srcRect l="2106" t="10522" r="12277"/>
          <a:stretch/>
        </p:blipFill>
        <p:spPr>
          <a:xfrm>
            <a:off x="6757791" y="139325"/>
            <a:ext cx="2184121" cy="2608919"/>
          </a:xfrm>
          <a:prstGeom prst="rect">
            <a:avLst/>
          </a:prstGeom>
          <a:noFill/>
          <a:ln>
            <a:noFill/>
          </a:ln>
        </p:spPr>
      </p:pic>
      <p:sp>
        <p:nvSpPr>
          <p:cNvPr id="801" name="Google Shape;801;p71"/>
          <p:cNvSpPr/>
          <p:nvPr/>
        </p:nvSpPr>
        <p:spPr>
          <a:xfrm>
            <a:off x="4099395" y="2392806"/>
            <a:ext cx="849900" cy="393600"/>
          </a:xfrm>
          <a:prstGeom prst="roundRect">
            <a:avLst>
              <a:gd name="adj" fmla="val 8062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Return home</a:t>
            </a:r>
            <a:endParaRPr sz="1000"/>
          </a:p>
        </p:txBody>
      </p:sp>
      <p:cxnSp>
        <p:nvCxnSpPr>
          <p:cNvPr id="802" name="Google Shape;802;p71"/>
          <p:cNvCxnSpPr>
            <a:stCxn id="803" idx="2"/>
            <a:endCxn id="801" idx="0"/>
          </p:cNvCxnSpPr>
          <p:nvPr/>
        </p:nvCxnSpPr>
        <p:spPr>
          <a:xfrm>
            <a:off x="3245875" y="2148750"/>
            <a:ext cx="1278600" cy="24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04" name="Google Shape;804;p71"/>
          <p:cNvCxnSpPr>
            <a:stCxn id="803" idx="2"/>
            <a:endCxn id="805" idx="0"/>
          </p:cNvCxnSpPr>
          <p:nvPr/>
        </p:nvCxnSpPr>
        <p:spPr>
          <a:xfrm flipH="1">
            <a:off x="1675375" y="2148750"/>
            <a:ext cx="1570500" cy="28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06" name="Google Shape;806;p71"/>
          <p:cNvCxnSpPr>
            <a:stCxn id="803" idx="2"/>
            <a:endCxn id="807" idx="0"/>
          </p:cNvCxnSpPr>
          <p:nvPr/>
        </p:nvCxnSpPr>
        <p:spPr>
          <a:xfrm>
            <a:off x="3245875" y="2148750"/>
            <a:ext cx="5400" cy="254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808" name="Google Shape;808;p71"/>
          <p:cNvGrpSpPr/>
          <p:nvPr/>
        </p:nvGrpSpPr>
        <p:grpSpPr>
          <a:xfrm>
            <a:off x="3094675" y="1894650"/>
            <a:ext cx="302400" cy="254100"/>
            <a:chOff x="4771075" y="980250"/>
            <a:chExt cx="302400" cy="254100"/>
          </a:xfrm>
        </p:grpSpPr>
        <p:sp>
          <p:nvSpPr>
            <p:cNvPr id="803" name="Google Shape;803;p71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F3F3F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809" name="Google Shape;809;p71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810" name="Google Shape;810;p71"/>
          <p:cNvSpPr/>
          <p:nvPr/>
        </p:nvSpPr>
        <p:spPr>
          <a:xfrm>
            <a:off x="3100075" y="2402750"/>
            <a:ext cx="302400" cy="277200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?</a:t>
            </a:r>
            <a:endParaRPr/>
          </a:p>
        </p:txBody>
      </p:sp>
      <p:sp>
        <p:nvSpPr>
          <p:cNvPr id="811" name="Google Shape;811;p71"/>
          <p:cNvSpPr/>
          <p:nvPr/>
        </p:nvSpPr>
        <p:spPr>
          <a:xfrm>
            <a:off x="4099395" y="2392806"/>
            <a:ext cx="849900" cy="393600"/>
          </a:xfrm>
          <a:prstGeom prst="roundRect">
            <a:avLst>
              <a:gd name="adj" fmla="val 8062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Return home</a:t>
            </a:r>
            <a:endParaRPr sz="1000"/>
          </a:p>
        </p:txBody>
      </p:sp>
      <p:cxnSp>
        <p:nvCxnSpPr>
          <p:cNvPr id="812" name="Google Shape;812;p71"/>
          <p:cNvCxnSpPr>
            <a:stCxn id="813" idx="2"/>
            <a:endCxn id="811" idx="0"/>
          </p:cNvCxnSpPr>
          <p:nvPr/>
        </p:nvCxnSpPr>
        <p:spPr>
          <a:xfrm>
            <a:off x="3245875" y="2148750"/>
            <a:ext cx="1278600" cy="24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14" name="Google Shape;814;p71"/>
          <p:cNvCxnSpPr>
            <a:stCxn id="813" idx="2"/>
            <a:endCxn id="815" idx="0"/>
          </p:cNvCxnSpPr>
          <p:nvPr/>
        </p:nvCxnSpPr>
        <p:spPr>
          <a:xfrm flipH="1">
            <a:off x="1675375" y="2148750"/>
            <a:ext cx="1570500" cy="28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16" name="Google Shape;816;p71"/>
          <p:cNvSpPr/>
          <p:nvPr/>
        </p:nvSpPr>
        <p:spPr>
          <a:xfrm>
            <a:off x="2441887" y="2925487"/>
            <a:ext cx="912900" cy="2898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Battery low</a:t>
            </a:r>
            <a:endParaRPr sz="1000"/>
          </a:p>
        </p:txBody>
      </p:sp>
      <p:cxnSp>
        <p:nvCxnSpPr>
          <p:cNvPr id="817" name="Google Shape;817;p71"/>
          <p:cNvCxnSpPr>
            <a:stCxn id="810" idx="2"/>
            <a:endCxn id="818" idx="0"/>
          </p:cNvCxnSpPr>
          <p:nvPr/>
        </p:nvCxnSpPr>
        <p:spPr>
          <a:xfrm>
            <a:off x="3251275" y="2679950"/>
            <a:ext cx="378300" cy="258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19" name="Google Shape;819;p71"/>
          <p:cNvCxnSpPr>
            <a:stCxn id="810" idx="2"/>
            <a:endCxn id="816" idx="0"/>
          </p:cNvCxnSpPr>
          <p:nvPr/>
        </p:nvCxnSpPr>
        <p:spPr>
          <a:xfrm flipH="1">
            <a:off x="2898475" y="2679950"/>
            <a:ext cx="352800" cy="245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20" name="Google Shape;820;p71"/>
          <p:cNvCxnSpPr>
            <a:stCxn id="813" idx="2"/>
            <a:endCxn id="810" idx="0"/>
          </p:cNvCxnSpPr>
          <p:nvPr/>
        </p:nvCxnSpPr>
        <p:spPr>
          <a:xfrm>
            <a:off x="3245875" y="2148750"/>
            <a:ext cx="5400" cy="254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21" name="Google Shape;821;p71"/>
          <p:cNvSpPr/>
          <p:nvPr/>
        </p:nvSpPr>
        <p:spPr>
          <a:xfrm>
            <a:off x="986426" y="2923775"/>
            <a:ext cx="650700" cy="2898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arm</a:t>
            </a:r>
            <a:endParaRPr sz="1000"/>
          </a:p>
        </p:txBody>
      </p:sp>
      <p:sp>
        <p:nvSpPr>
          <p:cNvPr id="822" name="Google Shape;822;p71"/>
          <p:cNvSpPr/>
          <p:nvPr/>
        </p:nvSpPr>
        <p:spPr>
          <a:xfrm>
            <a:off x="1700414" y="2923775"/>
            <a:ext cx="650700" cy="2898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liftoff</a:t>
            </a:r>
            <a:endParaRPr sz="1000"/>
          </a:p>
        </p:txBody>
      </p:sp>
      <p:cxnSp>
        <p:nvCxnSpPr>
          <p:cNvPr id="823" name="Google Shape;823;p71"/>
          <p:cNvCxnSpPr>
            <a:stCxn id="815" idx="2"/>
            <a:endCxn id="821" idx="0"/>
          </p:cNvCxnSpPr>
          <p:nvPr/>
        </p:nvCxnSpPr>
        <p:spPr>
          <a:xfrm flipH="1">
            <a:off x="1311650" y="2689900"/>
            <a:ext cx="363600" cy="23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24" name="Google Shape;824;p71"/>
          <p:cNvCxnSpPr>
            <a:stCxn id="815" idx="2"/>
            <a:endCxn id="822" idx="0"/>
          </p:cNvCxnSpPr>
          <p:nvPr/>
        </p:nvCxnSpPr>
        <p:spPr>
          <a:xfrm>
            <a:off x="1675250" y="2689900"/>
            <a:ext cx="350400" cy="23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825" name="Google Shape;825;p71"/>
          <p:cNvGrpSpPr/>
          <p:nvPr/>
        </p:nvGrpSpPr>
        <p:grpSpPr>
          <a:xfrm>
            <a:off x="3094675" y="1894650"/>
            <a:ext cx="302400" cy="254100"/>
            <a:chOff x="4771075" y="980250"/>
            <a:chExt cx="302400" cy="254100"/>
          </a:xfrm>
        </p:grpSpPr>
        <p:sp>
          <p:nvSpPr>
            <p:cNvPr id="813" name="Google Shape;813;p71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F3F3F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826" name="Google Shape;826;p71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grpSp>
        <p:nvGrpSpPr>
          <p:cNvPr id="827" name="Google Shape;827;p71"/>
          <p:cNvGrpSpPr/>
          <p:nvPr/>
        </p:nvGrpSpPr>
        <p:grpSpPr>
          <a:xfrm>
            <a:off x="1524050" y="2435800"/>
            <a:ext cx="302400" cy="254100"/>
            <a:chOff x="4771075" y="980250"/>
            <a:chExt cx="302400" cy="254100"/>
          </a:xfrm>
        </p:grpSpPr>
        <p:sp>
          <p:nvSpPr>
            <p:cNvPr id="815" name="Google Shape;815;p71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F3F3F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828" name="Google Shape;828;p71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829" name="Google Shape;829;p71"/>
          <p:cNvSpPr/>
          <p:nvPr/>
        </p:nvSpPr>
        <p:spPr>
          <a:xfrm>
            <a:off x="5334700" y="2748251"/>
            <a:ext cx="3366000" cy="2224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0" name="Google Shape;830;p71"/>
          <p:cNvSpPr txBox="1"/>
          <p:nvPr/>
        </p:nvSpPr>
        <p:spPr>
          <a:xfrm>
            <a:off x="6578925" y="2844553"/>
            <a:ext cx="2184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Sequence, only does next if previous succeed</a:t>
            </a:r>
            <a:endParaRPr/>
          </a:p>
        </p:txBody>
      </p:sp>
      <p:sp>
        <p:nvSpPr>
          <p:cNvPr id="831" name="Google Shape;831;p71"/>
          <p:cNvSpPr txBox="1"/>
          <p:nvPr/>
        </p:nvSpPr>
        <p:spPr>
          <a:xfrm>
            <a:off x="6578925" y="3426354"/>
            <a:ext cx="18381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Selector, tries one by one, even on fail</a:t>
            </a:r>
            <a:endParaRPr/>
          </a:p>
        </p:txBody>
      </p:sp>
      <p:sp>
        <p:nvSpPr>
          <p:cNvPr id="832" name="Google Shape;832;p71"/>
          <p:cNvSpPr/>
          <p:nvPr/>
        </p:nvSpPr>
        <p:spPr>
          <a:xfrm>
            <a:off x="5435434" y="3948966"/>
            <a:ext cx="1112100" cy="3951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Text</a:t>
            </a:r>
            <a:endParaRPr sz="1200"/>
          </a:p>
        </p:txBody>
      </p:sp>
      <p:sp>
        <p:nvSpPr>
          <p:cNvPr id="833" name="Google Shape;833;p71"/>
          <p:cNvSpPr txBox="1"/>
          <p:nvPr/>
        </p:nvSpPr>
        <p:spPr>
          <a:xfrm>
            <a:off x="6587851" y="3973679"/>
            <a:ext cx="2112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Condition, true or false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returns success or fail</a:t>
            </a:r>
            <a:endParaRPr/>
          </a:p>
        </p:txBody>
      </p:sp>
      <p:sp>
        <p:nvSpPr>
          <p:cNvPr id="834" name="Google Shape;834;p71"/>
          <p:cNvSpPr/>
          <p:nvPr/>
        </p:nvSpPr>
        <p:spPr>
          <a:xfrm>
            <a:off x="5524393" y="4500317"/>
            <a:ext cx="990900" cy="395100"/>
          </a:xfrm>
          <a:prstGeom prst="roundRect">
            <a:avLst>
              <a:gd name="adj" fmla="val 10249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Text</a:t>
            </a:r>
            <a:endParaRPr sz="1200"/>
          </a:p>
        </p:txBody>
      </p:sp>
      <p:sp>
        <p:nvSpPr>
          <p:cNvPr id="835" name="Google Shape;835;p71"/>
          <p:cNvSpPr txBox="1"/>
          <p:nvPr/>
        </p:nvSpPr>
        <p:spPr>
          <a:xfrm>
            <a:off x="6587850" y="4504946"/>
            <a:ext cx="2184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Action, do something</a:t>
            </a:r>
            <a:endParaRPr/>
          </a:p>
        </p:txBody>
      </p:sp>
      <p:grpSp>
        <p:nvGrpSpPr>
          <p:cNvPr id="836" name="Google Shape;836;p71"/>
          <p:cNvGrpSpPr/>
          <p:nvPr/>
        </p:nvGrpSpPr>
        <p:grpSpPr>
          <a:xfrm>
            <a:off x="5731804" y="2939203"/>
            <a:ext cx="576616" cy="301795"/>
            <a:chOff x="4771075" y="980250"/>
            <a:chExt cx="302400" cy="254100"/>
          </a:xfrm>
        </p:grpSpPr>
        <p:sp>
          <p:nvSpPr>
            <p:cNvPr id="837" name="Google Shape;837;p71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F3F3F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838" name="Google Shape;838;p71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839" name="Google Shape;839;p71"/>
          <p:cNvSpPr/>
          <p:nvPr/>
        </p:nvSpPr>
        <p:spPr>
          <a:xfrm>
            <a:off x="5742101" y="3483029"/>
            <a:ext cx="576600" cy="329100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?</a:t>
            </a:r>
            <a:endParaRPr/>
          </a:p>
        </p:txBody>
      </p:sp>
      <p:sp>
        <p:nvSpPr>
          <p:cNvPr id="840" name="Google Shape;840;p71"/>
          <p:cNvSpPr/>
          <p:nvPr/>
        </p:nvSpPr>
        <p:spPr>
          <a:xfrm>
            <a:off x="3100075" y="2402750"/>
            <a:ext cx="302400" cy="277200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?</a:t>
            </a:r>
            <a:endParaRPr/>
          </a:p>
        </p:txBody>
      </p:sp>
      <p:sp>
        <p:nvSpPr>
          <p:cNvPr id="841" name="Google Shape;841;p71"/>
          <p:cNvSpPr/>
          <p:nvPr/>
        </p:nvSpPr>
        <p:spPr>
          <a:xfrm>
            <a:off x="4099395" y="2392806"/>
            <a:ext cx="849900" cy="393600"/>
          </a:xfrm>
          <a:prstGeom prst="roundRect">
            <a:avLst>
              <a:gd name="adj" fmla="val 8062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Return home</a:t>
            </a:r>
            <a:endParaRPr sz="1000"/>
          </a:p>
        </p:txBody>
      </p:sp>
      <p:cxnSp>
        <p:nvCxnSpPr>
          <p:cNvPr id="842" name="Google Shape;842;p71"/>
          <p:cNvCxnSpPr>
            <a:stCxn id="843" idx="2"/>
            <a:endCxn id="841" idx="0"/>
          </p:cNvCxnSpPr>
          <p:nvPr/>
        </p:nvCxnSpPr>
        <p:spPr>
          <a:xfrm>
            <a:off x="3245875" y="2148750"/>
            <a:ext cx="1278600" cy="24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44" name="Google Shape;844;p71"/>
          <p:cNvCxnSpPr>
            <a:stCxn id="843" idx="2"/>
            <a:endCxn id="845" idx="0"/>
          </p:cNvCxnSpPr>
          <p:nvPr/>
        </p:nvCxnSpPr>
        <p:spPr>
          <a:xfrm flipH="1">
            <a:off x="1675375" y="2148750"/>
            <a:ext cx="1570500" cy="28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46" name="Google Shape;846;p71"/>
          <p:cNvSpPr/>
          <p:nvPr/>
        </p:nvSpPr>
        <p:spPr>
          <a:xfrm>
            <a:off x="2441887" y="2925487"/>
            <a:ext cx="912900" cy="2898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Battery low</a:t>
            </a:r>
            <a:endParaRPr sz="1000"/>
          </a:p>
        </p:txBody>
      </p:sp>
      <p:cxnSp>
        <p:nvCxnSpPr>
          <p:cNvPr id="847" name="Google Shape;847;p71"/>
          <p:cNvCxnSpPr>
            <a:stCxn id="840" idx="2"/>
            <a:endCxn id="848" idx="0"/>
          </p:cNvCxnSpPr>
          <p:nvPr/>
        </p:nvCxnSpPr>
        <p:spPr>
          <a:xfrm>
            <a:off x="3251275" y="2679950"/>
            <a:ext cx="378300" cy="258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49" name="Google Shape;849;p71"/>
          <p:cNvCxnSpPr>
            <a:stCxn id="840" idx="2"/>
            <a:endCxn id="846" idx="0"/>
          </p:cNvCxnSpPr>
          <p:nvPr/>
        </p:nvCxnSpPr>
        <p:spPr>
          <a:xfrm flipH="1">
            <a:off x="2898475" y="2679950"/>
            <a:ext cx="352800" cy="245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50" name="Google Shape;850;p71"/>
          <p:cNvCxnSpPr>
            <a:stCxn id="843" idx="2"/>
            <a:endCxn id="840" idx="0"/>
          </p:cNvCxnSpPr>
          <p:nvPr/>
        </p:nvCxnSpPr>
        <p:spPr>
          <a:xfrm>
            <a:off x="3245875" y="2148750"/>
            <a:ext cx="5400" cy="254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51" name="Google Shape;851;p71"/>
          <p:cNvSpPr/>
          <p:nvPr/>
        </p:nvSpPr>
        <p:spPr>
          <a:xfrm>
            <a:off x="3735157" y="3405101"/>
            <a:ext cx="849900" cy="393600"/>
          </a:xfrm>
          <a:prstGeom prst="roundRect">
            <a:avLst>
              <a:gd name="adj" fmla="val 1259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Follow raster</a:t>
            </a:r>
            <a:endParaRPr sz="1000"/>
          </a:p>
        </p:txBody>
      </p:sp>
      <p:cxnSp>
        <p:nvCxnSpPr>
          <p:cNvPr id="852" name="Google Shape;852;p71"/>
          <p:cNvCxnSpPr>
            <a:stCxn id="848" idx="2"/>
            <a:endCxn id="853" idx="0"/>
          </p:cNvCxnSpPr>
          <p:nvPr/>
        </p:nvCxnSpPr>
        <p:spPr>
          <a:xfrm flipH="1">
            <a:off x="3018475" y="3192923"/>
            <a:ext cx="611100" cy="212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54" name="Google Shape;854;p71"/>
          <p:cNvCxnSpPr>
            <a:stCxn id="848" idx="2"/>
            <a:endCxn id="851" idx="0"/>
          </p:cNvCxnSpPr>
          <p:nvPr/>
        </p:nvCxnSpPr>
        <p:spPr>
          <a:xfrm>
            <a:off x="3629575" y="3192923"/>
            <a:ext cx="530400" cy="212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55" name="Google Shape;855;p71"/>
          <p:cNvSpPr/>
          <p:nvPr/>
        </p:nvSpPr>
        <p:spPr>
          <a:xfrm>
            <a:off x="986426" y="2923775"/>
            <a:ext cx="650700" cy="2898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arm</a:t>
            </a:r>
            <a:endParaRPr sz="1000"/>
          </a:p>
        </p:txBody>
      </p:sp>
      <p:sp>
        <p:nvSpPr>
          <p:cNvPr id="856" name="Google Shape;856;p71"/>
          <p:cNvSpPr/>
          <p:nvPr/>
        </p:nvSpPr>
        <p:spPr>
          <a:xfrm>
            <a:off x="1700414" y="2923775"/>
            <a:ext cx="650700" cy="2898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liftoff</a:t>
            </a:r>
            <a:endParaRPr sz="1000"/>
          </a:p>
        </p:txBody>
      </p:sp>
      <p:cxnSp>
        <p:nvCxnSpPr>
          <p:cNvPr id="857" name="Google Shape;857;p71"/>
          <p:cNvCxnSpPr>
            <a:stCxn id="845" idx="2"/>
            <a:endCxn id="855" idx="0"/>
          </p:cNvCxnSpPr>
          <p:nvPr/>
        </p:nvCxnSpPr>
        <p:spPr>
          <a:xfrm flipH="1">
            <a:off x="1311650" y="2689900"/>
            <a:ext cx="363600" cy="23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58" name="Google Shape;858;p71"/>
          <p:cNvCxnSpPr>
            <a:stCxn id="845" idx="2"/>
            <a:endCxn id="856" idx="0"/>
          </p:cNvCxnSpPr>
          <p:nvPr/>
        </p:nvCxnSpPr>
        <p:spPr>
          <a:xfrm>
            <a:off x="1675250" y="2689900"/>
            <a:ext cx="350400" cy="23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859" name="Google Shape;859;p71"/>
          <p:cNvGrpSpPr/>
          <p:nvPr/>
        </p:nvGrpSpPr>
        <p:grpSpPr>
          <a:xfrm>
            <a:off x="3094675" y="1894650"/>
            <a:ext cx="302400" cy="254100"/>
            <a:chOff x="4771075" y="980250"/>
            <a:chExt cx="302400" cy="254100"/>
          </a:xfrm>
        </p:grpSpPr>
        <p:sp>
          <p:nvSpPr>
            <p:cNvPr id="843" name="Google Shape;843;p71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F3F3F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860" name="Google Shape;860;p71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grpSp>
        <p:nvGrpSpPr>
          <p:cNvPr id="861" name="Google Shape;861;p71"/>
          <p:cNvGrpSpPr/>
          <p:nvPr/>
        </p:nvGrpSpPr>
        <p:grpSpPr>
          <a:xfrm>
            <a:off x="1524050" y="2435800"/>
            <a:ext cx="302400" cy="254100"/>
            <a:chOff x="4771075" y="980250"/>
            <a:chExt cx="302400" cy="254100"/>
          </a:xfrm>
        </p:grpSpPr>
        <p:sp>
          <p:nvSpPr>
            <p:cNvPr id="845" name="Google Shape;845;p71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F3F3F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862" name="Google Shape;862;p71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grpSp>
        <p:nvGrpSpPr>
          <p:cNvPr id="863" name="Google Shape;863;p71"/>
          <p:cNvGrpSpPr/>
          <p:nvPr/>
        </p:nvGrpSpPr>
        <p:grpSpPr>
          <a:xfrm>
            <a:off x="3478375" y="2938823"/>
            <a:ext cx="302400" cy="254100"/>
            <a:chOff x="4771075" y="980250"/>
            <a:chExt cx="302400" cy="254100"/>
          </a:xfrm>
        </p:grpSpPr>
        <p:sp>
          <p:nvSpPr>
            <p:cNvPr id="848" name="Google Shape;848;p71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F3F3F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864" name="Google Shape;864;p71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865" name="Google Shape;865;p71"/>
          <p:cNvSpPr txBox="1"/>
          <p:nvPr/>
        </p:nvSpPr>
        <p:spPr>
          <a:xfrm>
            <a:off x="6578925" y="3426354"/>
            <a:ext cx="1838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6" name="Google Shape;866;p71"/>
          <p:cNvSpPr/>
          <p:nvPr/>
        </p:nvSpPr>
        <p:spPr>
          <a:xfrm>
            <a:off x="5334700" y="2748251"/>
            <a:ext cx="3366000" cy="2224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7" name="Google Shape;867;p71"/>
          <p:cNvSpPr txBox="1"/>
          <p:nvPr/>
        </p:nvSpPr>
        <p:spPr>
          <a:xfrm>
            <a:off x="6578925" y="3373786"/>
            <a:ext cx="2184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Selector</a:t>
            </a:r>
            <a:r>
              <a:rPr lang="en-US"/>
              <a:t>, move to next if child succeeds or fails</a:t>
            </a:r>
            <a:endParaRPr/>
          </a:p>
        </p:txBody>
      </p:sp>
      <p:sp>
        <p:nvSpPr>
          <p:cNvPr id="868" name="Google Shape;868;p71"/>
          <p:cNvSpPr/>
          <p:nvPr/>
        </p:nvSpPr>
        <p:spPr>
          <a:xfrm>
            <a:off x="5435434" y="3948966"/>
            <a:ext cx="1112100" cy="3951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Text</a:t>
            </a:r>
            <a:endParaRPr sz="1200"/>
          </a:p>
        </p:txBody>
      </p:sp>
      <p:sp>
        <p:nvSpPr>
          <p:cNvPr id="869" name="Google Shape;869;p71"/>
          <p:cNvSpPr txBox="1"/>
          <p:nvPr/>
        </p:nvSpPr>
        <p:spPr>
          <a:xfrm>
            <a:off x="6587851" y="3973679"/>
            <a:ext cx="2112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Condition, true or false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returns success or fail</a:t>
            </a:r>
            <a:endParaRPr/>
          </a:p>
        </p:txBody>
      </p:sp>
      <p:sp>
        <p:nvSpPr>
          <p:cNvPr id="870" name="Google Shape;870;p71"/>
          <p:cNvSpPr/>
          <p:nvPr/>
        </p:nvSpPr>
        <p:spPr>
          <a:xfrm>
            <a:off x="5524393" y="4500317"/>
            <a:ext cx="990900" cy="395100"/>
          </a:xfrm>
          <a:prstGeom prst="roundRect">
            <a:avLst>
              <a:gd name="adj" fmla="val 10249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Text</a:t>
            </a:r>
            <a:endParaRPr sz="1200"/>
          </a:p>
        </p:txBody>
      </p:sp>
      <p:sp>
        <p:nvSpPr>
          <p:cNvPr id="871" name="Google Shape;871;p71"/>
          <p:cNvSpPr txBox="1"/>
          <p:nvPr/>
        </p:nvSpPr>
        <p:spPr>
          <a:xfrm>
            <a:off x="6587850" y="4504946"/>
            <a:ext cx="2184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Action, do something</a:t>
            </a:r>
            <a:endParaRPr/>
          </a:p>
        </p:txBody>
      </p:sp>
      <p:grpSp>
        <p:nvGrpSpPr>
          <p:cNvPr id="872" name="Google Shape;872;p71"/>
          <p:cNvGrpSpPr/>
          <p:nvPr/>
        </p:nvGrpSpPr>
        <p:grpSpPr>
          <a:xfrm>
            <a:off x="5731804" y="2939203"/>
            <a:ext cx="576616" cy="301795"/>
            <a:chOff x="4771075" y="980250"/>
            <a:chExt cx="302400" cy="254100"/>
          </a:xfrm>
        </p:grpSpPr>
        <p:sp>
          <p:nvSpPr>
            <p:cNvPr id="873" name="Google Shape;873;p71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F3F3F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874" name="Google Shape;874;p71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875" name="Google Shape;875;p71"/>
          <p:cNvSpPr/>
          <p:nvPr/>
        </p:nvSpPr>
        <p:spPr>
          <a:xfrm>
            <a:off x="5742101" y="3483029"/>
            <a:ext cx="576600" cy="329100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?</a:t>
            </a:r>
            <a:endParaRPr/>
          </a:p>
        </p:txBody>
      </p:sp>
      <p:sp>
        <p:nvSpPr>
          <p:cNvPr id="876" name="Google Shape;876;p71"/>
          <p:cNvSpPr txBox="1"/>
          <p:nvPr/>
        </p:nvSpPr>
        <p:spPr>
          <a:xfrm>
            <a:off x="6578925" y="2844553"/>
            <a:ext cx="2184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Sequence, move to next if child succeeds </a:t>
            </a:r>
            <a:endParaRPr/>
          </a:p>
        </p:txBody>
      </p:sp>
      <p:sp>
        <p:nvSpPr>
          <p:cNvPr id="853" name="Google Shape;853;p71"/>
          <p:cNvSpPr/>
          <p:nvPr/>
        </p:nvSpPr>
        <p:spPr>
          <a:xfrm>
            <a:off x="2391933" y="3405100"/>
            <a:ext cx="1252800" cy="393600"/>
          </a:xfrm>
          <a:prstGeom prst="roundRect">
            <a:avLst>
              <a:gd name="adj" fmla="val 1259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Go check any suspected source</a:t>
            </a:r>
            <a:endParaRPr sz="10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p72"/>
          <p:cNvSpPr txBox="1"/>
          <p:nvPr/>
        </p:nvSpPr>
        <p:spPr>
          <a:xfrm>
            <a:off x="216000" y="139320"/>
            <a:ext cx="86991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SDF &amp; Autonomy</a:t>
            </a:r>
            <a:endParaRPr sz="3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2" name="Google Shape;882;p72"/>
          <p:cNvSpPr txBox="1"/>
          <p:nvPr/>
        </p:nvSpPr>
        <p:spPr>
          <a:xfrm>
            <a:off x="215975" y="710500"/>
            <a:ext cx="6394200" cy="10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Char char="●"/>
            </a:pPr>
            <a:r>
              <a:rPr lang="en-US" sz="16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LAMP detector payload communicating with UAV</a:t>
            </a:r>
            <a:endParaRPr sz="16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venir"/>
              <a:buChar char="●"/>
            </a:pPr>
            <a:r>
              <a:rPr lang="en-US" sz="1600">
                <a:latin typeface="Avenir"/>
                <a:ea typeface="Avenir"/>
                <a:cs typeface="Avenir"/>
                <a:sym typeface="Avenir"/>
              </a:rPr>
              <a:t>Instructed to fly in grid, prioritize any source found on the way</a:t>
            </a:r>
            <a:endParaRPr sz="1600">
              <a:latin typeface="Avenir"/>
              <a:ea typeface="Avenir"/>
              <a:cs typeface="Avenir"/>
              <a:sym typeface="Avenir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venir"/>
              <a:buChar char="●"/>
            </a:pPr>
            <a:r>
              <a:rPr lang="en-US" sz="1600">
                <a:latin typeface="Avenir"/>
                <a:ea typeface="Avenir"/>
                <a:cs typeface="Avenir"/>
                <a:sym typeface="Avenir"/>
              </a:rPr>
              <a:t>Logic implemented via a behaviour tree</a:t>
            </a:r>
            <a:endParaRPr sz="1600"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883" name="Google Shape;883;p72"/>
          <p:cNvPicPr preferRelativeResize="0"/>
          <p:nvPr/>
        </p:nvPicPr>
        <p:blipFill rotWithShape="1">
          <a:blip r:embed="rId3">
            <a:alphaModFix/>
          </a:blip>
          <a:srcRect l="2106" t="10522" r="12277"/>
          <a:stretch/>
        </p:blipFill>
        <p:spPr>
          <a:xfrm>
            <a:off x="6757791" y="139325"/>
            <a:ext cx="2184121" cy="2608919"/>
          </a:xfrm>
          <a:prstGeom prst="rect">
            <a:avLst/>
          </a:prstGeom>
          <a:noFill/>
          <a:ln>
            <a:noFill/>
          </a:ln>
        </p:spPr>
      </p:pic>
      <p:sp>
        <p:nvSpPr>
          <p:cNvPr id="884" name="Google Shape;884;p72"/>
          <p:cNvSpPr/>
          <p:nvPr/>
        </p:nvSpPr>
        <p:spPr>
          <a:xfrm>
            <a:off x="4099395" y="2392806"/>
            <a:ext cx="849900" cy="393600"/>
          </a:xfrm>
          <a:prstGeom prst="roundRect">
            <a:avLst>
              <a:gd name="adj" fmla="val 8062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Return home</a:t>
            </a:r>
            <a:endParaRPr sz="1000"/>
          </a:p>
        </p:txBody>
      </p:sp>
      <p:cxnSp>
        <p:nvCxnSpPr>
          <p:cNvPr id="885" name="Google Shape;885;p72"/>
          <p:cNvCxnSpPr>
            <a:stCxn id="886" idx="2"/>
            <a:endCxn id="884" idx="0"/>
          </p:cNvCxnSpPr>
          <p:nvPr/>
        </p:nvCxnSpPr>
        <p:spPr>
          <a:xfrm>
            <a:off x="3245875" y="2148750"/>
            <a:ext cx="1278600" cy="24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87" name="Google Shape;887;p72"/>
          <p:cNvCxnSpPr>
            <a:stCxn id="886" idx="2"/>
            <a:endCxn id="888" idx="0"/>
          </p:cNvCxnSpPr>
          <p:nvPr/>
        </p:nvCxnSpPr>
        <p:spPr>
          <a:xfrm flipH="1">
            <a:off x="1675375" y="2148750"/>
            <a:ext cx="1570500" cy="28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89" name="Google Shape;889;p72"/>
          <p:cNvCxnSpPr>
            <a:stCxn id="886" idx="2"/>
            <a:endCxn id="890" idx="0"/>
          </p:cNvCxnSpPr>
          <p:nvPr/>
        </p:nvCxnSpPr>
        <p:spPr>
          <a:xfrm>
            <a:off x="3245875" y="2148750"/>
            <a:ext cx="5400" cy="254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891" name="Google Shape;891;p72"/>
          <p:cNvGrpSpPr/>
          <p:nvPr/>
        </p:nvGrpSpPr>
        <p:grpSpPr>
          <a:xfrm>
            <a:off x="3094675" y="1894650"/>
            <a:ext cx="302400" cy="254100"/>
            <a:chOff x="4771075" y="980250"/>
            <a:chExt cx="302400" cy="254100"/>
          </a:xfrm>
        </p:grpSpPr>
        <p:sp>
          <p:nvSpPr>
            <p:cNvPr id="886" name="Google Shape;886;p72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F3F3F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892" name="Google Shape;892;p72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893" name="Google Shape;893;p72"/>
          <p:cNvSpPr/>
          <p:nvPr/>
        </p:nvSpPr>
        <p:spPr>
          <a:xfrm>
            <a:off x="3100075" y="2402750"/>
            <a:ext cx="302400" cy="277200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?</a:t>
            </a:r>
            <a:endParaRPr/>
          </a:p>
        </p:txBody>
      </p:sp>
      <p:sp>
        <p:nvSpPr>
          <p:cNvPr id="894" name="Google Shape;894;p72"/>
          <p:cNvSpPr/>
          <p:nvPr/>
        </p:nvSpPr>
        <p:spPr>
          <a:xfrm>
            <a:off x="4099395" y="2392806"/>
            <a:ext cx="849900" cy="393600"/>
          </a:xfrm>
          <a:prstGeom prst="roundRect">
            <a:avLst>
              <a:gd name="adj" fmla="val 8062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Return home</a:t>
            </a:r>
            <a:endParaRPr sz="1000"/>
          </a:p>
        </p:txBody>
      </p:sp>
      <p:cxnSp>
        <p:nvCxnSpPr>
          <p:cNvPr id="895" name="Google Shape;895;p72"/>
          <p:cNvCxnSpPr>
            <a:stCxn id="896" idx="2"/>
            <a:endCxn id="894" idx="0"/>
          </p:cNvCxnSpPr>
          <p:nvPr/>
        </p:nvCxnSpPr>
        <p:spPr>
          <a:xfrm>
            <a:off x="3245875" y="2148750"/>
            <a:ext cx="1278600" cy="24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97" name="Google Shape;897;p72"/>
          <p:cNvCxnSpPr>
            <a:stCxn id="896" idx="2"/>
            <a:endCxn id="898" idx="0"/>
          </p:cNvCxnSpPr>
          <p:nvPr/>
        </p:nvCxnSpPr>
        <p:spPr>
          <a:xfrm flipH="1">
            <a:off x="1675375" y="2148750"/>
            <a:ext cx="1570500" cy="28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99" name="Google Shape;899;p72"/>
          <p:cNvSpPr/>
          <p:nvPr/>
        </p:nvSpPr>
        <p:spPr>
          <a:xfrm>
            <a:off x="2441887" y="2925487"/>
            <a:ext cx="912900" cy="2898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Battery low</a:t>
            </a:r>
            <a:endParaRPr sz="1000"/>
          </a:p>
        </p:txBody>
      </p:sp>
      <p:cxnSp>
        <p:nvCxnSpPr>
          <p:cNvPr id="900" name="Google Shape;900;p72"/>
          <p:cNvCxnSpPr>
            <a:stCxn id="893" idx="2"/>
            <a:endCxn id="901" idx="0"/>
          </p:cNvCxnSpPr>
          <p:nvPr/>
        </p:nvCxnSpPr>
        <p:spPr>
          <a:xfrm>
            <a:off x="3251275" y="2679950"/>
            <a:ext cx="378300" cy="258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02" name="Google Shape;902;p72"/>
          <p:cNvCxnSpPr>
            <a:stCxn id="893" idx="2"/>
            <a:endCxn id="899" idx="0"/>
          </p:cNvCxnSpPr>
          <p:nvPr/>
        </p:nvCxnSpPr>
        <p:spPr>
          <a:xfrm flipH="1">
            <a:off x="2898475" y="2679950"/>
            <a:ext cx="352800" cy="245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03" name="Google Shape;903;p72"/>
          <p:cNvCxnSpPr>
            <a:stCxn id="896" idx="2"/>
            <a:endCxn id="893" idx="0"/>
          </p:cNvCxnSpPr>
          <p:nvPr/>
        </p:nvCxnSpPr>
        <p:spPr>
          <a:xfrm>
            <a:off x="3245875" y="2148750"/>
            <a:ext cx="5400" cy="254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04" name="Google Shape;904;p72"/>
          <p:cNvSpPr/>
          <p:nvPr/>
        </p:nvSpPr>
        <p:spPr>
          <a:xfrm>
            <a:off x="986426" y="2923775"/>
            <a:ext cx="650700" cy="2898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arm</a:t>
            </a:r>
            <a:endParaRPr sz="1000"/>
          </a:p>
        </p:txBody>
      </p:sp>
      <p:sp>
        <p:nvSpPr>
          <p:cNvPr id="905" name="Google Shape;905;p72"/>
          <p:cNvSpPr/>
          <p:nvPr/>
        </p:nvSpPr>
        <p:spPr>
          <a:xfrm>
            <a:off x="1700414" y="2923775"/>
            <a:ext cx="650700" cy="2898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liftoff</a:t>
            </a:r>
            <a:endParaRPr sz="1000"/>
          </a:p>
        </p:txBody>
      </p:sp>
      <p:cxnSp>
        <p:nvCxnSpPr>
          <p:cNvPr id="906" name="Google Shape;906;p72"/>
          <p:cNvCxnSpPr>
            <a:stCxn id="898" idx="2"/>
            <a:endCxn id="904" idx="0"/>
          </p:cNvCxnSpPr>
          <p:nvPr/>
        </p:nvCxnSpPr>
        <p:spPr>
          <a:xfrm flipH="1">
            <a:off x="1311650" y="2689900"/>
            <a:ext cx="363600" cy="23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07" name="Google Shape;907;p72"/>
          <p:cNvCxnSpPr>
            <a:stCxn id="898" idx="2"/>
            <a:endCxn id="905" idx="0"/>
          </p:cNvCxnSpPr>
          <p:nvPr/>
        </p:nvCxnSpPr>
        <p:spPr>
          <a:xfrm>
            <a:off x="1675250" y="2689900"/>
            <a:ext cx="350400" cy="23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908" name="Google Shape;908;p72"/>
          <p:cNvGrpSpPr/>
          <p:nvPr/>
        </p:nvGrpSpPr>
        <p:grpSpPr>
          <a:xfrm>
            <a:off x="3094675" y="1894650"/>
            <a:ext cx="302400" cy="254100"/>
            <a:chOff x="4771075" y="980250"/>
            <a:chExt cx="302400" cy="254100"/>
          </a:xfrm>
        </p:grpSpPr>
        <p:sp>
          <p:nvSpPr>
            <p:cNvPr id="896" name="Google Shape;896;p72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F3F3F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909" name="Google Shape;909;p72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grpSp>
        <p:nvGrpSpPr>
          <p:cNvPr id="910" name="Google Shape;910;p72"/>
          <p:cNvGrpSpPr/>
          <p:nvPr/>
        </p:nvGrpSpPr>
        <p:grpSpPr>
          <a:xfrm>
            <a:off x="1524050" y="2435800"/>
            <a:ext cx="302400" cy="254100"/>
            <a:chOff x="4771075" y="980250"/>
            <a:chExt cx="302400" cy="254100"/>
          </a:xfrm>
        </p:grpSpPr>
        <p:sp>
          <p:nvSpPr>
            <p:cNvPr id="898" name="Google Shape;898;p72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F3F3F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911" name="Google Shape;911;p72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912" name="Google Shape;912;p72"/>
          <p:cNvSpPr/>
          <p:nvPr/>
        </p:nvSpPr>
        <p:spPr>
          <a:xfrm>
            <a:off x="5334700" y="2748251"/>
            <a:ext cx="3366000" cy="2224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3" name="Google Shape;913;p72"/>
          <p:cNvSpPr txBox="1"/>
          <p:nvPr/>
        </p:nvSpPr>
        <p:spPr>
          <a:xfrm>
            <a:off x="6578925" y="2844553"/>
            <a:ext cx="2184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Sequence, only does next if previous succeed</a:t>
            </a:r>
            <a:endParaRPr/>
          </a:p>
        </p:txBody>
      </p:sp>
      <p:sp>
        <p:nvSpPr>
          <p:cNvPr id="914" name="Google Shape;914;p72"/>
          <p:cNvSpPr txBox="1"/>
          <p:nvPr/>
        </p:nvSpPr>
        <p:spPr>
          <a:xfrm>
            <a:off x="6578925" y="3426354"/>
            <a:ext cx="18381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Selector, tries one by one, even on fail</a:t>
            </a:r>
            <a:endParaRPr/>
          </a:p>
        </p:txBody>
      </p:sp>
      <p:sp>
        <p:nvSpPr>
          <p:cNvPr id="915" name="Google Shape;915;p72"/>
          <p:cNvSpPr/>
          <p:nvPr/>
        </p:nvSpPr>
        <p:spPr>
          <a:xfrm>
            <a:off x="5435434" y="3948966"/>
            <a:ext cx="1112100" cy="3951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Text</a:t>
            </a:r>
            <a:endParaRPr sz="1200"/>
          </a:p>
        </p:txBody>
      </p:sp>
      <p:sp>
        <p:nvSpPr>
          <p:cNvPr id="916" name="Google Shape;916;p72"/>
          <p:cNvSpPr txBox="1"/>
          <p:nvPr/>
        </p:nvSpPr>
        <p:spPr>
          <a:xfrm>
            <a:off x="6587851" y="3973679"/>
            <a:ext cx="2112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Condition, true or false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returns success or fail</a:t>
            </a:r>
            <a:endParaRPr/>
          </a:p>
        </p:txBody>
      </p:sp>
      <p:sp>
        <p:nvSpPr>
          <p:cNvPr id="917" name="Google Shape;917;p72"/>
          <p:cNvSpPr/>
          <p:nvPr/>
        </p:nvSpPr>
        <p:spPr>
          <a:xfrm>
            <a:off x="5524393" y="4500317"/>
            <a:ext cx="990900" cy="395100"/>
          </a:xfrm>
          <a:prstGeom prst="roundRect">
            <a:avLst>
              <a:gd name="adj" fmla="val 10249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Text</a:t>
            </a:r>
            <a:endParaRPr sz="1200"/>
          </a:p>
        </p:txBody>
      </p:sp>
      <p:sp>
        <p:nvSpPr>
          <p:cNvPr id="918" name="Google Shape;918;p72"/>
          <p:cNvSpPr txBox="1"/>
          <p:nvPr/>
        </p:nvSpPr>
        <p:spPr>
          <a:xfrm>
            <a:off x="6587850" y="4504946"/>
            <a:ext cx="2184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Action, do something</a:t>
            </a:r>
            <a:endParaRPr/>
          </a:p>
        </p:txBody>
      </p:sp>
      <p:grpSp>
        <p:nvGrpSpPr>
          <p:cNvPr id="919" name="Google Shape;919;p72"/>
          <p:cNvGrpSpPr/>
          <p:nvPr/>
        </p:nvGrpSpPr>
        <p:grpSpPr>
          <a:xfrm>
            <a:off x="5731804" y="2939203"/>
            <a:ext cx="576616" cy="301795"/>
            <a:chOff x="4771075" y="980250"/>
            <a:chExt cx="302400" cy="254100"/>
          </a:xfrm>
        </p:grpSpPr>
        <p:sp>
          <p:nvSpPr>
            <p:cNvPr id="920" name="Google Shape;920;p72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F3F3F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921" name="Google Shape;921;p72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922" name="Google Shape;922;p72"/>
          <p:cNvSpPr/>
          <p:nvPr/>
        </p:nvSpPr>
        <p:spPr>
          <a:xfrm>
            <a:off x="5742101" y="3483029"/>
            <a:ext cx="576600" cy="329100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?</a:t>
            </a:r>
            <a:endParaRPr/>
          </a:p>
        </p:txBody>
      </p:sp>
      <p:sp>
        <p:nvSpPr>
          <p:cNvPr id="923" name="Google Shape;923;p72"/>
          <p:cNvSpPr/>
          <p:nvPr/>
        </p:nvSpPr>
        <p:spPr>
          <a:xfrm>
            <a:off x="3100075" y="2402750"/>
            <a:ext cx="302400" cy="277200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?</a:t>
            </a:r>
            <a:endParaRPr/>
          </a:p>
        </p:txBody>
      </p:sp>
      <p:sp>
        <p:nvSpPr>
          <p:cNvPr id="924" name="Google Shape;924;p72"/>
          <p:cNvSpPr/>
          <p:nvPr/>
        </p:nvSpPr>
        <p:spPr>
          <a:xfrm>
            <a:off x="4099395" y="2392806"/>
            <a:ext cx="849900" cy="393600"/>
          </a:xfrm>
          <a:prstGeom prst="roundRect">
            <a:avLst>
              <a:gd name="adj" fmla="val 8062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Return home</a:t>
            </a:r>
            <a:endParaRPr sz="1000"/>
          </a:p>
        </p:txBody>
      </p:sp>
      <p:cxnSp>
        <p:nvCxnSpPr>
          <p:cNvPr id="925" name="Google Shape;925;p72"/>
          <p:cNvCxnSpPr>
            <a:stCxn id="926" idx="2"/>
            <a:endCxn id="924" idx="0"/>
          </p:cNvCxnSpPr>
          <p:nvPr/>
        </p:nvCxnSpPr>
        <p:spPr>
          <a:xfrm>
            <a:off x="3245875" y="2148750"/>
            <a:ext cx="1278600" cy="24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27" name="Google Shape;927;p72"/>
          <p:cNvCxnSpPr>
            <a:stCxn id="926" idx="2"/>
            <a:endCxn id="928" idx="0"/>
          </p:cNvCxnSpPr>
          <p:nvPr/>
        </p:nvCxnSpPr>
        <p:spPr>
          <a:xfrm flipH="1">
            <a:off x="1675375" y="2148750"/>
            <a:ext cx="1570500" cy="28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29" name="Google Shape;929;p72"/>
          <p:cNvSpPr/>
          <p:nvPr/>
        </p:nvSpPr>
        <p:spPr>
          <a:xfrm>
            <a:off x="2441887" y="2925487"/>
            <a:ext cx="912900" cy="2898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Battery low</a:t>
            </a:r>
            <a:endParaRPr sz="1000"/>
          </a:p>
        </p:txBody>
      </p:sp>
      <p:cxnSp>
        <p:nvCxnSpPr>
          <p:cNvPr id="930" name="Google Shape;930;p72"/>
          <p:cNvCxnSpPr>
            <a:stCxn id="923" idx="2"/>
            <a:endCxn id="931" idx="0"/>
          </p:cNvCxnSpPr>
          <p:nvPr/>
        </p:nvCxnSpPr>
        <p:spPr>
          <a:xfrm>
            <a:off x="3251275" y="2679950"/>
            <a:ext cx="378300" cy="258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32" name="Google Shape;932;p72"/>
          <p:cNvCxnSpPr>
            <a:stCxn id="923" idx="2"/>
            <a:endCxn id="929" idx="0"/>
          </p:cNvCxnSpPr>
          <p:nvPr/>
        </p:nvCxnSpPr>
        <p:spPr>
          <a:xfrm flipH="1">
            <a:off x="2898475" y="2679950"/>
            <a:ext cx="352800" cy="245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33" name="Google Shape;933;p72"/>
          <p:cNvCxnSpPr>
            <a:stCxn id="926" idx="2"/>
            <a:endCxn id="923" idx="0"/>
          </p:cNvCxnSpPr>
          <p:nvPr/>
        </p:nvCxnSpPr>
        <p:spPr>
          <a:xfrm>
            <a:off x="3245875" y="2148750"/>
            <a:ext cx="5400" cy="254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34" name="Google Shape;934;p72"/>
          <p:cNvSpPr/>
          <p:nvPr/>
        </p:nvSpPr>
        <p:spPr>
          <a:xfrm>
            <a:off x="2279099" y="4380156"/>
            <a:ext cx="1260300" cy="358800"/>
          </a:xfrm>
          <a:prstGeom prst="roundRect">
            <a:avLst>
              <a:gd name="adj" fmla="val 11455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Go to unidentified source</a:t>
            </a:r>
            <a:endParaRPr sz="1000"/>
          </a:p>
        </p:txBody>
      </p:sp>
      <p:sp>
        <p:nvSpPr>
          <p:cNvPr id="935" name="Google Shape;935;p72"/>
          <p:cNvSpPr/>
          <p:nvPr/>
        </p:nvSpPr>
        <p:spPr>
          <a:xfrm>
            <a:off x="3596402" y="4380806"/>
            <a:ext cx="1260300" cy="358800"/>
          </a:xfrm>
          <a:prstGeom prst="roundRect">
            <a:avLst>
              <a:gd name="adj" fmla="val 9469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Go down and fly X-pattern</a:t>
            </a:r>
            <a:endParaRPr sz="1000"/>
          </a:p>
        </p:txBody>
      </p:sp>
      <p:cxnSp>
        <p:nvCxnSpPr>
          <p:cNvPr id="936" name="Google Shape;936;p72"/>
          <p:cNvCxnSpPr>
            <a:stCxn id="937" idx="2"/>
            <a:endCxn id="934" idx="0"/>
          </p:cNvCxnSpPr>
          <p:nvPr/>
        </p:nvCxnSpPr>
        <p:spPr>
          <a:xfrm flipH="1">
            <a:off x="2909275" y="4113088"/>
            <a:ext cx="613200" cy="267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38" name="Google Shape;938;p72"/>
          <p:cNvCxnSpPr>
            <a:stCxn id="937" idx="2"/>
            <a:endCxn id="935" idx="0"/>
          </p:cNvCxnSpPr>
          <p:nvPr/>
        </p:nvCxnSpPr>
        <p:spPr>
          <a:xfrm>
            <a:off x="3522475" y="4113088"/>
            <a:ext cx="704100" cy="267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39" name="Google Shape;939;p72"/>
          <p:cNvSpPr/>
          <p:nvPr/>
        </p:nvSpPr>
        <p:spPr>
          <a:xfrm>
            <a:off x="3741036" y="3405101"/>
            <a:ext cx="849900" cy="393600"/>
          </a:xfrm>
          <a:prstGeom prst="roundRect">
            <a:avLst>
              <a:gd name="adj" fmla="val 1259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Follow raster</a:t>
            </a:r>
            <a:endParaRPr sz="1000"/>
          </a:p>
        </p:txBody>
      </p:sp>
      <p:cxnSp>
        <p:nvCxnSpPr>
          <p:cNvPr id="940" name="Google Shape;940;p72"/>
          <p:cNvCxnSpPr>
            <a:stCxn id="931" idx="2"/>
            <a:endCxn id="941" idx="0"/>
          </p:cNvCxnSpPr>
          <p:nvPr/>
        </p:nvCxnSpPr>
        <p:spPr>
          <a:xfrm flipH="1">
            <a:off x="3114475" y="3192923"/>
            <a:ext cx="515100" cy="225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42" name="Google Shape;942;p72"/>
          <p:cNvCxnSpPr>
            <a:stCxn id="931" idx="2"/>
            <a:endCxn id="939" idx="0"/>
          </p:cNvCxnSpPr>
          <p:nvPr/>
        </p:nvCxnSpPr>
        <p:spPr>
          <a:xfrm>
            <a:off x="3629575" y="3192923"/>
            <a:ext cx="536400" cy="212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43" name="Google Shape;943;p72"/>
          <p:cNvSpPr/>
          <p:nvPr/>
        </p:nvSpPr>
        <p:spPr>
          <a:xfrm>
            <a:off x="986426" y="2923775"/>
            <a:ext cx="650700" cy="2898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arm</a:t>
            </a:r>
            <a:endParaRPr sz="1000"/>
          </a:p>
        </p:txBody>
      </p:sp>
      <p:sp>
        <p:nvSpPr>
          <p:cNvPr id="944" name="Google Shape;944;p72"/>
          <p:cNvSpPr/>
          <p:nvPr/>
        </p:nvSpPr>
        <p:spPr>
          <a:xfrm>
            <a:off x="1700414" y="2923775"/>
            <a:ext cx="650700" cy="2898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liftoff</a:t>
            </a:r>
            <a:endParaRPr sz="1000"/>
          </a:p>
        </p:txBody>
      </p:sp>
      <p:cxnSp>
        <p:nvCxnSpPr>
          <p:cNvPr id="945" name="Google Shape;945;p72"/>
          <p:cNvCxnSpPr>
            <a:stCxn id="928" idx="2"/>
            <a:endCxn id="943" idx="0"/>
          </p:cNvCxnSpPr>
          <p:nvPr/>
        </p:nvCxnSpPr>
        <p:spPr>
          <a:xfrm flipH="1">
            <a:off x="1311650" y="2689900"/>
            <a:ext cx="363600" cy="23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46" name="Google Shape;946;p72"/>
          <p:cNvCxnSpPr>
            <a:stCxn id="928" idx="2"/>
            <a:endCxn id="944" idx="0"/>
          </p:cNvCxnSpPr>
          <p:nvPr/>
        </p:nvCxnSpPr>
        <p:spPr>
          <a:xfrm>
            <a:off x="1675250" y="2689900"/>
            <a:ext cx="350400" cy="23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47" name="Google Shape;947;p72"/>
          <p:cNvSpPr/>
          <p:nvPr/>
        </p:nvSpPr>
        <p:spPr>
          <a:xfrm>
            <a:off x="1947000" y="3844875"/>
            <a:ext cx="1168500" cy="3936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No suspected sources</a:t>
            </a:r>
            <a:endParaRPr sz="1000"/>
          </a:p>
        </p:txBody>
      </p:sp>
      <p:cxnSp>
        <p:nvCxnSpPr>
          <p:cNvPr id="948" name="Google Shape;948;p72"/>
          <p:cNvCxnSpPr>
            <a:stCxn id="941" idx="2"/>
            <a:endCxn id="947" idx="0"/>
          </p:cNvCxnSpPr>
          <p:nvPr/>
        </p:nvCxnSpPr>
        <p:spPr>
          <a:xfrm flipH="1">
            <a:off x="2531125" y="3695388"/>
            <a:ext cx="583200" cy="149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49" name="Google Shape;949;p72"/>
          <p:cNvCxnSpPr>
            <a:stCxn id="941" idx="2"/>
            <a:endCxn id="937" idx="0"/>
          </p:cNvCxnSpPr>
          <p:nvPr/>
        </p:nvCxnSpPr>
        <p:spPr>
          <a:xfrm>
            <a:off x="3114325" y="3695388"/>
            <a:ext cx="408000" cy="163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950" name="Google Shape;950;p72"/>
          <p:cNvGrpSpPr/>
          <p:nvPr/>
        </p:nvGrpSpPr>
        <p:grpSpPr>
          <a:xfrm>
            <a:off x="3094675" y="1894650"/>
            <a:ext cx="302400" cy="254100"/>
            <a:chOff x="4771075" y="980250"/>
            <a:chExt cx="302400" cy="254100"/>
          </a:xfrm>
        </p:grpSpPr>
        <p:sp>
          <p:nvSpPr>
            <p:cNvPr id="926" name="Google Shape;926;p72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F3F3F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951" name="Google Shape;951;p72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grpSp>
        <p:nvGrpSpPr>
          <p:cNvPr id="952" name="Google Shape;952;p72"/>
          <p:cNvGrpSpPr/>
          <p:nvPr/>
        </p:nvGrpSpPr>
        <p:grpSpPr>
          <a:xfrm>
            <a:off x="1524050" y="2435800"/>
            <a:ext cx="302400" cy="254100"/>
            <a:chOff x="4771075" y="980250"/>
            <a:chExt cx="302400" cy="254100"/>
          </a:xfrm>
        </p:grpSpPr>
        <p:sp>
          <p:nvSpPr>
            <p:cNvPr id="928" name="Google Shape;928;p72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F3F3F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953" name="Google Shape;953;p72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grpSp>
        <p:nvGrpSpPr>
          <p:cNvPr id="954" name="Google Shape;954;p72"/>
          <p:cNvGrpSpPr/>
          <p:nvPr/>
        </p:nvGrpSpPr>
        <p:grpSpPr>
          <a:xfrm>
            <a:off x="3478375" y="2938823"/>
            <a:ext cx="302400" cy="254100"/>
            <a:chOff x="4771075" y="980250"/>
            <a:chExt cx="302400" cy="254100"/>
          </a:xfrm>
        </p:grpSpPr>
        <p:sp>
          <p:nvSpPr>
            <p:cNvPr id="931" name="Google Shape;931;p72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F3F3F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955" name="Google Shape;955;p72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941" name="Google Shape;941;p72"/>
          <p:cNvSpPr/>
          <p:nvPr/>
        </p:nvSpPr>
        <p:spPr>
          <a:xfrm>
            <a:off x="2963125" y="3418188"/>
            <a:ext cx="302400" cy="277200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?</a:t>
            </a:r>
            <a:endParaRPr/>
          </a:p>
        </p:txBody>
      </p:sp>
      <p:grpSp>
        <p:nvGrpSpPr>
          <p:cNvPr id="956" name="Google Shape;956;p72"/>
          <p:cNvGrpSpPr/>
          <p:nvPr/>
        </p:nvGrpSpPr>
        <p:grpSpPr>
          <a:xfrm>
            <a:off x="3371275" y="3858988"/>
            <a:ext cx="302400" cy="254100"/>
            <a:chOff x="4771075" y="980250"/>
            <a:chExt cx="302400" cy="254100"/>
          </a:xfrm>
        </p:grpSpPr>
        <p:sp>
          <p:nvSpPr>
            <p:cNvPr id="937" name="Google Shape;937;p72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F3F3F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957" name="Google Shape;957;p72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958" name="Google Shape;958;p72"/>
          <p:cNvSpPr txBox="1"/>
          <p:nvPr/>
        </p:nvSpPr>
        <p:spPr>
          <a:xfrm>
            <a:off x="6578925" y="3426354"/>
            <a:ext cx="1838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72"/>
          <p:cNvSpPr/>
          <p:nvPr/>
        </p:nvSpPr>
        <p:spPr>
          <a:xfrm>
            <a:off x="5334700" y="2748251"/>
            <a:ext cx="3366000" cy="2224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72"/>
          <p:cNvSpPr txBox="1"/>
          <p:nvPr/>
        </p:nvSpPr>
        <p:spPr>
          <a:xfrm>
            <a:off x="6578925" y="3373786"/>
            <a:ext cx="2184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Selector</a:t>
            </a:r>
            <a:r>
              <a:rPr lang="en-US"/>
              <a:t>, move to next if child succeeds or fails</a:t>
            </a:r>
            <a:endParaRPr/>
          </a:p>
        </p:txBody>
      </p:sp>
      <p:sp>
        <p:nvSpPr>
          <p:cNvPr id="961" name="Google Shape;961;p72"/>
          <p:cNvSpPr/>
          <p:nvPr/>
        </p:nvSpPr>
        <p:spPr>
          <a:xfrm>
            <a:off x="5435434" y="3948966"/>
            <a:ext cx="1112100" cy="3951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Text</a:t>
            </a:r>
            <a:endParaRPr sz="1200"/>
          </a:p>
        </p:txBody>
      </p:sp>
      <p:sp>
        <p:nvSpPr>
          <p:cNvPr id="962" name="Google Shape;962;p72"/>
          <p:cNvSpPr txBox="1"/>
          <p:nvPr/>
        </p:nvSpPr>
        <p:spPr>
          <a:xfrm>
            <a:off x="6587851" y="3973679"/>
            <a:ext cx="2112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Condition, true or false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returns success or fail</a:t>
            </a:r>
            <a:endParaRPr/>
          </a:p>
        </p:txBody>
      </p:sp>
      <p:sp>
        <p:nvSpPr>
          <p:cNvPr id="963" name="Google Shape;963;p72"/>
          <p:cNvSpPr/>
          <p:nvPr/>
        </p:nvSpPr>
        <p:spPr>
          <a:xfrm>
            <a:off x="5524393" y="4500317"/>
            <a:ext cx="990900" cy="395100"/>
          </a:xfrm>
          <a:prstGeom prst="roundRect">
            <a:avLst>
              <a:gd name="adj" fmla="val 10249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Text</a:t>
            </a:r>
            <a:endParaRPr sz="1200"/>
          </a:p>
        </p:txBody>
      </p:sp>
      <p:sp>
        <p:nvSpPr>
          <p:cNvPr id="964" name="Google Shape;964;p72"/>
          <p:cNvSpPr txBox="1"/>
          <p:nvPr/>
        </p:nvSpPr>
        <p:spPr>
          <a:xfrm>
            <a:off x="6587850" y="4504946"/>
            <a:ext cx="2184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Action, do something</a:t>
            </a:r>
            <a:endParaRPr/>
          </a:p>
        </p:txBody>
      </p:sp>
      <p:grpSp>
        <p:nvGrpSpPr>
          <p:cNvPr id="965" name="Google Shape;965;p72"/>
          <p:cNvGrpSpPr/>
          <p:nvPr/>
        </p:nvGrpSpPr>
        <p:grpSpPr>
          <a:xfrm>
            <a:off x="5731804" y="2939203"/>
            <a:ext cx="576616" cy="301795"/>
            <a:chOff x="4771075" y="980250"/>
            <a:chExt cx="302400" cy="254100"/>
          </a:xfrm>
        </p:grpSpPr>
        <p:sp>
          <p:nvSpPr>
            <p:cNvPr id="966" name="Google Shape;966;p72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F3F3F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967" name="Google Shape;967;p72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968" name="Google Shape;968;p72"/>
          <p:cNvSpPr/>
          <p:nvPr/>
        </p:nvSpPr>
        <p:spPr>
          <a:xfrm>
            <a:off x="5742101" y="3483029"/>
            <a:ext cx="576600" cy="329100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?</a:t>
            </a:r>
            <a:endParaRPr/>
          </a:p>
        </p:txBody>
      </p:sp>
      <p:sp>
        <p:nvSpPr>
          <p:cNvPr id="969" name="Google Shape;969;p72"/>
          <p:cNvSpPr txBox="1"/>
          <p:nvPr/>
        </p:nvSpPr>
        <p:spPr>
          <a:xfrm>
            <a:off x="6578925" y="2844553"/>
            <a:ext cx="2184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Sequence, move to next if child succeeds 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p73"/>
          <p:cNvSpPr txBox="1"/>
          <p:nvPr/>
        </p:nvSpPr>
        <p:spPr>
          <a:xfrm>
            <a:off x="216000" y="139320"/>
            <a:ext cx="86991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SDF &amp; Autonomy</a:t>
            </a:r>
            <a:endParaRPr sz="3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5" name="Google Shape;975;p73"/>
          <p:cNvSpPr txBox="1"/>
          <p:nvPr/>
        </p:nvSpPr>
        <p:spPr>
          <a:xfrm>
            <a:off x="215975" y="710500"/>
            <a:ext cx="6394200" cy="10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Char char="●"/>
            </a:pPr>
            <a:r>
              <a:rPr lang="en-US" sz="16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LAMP detector payload communicating with UAV</a:t>
            </a:r>
            <a:endParaRPr sz="16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venir"/>
              <a:buChar char="●"/>
            </a:pPr>
            <a:r>
              <a:rPr lang="en-US" sz="1600">
                <a:latin typeface="Avenir"/>
                <a:ea typeface="Avenir"/>
                <a:cs typeface="Avenir"/>
                <a:sym typeface="Avenir"/>
              </a:rPr>
              <a:t>Instructed to fly in grid, prioritize any source found on the way</a:t>
            </a:r>
            <a:endParaRPr sz="1600">
              <a:latin typeface="Avenir"/>
              <a:ea typeface="Avenir"/>
              <a:cs typeface="Avenir"/>
              <a:sym typeface="Avenir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venir"/>
              <a:buChar char="●"/>
            </a:pPr>
            <a:r>
              <a:rPr lang="en-US" sz="1600">
                <a:latin typeface="Avenir"/>
                <a:ea typeface="Avenir"/>
                <a:cs typeface="Avenir"/>
                <a:sym typeface="Avenir"/>
              </a:rPr>
              <a:t>Logic implemented via a behaviour tree</a:t>
            </a:r>
            <a:endParaRPr sz="1600"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976" name="Google Shape;976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15475" y="2152681"/>
            <a:ext cx="6452993" cy="2581197"/>
          </a:xfrm>
          <a:prstGeom prst="rect">
            <a:avLst/>
          </a:prstGeom>
          <a:noFill/>
          <a:ln>
            <a:noFill/>
          </a:ln>
        </p:spPr>
      </p:pic>
      <p:sp>
        <p:nvSpPr>
          <p:cNvPr id="977" name="Google Shape;977;p73"/>
          <p:cNvSpPr/>
          <p:nvPr/>
        </p:nvSpPr>
        <p:spPr>
          <a:xfrm>
            <a:off x="3312495" y="2377256"/>
            <a:ext cx="849900" cy="393600"/>
          </a:xfrm>
          <a:prstGeom prst="roundRect">
            <a:avLst>
              <a:gd name="adj" fmla="val 8062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Return home</a:t>
            </a:r>
            <a:endParaRPr sz="1000"/>
          </a:p>
        </p:txBody>
      </p:sp>
      <p:cxnSp>
        <p:nvCxnSpPr>
          <p:cNvPr id="978" name="Google Shape;978;p73"/>
          <p:cNvCxnSpPr>
            <a:stCxn id="979" idx="2"/>
            <a:endCxn id="977" idx="0"/>
          </p:cNvCxnSpPr>
          <p:nvPr/>
        </p:nvCxnSpPr>
        <p:spPr>
          <a:xfrm>
            <a:off x="2458975" y="2133200"/>
            <a:ext cx="1278600" cy="24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80" name="Google Shape;980;p73"/>
          <p:cNvCxnSpPr>
            <a:stCxn id="979" idx="2"/>
          </p:cNvCxnSpPr>
          <p:nvPr/>
        </p:nvCxnSpPr>
        <p:spPr>
          <a:xfrm flipH="1">
            <a:off x="888475" y="2133200"/>
            <a:ext cx="1570500" cy="28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81" name="Google Shape;981;p73"/>
          <p:cNvCxnSpPr>
            <a:stCxn id="979" idx="2"/>
          </p:cNvCxnSpPr>
          <p:nvPr/>
        </p:nvCxnSpPr>
        <p:spPr>
          <a:xfrm>
            <a:off x="2458975" y="2133200"/>
            <a:ext cx="5400" cy="254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982" name="Google Shape;982;p73"/>
          <p:cNvGrpSpPr/>
          <p:nvPr/>
        </p:nvGrpSpPr>
        <p:grpSpPr>
          <a:xfrm>
            <a:off x="2307775" y="1879100"/>
            <a:ext cx="302400" cy="254100"/>
            <a:chOff x="4771075" y="980250"/>
            <a:chExt cx="302400" cy="254100"/>
          </a:xfrm>
        </p:grpSpPr>
        <p:sp>
          <p:nvSpPr>
            <p:cNvPr id="979" name="Google Shape;979;p73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F3F3F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983" name="Google Shape;983;p73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984" name="Google Shape;984;p73"/>
          <p:cNvSpPr/>
          <p:nvPr/>
        </p:nvSpPr>
        <p:spPr>
          <a:xfrm>
            <a:off x="2313175" y="2387200"/>
            <a:ext cx="302400" cy="277200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?</a:t>
            </a:r>
            <a:endParaRPr/>
          </a:p>
        </p:txBody>
      </p:sp>
      <p:sp>
        <p:nvSpPr>
          <p:cNvPr id="985" name="Google Shape;985;p73"/>
          <p:cNvSpPr/>
          <p:nvPr/>
        </p:nvSpPr>
        <p:spPr>
          <a:xfrm>
            <a:off x="3312495" y="2377256"/>
            <a:ext cx="849900" cy="393600"/>
          </a:xfrm>
          <a:prstGeom prst="roundRect">
            <a:avLst>
              <a:gd name="adj" fmla="val 8062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Return home</a:t>
            </a:r>
            <a:endParaRPr sz="1000"/>
          </a:p>
        </p:txBody>
      </p:sp>
      <p:cxnSp>
        <p:nvCxnSpPr>
          <p:cNvPr id="986" name="Google Shape;986;p73"/>
          <p:cNvCxnSpPr>
            <a:stCxn id="987" idx="2"/>
            <a:endCxn id="985" idx="0"/>
          </p:cNvCxnSpPr>
          <p:nvPr/>
        </p:nvCxnSpPr>
        <p:spPr>
          <a:xfrm>
            <a:off x="2458975" y="2133200"/>
            <a:ext cx="1278600" cy="24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88" name="Google Shape;988;p73"/>
          <p:cNvCxnSpPr>
            <a:stCxn id="987" idx="2"/>
            <a:endCxn id="989" idx="0"/>
          </p:cNvCxnSpPr>
          <p:nvPr/>
        </p:nvCxnSpPr>
        <p:spPr>
          <a:xfrm flipH="1">
            <a:off x="888475" y="2133200"/>
            <a:ext cx="1570500" cy="28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90" name="Google Shape;990;p73"/>
          <p:cNvSpPr/>
          <p:nvPr/>
        </p:nvSpPr>
        <p:spPr>
          <a:xfrm>
            <a:off x="1654987" y="2909937"/>
            <a:ext cx="912900" cy="2898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Battery low</a:t>
            </a:r>
            <a:endParaRPr sz="1000"/>
          </a:p>
        </p:txBody>
      </p:sp>
      <p:cxnSp>
        <p:nvCxnSpPr>
          <p:cNvPr id="991" name="Google Shape;991;p73"/>
          <p:cNvCxnSpPr>
            <a:stCxn id="984" idx="2"/>
          </p:cNvCxnSpPr>
          <p:nvPr/>
        </p:nvCxnSpPr>
        <p:spPr>
          <a:xfrm>
            <a:off x="2464375" y="2664400"/>
            <a:ext cx="378300" cy="258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92" name="Google Shape;992;p73"/>
          <p:cNvCxnSpPr>
            <a:stCxn id="984" idx="2"/>
            <a:endCxn id="990" idx="0"/>
          </p:cNvCxnSpPr>
          <p:nvPr/>
        </p:nvCxnSpPr>
        <p:spPr>
          <a:xfrm flipH="1">
            <a:off x="2111575" y="2664400"/>
            <a:ext cx="352800" cy="245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93" name="Google Shape;993;p73"/>
          <p:cNvCxnSpPr>
            <a:stCxn id="987" idx="2"/>
            <a:endCxn id="984" idx="0"/>
          </p:cNvCxnSpPr>
          <p:nvPr/>
        </p:nvCxnSpPr>
        <p:spPr>
          <a:xfrm>
            <a:off x="2458975" y="2133200"/>
            <a:ext cx="5400" cy="254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94" name="Google Shape;994;p73"/>
          <p:cNvSpPr/>
          <p:nvPr/>
        </p:nvSpPr>
        <p:spPr>
          <a:xfrm>
            <a:off x="199526" y="2908225"/>
            <a:ext cx="650700" cy="2898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arm</a:t>
            </a:r>
            <a:endParaRPr sz="1000"/>
          </a:p>
        </p:txBody>
      </p:sp>
      <p:sp>
        <p:nvSpPr>
          <p:cNvPr id="995" name="Google Shape;995;p73"/>
          <p:cNvSpPr/>
          <p:nvPr/>
        </p:nvSpPr>
        <p:spPr>
          <a:xfrm>
            <a:off x="913514" y="2908225"/>
            <a:ext cx="650700" cy="2898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liftoff</a:t>
            </a:r>
            <a:endParaRPr sz="1000"/>
          </a:p>
        </p:txBody>
      </p:sp>
      <p:cxnSp>
        <p:nvCxnSpPr>
          <p:cNvPr id="996" name="Google Shape;996;p73"/>
          <p:cNvCxnSpPr>
            <a:stCxn id="989" idx="2"/>
            <a:endCxn id="994" idx="0"/>
          </p:cNvCxnSpPr>
          <p:nvPr/>
        </p:nvCxnSpPr>
        <p:spPr>
          <a:xfrm flipH="1">
            <a:off x="524750" y="2674350"/>
            <a:ext cx="363600" cy="23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97" name="Google Shape;997;p73"/>
          <p:cNvCxnSpPr>
            <a:stCxn id="989" idx="2"/>
            <a:endCxn id="995" idx="0"/>
          </p:cNvCxnSpPr>
          <p:nvPr/>
        </p:nvCxnSpPr>
        <p:spPr>
          <a:xfrm>
            <a:off x="888350" y="2674350"/>
            <a:ext cx="350400" cy="23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998" name="Google Shape;998;p73"/>
          <p:cNvGrpSpPr/>
          <p:nvPr/>
        </p:nvGrpSpPr>
        <p:grpSpPr>
          <a:xfrm>
            <a:off x="2307775" y="1879100"/>
            <a:ext cx="302400" cy="254100"/>
            <a:chOff x="4771075" y="980250"/>
            <a:chExt cx="302400" cy="254100"/>
          </a:xfrm>
        </p:grpSpPr>
        <p:sp>
          <p:nvSpPr>
            <p:cNvPr id="987" name="Google Shape;987;p73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F3F3F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999" name="Google Shape;999;p73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grpSp>
        <p:nvGrpSpPr>
          <p:cNvPr id="1000" name="Google Shape;1000;p73"/>
          <p:cNvGrpSpPr/>
          <p:nvPr/>
        </p:nvGrpSpPr>
        <p:grpSpPr>
          <a:xfrm>
            <a:off x="737150" y="2420250"/>
            <a:ext cx="302400" cy="254100"/>
            <a:chOff x="4771075" y="980250"/>
            <a:chExt cx="302400" cy="254100"/>
          </a:xfrm>
        </p:grpSpPr>
        <p:sp>
          <p:nvSpPr>
            <p:cNvPr id="989" name="Google Shape;989;p73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F3F3F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001" name="Google Shape;1001;p73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1002" name="Google Shape;1002;p73"/>
          <p:cNvSpPr/>
          <p:nvPr/>
        </p:nvSpPr>
        <p:spPr>
          <a:xfrm>
            <a:off x="2313175" y="2387200"/>
            <a:ext cx="302400" cy="277200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?</a:t>
            </a:r>
            <a:endParaRPr/>
          </a:p>
        </p:txBody>
      </p:sp>
      <p:sp>
        <p:nvSpPr>
          <p:cNvPr id="1003" name="Google Shape;1003;p73"/>
          <p:cNvSpPr/>
          <p:nvPr/>
        </p:nvSpPr>
        <p:spPr>
          <a:xfrm>
            <a:off x="3312495" y="2377256"/>
            <a:ext cx="849900" cy="393600"/>
          </a:xfrm>
          <a:prstGeom prst="roundRect">
            <a:avLst>
              <a:gd name="adj" fmla="val 8062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Return home</a:t>
            </a:r>
            <a:endParaRPr sz="1000"/>
          </a:p>
        </p:txBody>
      </p:sp>
      <p:cxnSp>
        <p:nvCxnSpPr>
          <p:cNvPr id="1004" name="Google Shape;1004;p73"/>
          <p:cNvCxnSpPr>
            <a:stCxn id="1005" idx="2"/>
            <a:endCxn id="1003" idx="0"/>
          </p:cNvCxnSpPr>
          <p:nvPr/>
        </p:nvCxnSpPr>
        <p:spPr>
          <a:xfrm>
            <a:off x="2458975" y="2133200"/>
            <a:ext cx="1278600" cy="24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06" name="Google Shape;1006;p73"/>
          <p:cNvCxnSpPr>
            <a:stCxn id="1005" idx="2"/>
            <a:endCxn id="1007" idx="0"/>
          </p:cNvCxnSpPr>
          <p:nvPr/>
        </p:nvCxnSpPr>
        <p:spPr>
          <a:xfrm flipH="1">
            <a:off x="888475" y="2133200"/>
            <a:ext cx="1570500" cy="28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08" name="Google Shape;1008;p73"/>
          <p:cNvSpPr/>
          <p:nvPr/>
        </p:nvSpPr>
        <p:spPr>
          <a:xfrm>
            <a:off x="1654987" y="2909937"/>
            <a:ext cx="912900" cy="2898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Battery low</a:t>
            </a:r>
            <a:endParaRPr sz="1000"/>
          </a:p>
        </p:txBody>
      </p:sp>
      <p:cxnSp>
        <p:nvCxnSpPr>
          <p:cNvPr id="1009" name="Google Shape;1009;p73"/>
          <p:cNvCxnSpPr>
            <a:stCxn id="1002" idx="2"/>
            <a:endCxn id="1010" idx="0"/>
          </p:cNvCxnSpPr>
          <p:nvPr/>
        </p:nvCxnSpPr>
        <p:spPr>
          <a:xfrm>
            <a:off x="2464375" y="2664400"/>
            <a:ext cx="378300" cy="258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11" name="Google Shape;1011;p73"/>
          <p:cNvCxnSpPr>
            <a:stCxn id="1002" idx="2"/>
            <a:endCxn id="1008" idx="0"/>
          </p:cNvCxnSpPr>
          <p:nvPr/>
        </p:nvCxnSpPr>
        <p:spPr>
          <a:xfrm flipH="1">
            <a:off x="2111575" y="2664400"/>
            <a:ext cx="352800" cy="245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12" name="Google Shape;1012;p73"/>
          <p:cNvCxnSpPr>
            <a:stCxn id="1005" idx="2"/>
            <a:endCxn id="1002" idx="0"/>
          </p:cNvCxnSpPr>
          <p:nvPr/>
        </p:nvCxnSpPr>
        <p:spPr>
          <a:xfrm>
            <a:off x="2458975" y="2133200"/>
            <a:ext cx="5400" cy="254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13" name="Google Shape;1013;p73"/>
          <p:cNvSpPr/>
          <p:nvPr/>
        </p:nvSpPr>
        <p:spPr>
          <a:xfrm>
            <a:off x="1492199" y="4364606"/>
            <a:ext cx="1260300" cy="358800"/>
          </a:xfrm>
          <a:prstGeom prst="roundRect">
            <a:avLst>
              <a:gd name="adj" fmla="val 11455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Go to unidentified source</a:t>
            </a:r>
            <a:endParaRPr sz="1000"/>
          </a:p>
        </p:txBody>
      </p:sp>
      <p:sp>
        <p:nvSpPr>
          <p:cNvPr id="1014" name="Google Shape;1014;p73"/>
          <p:cNvSpPr/>
          <p:nvPr/>
        </p:nvSpPr>
        <p:spPr>
          <a:xfrm>
            <a:off x="2809502" y="4365256"/>
            <a:ext cx="1260300" cy="358800"/>
          </a:xfrm>
          <a:prstGeom prst="roundRect">
            <a:avLst>
              <a:gd name="adj" fmla="val 9469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Go down and fly X-pattern</a:t>
            </a:r>
            <a:endParaRPr sz="1000"/>
          </a:p>
        </p:txBody>
      </p:sp>
      <p:cxnSp>
        <p:nvCxnSpPr>
          <p:cNvPr id="1015" name="Google Shape;1015;p73"/>
          <p:cNvCxnSpPr>
            <a:stCxn id="1016" idx="2"/>
            <a:endCxn id="1013" idx="0"/>
          </p:cNvCxnSpPr>
          <p:nvPr/>
        </p:nvCxnSpPr>
        <p:spPr>
          <a:xfrm flipH="1">
            <a:off x="2122375" y="4097538"/>
            <a:ext cx="613200" cy="267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17" name="Google Shape;1017;p73"/>
          <p:cNvCxnSpPr>
            <a:stCxn id="1016" idx="2"/>
            <a:endCxn id="1014" idx="0"/>
          </p:cNvCxnSpPr>
          <p:nvPr/>
        </p:nvCxnSpPr>
        <p:spPr>
          <a:xfrm>
            <a:off x="2735575" y="4097538"/>
            <a:ext cx="704100" cy="267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18" name="Google Shape;1018;p73"/>
          <p:cNvSpPr/>
          <p:nvPr/>
        </p:nvSpPr>
        <p:spPr>
          <a:xfrm>
            <a:off x="2954136" y="3389551"/>
            <a:ext cx="849900" cy="393600"/>
          </a:xfrm>
          <a:prstGeom prst="roundRect">
            <a:avLst>
              <a:gd name="adj" fmla="val 1259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Follow raster</a:t>
            </a:r>
            <a:endParaRPr sz="1000"/>
          </a:p>
        </p:txBody>
      </p:sp>
      <p:cxnSp>
        <p:nvCxnSpPr>
          <p:cNvPr id="1019" name="Google Shape;1019;p73"/>
          <p:cNvCxnSpPr>
            <a:stCxn id="1010" idx="2"/>
            <a:endCxn id="1020" idx="0"/>
          </p:cNvCxnSpPr>
          <p:nvPr/>
        </p:nvCxnSpPr>
        <p:spPr>
          <a:xfrm flipH="1">
            <a:off x="2327575" y="3177373"/>
            <a:ext cx="515100" cy="225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21" name="Google Shape;1021;p73"/>
          <p:cNvCxnSpPr>
            <a:stCxn id="1010" idx="2"/>
            <a:endCxn id="1018" idx="0"/>
          </p:cNvCxnSpPr>
          <p:nvPr/>
        </p:nvCxnSpPr>
        <p:spPr>
          <a:xfrm>
            <a:off x="2842675" y="3177373"/>
            <a:ext cx="536400" cy="212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22" name="Google Shape;1022;p73"/>
          <p:cNvSpPr/>
          <p:nvPr/>
        </p:nvSpPr>
        <p:spPr>
          <a:xfrm>
            <a:off x="199526" y="2908225"/>
            <a:ext cx="650700" cy="2898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arm</a:t>
            </a:r>
            <a:endParaRPr sz="1000"/>
          </a:p>
        </p:txBody>
      </p:sp>
      <p:sp>
        <p:nvSpPr>
          <p:cNvPr id="1023" name="Google Shape;1023;p73"/>
          <p:cNvSpPr/>
          <p:nvPr/>
        </p:nvSpPr>
        <p:spPr>
          <a:xfrm>
            <a:off x="913514" y="2908225"/>
            <a:ext cx="650700" cy="2898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liftoff</a:t>
            </a:r>
            <a:endParaRPr sz="1000"/>
          </a:p>
        </p:txBody>
      </p:sp>
      <p:cxnSp>
        <p:nvCxnSpPr>
          <p:cNvPr id="1024" name="Google Shape;1024;p73"/>
          <p:cNvCxnSpPr>
            <a:stCxn id="1007" idx="2"/>
            <a:endCxn id="1022" idx="0"/>
          </p:cNvCxnSpPr>
          <p:nvPr/>
        </p:nvCxnSpPr>
        <p:spPr>
          <a:xfrm flipH="1">
            <a:off x="524750" y="2674350"/>
            <a:ext cx="363600" cy="23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25" name="Google Shape;1025;p73"/>
          <p:cNvCxnSpPr>
            <a:stCxn id="1007" idx="2"/>
            <a:endCxn id="1023" idx="0"/>
          </p:cNvCxnSpPr>
          <p:nvPr/>
        </p:nvCxnSpPr>
        <p:spPr>
          <a:xfrm>
            <a:off x="888350" y="2674350"/>
            <a:ext cx="350400" cy="23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26" name="Google Shape;1026;p73"/>
          <p:cNvSpPr/>
          <p:nvPr/>
        </p:nvSpPr>
        <p:spPr>
          <a:xfrm>
            <a:off x="1160100" y="3829325"/>
            <a:ext cx="1168500" cy="3936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No suspected sources</a:t>
            </a:r>
            <a:endParaRPr sz="1000"/>
          </a:p>
        </p:txBody>
      </p:sp>
      <p:cxnSp>
        <p:nvCxnSpPr>
          <p:cNvPr id="1027" name="Google Shape;1027;p73"/>
          <p:cNvCxnSpPr>
            <a:stCxn id="1020" idx="2"/>
            <a:endCxn id="1026" idx="0"/>
          </p:cNvCxnSpPr>
          <p:nvPr/>
        </p:nvCxnSpPr>
        <p:spPr>
          <a:xfrm flipH="1">
            <a:off x="1744225" y="3679838"/>
            <a:ext cx="583200" cy="149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28" name="Google Shape;1028;p73"/>
          <p:cNvCxnSpPr>
            <a:stCxn id="1020" idx="2"/>
            <a:endCxn id="1016" idx="0"/>
          </p:cNvCxnSpPr>
          <p:nvPr/>
        </p:nvCxnSpPr>
        <p:spPr>
          <a:xfrm>
            <a:off x="2327425" y="3679838"/>
            <a:ext cx="408000" cy="163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029" name="Google Shape;1029;p73"/>
          <p:cNvGrpSpPr/>
          <p:nvPr/>
        </p:nvGrpSpPr>
        <p:grpSpPr>
          <a:xfrm>
            <a:off x="2307775" y="1879100"/>
            <a:ext cx="302400" cy="254100"/>
            <a:chOff x="4771075" y="980250"/>
            <a:chExt cx="302400" cy="254100"/>
          </a:xfrm>
        </p:grpSpPr>
        <p:sp>
          <p:nvSpPr>
            <p:cNvPr id="1005" name="Google Shape;1005;p73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F3F3F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030" name="Google Shape;1030;p73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grpSp>
        <p:nvGrpSpPr>
          <p:cNvPr id="1031" name="Google Shape;1031;p73"/>
          <p:cNvGrpSpPr/>
          <p:nvPr/>
        </p:nvGrpSpPr>
        <p:grpSpPr>
          <a:xfrm>
            <a:off x="737150" y="2420250"/>
            <a:ext cx="302400" cy="254100"/>
            <a:chOff x="4771075" y="980250"/>
            <a:chExt cx="302400" cy="254100"/>
          </a:xfrm>
        </p:grpSpPr>
        <p:sp>
          <p:nvSpPr>
            <p:cNvPr id="1007" name="Google Shape;1007;p73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F3F3F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032" name="Google Shape;1032;p73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grpSp>
        <p:nvGrpSpPr>
          <p:cNvPr id="1033" name="Google Shape;1033;p73"/>
          <p:cNvGrpSpPr/>
          <p:nvPr/>
        </p:nvGrpSpPr>
        <p:grpSpPr>
          <a:xfrm>
            <a:off x="2691475" y="2923273"/>
            <a:ext cx="302400" cy="254100"/>
            <a:chOff x="4771075" y="980250"/>
            <a:chExt cx="302400" cy="254100"/>
          </a:xfrm>
        </p:grpSpPr>
        <p:sp>
          <p:nvSpPr>
            <p:cNvPr id="1010" name="Google Shape;1010;p73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F3F3F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034" name="Google Shape;1034;p73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1020" name="Google Shape;1020;p73"/>
          <p:cNvSpPr/>
          <p:nvPr/>
        </p:nvSpPr>
        <p:spPr>
          <a:xfrm>
            <a:off x="2176225" y="3402638"/>
            <a:ext cx="302400" cy="277200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?</a:t>
            </a:r>
            <a:endParaRPr/>
          </a:p>
        </p:txBody>
      </p:sp>
      <p:grpSp>
        <p:nvGrpSpPr>
          <p:cNvPr id="1035" name="Google Shape;1035;p73"/>
          <p:cNvGrpSpPr/>
          <p:nvPr/>
        </p:nvGrpSpPr>
        <p:grpSpPr>
          <a:xfrm>
            <a:off x="2584375" y="3843438"/>
            <a:ext cx="302400" cy="254100"/>
            <a:chOff x="4771075" y="980250"/>
            <a:chExt cx="302400" cy="254100"/>
          </a:xfrm>
        </p:grpSpPr>
        <p:sp>
          <p:nvSpPr>
            <p:cNvPr id="1016" name="Google Shape;1016;p73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F3F3F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036" name="Google Shape;1036;p73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pic>
        <p:nvPicPr>
          <p:cNvPr id="1037" name="Google Shape;1037;p73"/>
          <p:cNvPicPr preferRelativeResize="0"/>
          <p:nvPr/>
        </p:nvPicPr>
        <p:blipFill rotWithShape="1">
          <a:blip r:embed="rId3">
            <a:alphaModFix/>
          </a:blip>
          <a:srcRect l="74528" t="5731"/>
          <a:stretch/>
        </p:blipFill>
        <p:spPr>
          <a:xfrm>
            <a:off x="7192350" y="54425"/>
            <a:ext cx="1643674" cy="2433326"/>
          </a:xfrm>
          <a:prstGeom prst="rect">
            <a:avLst/>
          </a:prstGeom>
          <a:noFill/>
          <a:ln>
            <a:noFill/>
          </a:ln>
        </p:spPr>
      </p:pic>
      <p:sp>
        <p:nvSpPr>
          <p:cNvPr id="1038" name="Google Shape;1038;p73"/>
          <p:cNvSpPr/>
          <p:nvPr/>
        </p:nvSpPr>
        <p:spPr>
          <a:xfrm>
            <a:off x="8716350" y="0"/>
            <a:ext cx="1643700" cy="4642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9" name="Google Shape;1039;p73"/>
          <p:cNvSpPr txBox="1"/>
          <p:nvPr/>
        </p:nvSpPr>
        <p:spPr>
          <a:xfrm rot="-5400000">
            <a:off x="8001575" y="1018517"/>
            <a:ext cx="6651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/>
              <a:t>z-score</a:t>
            </a:r>
            <a:endParaRPr sz="900"/>
          </a:p>
        </p:txBody>
      </p:sp>
      <p:pic>
        <p:nvPicPr>
          <p:cNvPr id="1040" name="Google Shape;1040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47333" y="4192557"/>
            <a:ext cx="172074" cy="2541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1" name="Google Shape;1041;p73"/>
          <p:cNvSpPr/>
          <p:nvPr/>
        </p:nvSpPr>
        <p:spPr>
          <a:xfrm>
            <a:off x="4752800" y="3471150"/>
            <a:ext cx="153900" cy="191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42" name="Google Shape;1042;p7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72325" y="4018925"/>
            <a:ext cx="1548699" cy="24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56"/>
          <p:cNvSpPr txBox="1"/>
          <p:nvPr/>
        </p:nvSpPr>
        <p:spPr>
          <a:xfrm>
            <a:off x="216000" y="139320"/>
            <a:ext cx="8699040" cy="460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Outline</a:t>
            </a:r>
            <a:endParaRPr sz="3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56"/>
          <p:cNvSpPr/>
          <p:nvPr/>
        </p:nvSpPr>
        <p:spPr>
          <a:xfrm>
            <a:off x="56400" y="815400"/>
            <a:ext cx="3171000" cy="37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3080" marR="0" lvl="0" indent="-34308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venir"/>
              <a:buChar char="•"/>
            </a:pPr>
            <a:r>
              <a:rPr lang="en-US" sz="2000">
                <a:latin typeface="Avenir"/>
                <a:ea typeface="Avenir"/>
                <a:cs typeface="Avenir"/>
                <a:sym typeface="Avenir"/>
              </a:rPr>
              <a:t>Autonomy scale</a:t>
            </a:r>
            <a:endParaRPr sz="2000">
              <a:latin typeface="Avenir"/>
              <a:ea typeface="Avenir"/>
              <a:cs typeface="Avenir"/>
              <a:sym typeface="Avenir"/>
            </a:endParaRPr>
          </a:p>
          <a:p>
            <a:pPr marL="343080" marR="0" lvl="0" indent="-34308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Avenir"/>
              <a:buChar char="•"/>
            </a:pPr>
            <a:r>
              <a:rPr lang="en-US" sz="2000">
                <a:latin typeface="Avenir"/>
                <a:ea typeface="Avenir"/>
                <a:cs typeface="Avenir"/>
                <a:sym typeface="Avenir"/>
              </a:rPr>
              <a:t>Path-planning</a:t>
            </a:r>
            <a:endParaRPr sz="2000">
              <a:latin typeface="Avenir"/>
              <a:ea typeface="Avenir"/>
              <a:cs typeface="Avenir"/>
              <a:sym typeface="Avenir"/>
            </a:endParaRPr>
          </a:p>
          <a:p>
            <a:pPr marL="343080" marR="0" lvl="0" indent="-34308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venir"/>
              <a:buChar char="•"/>
            </a:pPr>
            <a:r>
              <a:rPr lang="en-US" sz="2000">
                <a:latin typeface="Avenir"/>
                <a:ea typeface="Avenir"/>
                <a:cs typeface="Avenir"/>
                <a:sym typeface="Avenir"/>
              </a:rPr>
              <a:t>Behavior trees for autonomy</a:t>
            </a:r>
            <a:endParaRPr sz="2000" i="0" u="none" strike="noStrike" cap="none">
              <a:latin typeface="Avenir"/>
              <a:ea typeface="Avenir"/>
              <a:cs typeface="Avenir"/>
              <a:sym typeface="Avenir"/>
            </a:endParaRPr>
          </a:p>
          <a:p>
            <a:pPr marL="343080" marR="0" lvl="0" indent="-34308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venir"/>
              <a:buChar char="•"/>
            </a:pPr>
            <a:r>
              <a:rPr lang="en-US" sz="200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SDF &amp; </a:t>
            </a:r>
            <a:r>
              <a:rPr lang="en-US" sz="2000">
                <a:latin typeface="Avenir"/>
                <a:ea typeface="Avenir"/>
                <a:cs typeface="Avenir"/>
                <a:sym typeface="Avenir"/>
              </a:rPr>
              <a:t>a</a:t>
            </a:r>
            <a:r>
              <a:rPr lang="en-US" sz="200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utonomy </a:t>
            </a:r>
            <a:endParaRPr sz="2000" i="0" u="none" strike="noStrike" cap="none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51" name="Google Shape;251;p56"/>
          <p:cNvSpPr/>
          <p:nvPr/>
        </p:nvSpPr>
        <p:spPr>
          <a:xfrm>
            <a:off x="208800" y="3256200"/>
            <a:ext cx="2457000" cy="1429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SDF Concept: </a:t>
            </a:r>
            <a:r>
              <a:rPr lang="en-US" sz="1100" b="0" i="1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R Barnowski  et al., “</a:t>
            </a:r>
            <a:r>
              <a:rPr lang="en-US" sz="11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Scene data fusion: Real-time standoff volumetric gamma-ray imaging,” NIM A, 800, 65–69 (2015).</a:t>
            </a:r>
            <a:endParaRPr sz="11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First SFD examples: </a:t>
            </a:r>
            <a:r>
              <a:rPr lang="en-US" sz="1100" b="0" i="1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A Haefner et al., “</a:t>
            </a:r>
            <a:r>
              <a:rPr lang="en-US" sz="11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Handheld real-time volumetric 3-d gamma-ray imaging,” NIM A, 857, 42–49 (2017).</a:t>
            </a:r>
            <a:endParaRPr sz="11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2" name="Google Shape;252;p5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59440" y="278280"/>
            <a:ext cx="2658960" cy="1773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5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316200" y="2352960"/>
            <a:ext cx="2405520" cy="2307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56" descr="A car parked on the side of a road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r="22372"/>
          <a:stretch/>
        </p:blipFill>
        <p:spPr>
          <a:xfrm>
            <a:off x="3259440" y="2399400"/>
            <a:ext cx="3056400" cy="2214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56" descr="Screenshot 2016-02-12 15.16.27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997600" y="278280"/>
            <a:ext cx="3079440" cy="1773360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56"/>
          <p:cNvSpPr/>
          <p:nvPr/>
        </p:nvSpPr>
        <p:spPr>
          <a:xfrm>
            <a:off x="3259440" y="2052000"/>
            <a:ext cx="5817600" cy="721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Origins of SDF – handheld qualitative gamma-ray imaging</a:t>
            </a:r>
            <a:endParaRPr sz="13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56"/>
          <p:cNvSpPr/>
          <p:nvPr/>
        </p:nvSpPr>
        <p:spPr>
          <a:xfrm>
            <a:off x="3219480" y="4594680"/>
            <a:ext cx="4562280" cy="721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2021-2022: Quantitative SDF at km scales using a variety of platforms</a:t>
            </a:r>
            <a:endParaRPr sz="13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Google Shape;1047;p74"/>
          <p:cNvSpPr txBox="1"/>
          <p:nvPr/>
        </p:nvSpPr>
        <p:spPr>
          <a:xfrm>
            <a:off x="216000" y="139320"/>
            <a:ext cx="86991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SDF &amp; Autonomy</a:t>
            </a:r>
            <a:endParaRPr sz="3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8" name="Google Shape;1048;p74"/>
          <p:cNvSpPr txBox="1"/>
          <p:nvPr/>
        </p:nvSpPr>
        <p:spPr>
          <a:xfrm>
            <a:off x="215975" y="710500"/>
            <a:ext cx="6394200" cy="10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Char char="●"/>
            </a:pPr>
            <a:r>
              <a:rPr lang="en-US" sz="16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LAMP detector payload communicating with UAV</a:t>
            </a:r>
            <a:endParaRPr sz="16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venir"/>
              <a:buChar char="●"/>
            </a:pPr>
            <a:r>
              <a:rPr lang="en-US" sz="1600">
                <a:latin typeface="Avenir"/>
                <a:ea typeface="Avenir"/>
                <a:cs typeface="Avenir"/>
                <a:sym typeface="Avenir"/>
              </a:rPr>
              <a:t>Instructed to fly in grid, prioritize any source found on the way</a:t>
            </a:r>
            <a:endParaRPr sz="1600">
              <a:latin typeface="Avenir"/>
              <a:ea typeface="Avenir"/>
              <a:cs typeface="Avenir"/>
              <a:sym typeface="Avenir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venir"/>
              <a:buChar char="●"/>
            </a:pPr>
            <a:r>
              <a:rPr lang="en-US" sz="1600">
                <a:latin typeface="Avenir"/>
                <a:ea typeface="Avenir"/>
                <a:cs typeface="Avenir"/>
                <a:sym typeface="Avenir"/>
              </a:rPr>
              <a:t>Logic implemented via a behaviour tree</a:t>
            </a:r>
            <a:endParaRPr sz="1600"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049" name="Google Shape;1049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15475" y="2152681"/>
            <a:ext cx="6452993" cy="2581197"/>
          </a:xfrm>
          <a:prstGeom prst="rect">
            <a:avLst/>
          </a:prstGeom>
          <a:noFill/>
          <a:ln>
            <a:noFill/>
          </a:ln>
        </p:spPr>
      </p:pic>
      <p:sp>
        <p:nvSpPr>
          <p:cNvPr id="1050" name="Google Shape;1050;p74"/>
          <p:cNvSpPr/>
          <p:nvPr/>
        </p:nvSpPr>
        <p:spPr>
          <a:xfrm>
            <a:off x="3312495" y="2377256"/>
            <a:ext cx="849900" cy="393600"/>
          </a:xfrm>
          <a:prstGeom prst="roundRect">
            <a:avLst>
              <a:gd name="adj" fmla="val 8062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Return home</a:t>
            </a:r>
            <a:endParaRPr sz="1000"/>
          </a:p>
        </p:txBody>
      </p:sp>
      <p:cxnSp>
        <p:nvCxnSpPr>
          <p:cNvPr id="1051" name="Google Shape;1051;p74"/>
          <p:cNvCxnSpPr>
            <a:stCxn id="1052" idx="2"/>
            <a:endCxn id="1050" idx="0"/>
          </p:cNvCxnSpPr>
          <p:nvPr/>
        </p:nvCxnSpPr>
        <p:spPr>
          <a:xfrm>
            <a:off x="2458975" y="2133200"/>
            <a:ext cx="1278600" cy="24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53" name="Google Shape;1053;p74"/>
          <p:cNvCxnSpPr>
            <a:stCxn id="1052" idx="2"/>
          </p:cNvCxnSpPr>
          <p:nvPr/>
        </p:nvCxnSpPr>
        <p:spPr>
          <a:xfrm flipH="1">
            <a:off x="888475" y="2133200"/>
            <a:ext cx="1570500" cy="28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54" name="Google Shape;1054;p74"/>
          <p:cNvCxnSpPr>
            <a:stCxn id="1052" idx="2"/>
          </p:cNvCxnSpPr>
          <p:nvPr/>
        </p:nvCxnSpPr>
        <p:spPr>
          <a:xfrm>
            <a:off x="2458975" y="2133200"/>
            <a:ext cx="5400" cy="254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055" name="Google Shape;1055;p74"/>
          <p:cNvGrpSpPr/>
          <p:nvPr/>
        </p:nvGrpSpPr>
        <p:grpSpPr>
          <a:xfrm>
            <a:off x="2307775" y="1879100"/>
            <a:ext cx="302400" cy="254100"/>
            <a:chOff x="4771075" y="980250"/>
            <a:chExt cx="302400" cy="254100"/>
          </a:xfrm>
        </p:grpSpPr>
        <p:sp>
          <p:nvSpPr>
            <p:cNvPr id="1052" name="Google Shape;1052;p74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F3F3F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056" name="Google Shape;1056;p74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1057" name="Google Shape;1057;p74"/>
          <p:cNvSpPr/>
          <p:nvPr/>
        </p:nvSpPr>
        <p:spPr>
          <a:xfrm>
            <a:off x="2313175" y="2387200"/>
            <a:ext cx="302400" cy="277200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?</a:t>
            </a:r>
            <a:endParaRPr/>
          </a:p>
        </p:txBody>
      </p:sp>
      <p:sp>
        <p:nvSpPr>
          <p:cNvPr id="1058" name="Google Shape;1058;p74"/>
          <p:cNvSpPr/>
          <p:nvPr/>
        </p:nvSpPr>
        <p:spPr>
          <a:xfrm>
            <a:off x="3312495" y="2377256"/>
            <a:ext cx="849900" cy="393600"/>
          </a:xfrm>
          <a:prstGeom prst="roundRect">
            <a:avLst>
              <a:gd name="adj" fmla="val 8062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Return home</a:t>
            </a:r>
            <a:endParaRPr sz="1000"/>
          </a:p>
        </p:txBody>
      </p:sp>
      <p:cxnSp>
        <p:nvCxnSpPr>
          <p:cNvPr id="1059" name="Google Shape;1059;p74"/>
          <p:cNvCxnSpPr>
            <a:stCxn id="1060" idx="2"/>
            <a:endCxn id="1058" idx="0"/>
          </p:cNvCxnSpPr>
          <p:nvPr/>
        </p:nvCxnSpPr>
        <p:spPr>
          <a:xfrm>
            <a:off x="2458975" y="2133200"/>
            <a:ext cx="1278600" cy="24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61" name="Google Shape;1061;p74"/>
          <p:cNvCxnSpPr>
            <a:stCxn id="1060" idx="2"/>
            <a:endCxn id="1062" idx="0"/>
          </p:cNvCxnSpPr>
          <p:nvPr/>
        </p:nvCxnSpPr>
        <p:spPr>
          <a:xfrm flipH="1">
            <a:off x="888475" y="2133200"/>
            <a:ext cx="1570500" cy="28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63" name="Google Shape;1063;p74"/>
          <p:cNvSpPr/>
          <p:nvPr/>
        </p:nvSpPr>
        <p:spPr>
          <a:xfrm>
            <a:off x="1654987" y="2909937"/>
            <a:ext cx="912900" cy="2898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Battery low</a:t>
            </a:r>
            <a:endParaRPr sz="1000"/>
          </a:p>
        </p:txBody>
      </p:sp>
      <p:cxnSp>
        <p:nvCxnSpPr>
          <p:cNvPr id="1064" name="Google Shape;1064;p74"/>
          <p:cNvCxnSpPr>
            <a:stCxn id="1057" idx="2"/>
          </p:cNvCxnSpPr>
          <p:nvPr/>
        </p:nvCxnSpPr>
        <p:spPr>
          <a:xfrm>
            <a:off x="2464375" y="2664400"/>
            <a:ext cx="378300" cy="258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65" name="Google Shape;1065;p74"/>
          <p:cNvCxnSpPr>
            <a:stCxn id="1057" idx="2"/>
            <a:endCxn id="1063" idx="0"/>
          </p:cNvCxnSpPr>
          <p:nvPr/>
        </p:nvCxnSpPr>
        <p:spPr>
          <a:xfrm flipH="1">
            <a:off x="2111575" y="2664400"/>
            <a:ext cx="352800" cy="245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66" name="Google Shape;1066;p74"/>
          <p:cNvCxnSpPr>
            <a:stCxn id="1060" idx="2"/>
            <a:endCxn id="1057" idx="0"/>
          </p:cNvCxnSpPr>
          <p:nvPr/>
        </p:nvCxnSpPr>
        <p:spPr>
          <a:xfrm>
            <a:off x="2458975" y="2133200"/>
            <a:ext cx="5400" cy="254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67" name="Google Shape;1067;p74"/>
          <p:cNvSpPr/>
          <p:nvPr/>
        </p:nvSpPr>
        <p:spPr>
          <a:xfrm>
            <a:off x="199526" y="2908225"/>
            <a:ext cx="650700" cy="2898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arm</a:t>
            </a:r>
            <a:endParaRPr sz="1000"/>
          </a:p>
        </p:txBody>
      </p:sp>
      <p:sp>
        <p:nvSpPr>
          <p:cNvPr id="1068" name="Google Shape;1068;p74"/>
          <p:cNvSpPr/>
          <p:nvPr/>
        </p:nvSpPr>
        <p:spPr>
          <a:xfrm>
            <a:off x="913514" y="2908225"/>
            <a:ext cx="650700" cy="2898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liftoff</a:t>
            </a:r>
            <a:endParaRPr sz="1000"/>
          </a:p>
        </p:txBody>
      </p:sp>
      <p:cxnSp>
        <p:nvCxnSpPr>
          <p:cNvPr id="1069" name="Google Shape;1069;p74"/>
          <p:cNvCxnSpPr>
            <a:stCxn id="1062" idx="2"/>
            <a:endCxn id="1067" idx="0"/>
          </p:cNvCxnSpPr>
          <p:nvPr/>
        </p:nvCxnSpPr>
        <p:spPr>
          <a:xfrm flipH="1">
            <a:off x="524750" y="2674350"/>
            <a:ext cx="363600" cy="23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70" name="Google Shape;1070;p74"/>
          <p:cNvCxnSpPr>
            <a:stCxn id="1062" idx="2"/>
            <a:endCxn id="1068" idx="0"/>
          </p:cNvCxnSpPr>
          <p:nvPr/>
        </p:nvCxnSpPr>
        <p:spPr>
          <a:xfrm>
            <a:off x="888350" y="2674350"/>
            <a:ext cx="350400" cy="23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071" name="Google Shape;1071;p74"/>
          <p:cNvGrpSpPr/>
          <p:nvPr/>
        </p:nvGrpSpPr>
        <p:grpSpPr>
          <a:xfrm>
            <a:off x="2307775" y="1879100"/>
            <a:ext cx="302400" cy="254100"/>
            <a:chOff x="4771075" y="980250"/>
            <a:chExt cx="302400" cy="254100"/>
          </a:xfrm>
        </p:grpSpPr>
        <p:sp>
          <p:nvSpPr>
            <p:cNvPr id="1060" name="Google Shape;1060;p74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F3F3F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072" name="Google Shape;1072;p74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grpSp>
        <p:nvGrpSpPr>
          <p:cNvPr id="1073" name="Google Shape;1073;p74"/>
          <p:cNvGrpSpPr/>
          <p:nvPr/>
        </p:nvGrpSpPr>
        <p:grpSpPr>
          <a:xfrm>
            <a:off x="737150" y="2420250"/>
            <a:ext cx="302400" cy="254100"/>
            <a:chOff x="4771075" y="980250"/>
            <a:chExt cx="302400" cy="254100"/>
          </a:xfrm>
        </p:grpSpPr>
        <p:sp>
          <p:nvSpPr>
            <p:cNvPr id="1062" name="Google Shape;1062;p74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F3F3F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074" name="Google Shape;1074;p74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1075" name="Google Shape;1075;p74"/>
          <p:cNvSpPr/>
          <p:nvPr/>
        </p:nvSpPr>
        <p:spPr>
          <a:xfrm>
            <a:off x="2313175" y="2387200"/>
            <a:ext cx="302400" cy="277200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?</a:t>
            </a:r>
            <a:endParaRPr/>
          </a:p>
        </p:txBody>
      </p:sp>
      <p:sp>
        <p:nvSpPr>
          <p:cNvPr id="1076" name="Google Shape;1076;p74"/>
          <p:cNvSpPr/>
          <p:nvPr/>
        </p:nvSpPr>
        <p:spPr>
          <a:xfrm>
            <a:off x="3312495" y="2377256"/>
            <a:ext cx="849900" cy="393600"/>
          </a:xfrm>
          <a:prstGeom prst="roundRect">
            <a:avLst>
              <a:gd name="adj" fmla="val 8062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Return home</a:t>
            </a:r>
            <a:endParaRPr sz="1000"/>
          </a:p>
        </p:txBody>
      </p:sp>
      <p:cxnSp>
        <p:nvCxnSpPr>
          <p:cNvPr id="1077" name="Google Shape;1077;p74"/>
          <p:cNvCxnSpPr>
            <a:stCxn id="1078" idx="2"/>
            <a:endCxn id="1076" idx="0"/>
          </p:cNvCxnSpPr>
          <p:nvPr/>
        </p:nvCxnSpPr>
        <p:spPr>
          <a:xfrm>
            <a:off x="2458975" y="2133200"/>
            <a:ext cx="1278600" cy="24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79" name="Google Shape;1079;p74"/>
          <p:cNvCxnSpPr>
            <a:stCxn id="1078" idx="2"/>
            <a:endCxn id="1080" idx="0"/>
          </p:cNvCxnSpPr>
          <p:nvPr/>
        </p:nvCxnSpPr>
        <p:spPr>
          <a:xfrm flipH="1">
            <a:off x="888475" y="2133200"/>
            <a:ext cx="1570500" cy="28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81" name="Google Shape;1081;p74"/>
          <p:cNvSpPr/>
          <p:nvPr/>
        </p:nvSpPr>
        <p:spPr>
          <a:xfrm>
            <a:off x="1654987" y="2909937"/>
            <a:ext cx="912900" cy="2898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Battery low</a:t>
            </a:r>
            <a:endParaRPr sz="1000"/>
          </a:p>
        </p:txBody>
      </p:sp>
      <p:cxnSp>
        <p:nvCxnSpPr>
          <p:cNvPr id="1082" name="Google Shape;1082;p74"/>
          <p:cNvCxnSpPr>
            <a:stCxn id="1075" idx="2"/>
            <a:endCxn id="1083" idx="0"/>
          </p:cNvCxnSpPr>
          <p:nvPr/>
        </p:nvCxnSpPr>
        <p:spPr>
          <a:xfrm>
            <a:off x="2464375" y="2664400"/>
            <a:ext cx="378300" cy="258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84" name="Google Shape;1084;p74"/>
          <p:cNvCxnSpPr>
            <a:stCxn id="1075" idx="2"/>
            <a:endCxn id="1081" idx="0"/>
          </p:cNvCxnSpPr>
          <p:nvPr/>
        </p:nvCxnSpPr>
        <p:spPr>
          <a:xfrm flipH="1">
            <a:off x="2111575" y="2664400"/>
            <a:ext cx="352800" cy="245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85" name="Google Shape;1085;p74"/>
          <p:cNvCxnSpPr>
            <a:stCxn id="1078" idx="2"/>
            <a:endCxn id="1075" idx="0"/>
          </p:cNvCxnSpPr>
          <p:nvPr/>
        </p:nvCxnSpPr>
        <p:spPr>
          <a:xfrm>
            <a:off x="2458975" y="2133200"/>
            <a:ext cx="5400" cy="254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86" name="Google Shape;1086;p74"/>
          <p:cNvSpPr/>
          <p:nvPr/>
        </p:nvSpPr>
        <p:spPr>
          <a:xfrm>
            <a:off x="1492199" y="4364606"/>
            <a:ext cx="1260300" cy="358800"/>
          </a:xfrm>
          <a:prstGeom prst="roundRect">
            <a:avLst>
              <a:gd name="adj" fmla="val 11455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Go to unidentified source</a:t>
            </a:r>
            <a:endParaRPr sz="1000"/>
          </a:p>
        </p:txBody>
      </p:sp>
      <p:sp>
        <p:nvSpPr>
          <p:cNvPr id="1087" name="Google Shape;1087;p74"/>
          <p:cNvSpPr/>
          <p:nvPr/>
        </p:nvSpPr>
        <p:spPr>
          <a:xfrm>
            <a:off x="2809502" y="4365256"/>
            <a:ext cx="1260300" cy="358800"/>
          </a:xfrm>
          <a:prstGeom prst="roundRect">
            <a:avLst>
              <a:gd name="adj" fmla="val 9469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Go down and fly X-pattern</a:t>
            </a:r>
            <a:endParaRPr sz="1000"/>
          </a:p>
        </p:txBody>
      </p:sp>
      <p:cxnSp>
        <p:nvCxnSpPr>
          <p:cNvPr id="1088" name="Google Shape;1088;p74"/>
          <p:cNvCxnSpPr>
            <a:stCxn id="1089" idx="2"/>
            <a:endCxn id="1086" idx="0"/>
          </p:cNvCxnSpPr>
          <p:nvPr/>
        </p:nvCxnSpPr>
        <p:spPr>
          <a:xfrm flipH="1">
            <a:off x="2122375" y="4097538"/>
            <a:ext cx="613200" cy="267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90" name="Google Shape;1090;p74"/>
          <p:cNvCxnSpPr>
            <a:stCxn id="1089" idx="2"/>
            <a:endCxn id="1087" idx="0"/>
          </p:cNvCxnSpPr>
          <p:nvPr/>
        </p:nvCxnSpPr>
        <p:spPr>
          <a:xfrm>
            <a:off x="2735575" y="4097538"/>
            <a:ext cx="704100" cy="267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91" name="Google Shape;1091;p74"/>
          <p:cNvSpPr/>
          <p:nvPr/>
        </p:nvSpPr>
        <p:spPr>
          <a:xfrm>
            <a:off x="2954136" y="3389551"/>
            <a:ext cx="849900" cy="393600"/>
          </a:xfrm>
          <a:prstGeom prst="roundRect">
            <a:avLst>
              <a:gd name="adj" fmla="val 1259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Follow raster</a:t>
            </a:r>
            <a:endParaRPr sz="1000"/>
          </a:p>
        </p:txBody>
      </p:sp>
      <p:cxnSp>
        <p:nvCxnSpPr>
          <p:cNvPr id="1092" name="Google Shape;1092;p74"/>
          <p:cNvCxnSpPr>
            <a:stCxn id="1083" idx="2"/>
            <a:endCxn id="1093" idx="0"/>
          </p:cNvCxnSpPr>
          <p:nvPr/>
        </p:nvCxnSpPr>
        <p:spPr>
          <a:xfrm flipH="1">
            <a:off x="2327575" y="3177373"/>
            <a:ext cx="515100" cy="225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94" name="Google Shape;1094;p74"/>
          <p:cNvCxnSpPr>
            <a:stCxn id="1083" idx="2"/>
            <a:endCxn id="1091" idx="0"/>
          </p:cNvCxnSpPr>
          <p:nvPr/>
        </p:nvCxnSpPr>
        <p:spPr>
          <a:xfrm>
            <a:off x="2842675" y="3177373"/>
            <a:ext cx="536400" cy="212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95" name="Google Shape;1095;p74"/>
          <p:cNvSpPr/>
          <p:nvPr/>
        </p:nvSpPr>
        <p:spPr>
          <a:xfrm>
            <a:off x="199526" y="2908225"/>
            <a:ext cx="650700" cy="289800"/>
          </a:xfrm>
          <a:prstGeom prst="roundRect">
            <a:avLst>
              <a:gd name="adj" fmla="val 16667"/>
            </a:avLst>
          </a:prstGeom>
          <a:solidFill>
            <a:srgbClr val="FFE599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arm</a:t>
            </a:r>
            <a:endParaRPr sz="1000"/>
          </a:p>
        </p:txBody>
      </p:sp>
      <p:sp>
        <p:nvSpPr>
          <p:cNvPr id="1096" name="Google Shape;1096;p74"/>
          <p:cNvSpPr/>
          <p:nvPr/>
        </p:nvSpPr>
        <p:spPr>
          <a:xfrm>
            <a:off x="913514" y="2908225"/>
            <a:ext cx="650700" cy="2898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liftoff</a:t>
            </a:r>
            <a:endParaRPr sz="1000"/>
          </a:p>
        </p:txBody>
      </p:sp>
      <p:cxnSp>
        <p:nvCxnSpPr>
          <p:cNvPr id="1097" name="Google Shape;1097;p74"/>
          <p:cNvCxnSpPr>
            <a:stCxn id="1080" idx="2"/>
            <a:endCxn id="1095" idx="0"/>
          </p:cNvCxnSpPr>
          <p:nvPr/>
        </p:nvCxnSpPr>
        <p:spPr>
          <a:xfrm flipH="1">
            <a:off x="524750" y="2674350"/>
            <a:ext cx="363600" cy="23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98" name="Google Shape;1098;p74"/>
          <p:cNvCxnSpPr>
            <a:stCxn id="1080" idx="2"/>
            <a:endCxn id="1096" idx="0"/>
          </p:cNvCxnSpPr>
          <p:nvPr/>
        </p:nvCxnSpPr>
        <p:spPr>
          <a:xfrm>
            <a:off x="888350" y="2674350"/>
            <a:ext cx="350400" cy="23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99" name="Google Shape;1099;p74"/>
          <p:cNvSpPr/>
          <p:nvPr/>
        </p:nvSpPr>
        <p:spPr>
          <a:xfrm>
            <a:off x="1160100" y="3829325"/>
            <a:ext cx="1168500" cy="3936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No suspected sources</a:t>
            </a:r>
            <a:endParaRPr sz="1000"/>
          </a:p>
        </p:txBody>
      </p:sp>
      <p:cxnSp>
        <p:nvCxnSpPr>
          <p:cNvPr id="1100" name="Google Shape;1100;p74"/>
          <p:cNvCxnSpPr>
            <a:stCxn id="1093" idx="2"/>
            <a:endCxn id="1099" idx="0"/>
          </p:cNvCxnSpPr>
          <p:nvPr/>
        </p:nvCxnSpPr>
        <p:spPr>
          <a:xfrm flipH="1">
            <a:off x="1744225" y="3679838"/>
            <a:ext cx="583200" cy="149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01" name="Google Shape;1101;p74"/>
          <p:cNvCxnSpPr>
            <a:stCxn id="1093" idx="2"/>
            <a:endCxn id="1089" idx="0"/>
          </p:cNvCxnSpPr>
          <p:nvPr/>
        </p:nvCxnSpPr>
        <p:spPr>
          <a:xfrm>
            <a:off x="2327425" y="3679838"/>
            <a:ext cx="408000" cy="163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102" name="Google Shape;1102;p74"/>
          <p:cNvGrpSpPr/>
          <p:nvPr/>
        </p:nvGrpSpPr>
        <p:grpSpPr>
          <a:xfrm>
            <a:off x="2307775" y="1879100"/>
            <a:ext cx="302400" cy="254100"/>
            <a:chOff x="4771075" y="980250"/>
            <a:chExt cx="302400" cy="254100"/>
          </a:xfrm>
        </p:grpSpPr>
        <p:sp>
          <p:nvSpPr>
            <p:cNvPr id="1078" name="Google Shape;1078;p74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FFE599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103" name="Google Shape;1103;p74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grpSp>
        <p:nvGrpSpPr>
          <p:cNvPr id="1104" name="Google Shape;1104;p74"/>
          <p:cNvGrpSpPr/>
          <p:nvPr/>
        </p:nvGrpSpPr>
        <p:grpSpPr>
          <a:xfrm>
            <a:off x="737150" y="2420250"/>
            <a:ext cx="302400" cy="254100"/>
            <a:chOff x="4771075" y="980250"/>
            <a:chExt cx="302400" cy="254100"/>
          </a:xfrm>
        </p:grpSpPr>
        <p:sp>
          <p:nvSpPr>
            <p:cNvPr id="1080" name="Google Shape;1080;p74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FFE599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105" name="Google Shape;1105;p74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grpSp>
        <p:nvGrpSpPr>
          <p:cNvPr id="1106" name="Google Shape;1106;p74"/>
          <p:cNvGrpSpPr/>
          <p:nvPr/>
        </p:nvGrpSpPr>
        <p:grpSpPr>
          <a:xfrm>
            <a:off x="2691475" y="2923273"/>
            <a:ext cx="302400" cy="254100"/>
            <a:chOff x="4771075" y="980250"/>
            <a:chExt cx="302400" cy="254100"/>
          </a:xfrm>
        </p:grpSpPr>
        <p:sp>
          <p:nvSpPr>
            <p:cNvPr id="1083" name="Google Shape;1083;p74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F3F3F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107" name="Google Shape;1107;p74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1093" name="Google Shape;1093;p74"/>
          <p:cNvSpPr/>
          <p:nvPr/>
        </p:nvSpPr>
        <p:spPr>
          <a:xfrm>
            <a:off x="2176225" y="3402638"/>
            <a:ext cx="302400" cy="277200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?</a:t>
            </a:r>
            <a:endParaRPr/>
          </a:p>
        </p:txBody>
      </p:sp>
      <p:grpSp>
        <p:nvGrpSpPr>
          <p:cNvPr id="1108" name="Google Shape;1108;p74"/>
          <p:cNvGrpSpPr/>
          <p:nvPr/>
        </p:nvGrpSpPr>
        <p:grpSpPr>
          <a:xfrm>
            <a:off x="2584375" y="3843438"/>
            <a:ext cx="302400" cy="254100"/>
            <a:chOff x="4771075" y="980250"/>
            <a:chExt cx="302400" cy="254100"/>
          </a:xfrm>
        </p:grpSpPr>
        <p:sp>
          <p:nvSpPr>
            <p:cNvPr id="1089" name="Google Shape;1089;p74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F3F3F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109" name="Google Shape;1109;p74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pic>
        <p:nvPicPr>
          <p:cNvPr id="1110" name="Google Shape;1110;p74"/>
          <p:cNvPicPr preferRelativeResize="0"/>
          <p:nvPr/>
        </p:nvPicPr>
        <p:blipFill rotWithShape="1">
          <a:blip r:embed="rId3">
            <a:alphaModFix/>
          </a:blip>
          <a:srcRect l="74528" t="5731"/>
          <a:stretch/>
        </p:blipFill>
        <p:spPr>
          <a:xfrm>
            <a:off x="7192350" y="54425"/>
            <a:ext cx="1643674" cy="2433326"/>
          </a:xfrm>
          <a:prstGeom prst="rect">
            <a:avLst/>
          </a:prstGeom>
          <a:noFill/>
          <a:ln>
            <a:noFill/>
          </a:ln>
        </p:spPr>
      </p:pic>
      <p:sp>
        <p:nvSpPr>
          <p:cNvPr id="1111" name="Google Shape;1111;p74"/>
          <p:cNvSpPr/>
          <p:nvPr/>
        </p:nvSpPr>
        <p:spPr>
          <a:xfrm>
            <a:off x="8716350" y="0"/>
            <a:ext cx="1643700" cy="4642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2" name="Google Shape;1112;p74"/>
          <p:cNvSpPr txBox="1"/>
          <p:nvPr/>
        </p:nvSpPr>
        <p:spPr>
          <a:xfrm rot="-5400000">
            <a:off x="8001575" y="1018517"/>
            <a:ext cx="6651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/>
              <a:t>z-score</a:t>
            </a:r>
            <a:endParaRPr sz="900"/>
          </a:p>
        </p:txBody>
      </p:sp>
      <p:pic>
        <p:nvPicPr>
          <p:cNvPr id="1113" name="Google Shape;1113;p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47333" y="4192557"/>
            <a:ext cx="172074" cy="2541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4" name="Google Shape;1114;p74"/>
          <p:cNvSpPr/>
          <p:nvPr/>
        </p:nvSpPr>
        <p:spPr>
          <a:xfrm>
            <a:off x="4752800" y="3471150"/>
            <a:ext cx="153900" cy="191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15" name="Google Shape;1115;p7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72325" y="4018925"/>
            <a:ext cx="1548699" cy="24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" name="Google Shape;1120;p75"/>
          <p:cNvSpPr txBox="1"/>
          <p:nvPr/>
        </p:nvSpPr>
        <p:spPr>
          <a:xfrm>
            <a:off x="216000" y="139320"/>
            <a:ext cx="86991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SDF &amp; Autonomy</a:t>
            </a:r>
            <a:endParaRPr sz="3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1" name="Google Shape;1121;p75"/>
          <p:cNvSpPr txBox="1"/>
          <p:nvPr/>
        </p:nvSpPr>
        <p:spPr>
          <a:xfrm>
            <a:off x="215975" y="710500"/>
            <a:ext cx="6394200" cy="10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Char char="●"/>
            </a:pPr>
            <a:r>
              <a:rPr lang="en-US" sz="16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LAMP detector payload communicating with UAV</a:t>
            </a:r>
            <a:endParaRPr sz="16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venir"/>
              <a:buChar char="●"/>
            </a:pPr>
            <a:r>
              <a:rPr lang="en-US" sz="1600">
                <a:latin typeface="Avenir"/>
                <a:ea typeface="Avenir"/>
                <a:cs typeface="Avenir"/>
                <a:sym typeface="Avenir"/>
              </a:rPr>
              <a:t>Instructed to fly in grid, prioritize any source found on the way</a:t>
            </a:r>
            <a:endParaRPr sz="1600">
              <a:latin typeface="Avenir"/>
              <a:ea typeface="Avenir"/>
              <a:cs typeface="Avenir"/>
              <a:sym typeface="Avenir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venir"/>
              <a:buChar char="●"/>
            </a:pPr>
            <a:r>
              <a:rPr lang="en-US" sz="1600">
                <a:latin typeface="Avenir"/>
                <a:ea typeface="Avenir"/>
                <a:cs typeface="Avenir"/>
                <a:sym typeface="Avenir"/>
              </a:rPr>
              <a:t>Logic implemented via a behaviour tree</a:t>
            </a:r>
            <a:endParaRPr sz="1600"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122" name="Google Shape;1122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15475" y="2152681"/>
            <a:ext cx="6452993" cy="2581197"/>
          </a:xfrm>
          <a:prstGeom prst="rect">
            <a:avLst/>
          </a:prstGeom>
          <a:noFill/>
          <a:ln>
            <a:noFill/>
          </a:ln>
        </p:spPr>
      </p:pic>
      <p:sp>
        <p:nvSpPr>
          <p:cNvPr id="1123" name="Google Shape;1123;p75"/>
          <p:cNvSpPr/>
          <p:nvPr/>
        </p:nvSpPr>
        <p:spPr>
          <a:xfrm>
            <a:off x="3312495" y="2377256"/>
            <a:ext cx="849900" cy="393600"/>
          </a:xfrm>
          <a:prstGeom prst="roundRect">
            <a:avLst>
              <a:gd name="adj" fmla="val 8062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Return home</a:t>
            </a:r>
            <a:endParaRPr sz="1000"/>
          </a:p>
        </p:txBody>
      </p:sp>
      <p:cxnSp>
        <p:nvCxnSpPr>
          <p:cNvPr id="1124" name="Google Shape;1124;p75"/>
          <p:cNvCxnSpPr>
            <a:stCxn id="1125" idx="2"/>
            <a:endCxn id="1123" idx="0"/>
          </p:cNvCxnSpPr>
          <p:nvPr/>
        </p:nvCxnSpPr>
        <p:spPr>
          <a:xfrm>
            <a:off x="2458975" y="2133200"/>
            <a:ext cx="1278600" cy="24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26" name="Google Shape;1126;p75"/>
          <p:cNvCxnSpPr>
            <a:stCxn id="1125" idx="2"/>
          </p:cNvCxnSpPr>
          <p:nvPr/>
        </p:nvCxnSpPr>
        <p:spPr>
          <a:xfrm flipH="1">
            <a:off x="888475" y="2133200"/>
            <a:ext cx="1570500" cy="28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27" name="Google Shape;1127;p75"/>
          <p:cNvCxnSpPr>
            <a:stCxn id="1125" idx="2"/>
          </p:cNvCxnSpPr>
          <p:nvPr/>
        </p:nvCxnSpPr>
        <p:spPr>
          <a:xfrm>
            <a:off x="2458975" y="2133200"/>
            <a:ext cx="5400" cy="254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128" name="Google Shape;1128;p75"/>
          <p:cNvGrpSpPr/>
          <p:nvPr/>
        </p:nvGrpSpPr>
        <p:grpSpPr>
          <a:xfrm>
            <a:off x="2307775" y="1879100"/>
            <a:ext cx="302400" cy="254100"/>
            <a:chOff x="4771075" y="980250"/>
            <a:chExt cx="302400" cy="254100"/>
          </a:xfrm>
        </p:grpSpPr>
        <p:sp>
          <p:nvSpPr>
            <p:cNvPr id="1125" name="Google Shape;1125;p75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F3F3F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129" name="Google Shape;1129;p75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1130" name="Google Shape;1130;p75"/>
          <p:cNvSpPr/>
          <p:nvPr/>
        </p:nvSpPr>
        <p:spPr>
          <a:xfrm>
            <a:off x="2313175" y="2387200"/>
            <a:ext cx="302400" cy="277200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?</a:t>
            </a:r>
            <a:endParaRPr/>
          </a:p>
        </p:txBody>
      </p:sp>
      <p:sp>
        <p:nvSpPr>
          <p:cNvPr id="1131" name="Google Shape;1131;p75"/>
          <p:cNvSpPr/>
          <p:nvPr/>
        </p:nvSpPr>
        <p:spPr>
          <a:xfrm>
            <a:off x="3312495" y="2377256"/>
            <a:ext cx="849900" cy="393600"/>
          </a:xfrm>
          <a:prstGeom prst="roundRect">
            <a:avLst>
              <a:gd name="adj" fmla="val 8062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Return home</a:t>
            </a:r>
            <a:endParaRPr sz="1000"/>
          </a:p>
        </p:txBody>
      </p:sp>
      <p:cxnSp>
        <p:nvCxnSpPr>
          <p:cNvPr id="1132" name="Google Shape;1132;p75"/>
          <p:cNvCxnSpPr>
            <a:stCxn id="1133" idx="2"/>
            <a:endCxn id="1131" idx="0"/>
          </p:cNvCxnSpPr>
          <p:nvPr/>
        </p:nvCxnSpPr>
        <p:spPr>
          <a:xfrm>
            <a:off x="2458975" y="2133200"/>
            <a:ext cx="1278600" cy="24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34" name="Google Shape;1134;p75"/>
          <p:cNvCxnSpPr>
            <a:stCxn id="1133" idx="2"/>
            <a:endCxn id="1135" idx="0"/>
          </p:cNvCxnSpPr>
          <p:nvPr/>
        </p:nvCxnSpPr>
        <p:spPr>
          <a:xfrm flipH="1">
            <a:off x="888475" y="2133200"/>
            <a:ext cx="1570500" cy="28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36" name="Google Shape;1136;p75"/>
          <p:cNvSpPr/>
          <p:nvPr/>
        </p:nvSpPr>
        <p:spPr>
          <a:xfrm>
            <a:off x="1654987" y="2909937"/>
            <a:ext cx="912900" cy="2898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Battery low</a:t>
            </a:r>
            <a:endParaRPr sz="1000"/>
          </a:p>
        </p:txBody>
      </p:sp>
      <p:cxnSp>
        <p:nvCxnSpPr>
          <p:cNvPr id="1137" name="Google Shape;1137;p75"/>
          <p:cNvCxnSpPr>
            <a:stCxn id="1130" idx="2"/>
          </p:cNvCxnSpPr>
          <p:nvPr/>
        </p:nvCxnSpPr>
        <p:spPr>
          <a:xfrm>
            <a:off x="2464375" y="2664400"/>
            <a:ext cx="378300" cy="258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38" name="Google Shape;1138;p75"/>
          <p:cNvCxnSpPr>
            <a:stCxn id="1130" idx="2"/>
            <a:endCxn id="1136" idx="0"/>
          </p:cNvCxnSpPr>
          <p:nvPr/>
        </p:nvCxnSpPr>
        <p:spPr>
          <a:xfrm flipH="1">
            <a:off x="2111575" y="2664400"/>
            <a:ext cx="352800" cy="245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39" name="Google Shape;1139;p75"/>
          <p:cNvCxnSpPr>
            <a:stCxn id="1133" idx="2"/>
            <a:endCxn id="1130" idx="0"/>
          </p:cNvCxnSpPr>
          <p:nvPr/>
        </p:nvCxnSpPr>
        <p:spPr>
          <a:xfrm>
            <a:off x="2458975" y="2133200"/>
            <a:ext cx="5400" cy="254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40" name="Google Shape;1140;p75"/>
          <p:cNvSpPr/>
          <p:nvPr/>
        </p:nvSpPr>
        <p:spPr>
          <a:xfrm>
            <a:off x="199526" y="2908225"/>
            <a:ext cx="650700" cy="2898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arm</a:t>
            </a:r>
            <a:endParaRPr sz="1000"/>
          </a:p>
        </p:txBody>
      </p:sp>
      <p:sp>
        <p:nvSpPr>
          <p:cNvPr id="1141" name="Google Shape;1141;p75"/>
          <p:cNvSpPr/>
          <p:nvPr/>
        </p:nvSpPr>
        <p:spPr>
          <a:xfrm>
            <a:off x="913514" y="2908225"/>
            <a:ext cx="650700" cy="2898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liftoff</a:t>
            </a:r>
            <a:endParaRPr sz="1000"/>
          </a:p>
        </p:txBody>
      </p:sp>
      <p:cxnSp>
        <p:nvCxnSpPr>
          <p:cNvPr id="1142" name="Google Shape;1142;p75"/>
          <p:cNvCxnSpPr>
            <a:stCxn id="1135" idx="2"/>
            <a:endCxn id="1140" idx="0"/>
          </p:cNvCxnSpPr>
          <p:nvPr/>
        </p:nvCxnSpPr>
        <p:spPr>
          <a:xfrm flipH="1">
            <a:off x="524750" y="2674350"/>
            <a:ext cx="363600" cy="23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43" name="Google Shape;1143;p75"/>
          <p:cNvCxnSpPr>
            <a:stCxn id="1135" idx="2"/>
            <a:endCxn id="1141" idx="0"/>
          </p:cNvCxnSpPr>
          <p:nvPr/>
        </p:nvCxnSpPr>
        <p:spPr>
          <a:xfrm>
            <a:off x="888350" y="2674350"/>
            <a:ext cx="350400" cy="23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144" name="Google Shape;1144;p75"/>
          <p:cNvGrpSpPr/>
          <p:nvPr/>
        </p:nvGrpSpPr>
        <p:grpSpPr>
          <a:xfrm>
            <a:off x="2307775" y="1879100"/>
            <a:ext cx="302400" cy="254100"/>
            <a:chOff x="4771075" y="980250"/>
            <a:chExt cx="302400" cy="254100"/>
          </a:xfrm>
        </p:grpSpPr>
        <p:sp>
          <p:nvSpPr>
            <p:cNvPr id="1133" name="Google Shape;1133;p75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F3F3F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145" name="Google Shape;1145;p75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grpSp>
        <p:nvGrpSpPr>
          <p:cNvPr id="1146" name="Google Shape;1146;p75"/>
          <p:cNvGrpSpPr/>
          <p:nvPr/>
        </p:nvGrpSpPr>
        <p:grpSpPr>
          <a:xfrm>
            <a:off x="737150" y="2420250"/>
            <a:ext cx="302400" cy="254100"/>
            <a:chOff x="4771075" y="980250"/>
            <a:chExt cx="302400" cy="254100"/>
          </a:xfrm>
        </p:grpSpPr>
        <p:sp>
          <p:nvSpPr>
            <p:cNvPr id="1135" name="Google Shape;1135;p75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F3F3F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147" name="Google Shape;1147;p75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1148" name="Google Shape;1148;p75"/>
          <p:cNvSpPr/>
          <p:nvPr/>
        </p:nvSpPr>
        <p:spPr>
          <a:xfrm>
            <a:off x="2313175" y="2387200"/>
            <a:ext cx="302400" cy="277200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?</a:t>
            </a:r>
            <a:endParaRPr/>
          </a:p>
        </p:txBody>
      </p:sp>
      <p:sp>
        <p:nvSpPr>
          <p:cNvPr id="1149" name="Google Shape;1149;p75"/>
          <p:cNvSpPr/>
          <p:nvPr/>
        </p:nvSpPr>
        <p:spPr>
          <a:xfrm>
            <a:off x="3312495" y="2377256"/>
            <a:ext cx="849900" cy="393600"/>
          </a:xfrm>
          <a:prstGeom prst="roundRect">
            <a:avLst>
              <a:gd name="adj" fmla="val 8062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Return home</a:t>
            </a:r>
            <a:endParaRPr sz="1000"/>
          </a:p>
        </p:txBody>
      </p:sp>
      <p:cxnSp>
        <p:nvCxnSpPr>
          <p:cNvPr id="1150" name="Google Shape;1150;p75"/>
          <p:cNvCxnSpPr>
            <a:stCxn id="1151" idx="2"/>
            <a:endCxn id="1149" idx="0"/>
          </p:cNvCxnSpPr>
          <p:nvPr/>
        </p:nvCxnSpPr>
        <p:spPr>
          <a:xfrm>
            <a:off x="2458975" y="2133200"/>
            <a:ext cx="1278600" cy="24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52" name="Google Shape;1152;p75"/>
          <p:cNvCxnSpPr>
            <a:stCxn id="1151" idx="2"/>
            <a:endCxn id="1153" idx="0"/>
          </p:cNvCxnSpPr>
          <p:nvPr/>
        </p:nvCxnSpPr>
        <p:spPr>
          <a:xfrm flipH="1">
            <a:off x="888475" y="2133200"/>
            <a:ext cx="1570500" cy="28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54" name="Google Shape;1154;p75"/>
          <p:cNvSpPr/>
          <p:nvPr/>
        </p:nvSpPr>
        <p:spPr>
          <a:xfrm>
            <a:off x="1654987" y="2909937"/>
            <a:ext cx="912900" cy="2898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Battery low</a:t>
            </a:r>
            <a:endParaRPr sz="1000"/>
          </a:p>
        </p:txBody>
      </p:sp>
      <p:cxnSp>
        <p:nvCxnSpPr>
          <p:cNvPr id="1155" name="Google Shape;1155;p75"/>
          <p:cNvCxnSpPr>
            <a:stCxn id="1148" idx="2"/>
            <a:endCxn id="1156" idx="0"/>
          </p:cNvCxnSpPr>
          <p:nvPr/>
        </p:nvCxnSpPr>
        <p:spPr>
          <a:xfrm>
            <a:off x="2464375" y="2664400"/>
            <a:ext cx="378300" cy="258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57" name="Google Shape;1157;p75"/>
          <p:cNvCxnSpPr>
            <a:stCxn id="1148" idx="2"/>
            <a:endCxn id="1154" idx="0"/>
          </p:cNvCxnSpPr>
          <p:nvPr/>
        </p:nvCxnSpPr>
        <p:spPr>
          <a:xfrm flipH="1">
            <a:off x="2111575" y="2664400"/>
            <a:ext cx="352800" cy="245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58" name="Google Shape;1158;p75"/>
          <p:cNvCxnSpPr>
            <a:stCxn id="1151" idx="2"/>
            <a:endCxn id="1148" idx="0"/>
          </p:cNvCxnSpPr>
          <p:nvPr/>
        </p:nvCxnSpPr>
        <p:spPr>
          <a:xfrm>
            <a:off x="2458975" y="2133200"/>
            <a:ext cx="5400" cy="254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59" name="Google Shape;1159;p75"/>
          <p:cNvSpPr/>
          <p:nvPr/>
        </p:nvSpPr>
        <p:spPr>
          <a:xfrm>
            <a:off x="1492199" y="4364606"/>
            <a:ext cx="1260300" cy="358800"/>
          </a:xfrm>
          <a:prstGeom prst="roundRect">
            <a:avLst>
              <a:gd name="adj" fmla="val 11455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Go to unidentified source</a:t>
            </a:r>
            <a:endParaRPr sz="1000"/>
          </a:p>
        </p:txBody>
      </p:sp>
      <p:sp>
        <p:nvSpPr>
          <p:cNvPr id="1160" name="Google Shape;1160;p75"/>
          <p:cNvSpPr/>
          <p:nvPr/>
        </p:nvSpPr>
        <p:spPr>
          <a:xfrm>
            <a:off x="2809502" y="4365256"/>
            <a:ext cx="1260300" cy="358800"/>
          </a:xfrm>
          <a:prstGeom prst="roundRect">
            <a:avLst>
              <a:gd name="adj" fmla="val 9469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Go down and fly X-pattern</a:t>
            </a:r>
            <a:endParaRPr sz="1000"/>
          </a:p>
        </p:txBody>
      </p:sp>
      <p:cxnSp>
        <p:nvCxnSpPr>
          <p:cNvPr id="1161" name="Google Shape;1161;p75"/>
          <p:cNvCxnSpPr>
            <a:stCxn id="1162" idx="2"/>
            <a:endCxn id="1159" idx="0"/>
          </p:cNvCxnSpPr>
          <p:nvPr/>
        </p:nvCxnSpPr>
        <p:spPr>
          <a:xfrm flipH="1">
            <a:off x="2122375" y="4097538"/>
            <a:ext cx="613200" cy="267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63" name="Google Shape;1163;p75"/>
          <p:cNvCxnSpPr>
            <a:stCxn id="1162" idx="2"/>
            <a:endCxn id="1160" idx="0"/>
          </p:cNvCxnSpPr>
          <p:nvPr/>
        </p:nvCxnSpPr>
        <p:spPr>
          <a:xfrm>
            <a:off x="2735575" y="4097538"/>
            <a:ext cx="704100" cy="267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64" name="Google Shape;1164;p75"/>
          <p:cNvSpPr/>
          <p:nvPr/>
        </p:nvSpPr>
        <p:spPr>
          <a:xfrm>
            <a:off x="2954136" y="3389551"/>
            <a:ext cx="849900" cy="393600"/>
          </a:xfrm>
          <a:prstGeom prst="roundRect">
            <a:avLst>
              <a:gd name="adj" fmla="val 1259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Follow raster</a:t>
            </a:r>
            <a:endParaRPr sz="1000"/>
          </a:p>
        </p:txBody>
      </p:sp>
      <p:cxnSp>
        <p:nvCxnSpPr>
          <p:cNvPr id="1165" name="Google Shape;1165;p75"/>
          <p:cNvCxnSpPr>
            <a:stCxn id="1156" idx="2"/>
            <a:endCxn id="1166" idx="0"/>
          </p:cNvCxnSpPr>
          <p:nvPr/>
        </p:nvCxnSpPr>
        <p:spPr>
          <a:xfrm flipH="1">
            <a:off x="2327575" y="3177373"/>
            <a:ext cx="515100" cy="225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67" name="Google Shape;1167;p75"/>
          <p:cNvCxnSpPr>
            <a:stCxn id="1156" idx="2"/>
            <a:endCxn id="1164" idx="0"/>
          </p:cNvCxnSpPr>
          <p:nvPr/>
        </p:nvCxnSpPr>
        <p:spPr>
          <a:xfrm>
            <a:off x="2842675" y="3177373"/>
            <a:ext cx="536400" cy="212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68" name="Google Shape;1168;p75"/>
          <p:cNvSpPr/>
          <p:nvPr/>
        </p:nvSpPr>
        <p:spPr>
          <a:xfrm>
            <a:off x="199526" y="2908225"/>
            <a:ext cx="650700" cy="289800"/>
          </a:xfrm>
          <a:prstGeom prst="roundRect">
            <a:avLst>
              <a:gd name="adj" fmla="val 16667"/>
            </a:avLst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arm</a:t>
            </a:r>
            <a:endParaRPr sz="1000"/>
          </a:p>
        </p:txBody>
      </p:sp>
      <p:sp>
        <p:nvSpPr>
          <p:cNvPr id="1169" name="Google Shape;1169;p75"/>
          <p:cNvSpPr/>
          <p:nvPr/>
        </p:nvSpPr>
        <p:spPr>
          <a:xfrm>
            <a:off x="913514" y="2908225"/>
            <a:ext cx="650700" cy="289800"/>
          </a:xfrm>
          <a:prstGeom prst="roundRect">
            <a:avLst>
              <a:gd name="adj" fmla="val 16667"/>
            </a:avLst>
          </a:prstGeom>
          <a:solidFill>
            <a:srgbClr val="FFE599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liftoff</a:t>
            </a:r>
            <a:endParaRPr sz="1000"/>
          </a:p>
        </p:txBody>
      </p:sp>
      <p:cxnSp>
        <p:nvCxnSpPr>
          <p:cNvPr id="1170" name="Google Shape;1170;p75"/>
          <p:cNvCxnSpPr>
            <a:stCxn id="1153" idx="2"/>
            <a:endCxn id="1168" idx="0"/>
          </p:cNvCxnSpPr>
          <p:nvPr/>
        </p:nvCxnSpPr>
        <p:spPr>
          <a:xfrm flipH="1">
            <a:off x="524750" y="2674350"/>
            <a:ext cx="363600" cy="23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71" name="Google Shape;1171;p75"/>
          <p:cNvCxnSpPr>
            <a:stCxn id="1153" idx="2"/>
            <a:endCxn id="1169" idx="0"/>
          </p:cNvCxnSpPr>
          <p:nvPr/>
        </p:nvCxnSpPr>
        <p:spPr>
          <a:xfrm>
            <a:off x="888350" y="2674350"/>
            <a:ext cx="350400" cy="23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72" name="Google Shape;1172;p75"/>
          <p:cNvSpPr/>
          <p:nvPr/>
        </p:nvSpPr>
        <p:spPr>
          <a:xfrm>
            <a:off x="1160100" y="3829325"/>
            <a:ext cx="1168500" cy="3936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No suspected sources</a:t>
            </a:r>
            <a:endParaRPr sz="1000"/>
          </a:p>
        </p:txBody>
      </p:sp>
      <p:cxnSp>
        <p:nvCxnSpPr>
          <p:cNvPr id="1173" name="Google Shape;1173;p75"/>
          <p:cNvCxnSpPr>
            <a:stCxn id="1166" idx="2"/>
            <a:endCxn id="1172" idx="0"/>
          </p:cNvCxnSpPr>
          <p:nvPr/>
        </p:nvCxnSpPr>
        <p:spPr>
          <a:xfrm flipH="1">
            <a:off x="1744225" y="3679838"/>
            <a:ext cx="583200" cy="149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74" name="Google Shape;1174;p75"/>
          <p:cNvCxnSpPr>
            <a:stCxn id="1166" idx="2"/>
            <a:endCxn id="1162" idx="0"/>
          </p:cNvCxnSpPr>
          <p:nvPr/>
        </p:nvCxnSpPr>
        <p:spPr>
          <a:xfrm>
            <a:off x="2327425" y="3679838"/>
            <a:ext cx="408000" cy="163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175" name="Google Shape;1175;p75"/>
          <p:cNvGrpSpPr/>
          <p:nvPr/>
        </p:nvGrpSpPr>
        <p:grpSpPr>
          <a:xfrm>
            <a:off x="2307775" y="1879100"/>
            <a:ext cx="302400" cy="254100"/>
            <a:chOff x="4771075" y="980250"/>
            <a:chExt cx="302400" cy="254100"/>
          </a:xfrm>
        </p:grpSpPr>
        <p:sp>
          <p:nvSpPr>
            <p:cNvPr id="1151" name="Google Shape;1151;p75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FFE599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176" name="Google Shape;1176;p75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grpSp>
        <p:nvGrpSpPr>
          <p:cNvPr id="1177" name="Google Shape;1177;p75"/>
          <p:cNvGrpSpPr/>
          <p:nvPr/>
        </p:nvGrpSpPr>
        <p:grpSpPr>
          <a:xfrm>
            <a:off x="737150" y="2420250"/>
            <a:ext cx="302400" cy="254100"/>
            <a:chOff x="4771075" y="980250"/>
            <a:chExt cx="302400" cy="254100"/>
          </a:xfrm>
        </p:grpSpPr>
        <p:sp>
          <p:nvSpPr>
            <p:cNvPr id="1153" name="Google Shape;1153;p75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FFE599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178" name="Google Shape;1178;p75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grpSp>
        <p:nvGrpSpPr>
          <p:cNvPr id="1179" name="Google Shape;1179;p75"/>
          <p:cNvGrpSpPr/>
          <p:nvPr/>
        </p:nvGrpSpPr>
        <p:grpSpPr>
          <a:xfrm>
            <a:off x="2691475" y="2923273"/>
            <a:ext cx="302400" cy="254100"/>
            <a:chOff x="4771075" y="980250"/>
            <a:chExt cx="302400" cy="254100"/>
          </a:xfrm>
        </p:grpSpPr>
        <p:sp>
          <p:nvSpPr>
            <p:cNvPr id="1156" name="Google Shape;1156;p75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F3F3F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180" name="Google Shape;1180;p75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1166" name="Google Shape;1166;p75"/>
          <p:cNvSpPr/>
          <p:nvPr/>
        </p:nvSpPr>
        <p:spPr>
          <a:xfrm>
            <a:off x="2176225" y="3402638"/>
            <a:ext cx="302400" cy="277200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?</a:t>
            </a:r>
            <a:endParaRPr/>
          </a:p>
        </p:txBody>
      </p:sp>
      <p:grpSp>
        <p:nvGrpSpPr>
          <p:cNvPr id="1181" name="Google Shape;1181;p75"/>
          <p:cNvGrpSpPr/>
          <p:nvPr/>
        </p:nvGrpSpPr>
        <p:grpSpPr>
          <a:xfrm>
            <a:off x="2584375" y="3843438"/>
            <a:ext cx="302400" cy="254100"/>
            <a:chOff x="4771075" y="980250"/>
            <a:chExt cx="302400" cy="254100"/>
          </a:xfrm>
        </p:grpSpPr>
        <p:sp>
          <p:nvSpPr>
            <p:cNvPr id="1162" name="Google Shape;1162;p75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F3F3F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182" name="Google Shape;1182;p75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pic>
        <p:nvPicPr>
          <p:cNvPr id="1183" name="Google Shape;1183;p75"/>
          <p:cNvPicPr preferRelativeResize="0"/>
          <p:nvPr/>
        </p:nvPicPr>
        <p:blipFill rotWithShape="1">
          <a:blip r:embed="rId3">
            <a:alphaModFix/>
          </a:blip>
          <a:srcRect l="74528" t="5731"/>
          <a:stretch/>
        </p:blipFill>
        <p:spPr>
          <a:xfrm>
            <a:off x="7192350" y="54425"/>
            <a:ext cx="1643674" cy="2433326"/>
          </a:xfrm>
          <a:prstGeom prst="rect">
            <a:avLst/>
          </a:prstGeom>
          <a:noFill/>
          <a:ln>
            <a:noFill/>
          </a:ln>
        </p:spPr>
      </p:pic>
      <p:sp>
        <p:nvSpPr>
          <p:cNvPr id="1184" name="Google Shape;1184;p75"/>
          <p:cNvSpPr/>
          <p:nvPr/>
        </p:nvSpPr>
        <p:spPr>
          <a:xfrm>
            <a:off x="8716350" y="0"/>
            <a:ext cx="1643700" cy="4642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5" name="Google Shape;1185;p75"/>
          <p:cNvSpPr txBox="1"/>
          <p:nvPr/>
        </p:nvSpPr>
        <p:spPr>
          <a:xfrm rot="-5400000">
            <a:off x="8001575" y="1018517"/>
            <a:ext cx="6651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/>
              <a:t>z-score</a:t>
            </a:r>
            <a:endParaRPr sz="900"/>
          </a:p>
        </p:txBody>
      </p:sp>
      <p:pic>
        <p:nvPicPr>
          <p:cNvPr id="1186" name="Google Shape;1186;p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47333" y="3811557"/>
            <a:ext cx="172074" cy="2541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7" name="Google Shape;1187;p75"/>
          <p:cNvSpPr/>
          <p:nvPr/>
        </p:nvSpPr>
        <p:spPr>
          <a:xfrm>
            <a:off x="4752800" y="3471150"/>
            <a:ext cx="153900" cy="191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88" name="Google Shape;1188;p7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72325" y="4018925"/>
            <a:ext cx="1548699" cy="24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3" name="Google Shape;1193;p76"/>
          <p:cNvSpPr txBox="1"/>
          <p:nvPr/>
        </p:nvSpPr>
        <p:spPr>
          <a:xfrm>
            <a:off x="216000" y="139320"/>
            <a:ext cx="86991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SDF &amp; Autonomy</a:t>
            </a:r>
            <a:endParaRPr sz="3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4" name="Google Shape;1194;p76"/>
          <p:cNvSpPr txBox="1"/>
          <p:nvPr/>
        </p:nvSpPr>
        <p:spPr>
          <a:xfrm>
            <a:off x="215975" y="710500"/>
            <a:ext cx="6394200" cy="10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Char char="●"/>
            </a:pPr>
            <a:r>
              <a:rPr lang="en-US" sz="16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LAMP detector payload communicating with UAV</a:t>
            </a:r>
            <a:endParaRPr sz="16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venir"/>
              <a:buChar char="●"/>
            </a:pPr>
            <a:r>
              <a:rPr lang="en-US" sz="1600">
                <a:latin typeface="Avenir"/>
                <a:ea typeface="Avenir"/>
                <a:cs typeface="Avenir"/>
                <a:sym typeface="Avenir"/>
              </a:rPr>
              <a:t>Instructed to fly in grid, prioritize any source found on the way</a:t>
            </a:r>
            <a:endParaRPr sz="1600">
              <a:latin typeface="Avenir"/>
              <a:ea typeface="Avenir"/>
              <a:cs typeface="Avenir"/>
              <a:sym typeface="Avenir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venir"/>
              <a:buChar char="●"/>
            </a:pPr>
            <a:r>
              <a:rPr lang="en-US" sz="1600">
                <a:latin typeface="Avenir"/>
                <a:ea typeface="Avenir"/>
                <a:cs typeface="Avenir"/>
                <a:sym typeface="Avenir"/>
              </a:rPr>
              <a:t>Logic implemented via a behaviour tree</a:t>
            </a:r>
            <a:endParaRPr sz="1600"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195" name="Google Shape;1195;p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15475" y="2152681"/>
            <a:ext cx="6452993" cy="2581197"/>
          </a:xfrm>
          <a:prstGeom prst="rect">
            <a:avLst/>
          </a:prstGeom>
          <a:noFill/>
          <a:ln>
            <a:noFill/>
          </a:ln>
        </p:spPr>
      </p:pic>
      <p:sp>
        <p:nvSpPr>
          <p:cNvPr id="1196" name="Google Shape;1196;p76"/>
          <p:cNvSpPr/>
          <p:nvPr/>
        </p:nvSpPr>
        <p:spPr>
          <a:xfrm>
            <a:off x="3312495" y="2377256"/>
            <a:ext cx="849900" cy="393600"/>
          </a:xfrm>
          <a:prstGeom prst="roundRect">
            <a:avLst>
              <a:gd name="adj" fmla="val 8062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Return home</a:t>
            </a:r>
            <a:endParaRPr sz="1000"/>
          </a:p>
        </p:txBody>
      </p:sp>
      <p:cxnSp>
        <p:nvCxnSpPr>
          <p:cNvPr id="1197" name="Google Shape;1197;p76"/>
          <p:cNvCxnSpPr>
            <a:stCxn id="1198" idx="2"/>
            <a:endCxn id="1196" idx="0"/>
          </p:cNvCxnSpPr>
          <p:nvPr/>
        </p:nvCxnSpPr>
        <p:spPr>
          <a:xfrm>
            <a:off x="2458975" y="2133200"/>
            <a:ext cx="1278600" cy="24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99" name="Google Shape;1199;p76"/>
          <p:cNvCxnSpPr>
            <a:stCxn id="1198" idx="2"/>
          </p:cNvCxnSpPr>
          <p:nvPr/>
        </p:nvCxnSpPr>
        <p:spPr>
          <a:xfrm flipH="1">
            <a:off x="888475" y="2133200"/>
            <a:ext cx="1570500" cy="28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00" name="Google Shape;1200;p76"/>
          <p:cNvCxnSpPr>
            <a:stCxn id="1198" idx="2"/>
          </p:cNvCxnSpPr>
          <p:nvPr/>
        </p:nvCxnSpPr>
        <p:spPr>
          <a:xfrm>
            <a:off x="2458975" y="2133200"/>
            <a:ext cx="5400" cy="254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201" name="Google Shape;1201;p76"/>
          <p:cNvGrpSpPr/>
          <p:nvPr/>
        </p:nvGrpSpPr>
        <p:grpSpPr>
          <a:xfrm>
            <a:off x="2307775" y="1879100"/>
            <a:ext cx="302400" cy="254100"/>
            <a:chOff x="4771075" y="980250"/>
            <a:chExt cx="302400" cy="254100"/>
          </a:xfrm>
        </p:grpSpPr>
        <p:sp>
          <p:nvSpPr>
            <p:cNvPr id="1198" name="Google Shape;1198;p76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F3F3F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202" name="Google Shape;1202;p76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1203" name="Google Shape;1203;p76"/>
          <p:cNvSpPr/>
          <p:nvPr/>
        </p:nvSpPr>
        <p:spPr>
          <a:xfrm>
            <a:off x="2313175" y="2387200"/>
            <a:ext cx="302400" cy="277200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?</a:t>
            </a:r>
            <a:endParaRPr/>
          </a:p>
        </p:txBody>
      </p:sp>
      <p:sp>
        <p:nvSpPr>
          <p:cNvPr id="1204" name="Google Shape;1204;p76"/>
          <p:cNvSpPr/>
          <p:nvPr/>
        </p:nvSpPr>
        <p:spPr>
          <a:xfrm>
            <a:off x="3312495" y="2377256"/>
            <a:ext cx="849900" cy="393600"/>
          </a:xfrm>
          <a:prstGeom prst="roundRect">
            <a:avLst>
              <a:gd name="adj" fmla="val 8062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Return home</a:t>
            </a:r>
            <a:endParaRPr sz="1000"/>
          </a:p>
        </p:txBody>
      </p:sp>
      <p:cxnSp>
        <p:nvCxnSpPr>
          <p:cNvPr id="1205" name="Google Shape;1205;p76"/>
          <p:cNvCxnSpPr>
            <a:stCxn id="1206" idx="2"/>
            <a:endCxn id="1204" idx="0"/>
          </p:cNvCxnSpPr>
          <p:nvPr/>
        </p:nvCxnSpPr>
        <p:spPr>
          <a:xfrm>
            <a:off x="2458975" y="2133200"/>
            <a:ext cx="1278600" cy="24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07" name="Google Shape;1207;p76"/>
          <p:cNvCxnSpPr>
            <a:stCxn id="1206" idx="2"/>
            <a:endCxn id="1208" idx="0"/>
          </p:cNvCxnSpPr>
          <p:nvPr/>
        </p:nvCxnSpPr>
        <p:spPr>
          <a:xfrm flipH="1">
            <a:off x="888475" y="2133200"/>
            <a:ext cx="1570500" cy="28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09" name="Google Shape;1209;p76"/>
          <p:cNvSpPr/>
          <p:nvPr/>
        </p:nvSpPr>
        <p:spPr>
          <a:xfrm>
            <a:off x="1654987" y="2909937"/>
            <a:ext cx="912900" cy="2898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Battery low</a:t>
            </a:r>
            <a:endParaRPr sz="1000"/>
          </a:p>
        </p:txBody>
      </p:sp>
      <p:cxnSp>
        <p:nvCxnSpPr>
          <p:cNvPr id="1210" name="Google Shape;1210;p76"/>
          <p:cNvCxnSpPr>
            <a:stCxn id="1203" idx="2"/>
          </p:cNvCxnSpPr>
          <p:nvPr/>
        </p:nvCxnSpPr>
        <p:spPr>
          <a:xfrm>
            <a:off x="2464375" y="2664400"/>
            <a:ext cx="378300" cy="258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11" name="Google Shape;1211;p76"/>
          <p:cNvCxnSpPr>
            <a:stCxn id="1203" idx="2"/>
            <a:endCxn id="1209" idx="0"/>
          </p:cNvCxnSpPr>
          <p:nvPr/>
        </p:nvCxnSpPr>
        <p:spPr>
          <a:xfrm flipH="1">
            <a:off x="2111575" y="2664400"/>
            <a:ext cx="352800" cy="245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12" name="Google Shape;1212;p76"/>
          <p:cNvCxnSpPr>
            <a:stCxn id="1206" idx="2"/>
            <a:endCxn id="1203" idx="0"/>
          </p:cNvCxnSpPr>
          <p:nvPr/>
        </p:nvCxnSpPr>
        <p:spPr>
          <a:xfrm>
            <a:off x="2458975" y="2133200"/>
            <a:ext cx="5400" cy="254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13" name="Google Shape;1213;p76"/>
          <p:cNvSpPr/>
          <p:nvPr/>
        </p:nvSpPr>
        <p:spPr>
          <a:xfrm>
            <a:off x="199526" y="2908225"/>
            <a:ext cx="650700" cy="2898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arm</a:t>
            </a:r>
            <a:endParaRPr sz="1000"/>
          </a:p>
        </p:txBody>
      </p:sp>
      <p:sp>
        <p:nvSpPr>
          <p:cNvPr id="1214" name="Google Shape;1214;p76"/>
          <p:cNvSpPr/>
          <p:nvPr/>
        </p:nvSpPr>
        <p:spPr>
          <a:xfrm>
            <a:off x="913514" y="2908225"/>
            <a:ext cx="650700" cy="2898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liftoff</a:t>
            </a:r>
            <a:endParaRPr sz="1000"/>
          </a:p>
        </p:txBody>
      </p:sp>
      <p:cxnSp>
        <p:nvCxnSpPr>
          <p:cNvPr id="1215" name="Google Shape;1215;p76"/>
          <p:cNvCxnSpPr>
            <a:stCxn id="1208" idx="2"/>
            <a:endCxn id="1213" idx="0"/>
          </p:cNvCxnSpPr>
          <p:nvPr/>
        </p:nvCxnSpPr>
        <p:spPr>
          <a:xfrm flipH="1">
            <a:off x="524750" y="2674350"/>
            <a:ext cx="363600" cy="23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16" name="Google Shape;1216;p76"/>
          <p:cNvCxnSpPr>
            <a:stCxn id="1208" idx="2"/>
            <a:endCxn id="1214" idx="0"/>
          </p:cNvCxnSpPr>
          <p:nvPr/>
        </p:nvCxnSpPr>
        <p:spPr>
          <a:xfrm>
            <a:off x="888350" y="2674350"/>
            <a:ext cx="350400" cy="23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217" name="Google Shape;1217;p76"/>
          <p:cNvGrpSpPr/>
          <p:nvPr/>
        </p:nvGrpSpPr>
        <p:grpSpPr>
          <a:xfrm>
            <a:off x="2307775" y="1879100"/>
            <a:ext cx="302400" cy="254100"/>
            <a:chOff x="4771075" y="980250"/>
            <a:chExt cx="302400" cy="254100"/>
          </a:xfrm>
        </p:grpSpPr>
        <p:sp>
          <p:nvSpPr>
            <p:cNvPr id="1206" name="Google Shape;1206;p76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F3F3F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218" name="Google Shape;1218;p76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grpSp>
        <p:nvGrpSpPr>
          <p:cNvPr id="1219" name="Google Shape;1219;p76"/>
          <p:cNvGrpSpPr/>
          <p:nvPr/>
        </p:nvGrpSpPr>
        <p:grpSpPr>
          <a:xfrm>
            <a:off x="737150" y="2420250"/>
            <a:ext cx="302400" cy="254100"/>
            <a:chOff x="4771075" y="980250"/>
            <a:chExt cx="302400" cy="254100"/>
          </a:xfrm>
        </p:grpSpPr>
        <p:sp>
          <p:nvSpPr>
            <p:cNvPr id="1208" name="Google Shape;1208;p76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F3F3F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220" name="Google Shape;1220;p76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1221" name="Google Shape;1221;p76"/>
          <p:cNvSpPr/>
          <p:nvPr/>
        </p:nvSpPr>
        <p:spPr>
          <a:xfrm>
            <a:off x="2313175" y="2387200"/>
            <a:ext cx="302400" cy="277200"/>
          </a:xfrm>
          <a:prstGeom prst="rect">
            <a:avLst/>
          </a:prstGeom>
          <a:solidFill>
            <a:srgbClr val="FFE5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?</a:t>
            </a:r>
            <a:endParaRPr/>
          </a:p>
        </p:txBody>
      </p:sp>
      <p:sp>
        <p:nvSpPr>
          <p:cNvPr id="1222" name="Google Shape;1222;p76"/>
          <p:cNvSpPr/>
          <p:nvPr/>
        </p:nvSpPr>
        <p:spPr>
          <a:xfrm>
            <a:off x="3312495" y="2377256"/>
            <a:ext cx="849900" cy="393600"/>
          </a:xfrm>
          <a:prstGeom prst="roundRect">
            <a:avLst>
              <a:gd name="adj" fmla="val 8062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Return home</a:t>
            </a:r>
            <a:endParaRPr sz="1000"/>
          </a:p>
        </p:txBody>
      </p:sp>
      <p:cxnSp>
        <p:nvCxnSpPr>
          <p:cNvPr id="1223" name="Google Shape;1223;p76"/>
          <p:cNvCxnSpPr>
            <a:stCxn id="1224" idx="2"/>
            <a:endCxn id="1222" idx="0"/>
          </p:cNvCxnSpPr>
          <p:nvPr/>
        </p:nvCxnSpPr>
        <p:spPr>
          <a:xfrm>
            <a:off x="2458975" y="2133200"/>
            <a:ext cx="1278600" cy="24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25" name="Google Shape;1225;p76"/>
          <p:cNvCxnSpPr>
            <a:stCxn id="1224" idx="2"/>
            <a:endCxn id="1226" idx="0"/>
          </p:cNvCxnSpPr>
          <p:nvPr/>
        </p:nvCxnSpPr>
        <p:spPr>
          <a:xfrm flipH="1">
            <a:off x="888475" y="2133200"/>
            <a:ext cx="1570500" cy="28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27" name="Google Shape;1227;p76"/>
          <p:cNvSpPr/>
          <p:nvPr/>
        </p:nvSpPr>
        <p:spPr>
          <a:xfrm>
            <a:off x="1654987" y="2909937"/>
            <a:ext cx="912900" cy="289800"/>
          </a:xfrm>
          <a:prstGeom prst="roundRect">
            <a:avLst>
              <a:gd name="adj" fmla="val 50000"/>
            </a:avLst>
          </a:prstGeom>
          <a:solidFill>
            <a:srgbClr val="EA99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Battery low</a:t>
            </a:r>
            <a:endParaRPr sz="1000"/>
          </a:p>
        </p:txBody>
      </p:sp>
      <p:cxnSp>
        <p:nvCxnSpPr>
          <p:cNvPr id="1228" name="Google Shape;1228;p76"/>
          <p:cNvCxnSpPr>
            <a:stCxn id="1221" idx="2"/>
            <a:endCxn id="1229" idx="0"/>
          </p:cNvCxnSpPr>
          <p:nvPr/>
        </p:nvCxnSpPr>
        <p:spPr>
          <a:xfrm>
            <a:off x="2464375" y="2664400"/>
            <a:ext cx="378300" cy="258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30" name="Google Shape;1230;p76"/>
          <p:cNvCxnSpPr>
            <a:stCxn id="1221" idx="2"/>
            <a:endCxn id="1227" idx="0"/>
          </p:cNvCxnSpPr>
          <p:nvPr/>
        </p:nvCxnSpPr>
        <p:spPr>
          <a:xfrm flipH="1">
            <a:off x="2111575" y="2664400"/>
            <a:ext cx="352800" cy="245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31" name="Google Shape;1231;p76"/>
          <p:cNvCxnSpPr>
            <a:stCxn id="1224" idx="2"/>
            <a:endCxn id="1221" idx="0"/>
          </p:cNvCxnSpPr>
          <p:nvPr/>
        </p:nvCxnSpPr>
        <p:spPr>
          <a:xfrm>
            <a:off x="2458975" y="2133200"/>
            <a:ext cx="5400" cy="254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32" name="Google Shape;1232;p76"/>
          <p:cNvSpPr/>
          <p:nvPr/>
        </p:nvSpPr>
        <p:spPr>
          <a:xfrm>
            <a:off x="1492199" y="4364606"/>
            <a:ext cx="1260300" cy="358800"/>
          </a:xfrm>
          <a:prstGeom prst="roundRect">
            <a:avLst>
              <a:gd name="adj" fmla="val 11455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Go to unidentified source</a:t>
            </a:r>
            <a:endParaRPr sz="1000"/>
          </a:p>
        </p:txBody>
      </p:sp>
      <p:sp>
        <p:nvSpPr>
          <p:cNvPr id="1233" name="Google Shape;1233;p76"/>
          <p:cNvSpPr/>
          <p:nvPr/>
        </p:nvSpPr>
        <p:spPr>
          <a:xfrm>
            <a:off x="2809502" y="4365256"/>
            <a:ext cx="1260300" cy="358800"/>
          </a:xfrm>
          <a:prstGeom prst="roundRect">
            <a:avLst>
              <a:gd name="adj" fmla="val 9469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Go down and fly X-pattern</a:t>
            </a:r>
            <a:endParaRPr sz="1000"/>
          </a:p>
        </p:txBody>
      </p:sp>
      <p:cxnSp>
        <p:nvCxnSpPr>
          <p:cNvPr id="1234" name="Google Shape;1234;p76"/>
          <p:cNvCxnSpPr>
            <a:stCxn id="1235" idx="2"/>
            <a:endCxn id="1232" idx="0"/>
          </p:cNvCxnSpPr>
          <p:nvPr/>
        </p:nvCxnSpPr>
        <p:spPr>
          <a:xfrm flipH="1">
            <a:off x="2122375" y="4097538"/>
            <a:ext cx="613200" cy="267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36" name="Google Shape;1236;p76"/>
          <p:cNvCxnSpPr>
            <a:stCxn id="1235" idx="2"/>
            <a:endCxn id="1233" idx="0"/>
          </p:cNvCxnSpPr>
          <p:nvPr/>
        </p:nvCxnSpPr>
        <p:spPr>
          <a:xfrm>
            <a:off x="2735575" y="4097538"/>
            <a:ext cx="704100" cy="267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37" name="Google Shape;1237;p76"/>
          <p:cNvSpPr/>
          <p:nvPr/>
        </p:nvSpPr>
        <p:spPr>
          <a:xfrm>
            <a:off x="2954136" y="3389551"/>
            <a:ext cx="849900" cy="393600"/>
          </a:xfrm>
          <a:prstGeom prst="roundRect">
            <a:avLst>
              <a:gd name="adj" fmla="val 12590"/>
            </a:avLst>
          </a:prstGeom>
          <a:solidFill>
            <a:srgbClr val="FFE599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Follow raster</a:t>
            </a:r>
            <a:endParaRPr sz="1000"/>
          </a:p>
        </p:txBody>
      </p:sp>
      <p:cxnSp>
        <p:nvCxnSpPr>
          <p:cNvPr id="1238" name="Google Shape;1238;p76"/>
          <p:cNvCxnSpPr>
            <a:stCxn id="1229" idx="2"/>
            <a:endCxn id="1239" idx="0"/>
          </p:cNvCxnSpPr>
          <p:nvPr/>
        </p:nvCxnSpPr>
        <p:spPr>
          <a:xfrm flipH="1">
            <a:off x="2327575" y="3177373"/>
            <a:ext cx="515100" cy="225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40" name="Google Shape;1240;p76"/>
          <p:cNvCxnSpPr>
            <a:stCxn id="1229" idx="2"/>
            <a:endCxn id="1237" idx="0"/>
          </p:cNvCxnSpPr>
          <p:nvPr/>
        </p:nvCxnSpPr>
        <p:spPr>
          <a:xfrm>
            <a:off x="2842675" y="3177373"/>
            <a:ext cx="536400" cy="212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41" name="Google Shape;1241;p76"/>
          <p:cNvSpPr/>
          <p:nvPr/>
        </p:nvSpPr>
        <p:spPr>
          <a:xfrm>
            <a:off x="199526" y="2908225"/>
            <a:ext cx="650700" cy="289800"/>
          </a:xfrm>
          <a:prstGeom prst="roundRect">
            <a:avLst>
              <a:gd name="adj" fmla="val 16667"/>
            </a:avLst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arm</a:t>
            </a:r>
            <a:endParaRPr sz="1000"/>
          </a:p>
        </p:txBody>
      </p:sp>
      <p:sp>
        <p:nvSpPr>
          <p:cNvPr id="1242" name="Google Shape;1242;p76"/>
          <p:cNvSpPr/>
          <p:nvPr/>
        </p:nvSpPr>
        <p:spPr>
          <a:xfrm>
            <a:off x="913514" y="2908225"/>
            <a:ext cx="650700" cy="289800"/>
          </a:xfrm>
          <a:prstGeom prst="roundRect">
            <a:avLst>
              <a:gd name="adj" fmla="val 16667"/>
            </a:avLst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liftoff</a:t>
            </a:r>
            <a:endParaRPr sz="1000"/>
          </a:p>
        </p:txBody>
      </p:sp>
      <p:cxnSp>
        <p:nvCxnSpPr>
          <p:cNvPr id="1243" name="Google Shape;1243;p76"/>
          <p:cNvCxnSpPr>
            <a:stCxn id="1226" idx="2"/>
            <a:endCxn id="1241" idx="0"/>
          </p:cNvCxnSpPr>
          <p:nvPr/>
        </p:nvCxnSpPr>
        <p:spPr>
          <a:xfrm flipH="1">
            <a:off x="524750" y="2674350"/>
            <a:ext cx="363600" cy="23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44" name="Google Shape;1244;p76"/>
          <p:cNvCxnSpPr>
            <a:stCxn id="1226" idx="2"/>
            <a:endCxn id="1242" idx="0"/>
          </p:cNvCxnSpPr>
          <p:nvPr/>
        </p:nvCxnSpPr>
        <p:spPr>
          <a:xfrm>
            <a:off x="888350" y="2674350"/>
            <a:ext cx="350400" cy="23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45" name="Google Shape;1245;p76"/>
          <p:cNvSpPr/>
          <p:nvPr/>
        </p:nvSpPr>
        <p:spPr>
          <a:xfrm>
            <a:off x="1160100" y="3829325"/>
            <a:ext cx="1168500" cy="393600"/>
          </a:xfrm>
          <a:prstGeom prst="roundRect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No suspected sources</a:t>
            </a:r>
            <a:endParaRPr sz="1000"/>
          </a:p>
        </p:txBody>
      </p:sp>
      <p:cxnSp>
        <p:nvCxnSpPr>
          <p:cNvPr id="1246" name="Google Shape;1246;p76"/>
          <p:cNvCxnSpPr>
            <a:stCxn id="1239" idx="2"/>
            <a:endCxn id="1245" idx="0"/>
          </p:cNvCxnSpPr>
          <p:nvPr/>
        </p:nvCxnSpPr>
        <p:spPr>
          <a:xfrm flipH="1">
            <a:off x="1744225" y="3679838"/>
            <a:ext cx="583200" cy="149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47" name="Google Shape;1247;p76"/>
          <p:cNvCxnSpPr>
            <a:stCxn id="1239" idx="2"/>
            <a:endCxn id="1235" idx="0"/>
          </p:cNvCxnSpPr>
          <p:nvPr/>
        </p:nvCxnSpPr>
        <p:spPr>
          <a:xfrm>
            <a:off x="2327425" y="3679838"/>
            <a:ext cx="408000" cy="163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248" name="Google Shape;1248;p76"/>
          <p:cNvGrpSpPr/>
          <p:nvPr/>
        </p:nvGrpSpPr>
        <p:grpSpPr>
          <a:xfrm>
            <a:off x="2307775" y="1879100"/>
            <a:ext cx="302400" cy="254100"/>
            <a:chOff x="4771075" y="980250"/>
            <a:chExt cx="302400" cy="254100"/>
          </a:xfrm>
        </p:grpSpPr>
        <p:sp>
          <p:nvSpPr>
            <p:cNvPr id="1224" name="Google Shape;1224;p76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FFE599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249" name="Google Shape;1249;p76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grpSp>
        <p:nvGrpSpPr>
          <p:cNvPr id="1250" name="Google Shape;1250;p76"/>
          <p:cNvGrpSpPr/>
          <p:nvPr/>
        </p:nvGrpSpPr>
        <p:grpSpPr>
          <a:xfrm>
            <a:off x="737150" y="2420250"/>
            <a:ext cx="302400" cy="254100"/>
            <a:chOff x="4771075" y="980250"/>
            <a:chExt cx="302400" cy="254100"/>
          </a:xfrm>
        </p:grpSpPr>
        <p:sp>
          <p:nvSpPr>
            <p:cNvPr id="1226" name="Google Shape;1226;p76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B6D7A8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251" name="Google Shape;1251;p76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grpSp>
        <p:nvGrpSpPr>
          <p:cNvPr id="1252" name="Google Shape;1252;p76"/>
          <p:cNvGrpSpPr/>
          <p:nvPr/>
        </p:nvGrpSpPr>
        <p:grpSpPr>
          <a:xfrm>
            <a:off x="2691475" y="2923273"/>
            <a:ext cx="302400" cy="254100"/>
            <a:chOff x="4771075" y="980250"/>
            <a:chExt cx="302400" cy="254100"/>
          </a:xfrm>
        </p:grpSpPr>
        <p:sp>
          <p:nvSpPr>
            <p:cNvPr id="1229" name="Google Shape;1229;p76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FFE599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253" name="Google Shape;1253;p76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1239" name="Google Shape;1239;p76"/>
          <p:cNvSpPr/>
          <p:nvPr/>
        </p:nvSpPr>
        <p:spPr>
          <a:xfrm>
            <a:off x="2176225" y="3402638"/>
            <a:ext cx="302400" cy="277200"/>
          </a:xfrm>
          <a:prstGeom prst="rect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?</a:t>
            </a:r>
            <a:endParaRPr/>
          </a:p>
        </p:txBody>
      </p:sp>
      <p:grpSp>
        <p:nvGrpSpPr>
          <p:cNvPr id="1254" name="Google Shape;1254;p76"/>
          <p:cNvGrpSpPr/>
          <p:nvPr/>
        </p:nvGrpSpPr>
        <p:grpSpPr>
          <a:xfrm>
            <a:off x="2584375" y="3843438"/>
            <a:ext cx="302400" cy="254100"/>
            <a:chOff x="4771075" y="980250"/>
            <a:chExt cx="302400" cy="254100"/>
          </a:xfrm>
        </p:grpSpPr>
        <p:sp>
          <p:nvSpPr>
            <p:cNvPr id="1235" name="Google Shape;1235;p76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F3F3F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255" name="Google Shape;1255;p76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pic>
        <p:nvPicPr>
          <p:cNvPr id="1256" name="Google Shape;1256;p76"/>
          <p:cNvPicPr preferRelativeResize="0"/>
          <p:nvPr/>
        </p:nvPicPr>
        <p:blipFill rotWithShape="1">
          <a:blip r:embed="rId4">
            <a:alphaModFix/>
          </a:blip>
          <a:srcRect l="74528" t="5731"/>
          <a:stretch/>
        </p:blipFill>
        <p:spPr>
          <a:xfrm>
            <a:off x="7192350" y="54425"/>
            <a:ext cx="1643674" cy="2433326"/>
          </a:xfrm>
          <a:prstGeom prst="rect">
            <a:avLst/>
          </a:prstGeom>
          <a:noFill/>
          <a:ln>
            <a:noFill/>
          </a:ln>
        </p:spPr>
      </p:pic>
      <p:sp>
        <p:nvSpPr>
          <p:cNvPr id="1257" name="Google Shape;1257;p76"/>
          <p:cNvSpPr/>
          <p:nvPr/>
        </p:nvSpPr>
        <p:spPr>
          <a:xfrm>
            <a:off x="8716350" y="0"/>
            <a:ext cx="1643700" cy="4642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8" name="Google Shape;1258;p76"/>
          <p:cNvSpPr txBox="1"/>
          <p:nvPr/>
        </p:nvSpPr>
        <p:spPr>
          <a:xfrm rot="-5400000">
            <a:off x="8001575" y="1018517"/>
            <a:ext cx="6651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/>
              <a:t>z-score</a:t>
            </a:r>
            <a:endParaRPr sz="900"/>
          </a:p>
        </p:txBody>
      </p:sp>
      <p:pic>
        <p:nvPicPr>
          <p:cNvPr id="1259" name="Google Shape;1259;p7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72325" y="4018925"/>
            <a:ext cx="1548699" cy="24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4" name="Google Shape;1264;p77"/>
          <p:cNvSpPr txBox="1"/>
          <p:nvPr/>
        </p:nvSpPr>
        <p:spPr>
          <a:xfrm>
            <a:off x="216000" y="139320"/>
            <a:ext cx="86991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SDF &amp; Autonomy</a:t>
            </a:r>
            <a:endParaRPr sz="3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5" name="Google Shape;1265;p77"/>
          <p:cNvSpPr txBox="1"/>
          <p:nvPr/>
        </p:nvSpPr>
        <p:spPr>
          <a:xfrm>
            <a:off x="215975" y="710500"/>
            <a:ext cx="6394200" cy="10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Char char="●"/>
            </a:pPr>
            <a:r>
              <a:rPr lang="en-US" sz="16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LAMP detector payload communicating with UAV</a:t>
            </a:r>
            <a:endParaRPr sz="16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venir"/>
              <a:buChar char="●"/>
            </a:pPr>
            <a:r>
              <a:rPr lang="en-US" sz="1600">
                <a:latin typeface="Avenir"/>
                <a:ea typeface="Avenir"/>
                <a:cs typeface="Avenir"/>
                <a:sym typeface="Avenir"/>
              </a:rPr>
              <a:t>Instructed to fly in grid, prioritize any source found on the way</a:t>
            </a:r>
            <a:endParaRPr sz="1600">
              <a:latin typeface="Avenir"/>
              <a:ea typeface="Avenir"/>
              <a:cs typeface="Avenir"/>
              <a:sym typeface="Avenir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venir"/>
              <a:buChar char="●"/>
            </a:pPr>
            <a:r>
              <a:rPr lang="en-US" sz="1600">
                <a:latin typeface="Avenir"/>
                <a:ea typeface="Avenir"/>
                <a:cs typeface="Avenir"/>
                <a:sym typeface="Avenir"/>
              </a:rPr>
              <a:t>Logic implemented via a behaviour tree</a:t>
            </a:r>
            <a:endParaRPr sz="1600"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266" name="Google Shape;1266;p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15475" y="2152681"/>
            <a:ext cx="6452993" cy="2581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7" name="Google Shape;1267;p77"/>
          <p:cNvPicPr preferRelativeResize="0"/>
          <p:nvPr/>
        </p:nvPicPr>
        <p:blipFill rotWithShape="1">
          <a:blip r:embed="rId4">
            <a:alphaModFix/>
          </a:blip>
          <a:srcRect l="74528" t="5731"/>
          <a:stretch/>
        </p:blipFill>
        <p:spPr>
          <a:xfrm>
            <a:off x="7192350" y="54425"/>
            <a:ext cx="1643674" cy="2433326"/>
          </a:xfrm>
          <a:prstGeom prst="rect">
            <a:avLst/>
          </a:prstGeom>
          <a:noFill/>
          <a:ln>
            <a:noFill/>
          </a:ln>
        </p:spPr>
      </p:pic>
      <p:sp>
        <p:nvSpPr>
          <p:cNvPr id="1268" name="Google Shape;1268;p77"/>
          <p:cNvSpPr/>
          <p:nvPr/>
        </p:nvSpPr>
        <p:spPr>
          <a:xfrm>
            <a:off x="8716350" y="0"/>
            <a:ext cx="1643700" cy="4642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9" name="Google Shape;1269;p77"/>
          <p:cNvSpPr txBox="1"/>
          <p:nvPr/>
        </p:nvSpPr>
        <p:spPr>
          <a:xfrm rot="-5400000">
            <a:off x="8001575" y="1018517"/>
            <a:ext cx="6651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/>
              <a:t>z-score</a:t>
            </a:r>
            <a:endParaRPr sz="900"/>
          </a:p>
        </p:txBody>
      </p:sp>
      <p:sp>
        <p:nvSpPr>
          <p:cNvPr id="1270" name="Google Shape;1270;p77"/>
          <p:cNvSpPr/>
          <p:nvPr/>
        </p:nvSpPr>
        <p:spPr>
          <a:xfrm>
            <a:off x="3312495" y="2377256"/>
            <a:ext cx="849900" cy="393600"/>
          </a:xfrm>
          <a:prstGeom prst="roundRect">
            <a:avLst>
              <a:gd name="adj" fmla="val 8062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Return home</a:t>
            </a:r>
            <a:endParaRPr sz="1000"/>
          </a:p>
        </p:txBody>
      </p:sp>
      <p:cxnSp>
        <p:nvCxnSpPr>
          <p:cNvPr id="1271" name="Google Shape;1271;p77"/>
          <p:cNvCxnSpPr>
            <a:stCxn id="1272" idx="2"/>
            <a:endCxn id="1270" idx="0"/>
          </p:cNvCxnSpPr>
          <p:nvPr/>
        </p:nvCxnSpPr>
        <p:spPr>
          <a:xfrm>
            <a:off x="2458975" y="2133200"/>
            <a:ext cx="1278600" cy="24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73" name="Google Shape;1273;p77"/>
          <p:cNvCxnSpPr>
            <a:stCxn id="1272" idx="2"/>
          </p:cNvCxnSpPr>
          <p:nvPr/>
        </p:nvCxnSpPr>
        <p:spPr>
          <a:xfrm flipH="1">
            <a:off x="888475" y="2133200"/>
            <a:ext cx="1570500" cy="28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74" name="Google Shape;1274;p77"/>
          <p:cNvCxnSpPr>
            <a:stCxn id="1272" idx="2"/>
          </p:cNvCxnSpPr>
          <p:nvPr/>
        </p:nvCxnSpPr>
        <p:spPr>
          <a:xfrm>
            <a:off x="2458975" y="2133200"/>
            <a:ext cx="5400" cy="254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275" name="Google Shape;1275;p77"/>
          <p:cNvGrpSpPr/>
          <p:nvPr/>
        </p:nvGrpSpPr>
        <p:grpSpPr>
          <a:xfrm>
            <a:off x="2307775" y="1879100"/>
            <a:ext cx="302400" cy="254100"/>
            <a:chOff x="4771075" y="980250"/>
            <a:chExt cx="302400" cy="254100"/>
          </a:xfrm>
        </p:grpSpPr>
        <p:sp>
          <p:nvSpPr>
            <p:cNvPr id="1272" name="Google Shape;1272;p77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F3F3F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276" name="Google Shape;1276;p77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1277" name="Google Shape;1277;p77"/>
          <p:cNvSpPr/>
          <p:nvPr/>
        </p:nvSpPr>
        <p:spPr>
          <a:xfrm>
            <a:off x="2313175" y="2387200"/>
            <a:ext cx="302400" cy="277200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?</a:t>
            </a:r>
            <a:endParaRPr/>
          </a:p>
        </p:txBody>
      </p:sp>
      <p:sp>
        <p:nvSpPr>
          <p:cNvPr id="1278" name="Google Shape;1278;p77"/>
          <p:cNvSpPr/>
          <p:nvPr/>
        </p:nvSpPr>
        <p:spPr>
          <a:xfrm>
            <a:off x="3312495" y="2377256"/>
            <a:ext cx="849900" cy="393600"/>
          </a:xfrm>
          <a:prstGeom prst="roundRect">
            <a:avLst>
              <a:gd name="adj" fmla="val 8062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Return home</a:t>
            </a:r>
            <a:endParaRPr sz="1000"/>
          </a:p>
        </p:txBody>
      </p:sp>
      <p:cxnSp>
        <p:nvCxnSpPr>
          <p:cNvPr id="1279" name="Google Shape;1279;p77"/>
          <p:cNvCxnSpPr>
            <a:stCxn id="1280" idx="2"/>
            <a:endCxn id="1278" idx="0"/>
          </p:cNvCxnSpPr>
          <p:nvPr/>
        </p:nvCxnSpPr>
        <p:spPr>
          <a:xfrm>
            <a:off x="2458975" y="2133200"/>
            <a:ext cx="1278600" cy="24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81" name="Google Shape;1281;p77"/>
          <p:cNvCxnSpPr>
            <a:stCxn id="1280" idx="2"/>
            <a:endCxn id="1282" idx="0"/>
          </p:cNvCxnSpPr>
          <p:nvPr/>
        </p:nvCxnSpPr>
        <p:spPr>
          <a:xfrm flipH="1">
            <a:off x="888475" y="2133200"/>
            <a:ext cx="1570500" cy="28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83" name="Google Shape;1283;p77"/>
          <p:cNvSpPr/>
          <p:nvPr/>
        </p:nvSpPr>
        <p:spPr>
          <a:xfrm>
            <a:off x="1654987" y="2909937"/>
            <a:ext cx="912900" cy="2898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Battery low</a:t>
            </a:r>
            <a:endParaRPr sz="1000"/>
          </a:p>
        </p:txBody>
      </p:sp>
      <p:cxnSp>
        <p:nvCxnSpPr>
          <p:cNvPr id="1284" name="Google Shape;1284;p77"/>
          <p:cNvCxnSpPr>
            <a:stCxn id="1277" idx="2"/>
          </p:cNvCxnSpPr>
          <p:nvPr/>
        </p:nvCxnSpPr>
        <p:spPr>
          <a:xfrm>
            <a:off x="2464375" y="2664400"/>
            <a:ext cx="378300" cy="258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85" name="Google Shape;1285;p77"/>
          <p:cNvCxnSpPr>
            <a:stCxn id="1277" idx="2"/>
            <a:endCxn id="1283" idx="0"/>
          </p:cNvCxnSpPr>
          <p:nvPr/>
        </p:nvCxnSpPr>
        <p:spPr>
          <a:xfrm flipH="1">
            <a:off x="2111575" y="2664400"/>
            <a:ext cx="352800" cy="245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86" name="Google Shape;1286;p77"/>
          <p:cNvCxnSpPr>
            <a:stCxn id="1280" idx="2"/>
            <a:endCxn id="1277" idx="0"/>
          </p:cNvCxnSpPr>
          <p:nvPr/>
        </p:nvCxnSpPr>
        <p:spPr>
          <a:xfrm>
            <a:off x="2458975" y="2133200"/>
            <a:ext cx="5400" cy="254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87" name="Google Shape;1287;p77"/>
          <p:cNvSpPr/>
          <p:nvPr/>
        </p:nvSpPr>
        <p:spPr>
          <a:xfrm>
            <a:off x="199526" y="2908225"/>
            <a:ext cx="650700" cy="2898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arm</a:t>
            </a:r>
            <a:endParaRPr sz="1000"/>
          </a:p>
        </p:txBody>
      </p:sp>
      <p:sp>
        <p:nvSpPr>
          <p:cNvPr id="1288" name="Google Shape;1288;p77"/>
          <p:cNvSpPr/>
          <p:nvPr/>
        </p:nvSpPr>
        <p:spPr>
          <a:xfrm>
            <a:off x="913514" y="2908225"/>
            <a:ext cx="650700" cy="2898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liftoff</a:t>
            </a:r>
            <a:endParaRPr sz="1000"/>
          </a:p>
        </p:txBody>
      </p:sp>
      <p:cxnSp>
        <p:nvCxnSpPr>
          <p:cNvPr id="1289" name="Google Shape;1289;p77"/>
          <p:cNvCxnSpPr>
            <a:stCxn id="1282" idx="2"/>
            <a:endCxn id="1287" idx="0"/>
          </p:cNvCxnSpPr>
          <p:nvPr/>
        </p:nvCxnSpPr>
        <p:spPr>
          <a:xfrm flipH="1">
            <a:off x="524750" y="2674350"/>
            <a:ext cx="363600" cy="23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90" name="Google Shape;1290;p77"/>
          <p:cNvCxnSpPr>
            <a:stCxn id="1282" idx="2"/>
            <a:endCxn id="1288" idx="0"/>
          </p:cNvCxnSpPr>
          <p:nvPr/>
        </p:nvCxnSpPr>
        <p:spPr>
          <a:xfrm>
            <a:off x="888350" y="2674350"/>
            <a:ext cx="350400" cy="23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291" name="Google Shape;1291;p77"/>
          <p:cNvGrpSpPr/>
          <p:nvPr/>
        </p:nvGrpSpPr>
        <p:grpSpPr>
          <a:xfrm>
            <a:off x="2307775" y="1879100"/>
            <a:ext cx="302400" cy="254100"/>
            <a:chOff x="4771075" y="980250"/>
            <a:chExt cx="302400" cy="254100"/>
          </a:xfrm>
        </p:grpSpPr>
        <p:sp>
          <p:nvSpPr>
            <p:cNvPr id="1280" name="Google Shape;1280;p77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F3F3F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292" name="Google Shape;1292;p77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grpSp>
        <p:nvGrpSpPr>
          <p:cNvPr id="1293" name="Google Shape;1293;p77"/>
          <p:cNvGrpSpPr/>
          <p:nvPr/>
        </p:nvGrpSpPr>
        <p:grpSpPr>
          <a:xfrm>
            <a:off x="737150" y="2420250"/>
            <a:ext cx="302400" cy="254100"/>
            <a:chOff x="4771075" y="980250"/>
            <a:chExt cx="302400" cy="254100"/>
          </a:xfrm>
        </p:grpSpPr>
        <p:sp>
          <p:nvSpPr>
            <p:cNvPr id="1282" name="Google Shape;1282;p77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F3F3F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294" name="Google Shape;1294;p77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1295" name="Google Shape;1295;p77"/>
          <p:cNvSpPr/>
          <p:nvPr/>
        </p:nvSpPr>
        <p:spPr>
          <a:xfrm>
            <a:off x="2313175" y="2387200"/>
            <a:ext cx="302400" cy="277200"/>
          </a:xfrm>
          <a:prstGeom prst="rect">
            <a:avLst/>
          </a:prstGeom>
          <a:solidFill>
            <a:srgbClr val="FFE5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?</a:t>
            </a:r>
            <a:endParaRPr/>
          </a:p>
        </p:txBody>
      </p:sp>
      <p:sp>
        <p:nvSpPr>
          <p:cNvPr id="1296" name="Google Shape;1296;p77"/>
          <p:cNvSpPr/>
          <p:nvPr/>
        </p:nvSpPr>
        <p:spPr>
          <a:xfrm>
            <a:off x="3312495" y="2377256"/>
            <a:ext cx="849900" cy="393600"/>
          </a:xfrm>
          <a:prstGeom prst="roundRect">
            <a:avLst>
              <a:gd name="adj" fmla="val 8062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Return home</a:t>
            </a:r>
            <a:endParaRPr sz="1000"/>
          </a:p>
        </p:txBody>
      </p:sp>
      <p:cxnSp>
        <p:nvCxnSpPr>
          <p:cNvPr id="1297" name="Google Shape;1297;p77"/>
          <p:cNvCxnSpPr>
            <a:stCxn id="1298" idx="2"/>
            <a:endCxn id="1296" idx="0"/>
          </p:cNvCxnSpPr>
          <p:nvPr/>
        </p:nvCxnSpPr>
        <p:spPr>
          <a:xfrm>
            <a:off x="2458975" y="2133200"/>
            <a:ext cx="1278600" cy="24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99" name="Google Shape;1299;p77"/>
          <p:cNvCxnSpPr>
            <a:stCxn id="1298" idx="2"/>
            <a:endCxn id="1300" idx="0"/>
          </p:cNvCxnSpPr>
          <p:nvPr/>
        </p:nvCxnSpPr>
        <p:spPr>
          <a:xfrm flipH="1">
            <a:off x="888475" y="2133200"/>
            <a:ext cx="1570500" cy="28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01" name="Google Shape;1301;p77"/>
          <p:cNvSpPr/>
          <p:nvPr/>
        </p:nvSpPr>
        <p:spPr>
          <a:xfrm>
            <a:off x="1654987" y="2909937"/>
            <a:ext cx="912900" cy="289800"/>
          </a:xfrm>
          <a:prstGeom prst="roundRect">
            <a:avLst>
              <a:gd name="adj" fmla="val 50000"/>
            </a:avLst>
          </a:prstGeom>
          <a:solidFill>
            <a:srgbClr val="EA99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Battery low</a:t>
            </a:r>
            <a:endParaRPr sz="1000"/>
          </a:p>
        </p:txBody>
      </p:sp>
      <p:cxnSp>
        <p:nvCxnSpPr>
          <p:cNvPr id="1302" name="Google Shape;1302;p77"/>
          <p:cNvCxnSpPr>
            <a:stCxn id="1295" idx="2"/>
            <a:endCxn id="1303" idx="0"/>
          </p:cNvCxnSpPr>
          <p:nvPr/>
        </p:nvCxnSpPr>
        <p:spPr>
          <a:xfrm>
            <a:off x="2464375" y="2664400"/>
            <a:ext cx="378300" cy="258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04" name="Google Shape;1304;p77"/>
          <p:cNvCxnSpPr>
            <a:stCxn id="1295" idx="2"/>
            <a:endCxn id="1301" idx="0"/>
          </p:cNvCxnSpPr>
          <p:nvPr/>
        </p:nvCxnSpPr>
        <p:spPr>
          <a:xfrm flipH="1">
            <a:off x="2111575" y="2664400"/>
            <a:ext cx="352800" cy="245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05" name="Google Shape;1305;p77"/>
          <p:cNvCxnSpPr>
            <a:stCxn id="1298" idx="2"/>
            <a:endCxn id="1295" idx="0"/>
          </p:cNvCxnSpPr>
          <p:nvPr/>
        </p:nvCxnSpPr>
        <p:spPr>
          <a:xfrm>
            <a:off x="2458975" y="2133200"/>
            <a:ext cx="5400" cy="254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06" name="Google Shape;1306;p77"/>
          <p:cNvSpPr/>
          <p:nvPr/>
        </p:nvSpPr>
        <p:spPr>
          <a:xfrm>
            <a:off x="1492199" y="4364606"/>
            <a:ext cx="1260300" cy="358800"/>
          </a:xfrm>
          <a:prstGeom prst="roundRect">
            <a:avLst>
              <a:gd name="adj" fmla="val 11455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Go to unidentified source</a:t>
            </a:r>
            <a:endParaRPr sz="1000"/>
          </a:p>
        </p:txBody>
      </p:sp>
      <p:sp>
        <p:nvSpPr>
          <p:cNvPr id="1307" name="Google Shape;1307;p77"/>
          <p:cNvSpPr/>
          <p:nvPr/>
        </p:nvSpPr>
        <p:spPr>
          <a:xfrm>
            <a:off x="2809502" y="4365256"/>
            <a:ext cx="1260300" cy="358800"/>
          </a:xfrm>
          <a:prstGeom prst="roundRect">
            <a:avLst>
              <a:gd name="adj" fmla="val 9469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Go down and fly X-pattern</a:t>
            </a:r>
            <a:endParaRPr sz="1000"/>
          </a:p>
        </p:txBody>
      </p:sp>
      <p:cxnSp>
        <p:nvCxnSpPr>
          <p:cNvPr id="1308" name="Google Shape;1308;p77"/>
          <p:cNvCxnSpPr>
            <a:stCxn id="1309" idx="2"/>
            <a:endCxn id="1306" idx="0"/>
          </p:cNvCxnSpPr>
          <p:nvPr/>
        </p:nvCxnSpPr>
        <p:spPr>
          <a:xfrm flipH="1">
            <a:off x="2122375" y="4097538"/>
            <a:ext cx="613200" cy="267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10" name="Google Shape;1310;p77"/>
          <p:cNvCxnSpPr>
            <a:stCxn id="1309" idx="2"/>
            <a:endCxn id="1307" idx="0"/>
          </p:cNvCxnSpPr>
          <p:nvPr/>
        </p:nvCxnSpPr>
        <p:spPr>
          <a:xfrm>
            <a:off x="2735575" y="4097538"/>
            <a:ext cx="704100" cy="267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11" name="Google Shape;1311;p77"/>
          <p:cNvSpPr/>
          <p:nvPr/>
        </p:nvSpPr>
        <p:spPr>
          <a:xfrm>
            <a:off x="2954136" y="3389551"/>
            <a:ext cx="849900" cy="393600"/>
          </a:xfrm>
          <a:prstGeom prst="roundRect">
            <a:avLst>
              <a:gd name="adj" fmla="val 12590"/>
            </a:avLst>
          </a:prstGeom>
          <a:solidFill>
            <a:srgbClr val="FFE599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Follow raster</a:t>
            </a:r>
            <a:endParaRPr sz="1000"/>
          </a:p>
        </p:txBody>
      </p:sp>
      <p:cxnSp>
        <p:nvCxnSpPr>
          <p:cNvPr id="1312" name="Google Shape;1312;p77"/>
          <p:cNvCxnSpPr>
            <a:stCxn id="1303" idx="2"/>
            <a:endCxn id="1313" idx="0"/>
          </p:cNvCxnSpPr>
          <p:nvPr/>
        </p:nvCxnSpPr>
        <p:spPr>
          <a:xfrm flipH="1">
            <a:off x="2327575" y="3177373"/>
            <a:ext cx="515100" cy="225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14" name="Google Shape;1314;p77"/>
          <p:cNvCxnSpPr>
            <a:stCxn id="1303" idx="2"/>
            <a:endCxn id="1311" idx="0"/>
          </p:cNvCxnSpPr>
          <p:nvPr/>
        </p:nvCxnSpPr>
        <p:spPr>
          <a:xfrm>
            <a:off x="2842675" y="3177373"/>
            <a:ext cx="536400" cy="212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15" name="Google Shape;1315;p77"/>
          <p:cNvSpPr/>
          <p:nvPr/>
        </p:nvSpPr>
        <p:spPr>
          <a:xfrm>
            <a:off x="199526" y="2908225"/>
            <a:ext cx="650700" cy="289800"/>
          </a:xfrm>
          <a:prstGeom prst="roundRect">
            <a:avLst>
              <a:gd name="adj" fmla="val 16667"/>
            </a:avLst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arm</a:t>
            </a:r>
            <a:endParaRPr sz="1000"/>
          </a:p>
        </p:txBody>
      </p:sp>
      <p:sp>
        <p:nvSpPr>
          <p:cNvPr id="1316" name="Google Shape;1316;p77"/>
          <p:cNvSpPr/>
          <p:nvPr/>
        </p:nvSpPr>
        <p:spPr>
          <a:xfrm>
            <a:off x="913514" y="2908225"/>
            <a:ext cx="650700" cy="289800"/>
          </a:xfrm>
          <a:prstGeom prst="roundRect">
            <a:avLst>
              <a:gd name="adj" fmla="val 16667"/>
            </a:avLst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liftoff</a:t>
            </a:r>
            <a:endParaRPr sz="1000"/>
          </a:p>
        </p:txBody>
      </p:sp>
      <p:cxnSp>
        <p:nvCxnSpPr>
          <p:cNvPr id="1317" name="Google Shape;1317;p77"/>
          <p:cNvCxnSpPr>
            <a:stCxn id="1300" idx="2"/>
            <a:endCxn id="1315" idx="0"/>
          </p:cNvCxnSpPr>
          <p:nvPr/>
        </p:nvCxnSpPr>
        <p:spPr>
          <a:xfrm flipH="1">
            <a:off x="524750" y="2674350"/>
            <a:ext cx="363600" cy="23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18" name="Google Shape;1318;p77"/>
          <p:cNvCxnSpPr>
            <a:stCxn id="1300" idx="2"/>
            <a:endCxn id="1316" idx="0"/>
          </p:cNvCxnSpPr>
          <p:nvPr/>
        </p:nvCxnSpPr>
        <p:spPr>
          <a:xfrm>
            <a:off x="888350" y="2674350"/>
            <a:ext cx="350400" cy="23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19" name="Google Shape;1319;p77"/>
          <p:cNvSpPr/>
          <p:nvPr/>
        </p:nvSpPr>
        <p:spPr>
          <a:xfrm>
            <a:off x="1160100" y="3829325"/>
            <a:ext cx="1168500" cy="393600"/>
          </a:xfrm>
          <a:prstGeom prst="roundRect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No suspected sources</a:t>
            </a:r>
            <a:endParaRPr sz="1000"/>
          </a:p>
        </p:txBody>
      </p:sp>
      <p:cxnSp>
        <p:nvCxnSpPr>
          <p:cNvPr id="1320" name="Google Shape;1320;p77"/>
          <p:cNvCxnSpPr>
            <a:stCxn id="1313" idx="2"/>
            <a:endCxn id="1319" idx="0"/>
          </p:cNvCxnSpPr>
          <p:nvPr/>
        </p:nvCxnSpPr>
        <p:spPr>
          <a:xfrm flipH="1">
            <a:off x="1744225" y="3679838"/>
            <a:ext cx="583200" cy="149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21" name="Google Shape;1321;p77"/>
          <p:cNvCxnSpPr>
            <a:stCxn id="1313" idx="2"/>
            <a:endCxn id="1309" idx="0"/>
          </p:cNvCxnSpPr>
          <p:nvPr/>
        </p:nvCxnSpPr>
        <p:spPr>
          <a:xfrm>
            <a:off x="2327425" y="3679838"/>
            <a:ext cx="408000" cy="163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322" name="Google Shape;1322;p77"/>
          <p:cNvGrpSpPr/>
          <p:nvPr/>
        </p:nvGrpSpPr>
        <p:grpSpPr>
          <a:xfrm>
            <a:off x="2307775" y="1879100"/>
            <a:ext cx="302400" cy="254100"/>
            <a:chOff x="4771075" y="980250"/>
            <a:chExt cx="302400" cy="254100"/>
          </a:xfrm>
        </p:grpSpPr>
        <p:sp>
          <p:nvSpPr>
            <p:cNvPr id="1298" name="Google Shape;1298;p77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FFE599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323" name="Google Shape;1323;p77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grpSp>
        <p:nvGrpSpPr>
          <p:cNvPr id="1324" name="Google Shape;1324;p77"/>
          <p:cNvGrpSpPr/>
          <p:nvPr/>
        </p:nvGrpSpPr>
        <p:grpSpPr>
          <a:xfrm>
            <a:off x="737150" y="2420250"/>
            <a:ext cx="302400" cy="254100"/>
            <a:chOff x="4771075" y="980250"/>
            <a:chExt cx="302400" cy="254100"/>
          </a:xfrm>
        </p:grpSpPr>
        <p:sp>
          <p:nvSpPr>
            <p:cNvPr id="1300" name="Google Shape;1300;p77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B6D7A8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325" name="Google Shape;1325;p77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grpSp>
        <p:nvGrpSpPr>
          <p:cNvPr id="1326" name="Google Shape;1326;p77"/>
          <p:cNvGrpSpPr/>
          <p:nvPr/>
        </p:nvGrpSpPr>
        <p:grpSpPr>
          <a:xfrm>
            <a:off x="2691475" y="2923273"/>
            <a:ext cx="302400" cy="254100"/>
            <a:chOff x="4771075" y="980250"/>
            <a:chExt cx="302400" cy="254100"/>
          </a:xfrm>
        </p:grpSpPr>
        <p:sp>
          <p:nvSpPr>
            <p:cNvPr id="1303" name="Google Shape;1303;p77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FFE599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327" name="Google Shape;1327;p77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1313" name="Google Shape;1313;p77"/>
          <p:cNvSpPr/>
          <p:nvPr/>
        </p:nvSpPr>
        <p:spPr>
          <a:xfrm>
            <a:off x="2176225" y="3402638"/>
            <a:ext cx="302400" cy="277200"/>
          </a:xfrm>
          <a:prstGeom prst="rect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?</a:t>
            </a:r>
            <a:endParaRPr/>
          </a:p>
        </p:txBody>
      </p:sp>
      <p:grpSp>
        <p:nvGrpSpPr>
          <p:cNvPr id="1328" name="Google Shape;1328;p77"/>
          <p:cNvGrpSpPr/>
          <p:nvPr/>
        </p:nvGrpSpPr>
        <p:grpSpPr>
          <a:xfrm>
            <a:off x="2584375" y="3843438"/>
            <a:ext cx="302400" cy="254100"/>
            <a:chOff x="4771075" y="980250"/>
            <a:chExt cx="302400" cy="254100"/>
          </a:xfrm>
        </p:grpSpPr>
        <p:sp>
          <p:nvSpPr>
            <p:cNvPr id="1309" name="Google Shape;1309;p77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F3F3F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329" name="Google Shape;1329;p77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1330" name="Google Shape;1330;p77"/>
          <p:cNvSpPr/>
          <p:nvPr/>
        </p:nvSpPr>
        <p:spPr>
          <a:xfrm>
            <a:off x="7130150" y="4066600"/>
            <a:ext cx="1500600" cy="212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5" name="Google Shape;1335;p78"/>
          <p:cNvSpPr txBox="1"/>
          <p:nvPr/>
        </p:nvSpPr>
        <p:spPr>
          <a:xfrm>
            <a:off x="216000" y="139320"/>
            <a:ext cx="86991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SDF &amp; Autonomy</a:t>
            </a:r>
            <a:endParaRPr sz="3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6" name="Google Shape;1336;p78"/>
          <p:cNvSpPr txBox="1"/>
          <p:nvPr/>
        </p:nvSpPr>
        <p:spPr>
          <a:xfrm>
            <a:off x="215975" y="710500"/>
            <a:ext cx="6394200" cy="10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Char char="●"/>
            </a:pPr>
            <a:r>
              <a:rPr lang="en-US" sz="16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LAMP detector payload communicating with UAV</a:t>
            </a:r>
            <a:endParaRPr sz="16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venir"/>
              <a:buChar char="●"/>
            </a:pPr>
            <a:r>
              <a:rPr lang="en-US" sz="1600">
                <a:latin typeface="Avenir"/>
                <a:ea typeface="Avenir"/>
                <a:cs typeface="Avenir"/>
                <a:sym typeface="Avenir"/>
              </a:rPr>
              <a:t>Instructed to fly in grid, prioritize any source found on the way</a:t>
            </a:r>
            <a:endParaRPr sz="1600">
              <a:latin typeface="Avenir"/>
              <a:ea typeface="Avenir"/>
              <a:cs typeface="Avenir"/>
              <a:sym typeface="Avenir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venir"/>
              <a:buChar char="●"/>
            </a:pPr>
            <a:r>
              <a:rPr lang="en-US" sz="1600">
                <a:latin typeface="Avenir"/>
                <a:ea typeface="Avenir"/>
                <a:cs typeface="Avenir"/>
                <a:sym typeface="Avenir"/>
              </a:rPr>
              <a:t>Logic implemented via a behaviour tree</a:t>
            </a:r>
            <a:endParaRPr sz="1600"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337" name="Google Shape;1337;p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15475" y="2152681"/>
            <a:ext cx="6452993" cy="2581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8" name="Google Shape;1338;p78"/>
          <p:cNvPicPr preferRelativeResize="0"/>
          <p:nvPr/>
        </p:nvPicPr>
        <p:blipFill rotWithShape="1">
          <a:blip r:embed="rId4">
            <a:alphaModFix/>
          </a:blip>
          <a:srcRect l="74528" t="5731"/>
          <a:stretch/>
        </p:blipFill>
        <p:spPr>
          <a:xfrm>
            <a:off x="7192350" y="54425"/>
            <a:ext cx="1643674" cy="2433326"/>
          </a:xfrm>
          <a:prstGeom prst="rect">
            <a:avLst/>
          </a:prstGeom>
          <a:noFill/>
          <a:ln>
            <a:noFill/>
          </a:ln>
        </p:spPr>
      </p:pic>
      <p:sp>
        <p:nvSpPr>
          <p:cNvPr id="1339" name="Google Shape;1339;p78"/>
          <p:cNvSpPr/>
          <p:nvPr/>
        </p:nvSpPr>
        <p:spPr>
          <a:xfrm>
            <a:off x="8716350" y="0"/>
            <a:ext cx="1643700" cy="4642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0" name="Google Shape;1340;p78"/>
          <p:cNvSpPr txBox="1"/>
          <p:nvPr/>
        </p:nvSpPr>
        <p:spPr>
          <a:xfrm rot="-5400000">
            <a:off x="8001575" y="1018517"/>
            <a:ext cx="6651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/>
              <a:t>z-score</a:t>
            </a:r>
            <a:endParaRPr sz="900"/>
          </a:p>
        </p:txBody>
      </p:sp>
      <p:sp>
        <p:nvSpPr>
          <p:cNvPr id="1341" name="Google Shape;1341;p78"/>
          <p:cNvSpPr/>
          <p:nvPr/>
        </p:nvSpPr>
        <p:spPr>
          <a:xfrm>
            <a:off x="3312495" y="2377256"/>
            <a:ext cx="849900" cy="393600"/>
          </a:xfrm>
          <a:prstGeom prst="roundRect">
            <a:avLst>
              <a:gd name="adj" fmla="val 8062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Return home</a:t>
            </a:r>
            <a:endParaRPr sz="1000"/>
          </a:p>
        </p:txBody>
      </p:sp>
      <p:cxnSp>
        <p:nvCxnSpPr>
          <p:cNvPr id="1342" name="Google Shape;1342;p78"/>
          <p:cNvCxnSpPr>
            <a:stCxn id="1343" idx="2"/>
            <a:endCxn id="1341" idx="0"/>
          </p:cNvCxnSpPr>
          <p:nvPr/>
        </p:nvCxnSpPr>
        <p:spPr>
          <a:xfrm>
            <a:off x="2458975" y="2133200"/>
            <a:ext cx="1278600" cy="24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44" name="Google Shape;1344;p78"/>
          <p:cNvCxnSpPr>
            <a:stCxn id="1343" idx="2"/>
          </p:cNvCxnSpPr>
          <p:nvPr/>
        </p:nvCxnSpPr>
        <p:spPr>
          <a:xfrm flipH="1">
            <a:off x="888475" y="2133200"/>
            <a:ext cx="1570500" cy="28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45" name="Google Shape;1345;p78"/>
          <p:cNvCxnSpPr>
            <a:stCxn id="1343" idx="2"/>
          </p:cNvCxnSpPr>
          <p:nvPr/>
        </p:nvCxnSpPr>
        <p:spPr>
          <a:xfrm>
            <a:off x="2458975" y="2133200"/>
            <a:ext cx="5400" cy="254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346" name="Google Shape;1346;p78"/>
          <p:cNvGrpSpPr/>
          <p:nvPr/>
        </p:nvGrpSpPr>
        <p:grpSpPr>
          <a:xfrm>
            <a:off x="2307775" y="1879100"/>
            <a:ext cx="302400" cy="254100"/>
            <a:chOff x="4771075" y="980250"/>
            <a:chExt cx="302400" cy="254100"/>
          </a:xfrm>
        </p:grpSpPr>
        <p:sp>
          <p:nvSpPr>
            <p:cNvPr id="1343" name="Google Shape;1343;p78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F3F3F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347" name="Google Shape;1347;p78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1348" name="Google Shape;1348;p78"/>
          <p:cNvSpPr/>
          <p:nvPr/>
        </p:nvSpPr>
        <p:spPr>
          <a:xfrm>
            <a:off x="2313175" y="2387200"/>
            <a:ext cx="302400" cy="277200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?</a:t>
            </a:r>
            <a:endParaRPr/>
          </a:p>
        </p:txBody>
      </p:sp>
      <p:sp>
        <p:nvSpPr>
          <p:cNvPr id="1349" name="Google Shape;1349;p78"/>
          <p:cNvSpPr/>
          <p:nvPr/>
        </p:nvSpPr>
        <p:spPr>
          <a:xfrm>
            <a:off x="3312495" y="2377256"/>
            <a:ext cx="849900" cy="393600"/>
          </a:xfrm>
          <a:prstGeom prst="roundRect">
            <a:avLst>
              <a:gd name="adj" fmla="val 8062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Return home</a:t>
            </a:r>
            <a:endParaRPr sz="1000"/>
          </a:p>
        </p:txBody>
      </p:sp>
      <p:cxnSp>
        <p:nvCxnSpPr>
          <p:cNvPr id="1350" name="Google Shape;1350;p78"/>
          <p:cNvCxnSpPr>
            <a:stCxn id="1351" idx="2"/>
            <a:endCxn id="1349" idx="0"/>
          </p:cNvCxnSpPr>
          <p:nvPr/>
        </p:nvCxnSpPr>
        <p:spPr>
          <a:xfrm>
            <a:off x="2458975" y="2133200"/>
            <a:ext cx="1278600" cy="24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52" name="Google Shape;1352;p78"/>
          <p:cNvCxnSpPr>
            <a:stCxn id="1351" idx="2"/>
            <a:endCxn id="1353" idx="0"/>
          </p:cNvCxnSpPr>
          <p:nvPr/>
        </p:nvCxnSpPr>
        <p:spPr>
          <a:xfrm flipH="1">
            <a:off x="888475" y="2133200"/>
            <a:ext cx="1570500" cy="28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54" name="Google Shape;1354;p78"/>
          <p:cNvSpPr/>
          <p:nvPr/>
        </p:nvSpPr>
        <p:spPr>
          <a:xfrm>
            <a:off x="1654987" y="2909937"/>
            <a:ext cx="912900" cy="2898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Battery low</a:t>
            </a:r>
            <a:endParaRPr sz="1000"/>
          </a:p>
        </p:txBody>
      </p:sp>
      <p:cxnSp>
        <p:nvCxnSpPr>
          <p:cNvPr id="1355" name="Google Shape;1355;p78"/>
          <p:cNvCxnSpPr>
            <a:stCxn id="1348" idx="2"/>
          </p:cNvCxnSpPr>
          <p:nvPr/>
        </p:nvCxnSpPr>
        <p:spPr>
          <a:xfrm>
            <a:off x="2464375" y="2664400"/>
            <a:ext cx="378300" cy="258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56" name="Google Shape;1356;p78"/>
          <p:cNvCxnSpPr>
            <a:stCxn id="1348" idx="2"/>
            <a:endCxn id="1354" idx="0"/>
          </p:cNvCxnSpPr>
          <p:nvPr/>
        </p:nvCxnSpPr>
        <p:spPr>
          <a:xfrm flipH="1">
            <a:off x="2111575" y="2664400"/>
            <a:ext cx="352800" cy="245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57" name="Google Shape;1357;p78"/>
          <p:cNvCxnSpPr>
            <a:stCxn id="1351" idx="2"/>
            <a:endCxn id="1348" idx="0"/>
          </p:cNvCxnSpPr>
          <p:nvPr/>
        </p:nvCxnSpPr>
        <p:spPr>
          <a:xfrm>
            <a:off x="2458975" y="2133200"/>
            <a:ext cx="5400" cy="254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58" name="Google Shape;1358;p78"/>
          <p:cNvSpPr/>
          <p:nvPr/>
        </p:nvSpPr>
        <p:spPr>
          <a:xfrm>
            <a:off x="199526" y="2908225"/>
            <a:ext cx="650700" cy="2898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arm</a:t>
            </a:r>
            <a:endParaRPr sz="1000"/>
          </a:p>
        </p:txBody>
      </p:sp>
      <p:sp>
        <p:nvSpPr>
          <p:cNvPr id="1359" name="Google Shape;1359;p78"/>
          <p:cNvSpPr/>
          <p:nvPr/>
        </p:nvSpPr>
        <p:spPr>
          <a:xfrm>
            <a:off x="913514" y="2908225"/>
            <a:ext cx="650700" cy="2898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liftoff</a:t>
            </a:r>
            <a:endParaRPr sz="1000"/>
          </a:p>
        </p:txBody>
      </p:sp>
      <p:cxnSp>
        <p:nvCxnSpPr>
          <p:cNvPr id="1360" name="Google Shape;1360;p78"/>
          <p:cNvCxnSpPr>
            <a:stCxn id="1353" idx="2"/>
            <a:endCxn id="1358" idx="0"/>
          </p:cNvCxnSpPr>
          <p:nvPr/>
        </p:nvCxnSpPr>
        <p:spPr>
          <a:xfrm flipH="1">
            <a:off x="524750" y="2674350"/>
            <a:ext cx="363600" cy="23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61" name="Google Shape;1361;p78"/>
          <p:cNvCxnSpPr>
            <a:stCxn id="1353" idx="2"/>
            <a:endCxn id="1359" idx="0"/>
          </p:cNvCxnSpPr>
          <p:nvPr/>
        </p:nvCxnSpPr>
        <p:spPr>
          <a:xfrm>
            <a:off x="888350" y="2674350"/>
            <a:ext cx="350400" cy="23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362" name="Google Shape;1362;p78"/>
          <p:cNvGrpSpPr/>
          <p:nvPr/>
        </p:nvGrpSpPr>
        <p:grpSpPr>
          <a:xfrm>
            <a:off x="2307775" y="1879100"/>
            <a:ext cx="302400" cy="254100"/>
            <a:chOff x="4771075" y="980250"/>
            <a:chExt cx="302400" cy="254100"/>
          </a:xfrm>
        </p:grpSpPr>
        <p:sp>
          <p:nvSpPr>
            <p:cNvPr id="1351" name="Google Shape;1351;p78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F3F3F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363" name="Google Shape;1363;p78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grpSp>
        <p:nvGrpSpPr>
          <p:cNvPr id="1364" name="Google Shape;1364;p78"/>
          <p:cNvGrpSpPr/>
          <p:nvPr/>
        </p:nvGrpSpPr>
        <p:grpSpPr>
          <a:xfrm>
            <a:off x="737150" y="2420250"/>
            <a:ext cx="302400" cy="254100"/>
            <a:chOff x="4771075" y="980250"/>
            <a:chExt cx="302400" cy="254100"/>
          </a:xfrm>
        </p:grpSpPr>
        <p:sp>
          <p:nvSpPr>
            <p:cNvPr id="1353" name="Google Shape;1353;p78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F3F3F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365" name="Google Shape;1365;p78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1366" name="Google Shape;1366;p78"/>
          <p:cNvSpPr/>
          <p:nvPr/>
        </p:nvSpPr>
        <p:spPr>
          <a:xfrm>
            <a:off x="2313175" y="2387200"/>
            <a:ext cx="302400" cy="277200"/>
          </a:xfrm>
          <a:prstGeom prst="rect">
            <a:avLst/>
          </a:prstGeom>
          <a:solidFill>
            <a:srgbClr val="FFE5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?</a:t>
            </a:r>
            <a:endParaRPr/>
          </a:p>
        </p:txBody>
      </p:sp>
      <p:sp>
        <p:nvSpPr>
          <p:cNvPr id="1367" name="Google Shape;1367;p78"/>
          <p:cNvSpPr/>
          <p:nvPr/>
        </p:nvSpPr>
        <p:spPr>
          <a:xfrm>
            <a:off x="3312495" y="2377256"/>
            <a:ext cx="849900" cy="393600"/>
          </a:xfrm>
          <a:prstGeom prst="roundRect">
            <a:avLst>
              <a:gd name="adj" fmla="val 8062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Return home</a:t>
            </a:r>
            <a:endParaRPr sz="1000"/>
          </a:p>
        </p:txBody>
      </p:sp>
      <p:cxnSp>
        <p:nvCxnSpPr>
          <p:cNvPr id="1368" name="Google Shape;1368;p78"/>
          <p:cNvCxnSpPr>
            <a:stCxn id="1369" idx="2"/>
            <a:endCxn id="1367" idx="0"/>
          </p:cNvCxnSpPr>
          <p:nvPr/>
        </p:nvCxnSpPr>
        <p:spPr>
          <a:xfrm>
            <a:off x="2458975" y="2133200"/>
            <a:ext cx="1278600" cy="24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70" name="Google Shape;1370;p78"/>
          <p:cNvCxnSpPr>
            <a:stCxn id="1369" idx="2"/>
            <a:endCxn id="1371" idx="0"/>
          </p:cNvCxnSpPr>
          <p:nvPr/>
        </p:nvCxnSpPr>
        <p:spPr>
          <a:xfrm flipH="1">
            <a:off x="888475" y="2133200"/>
            <a:ext cx="1570500" cy="28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72" name="Google Shape;1372;p78"/>
          <p:cNvSpPr/>
          <p:nvPr/>
        </p:nvSpPr>
        <p:spPr>
          <a:xfrm>
            <a:off x="1654987" y="2909937"/>
            <a:ext cx="912900" cy="289800"/>
          </a:xfrm>
          <a:prstGeom prst="roundRect">
            <a:avLst>
              <a:gd name="adj" fmla="val 50000"/>
            </a:avLst>
          </a:prstGeom>
          <a:solidFill>
            <a:srgbClr val="EA99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Battery low</a:t>
            </a:r>
            <a:endParaRPr sz="1000"/>
          </a:p>
        </p:txBody>
      </p:sp>
      <p:cxnSp>
        <p:nvCxnSpPr>
          <p:cNvPr id="1373" name="Google Shape;1373;p78"/>
          <p:cNvCxnSpPr>
            <a:stCxn id="1366" idx="2"/>
            <a:endCxn id="1374" idx="0"/>
          </p:cNvCxnSpPr>
          <p:nvPr/>
        </p:nvCxnSpPr>
        <p:spPr>
          <a:xfrm>
            <a:off x="2464375" y="2664400"/>
            <a:ext cx="378300" cy="258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75" name="Google Shape;1375;p78"/>
          <p:cNvCxnSpPr>
            <a:stCxn id="1366" idx="2"/>
            <a:endCxn id="1372" idx="0"/>
          </p:cNvCxnSpPr>
          <p:nvPr/>
        </p:nvCxnSpPr>
        <p:spPr>
          <a:xfrm flipH="1">
            <a:off x="2111575" y="2664400"/>
            <a:ext cx="352800" cy="245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76" name="Google Shape;1376;p78"/>
          <p:cNvCxnSpPr>
            <a:stCxn id="1369" idx="2"/>
            <a:endCxn id="1366" idx="0"/>
          </p:cNvCxnSpPr>
          <p:nvPr/>
        </p:nvCxnSpPr>
        <p:spPr>
          <a:xfrm>
            <a:off x="2458975" y="2133200"/>
            <a:ext cx="5400" cy="254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77" name="Google Shape;1377;p78"/>
          <p:cNvSpPr/>
          <p:nvPr/>
        </p:nvSpPr>
        <p:spPr>
          <a:xfrm>
            <a:off x="1492199" y="4364606"/>
            <a:ext cx="1260300" cy="358800"/>
          </a:xfrm>
          <a:prstGeom prst="roundRect">
            <a:avLst>
              <a:gd name="adj" fmla="val 11455"/>
            </a:avLst>
          </a:prstGeom>
          <a:solidFill>
            <a:srgbClr val="FFE599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Go to unidentified source</a:t>
            </a:r>
            <a:endParaRPr sz="1000"/>
          </a:p>
        </p:txBody>
      </p:sp>
      <p:sp>
        <p:nvSpPr>
          <p:cNvPr id="1378" name="Google Shape;1378;p78"/>
          <p:cNvSpPr/>
          <p:nvPr/>
        </p:nvSpPr>
        <p:spPr>
          <a:xfrm>
            <a:off x="2809502" y="4365256"/>
            <a:ext cx="1260300" cy="358800"/>
          </a:xfrm>
          <a:prstGeom prst="roundRect">
            <a:avLst>
              <a:gd name="adj" fmla="val 9469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Go down and fly X-pattern</a:t>
            </a:r>
            <a:endParaRPr sz="1000"/>
          </a:p>
        </p:txBody>
      </p:sp>
      <p:cxnSp>
        <p:nvCxnSpPr>
          <p:cNvPr id="1379" name="Google Shape;1379;p78"/>
          <p:cNvCxnSpPr>
            <a:stCxn id="1380" idx="2"/>
            <a:endCxn id="1377" idx="0"/>
          </p:cNvCxnSpPr>
          <p:nvPr/>
        </p:nvCxnSpPr>
        <p:spPr>
          <a:xfrm flipH="1">
            <a:off x="2122375" y="4097538"/>
            <a:ext cx="613200" cy="267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81" name="Google Shape;1381;p78"/>
          <p:cNvCxnSpPr>
            <a:stCxn id="1380" idx="2"/>
            <a:endCxn id="1378" idx="0"/>
          </p:cNvCxnSpPr>
          <p:nvPr/>
        </p:nvCxnSpPr>
        <p:spPr>
          <a:xfrm>
            <a:off x="2735575" y="4097538"/>
            <a:ext cx="704100" cy="267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82" name="Google Shape;1382;p78"/>
          <p:cNvSpPr/>
          <p:nvPr/>
        </p:nvSpPr>
        <p:spPr>
          <a:xfrm>
            <a:off x="2954136" y="3389551"/>
            <a:ext cx="849900" cy="393600"/>
          </a:xfrm>
          <a:prstGeom prst="roundRect">
            <a:avLst>
              <a:gd name="adj" fmla="val 12590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Follow raster</a:t>
            </a:r>
            <a:endParaRPr sz="1000"/>
          </a:p>
        </p:txBody>
      </p:sp>
      <p:cxnSp>
        <p:nvCxnSpPr>
          <p:cNvPr id="1383" name="Google Shape;1383;p78"/>
          <p:cNvCxnSpPr>
            <a:stCxn id="1374" idx="2"/>
            <a:endCxn id="1384" idx="0"/>
          </p:cNvCxnSpPr>
          <p:nvPr/>
        </p:nvCxnSpPr>
        <p:spPr>
          <a:xfrm flipH="1">
            <a:off x="2327575" y="3177373"/>
            <a:ext cx="515100" cy="225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85" name="Google Shape;1385;p78"/>
          <p:cNvCxnSpPr>
            <a:stCxn id="1374" idx="2"/>
            <a:endCxn id="1382" idx="0"/>
          </p:cNvCxnSpPr>
          <p:nvPr/>
        </p:nvCxnSpPr>
        <p:spPr>
          <a:xfrm>
            <a:off x="2842675" y="3177373"/>
            <a:ext cx="536400" cy="212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86" name="Google Shape;1386;p78"/>
          <p:cNvSpPr/>
          <p:nvPr/>
        </p:nvSpPr>
        <p:spPr>
          <a:xfrm>
            <a:off x="199526" y="2908225"/>
            <a:ext cx="650700" cy="289800"/>
          </a:xfrm>
          <a:prstGeom prst="roundRect">
            <a:avLst>
              <a:gd name="adj" fmla="val 16667"/>
            </a:avLst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arm</a:t>
            </a:r>
            <a:endParaRPr sz="1000"/>
          </a:p>
        </p:txBody>
      </p:sp>
      <p:sp>
        <p:nvSpPr>
          <p:cNvPr id="1387" name="Google Shape;1387;p78"/>
          <p:cNvSpPr/>
          <p:nvPr/>
        </p:nvSpPr>
        <p:spPr>
          <a:xfrm>
            <a:off x="913514" y="2908225"/>
            <a:ext cx="650700" cy="289800"/>
          </a:xfrm>
          <a:prstGeom prst="roundRect">
            <a:avLst>
              <a:gd name="adj" fmla="val 16667"/>
            </a:avLst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liftoff</a:t>
            </a:r>
            <a:endParaRPr sz="1000"/>
          </a:p>
        </p:txBody>
      </p:sp>
      <p:cxnSp>
        <p:nvCxnSpPr>
          <p:cNvPr id="1388" name="Google Shape;1388;p78"/>
          <p:cNvCxnSpPr>
            <a:stCxn id="1371" idx="2"/>
            <a:endCxn id="1386" idx="0"/>
          </p:cNvCxnSpPr>
          <p:nvPr/>
        </p:nvCxnSpPr>
        <p:spPr>
          <a:xfrm flipH="1">
            <a:off x="524750" y="2674350"/>
            <a:ext cx="363600" cy="23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89" name="Google Shape;1389;p78"/>
          <p:cNvCxnSpPr>
            <a:stCxn id="1371" idx="2"/>
            <a:endCxn id="1387" idx="0"/>
          </p:cNvCxnSpPr>
          <p:nvPr/>
        </p:nvCxnSpPr>
        <p:spPr>
          <a:xfrm>
            <a:off x="888350" y="2674350"/>
            <a:ext cx="350400" cy="23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90" name="Google Shape;1390;p78"/>
          <p:cNvSpPr/>
          <p:nvPr/>
        </p:nvSpPr>
        <p:spPr>
          <a:xfrm>
            <a:off x="1160100" y="3829325"/>
            <a:ext cx="1168500" cy="393600"/>
          </a:xfrm>
          <a:prstGeom prst="roundRect">
            <a:avLst>
              <a:gd name="adj" fmla="val 50000"/>
            </a:avLst>
          </a:prstGeom>
          <a:solidFill>
            <a:srgbClr val="EA99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No suspected sources</a:t>
            </a:r>
            <a:endParaRPr sz="1000"/>
          </a:p>
        </p:txBody>
      </p:sp>
      <p:cxnSp>
        <p:nvCxnSpPr>
          <p:cNvPr id="1391" name="Google Shape;1391;p78"/>
          <p:cNvCxnSpPr>
            <a:stCxn id="1384" idx="2"/>
            <a:endCxn id="1390" idx="0"/>
          </p:cNvCxnSpPr>
          <p:nvPr/>
        </p:nvCxnSpPr>
        <p:spPr>
          <a:xfrm flipH="1">
            <a:off x="1744225" y="3679838"/>
            <a:ext cx="583200" cy="149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92" name="Google Shape;1392;p78"/>
          <p:cNvCxnSpPr>
            <a:stCxn id="1384" idx="2"/>
            <a:endCxn id="1380" idx="0"/>
          </p:cNvCxnSpPr>
          <p:nvPr/>
        </p:nvCxnSpPr>
        <p:spPr>
          <a:xfrm>
            <a:off x="2327425" y="3679838"/>
            <a:ext cx="408000" cy="163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393" name="Google Shape;1393;p78"/>
          <p:cNvGrpSpPr/>
          <p:nvPr/>
        </p:nvGrpSpPr>
        <p:grpSpPr>
          <a:xfrm>
            <a:off x="2307775" y="1879100"/>
            <a:ext cx="302400" cy="254100"/>
            <a:chOff x="4771075" y="980250"/>
            <a:chExt cx="302400" cy="254100"/>
          </a:xfrm>
        </p:grpSpPr>
        <p:sp>
          <p:nvSpPr>
            <p:cNvPr id="1369" name="Google Shape;1369;p78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FFE599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394" name="Google Shape;1394;p78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grpSp>
        <p:nvGrpSpPr>
          <p:cNvPr id="1395" name="Google Shape;1395;p78"/>
          <p:cNvGrpSpPr/>
          <p:nvPr/>
        </p:nvGrpSpPr>
        <p:grpSpPr>
          <a:xfrm>
            <a:off x="737150" y="2420250"/>
            <a:ext cx="302400" cy="254100"/>
            <a:chOff x="4771075" y="980250"/>
            <a:chExt cx="302400" cy="254100"/>
          </a:xfrm>
        </p:grpSpPr>
        <p:sp>
          <p:nvSpPr>
            <p:cNvPr id="1371" name="Google Shape;1371;p78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B6D7A8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396" name="Google Shape;1396;p78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grpSp>
        <p:nvGrpSpPr>
          <p:cNvPr id="1397" name="Google Shape;1397;p78"/>
          <p:cNvGrpSpPr/>
          <p:nvPr/>
        </p:nvGrpSpPr>
        <p:grpSpPr>
          <a:xfrm>
            <a:off x="2691475" y="2923273"/>
            <a:ext cx="302400" cy="254100"/>
            <a:chOff x="4771075" y="980250"/>
            <a:chExt cx="302400" cy="254100"/>
          </a:xfrm>
        </p:grpSpPr>
        <p:sp>
          <p:nvSpPr>
            <p:cNvPr id="1374" name="Google Shape;1374;p78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FFE599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398" name="Google Shape;1398;p78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1384" name="Google Shape;1384;p78"/>
          <p:cNvSpPr/>
          <p:nvPr/>
        </p:nvSpPr>
        <p:spPr>
          <a:xfrm>
            <a:off x="2176225" y="3402638"/>
            <a:ext cx="302400" cy="277200"/>
          </a:xfrm>
          <a:prstGeom prst="rect">
            <a:avLst/>
          </a:prstGeom>
          <a:solidFill>
            <a:srgbClr val="FFE5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?</a:t>
            </a:r>
            <a:endParaRPr/>
          </a:p>
        </p:txBody>
      </p:sp>
      <p:grpSp>
        <p:nvGrpSpPr>
          <p:cNvPr id="1399" name="Google Shape;1399;p78"/>
          <p:cNvGrpSpPr/>
          <p:nvPr/>
        </p:nvGrpSpPr>
        <p:grpSpPr>
          <a:xfrm>
            <a:off x="2584375" y="3843438"/>
            <a:ext cx="302400" cy="254100"/>
            <a:chOff x="4771075" y="980250"/>
            <a:chExt cx="302400" cy="254100"/>
          </a:xfrm>
        </p:grpSpPr>
        <p:sp>
          <p:nvSpPr>
            <p:cNvPr id="1380" name="Google Shape;1380;p78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FFE599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400" name="Google Shape;1400;p78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5" name="Google Shape;1405;p79"/>
          <p:cNvSpPr txBox="1"/>
          <p:nvPr/>
        </p:nvSpPr>
        <p:spPr>
          <a:xfrm>
            <a:off x="216000" y="139320"/>
            <a:ext cx="86991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SDF &amp; Autonomy</a:t>
            </a:r>
            <a:endParaRPr sz="3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6" name="Google Shape;1406;p79"/>
          <p:cNvSpPr txBox="1"/>
          <p:nvPr/>
        </p:nvSpPr>
        <p:spPr>
          <a:xfrm>
            <a:off x="215975" y="710500"/>
            <a:ext cx="6394200" cy="10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Char char="●"/>
            </a:pPr>
            <a:r>
              <a:rPr lang="en-US" sz="16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LAMP detector payload communicating with UAV</a:t>
            </a:r>
            <a:endParaRPr sz="16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venir"/>
              <a:buChar char="●"/>
            </a:pPr>
            <a:r>
              <a:rPr lang="en-US" sz="1600">
                <a:latin typeface="Avenir"/>
                <a:ea typeface="Avenir"/>
                <a:cs typeface="Avenir"/>
                <a:sym typeface="Avenir"/>
              </a:rPr>
              <a:t>Instructed to fly in grid, prioritize any source found on the way</a:t>
            </a:r>
            <a:endParaRPr sz="1600">
              <a:latin typeface="Avenir"/>
              <a:ea typeface="Avenir"/>
              <a:cs typeface="Avenir"/>
              <a:sym typeface="Avenir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venir"/>
              <a:buChar char="●"/>
            </a:pPr>
            <a:r>
              <a:rPr lang="en-US" sz="1600">
                <a:latin typeface="Avenir"/>
                <a:ea typeface="Avenir"/>
                <a:cs typeface="Avenir"/>
                <a:sym typeface="Avenir"/>
              </a:rPr>
              <a:t>Logic implemented via a behaviour tree</a:t>
            </a:r>
            <a:endParaRPr sz="1600"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407" name="Google Shape;1407;p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15475" y="2152681"/>
            <a:ext cx="6452993" cy="2581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8" name="Google Shape;1408;p79"/>
          <p:cNvPicPr preferRelativeResize="0"/>
          <p:nvPr/>
        </p:nvPicPr>
        <p:blipFill rotWithShape="1">
          <a:blip r:embed="rId4">
            <a:alphaModFix/>
          </a:blip>
          <a:srcRect l="74528" t="5731"/>
          <a:stretch/>
        </p:blipFill>
        <p:spPr>
          <a:xfrm>
            <a:off x="7192350" y="54425"/>
            <a:ext cx="1643674" cy="2433326"/>
          </a:xfrm>
          <a:prstGeom prst="rect">
            <a:avLst/>
          </a:prstGeom>
          <a:noFill/>
          <a:ln>
            <a:noFill/>
          </a:ln>
        </p:spPr>
      </p:pic>
      <p:sp>
        <p:nvSpPr>
          <p:cNvPr id="1409" name="Google Shape;1409;p79"/>
          <p:cNvSpPr/>
          <p:nvPr/>
        </p:nvSpPr>
        <p:spPr>
          <a:xfrm>
            <a:off x="8716350" y="0"/>
            <a:ext cx="1643700" cy="4642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0" name="Google Shape;1410;p79"/>
          <p:cNvSpPr txBox="1"/>
          <p:nvPr/>
        </p:nvSpPr>
        <p:spPr>
          <a:xfrm rot="-5400000">
            <a:off x="8001575" y="1018517"/>
            <a:ext cx="6651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/>
              <a:t>z-score</a:t>
            </a:r>
            <a:endParaRPr sz="900"/>
          </a:p>
        </p:txBody>
      </p:sp>
      <p:sp>
        <p:nvSpPr>
          <p:cNvPr id="1411" name="Google Shape;1411;p79"/>
          <p:cNvSpPr/>
          <p:nvPr/>
        </p:nvSpPr>
        <p:spPr>
          <a:xfrm>
            <a:off x="3312495" y="2377256"/>
            <a:ext cx="849900" cy="393600"/>
          </a:xfrm>
          <a:prstGeom prst="roundRect">
            <a:avLst>
              <a:gd name="adj" fmla="val 8062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Return home</a:t>
            </a:r>
            <a:endParaRPr sz="1000"/>
          </a:p>
        </p:txBody>
      </p:sp>
      <p:cxnSp>
        <p:nvCxnSpPr>
          <p:cNvPr id="1412" name="Google Shape;1412;p79"/>
          <p:cNvCxnSpPr>
            <a:stCxn id="1413" idx="2"/>
            <a:endCxn id="1411" idx="0"/>
          </p:cNvCxnSpPr>
          <p:nvPr/>
        </p:nvCxnSpPr>
        <p:spPr>
          <a:xfrm>
            <a:off x="2458975" y="2133200"/>
            <a:ext cx="1278600" cy="24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14" name="Google Shape;1414;p79"/>
          <p:cNvCxnSpPr>
            <a:stCxn id="1413" idx="2"/>
          </p:cNvCxnSpPr>
          <p:nvPr/>
        </p:nvCxnSpPr>
        <p:spPr>
          <a:xfrm flipH="1">
            <a:off x="888475" y="2133200"/>
            <a:ext cx="1570500" cy="28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15" name="Google Shape;1415;p79"/>
          <p:cNvCxnSpPr>
            <a:stCxn id="1413" idx="2"/>
          </p:cNvCxnSpPr>
          <p:nvPr/>
        </p:nvCxnSpPr>
        <p:spPr>
          <a:xfrm>
            <a:off x="2458975" y="2133200"/>
            <a:ext cx="5400" cy="254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416" name="Google Shape;1416;p79"/>
          <p:cNvGrpSpPr/>
          <p:nvPr/>
        </p:nvGrpSpPr>
        <p:grpSpPr>
          <a:xfrm>
            <a:off x="2307775" y="1879100"/>
            <a:ext cx="302400" cy="254100"/>
            <a:chOff x="4771075" y="980250"/>
            <a:chExt cx="302400" cy="254100"/>
          </a:xfrm>
        </p:grpSpPr>
        <p:sp>
          <p:nvSpPr>
            <p:cNvPr id="1413" name="Google Shape;1413;p79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F3F3F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417" name="Google Shape;1417;p79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1418" name="Google Shape;1418;p79"/>
          <p:cNvSpPr/>
          <p:nvPr/>
        </p:nvSpPr>
        <p:spPr>
          <a:xfrm>
            <a:off x="2313175" y="2387200"/>
            <a:ext cx="302400" cy="277200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?</a:t>
            </a:r>
            <a:endParaRPr/>
          </a:p>
        </p:txBody>
      </p:sp>
      <p:sp>
        <p:nvSpPr>
          <p:cNvPr id="1419" name="Google Shape;1419;p79"/>
          <p:cNvSpPr/>
          <p:nvPr/>
        </p:nvSpPr>
        <p:spPr>
          <a:xfrm>
            <a:off x="3312495" y="2377256"/>
            <a:ext cx="849900" cy="393600"/>
          </a:xfrm>
          <a:prstGeom prst="roundRect">
            <a:avLst>
              <a:gd name="adj" fmla="val 8062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Return home</a:t>
            </a:r>
            <a:endParaRPr sz="1000"/>
          </a:p>
        </p:txBody>
      </p:sp>
      <p:cxnSp>
        <p:nvCxnSpPr>
          <p:cNvPr id="1420" name="Google Shape;1420;p79"/>
          <p:cNvCxnSpPr>
            <a:stCxn id="1421" idx="2"/>
            <a:endCxn id="1419" idx="0"/>
          </p:cNvCxnSpPr>
          <p:nvPr/>
        </p:nvCxnSpPr>
        <p:spPr>
          <a:xfrm>
            <a:off x="2458975" y="2133200"/>
            <a:ext cx="1278600" cy="24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22" name="Google Shape;1422;p79"/>
          <p:cNvCxnSpPr>
            <a:stCxn id="1421" idx="2"/>
            <a:endCxn id="1423" idx="0"/>
          </p:cNvCxnSpPr>
          <p:nvPr/>
        </p:nvCxnSpPr>
        <p:spPr>
          <a:xfrm flipH="1">
            <a:off x="888475" y="2133200"/>
            <a:ext cx="1570500" cy="28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24" name="Google Shape;1424;p79"/>
          <p:cNvSpPr/>
          <p:nvPr/>
        </p:nvSpPr>
        <p:spPr>
          <a:xfrm>
            <a:off x="1654987" y="2909937"/>
            <a:ext cx="912900" cy="2898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Battery low</a:t>
            </a:r>
            <a:endParaRPr sz="1000"/>
          </a:p>
        </p:txBody>
      </p:sp>
      <p:cxnSp>
        <p:nvCxnSpPr>
          <p:cNvPr id="1425" name="Google Shape;1425;p79"/>
          <p:cNvCxnSpPr>
            <a:stCxn id="1418" idx="2"/>
          </p:cNvCxnSpPr>
          <p:nvPr/>
        </p:nvCxnSpPr>
        <p:spPr>
          <a:xfrm>
            <a:off x="2464375" y="2664400"/>
            <a:ext cx="378300" cy="258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26" name="Google Shape;1426;p79"/>
          <p:cNvCxnSpPr>
            <a:stCxn id="1418" idx="2"/>
            <a:endCxn id="1424" idx="0"/>
          </p:cNvCxnSpPr>
          <p:nvPr/>
        </p:nvCxnSpPr>
        <p:spPr>
          <a:xfrm flipH="1">
            <a:off x="2111575" y="2664400"/>
            <a:ext cx="352800" cy="245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27" name="Google Shape;1427;p79"/>
          <p:cNvCxnSpPr>
            <a:stCxn id="1421" idx="2"/>
            <a:endCxn id="1418" idx="0"/>
          </p:cNvCxnSpPr>
          <p:nvPr/>
        </p:nvCxnSpPr>
        <p:spPr>
          <a:xfrm>
            <a:off x="2458975" y="2133200"/>
            <a:ext cx="5400" cy="254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28" name="Google Shape;1428;p79"/>
          <p:cNvSpPr/>
          <p:nvPr/>
        </p:nvSpPr>
        <p:spPr>
          <a:xfrm>
            <a:off x="199526" y="2908225"/>
            <a:ext cx="650700" cy="2898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arm</a:t>
            </a:r>
            <a:endParaRPr sz="1000"/>
          </a:p>
        </p:txBody>
      </p:sp>
      <p:sp>
        <p:nvSpPr>
          <p:cNvPr id="1429" name="Google Shape;1429;p79"/>
          <p:cNvSpPr/>
          <p:nvPr/>
        </p:nvSpPr>
        <p:spPr>
          <a:xfrm>
            <a:off x="913514" y="2908225"/>
            <a:ext cx="650700" cy="2898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liftoff</a:t>
            </a:r>
            <a:endParaRPr sz="1000"/>
          </a:p>
        </p:txBody>
      </p:sp>
      <p:cxnSp>
        <p:nvCxnSpPr>
          <p:cNvPr id="1430" name="Google Shape;1430;p79"/>
          <p:cNvCxnSpPr>
            <a:stCxn id="1423" idx="2"/>
            <a:endCxn id="1428" idx="0"/>
          </p:cNvCxnSpPr>
          <p:nvPr/>
        </p:nvCxnSpPr>
        <p:spPr>
          <a:xfrm flipH="1">
            <a:off x="524750" y="2674350"/>
            <a:ext cx="363600" cy="23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31" name="Google Shape;1431;p79"/>
          <p:cNvCxnSpPr>
            <a:stCxn id="1423" idx="2"/>
            <a:endCxn id="1429" idx="0"/>
          </p:cNvCxnSpPr>
          <p:nvPr/>
        </p:nvCxnSpPr>
        <p:spPr>
          <a:xfrm>
            <a:off x="888350" y="2674350"/>
            <a:ext cx="350400" cy="23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432" name="Google Shape;1432;p79"/>
          <p:cNvGrpSpPr/>
          <p:nvPr/>
        </p:nvGrpSpPr>
        <p:grpSpPr>
          <a:xfrm>
            <a:off x="2307775" y="1879100"/>
            <a:ext cx="302400" cy="254100"/>
            <a:chOff x="4771075" y="980250"/>
            <a:chExt cx="302400" cy="254100"/>
          </a:xfrm>
        </p:grpSpPr>
        <p:sp>
          <p:nvSpPr>
            <p:cNvPr id="1421" name="Google Shape;1421;p79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F3F3F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433" name="Google Shape;1433;p79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grpSp>
        <p:nvGrpSpPr>
          <p:cNvPr id="1434" name="Google Shape;1434;p79"/>
          <p:cNvGrpSpPr/>
          <p:nvPr/>
        </p:nvGrpSpPr>
        <p:grpSpPr>
          <a:xfrm>
            <a:off x="737150" y="2420250"/>
            <a:ext cx="302400" cy="254100"/>
            <a:chOff x="4771075" y="980250"/>
            <a:chExt cx="302400" cy="254100"/>
          </a:xfrm>
        </p:grpSpPr>
        <p:sp>
          <p:nvSpPr>
            <p:cNvPr id="1423" name="Google Shape;1423;p79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F3F3F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435" name="Google Shape;1435;p79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1436" name="Google Shape;1436;p79"/>
          <p:cNvSpPr/>
          <p:nvPr/>
        </p:nvSpPr>
        <p:spPr>
          <a:xfrm>
            <a:off x="2313175" y="2387200"/>
            <a:ext cx="302400" cy="277200"/>
          </a:xfrm>
          <a:prstGeom prst="rect">
            <a:avLst/>
          </a:prstGeom>
          <a:solidFill>
            <a:srgbClr val="FFE5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?</a:t>
            </a:r>
            <a:endParaRPr/>
          </a:p>
        </p:txBody>
      </p:sp>
      <p:sp>
        <p:nvSpPr>
          <p:cNvPr id="1437" name="Google Shape;1437;p79"/>
          <p:cNvSpPr/>
          <p:nvPr/>
        </p:nvSpPr>
        <p:spPr>
          <a:xfrm>
            <a:off x="3312495" y="2377256"/>
            <a:ext cx="849900" cy="393600"/>
          </a:xfrm>
          <a:prstGeom prst="roundRect">
            <a:avLst>
              <a:gd name="adj" fmla="val 8062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Return home</a:t>
            </a:r>
            <a:endParaRPr sz="1000"/>
          </a:p>
        </p:txBody>
      </p:sp>
      <p:cxnSp>
        <p:nvCxnSpPr>
          <p:cNvPr id="1438" name="Google Shape;1438;p79"/>
          <p:cNvCxnSpPr>
            <a:stCxn id="1439" idx="2"/>
            <a:endCxn id="1437" idx="0"/>
          </p:cNvCxnSpPr>
          <p:nvPr/>
        </p:nvCxnSpPr>
        <p:spPr>
          <a:xfrm>
            <a:off x="2458975" y="2133200"/>
            <a:ext cx="1278600" cy="24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40" name="Google Shape;1440;p79"/>
          <p:cNvCxnSpPr>
            <a:stCxn id="1439" idx="2"/>
            <a:endCxn id="1441" idx="0"/>
          </p:cNvCxnSpPr>
          <p:nvPr/>
        </p:nvCxnSpPr>
        <p:spPr>
          <a:xfrm flipH="1">
            <a:off x="888475" y="2133200"/>
            <a:ext cx="1570500" cy="28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42" name="Google Shape;1442;p79"/>
          <p:cNvSpPr/>
          <p:nvPr/>
        </p:nvSpPr>
        <p:spPr>
          <a:xfrm>
            <a:off x="1654987" y="2909937"/>
            <a:ext cx="912900" cy="289800"/>
          </a:xfrm>
          <a:prstGeom prst="roundRect">
            <a:avLst>
              <a:gd name="adj" fmla="val 50000"/>
            </a:avLst>
          </a:prstGeom>
          <a:solidFill>
            <a:srgbClr val="EA99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Battery low</a:t>
            </a:r>
            <a:endParaRPr sz="1000"/>
          </a:p>
        </p:txBody>
      </p:sp>
      <p:cxnSp>
        <p:nvCxnSpPr>
          <p:cNvPr id="1443" name="Google Shape;1443;p79"/>
          <p:cNvCxnSpPr>
            <a:stCxn id="1436" idx="2"/>
            <a:endCxn id="1444" idx="0"/>
          </p:cNvCxnSpPr>
          <p:nvPr/>
        </p:nvCxnSpPr>
        <p:spPr>
          <a:xfrm>
            <a:off x="2464375" y="2664400"/>
            <a:ext cx="378300" cy="258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45" name="Google Shape;1445;p79"/>
          <p:cNvCxnSpPr>
            <a:stCxn id="1436" idx="2"/>
            <a:endCxn id="1442" idx="0"/>
          </p:cNvCxnSpPr>
          <p:nvPr/>
        </p:nvCxnSpPr>
        <p:spPr>
          <a:xfrm flipH="1">
            <a:off x="2111575" y="2664400"/>
            <a:ext cx="352800" cy="245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46" name="Google Shape;1446;p79"/>
          <p:cNvCxnSpPr>
            <a:stCxn id="1439" idx="2"/>
            <a:endCxn id="1436" idx="0"/>
          </p:cNvCxnSpPr>
          <p:nvPr/>
        </p:nvCxnSpPr>
        <p:spPr>
          <a:xfrm>
            <a:off x="2458975" y="2133200"/>
            <a:ext cx="5400" cy="254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47" name="Google Shape;1447;p79"/>
          <p:cNvSpPr/>
          <p:nvPr/>
        </p:nvSpPr>
        <p:spPr>
          <a:xfrm>
            <a:off x="1492199" y="4364606"/>
            <a:ext cx="1260300" cy="358800"/>
          </a:xfrm>
          <a:prstGeom prst="roundRect">
            <a:avLst>
              <a:gd name="adj" fmla="val 11455"/>
            </a:avLst>
          </a:prstGeom>
          <a:solidFill>
            <a:srgbClr val="FFE5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Go to unidentified source</a:t>
            </a:r>
            <a:endParaRPr sz="1000"/>
          </a:p>
        </p:txBody>
      </p:sp>
      <p:sp>
        <p:nvSpPr>
          <p:cNvPr id="1448" name="Google Shape;1448;p79"/>
          <p:cNvSpPr/>
          <p:nvPr/>
        </p:nvSpPr>
        <p:spPr>
          <a:xfrm>
            <a:off x="2809502" y="4365256"/>
            <a:ext cx="1260300" cy="358800"/>
          </a:xfrm>
          <a:prstGeom prst="roundRect">
            <a:avLst>
              <a:gd name="adj" fmla="val 9469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Go down and fly X-pattern</a:t>
            </a:r>
            <a:endParaRPr sz="1000"/>
          </a:p>
        </p:txBody>
      </p:sp>
      <p:cxnSp>
        <p:nvCxnSpPr>
          <p:cNvPr id="1449" name="Google Shape;1449;p79"/>
          <p:cNvCxnSpPr>
            <a:stCxn id="1450" idx="2"/>
            <a:endCxn id="1447" idx="0"/>
          </p:cNvCxnSpPr>
          <p:nvPr/>
        </p:nvCxnSpPr>
        <p:spPr>
          <a:xfrm flipH="1">
            <a:off x="2122375" y="4097538"/>
            <a:ext cx="613200" cy="267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51" name="Google Shape;1451;p79"/>
          <p:cNvCxnSpPr>
            <a:stCxn id="1450" idx="2"/>
            <a:endCxn id="1448" idx="0"/>
          </p:cNvCxnSpPr>
          <p:nvPr/>
        </p:nvCxnSpPr>
        <p:spPr>
          <a:xfrm>
            <a:off x="2735575" y="4097538"/>
            <a:ext cx="704100" cy="267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52" name="Google Shape;1452;p79"/>
          <p:cNvSpPr/>
          <p:nvPr/>
        </p:nvSpPr>
        <p:spPr>
          <a:xfrm>
            <a:off x="2954136" y="3389551"/>
            <a:ext cx="849900" cy="393600"/>
          </a:xfrm>
          <a:prstGeom prst="roundRect">
            <a:avLst>
              <a:gd name="adj" fmla="val 12590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Follow raster</a:t>
            </a:r>
            <a:endParaRPr sz="1000"/>
          </a:p>
        </p:txBody>
      </p:sp>
      <p:cxnSp>
        <p:nvCxnSpPr>
          <p:cNvPr id="1453" name="Google Shape;1453;p79"/>
          <p:cNvCxnSpPr>
            <a:stCxn id="1444" idx="2"/>
            <a:endCxn id="1454" idx="0"/>
          </p:cNvCxnSpPr>
          <p:nvPr/>
        </p:nvCxnSpPr>
        <p:spPr>
          <a:xfrm flipH="1">
            <a:off x="2327575" y="3177373"/>
            <a:ext cx="515100" cy="225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55" name="Google Shape;1455;p79"/>
          <p:cNvCxnSpPr>
            <a:stCxn id="1444" idx="2"/>
            <a:endCxn id="1452" idx="0"/>
          </p:cNvCxnSpPr>
          <p:nvPr/>
        </p:nvCxnSpPr>
        <p:spPr>
          <a:xfrm>
            <a:off x="2842675" y="3177373"/>
            <a:ext cx="536400" cy="212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56" name="Google Shape;1456;p79"/>
          <p:cNvSpPr/>
          <p:nvPr/>
        </p:nvSpPr>
        <p:spPr>
          <a:xfrm>
            <a:off x="199526" y="2908225"/>
            <a:ext cx="650700" cy="289800"/>
          </a:xfrm>
          <a:prstGeom prst="roundRect">
            <a:avLst>
              <a:gd name="adj" fmla="val 16667"/>
            </a:avLst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arm</a:t>
            </a:r>
            <a:endParaRPr sz="1000"/>
          </a:p>
        </p:txBody>
      </p:sp>
      <p:sp>
        <p:nvSpPr>
          <p:cNvPr id="1457" name="Google Shape;1457;p79"/>
          <p:cNvSpPr/>
          <p:nvPr/>
        </p:nvSpPr>
        <p:spPr>
          <a:xfrm>
            <a:off x="913514" y="2908225"/>
            <a:ext cx="650700" cy="289800"/>
          </a:xfrm>
          <a:prstGeom prst="roundRect">
            <a:avLst>
              <a:gd name="adj" fmla="val 16667"/>
            </a:avLst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liftoff</a:t>
            </a:r>
            <a:endParaRPr sz="1000"/>
          </a:p>
        </p:txBody>
      </p:sp>
      <p:cxnSp>
        <p:nvCxnSpPr>
          <p:cNvPr id="1458" name="Google Shape;1458;p79"/>
          <p:cNvCxnSpPr>
            <a:stCxn id="1441" idx="2"/>
            <a:endCxn id="1456" idx="0"/>
          </p:cNvCxnSpPr>
          <p:nvPr/>
        </p:nvCxnSpPr>
        <p:spPr>
          <a:xfrm flipH="1">
            <a:off x="524750" y="2674350"/>
            <a:ext cx="363600" cy="23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59" name="Google Shape;1459;p79"/>
          <p:cNvCxnSpPr>
            <a:stCxn id="1441" idx="2"/>
            <a:endCxn id="1457" idx="0"/>
          </p:cNvCxnSpPr>
          <p:nvPr/>
        </p:nvCxnSpPr>
        <p:spPr>
          <a:xfrm>
            <a:off x="888350" y="2674350"/>
            <a:ext cx="350400" cy="23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60" name="Google Shape;1460;p79"/>
          <p:cNvSpPr/>
          <p:nvPr/>
        </p:nvSpPr>
        <p:spPr>
          <a:xfrm>
            <a:off x="1160100" y="3829325"/>
            <a:ext cx="1168500" cy="393600"/>
          </a:xfrm>
          <a:prstGeom prst="roundRect">
            <a:avLst>
              <a:gd name="adj" fmla="val 50000"/>
            </a:avLst>
          </a:prstGeom>
          <a:solidFill>
            <a:srgbClr val="EA99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No suspected sources</a:t>
            </a:r>
            <a:endParaRPr sz="1000"/>
          </a:p>
        </p:txBody>
      </p:sp>
      <p:cxnSp>
        <p:nvCxnSpPr>
          <p:cNvPr id="1461" name="Google Shape;1461;p79"/>
          <p:cNvCxnSpPr>
            <a:stCxn id="1454" idx="2"/>
            <a:endCxn id="1460" idx="0"/>
          </p:cNvCxnSpPr>
          <p:nvPr/>
        </p:nvCxnSpPr>
        <p:spPr>
          <a:xfrm flipH="1">
            <a:off x="1744225" y="3679838"/>
            <a:ext cx="583200" cy="149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62" name="Google Shape;1462;p79"/>
          <p:cNvCxnSpPr>
            <a:stCxn id="1454" idx="2"/>
            <a:endCxn id="1450" idx="0"/>
          </p:cNvCxnSpPr>
          <p:nvPr/>
        </p:nvCxnSpPr>
        <p:spPr>
          <a:xfrm>
            <a:off x="2327425" y="3679838"/>
            <a:ext cx="408000" cy="163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463" name="Google Shape;1463;p79"/>
          <p:cNvGrpSpPr/>
          <p:nvPr/>
        </p:nvGrpSpPr>
        <p:grpSpPr>
          <a:xfrm>
            <a:off x="2307775" y="1879100"/>
            <a:ext cx="302400" cy="254100"/>
            <a:chOff x="4771075" y="980250"/>
            <a:chExt cx="302400" cy="254100"/>
          </a:xfrm>
        </p:grpSpPr>
        <p:sp>
          <p:nvSpPr>
            <p:cNvPr id="1439" name="Google Shape;1439;p79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FFE599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464" name="Google Shape;1464;p79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grpSp>
        <p:nvGrpSpPr>
          <p:cNvPr id="1465" name="Google Shape;1465;p79"/>
          <p:cNvGrpSpPr/>
          <p:nvPr/>
        </p:nvGrpSpPr>
        <p:grpSpPr>
          <a:xfrm>
            <a:off x="737150" y="2420250"/>
            <a:ext cx="302400" cy="254100"/>
            <a:chOff x="4771075" y="980250"/>
            <a:chExt cx="302400" cy="254100"/>
          </a:xfrm>
        </p:grpSpPr>
        <p:sp>
          <p:nvSpPr>
            <p:cNvPr id="1441" name="Google Shape;1441;p79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B6D7A8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466" name="Google Shape;1466;p79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grpSp>
        <p:nvGrpSpPr>
          <p:cNvPr id="1467" name="Google Shape;1467;p79"/>
          <p:cNvGrpSpPr/>
          <p:nvPr/>
        </p:nvGrpSpPr>
        <p:grpSpPr>
          <a:xfrm>
            <a:off x="2691475" y="2923273"/>
            <a:ext cx="302400" cy="254100"/>
            <a:chOff x="4771075" y="980250"/>
            <a:chExt cx="302400" cy="254100"/>
          </a:xfrm>
        </p:grpSpPr>
        <p:sp>
          <p:nvSpPr>
            <p:cNvPr id="1444" name="Google Shape;1444;p79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FFE599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468" name="Google Shape;1468;p79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1454" name="Google Shape;1454;p79"/>
          <p:cNvSpPr/>
          <p:nvPr/>
        </p:nvSpPr>
        <p:spPr>
          <a:xfrm>
            <a:off x="2176225" y="3402638"/>
            <a:ext cx="302400" cy="277200"/>
          </a:xfrm>
          <a:prstGeom prst="rect">
            <a:avLst/>
          </a:prstGeom>
          <a:solidFill>
            <a:srgbClr val="FFE5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?</a:t>
            </a:r>
            <a:endParaRPr/>
          </a:p>
        </p:txBody>
      </p:sp>
      <p:grpSp>
        <p:nvGrpSpPr>
          <p:cNvPr id="1469" name="Google Shape;1469;p79"/>
          <p:cNvGrpSpPr/>
          <p:nvPr/>
        </p:nvGrpSpPr>
        <p:grpSpPr>
          <a:xfrm>
            <a:off x="2584375" y="3843438"/>
            <a:ext cx="302400" cy="254100"/>
            <a:chOff x="4771075" y="980250"/>
            <a:chExt cx="302400" cy="254100"/>
          </a:xfrm>
        </p:grpSpPr>
        <p:sp>
          <p:nvSpPr>
            <p:cNvPr id="1450" name="Google Shape;1450;p79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FFE599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470" name="Google Shape;1470;p79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grpSp>
        <p:nvGrpSpPr>
          <p:cNvPr id="1471" name="Google Shape;1471;p79"/>
          <p:cNvGrpSpPr/>
          <p:nvPr/>
        </p:nvGrpSpPr>
        <p:grpSpPr>
          <a:xfrm>
            <a:off x="138882" y="1870262"/>
            <a:ext cx="4324243" cy="3257714"/>
            <a:chOff x="138882" y="1879100"/>
            <a:chExt cx="4324243" cy="3257714"/>
          </a:xfrm>
        </p:grpSpPr>
        <p:pic>
          <p:nvPicPr>
            <p:cNvPr id="1472" name="Google Shape;1472;p7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38882" y="1879100"/>
              <a:ext cx="4254691" cy="31431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73" name="Google Shape;1473;p79"/>
            <p:cNvSpPr/>
            <p:nvPr/>
          </p:nvSpPr>
          <p:spPr>
            <a:xfrm>
              <a:off x="2954125" y="4778014"/>
              <a:ext cx="1509000" cy="3588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p80"/>
          <p:cNvSpPr txBox="1"/>
          <p:nvPr/>
        </p:nvSpPr>
        <p:spPr>
          <a:xfrm>
            <a:off x="216000" y="139320"/>
            <a:ext cx="86991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SDF &amp; Autonomy</a:t>
            </a:r>
            <a:endParaRPr sz="3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9" name="Google Shape;1479;p80"/>
          <p:cNvSpPr txBox="1"/>
          <p:nvPr/>
        </p:nvSpPr>
        <p:spPr>
          <a:xfrm>
            <a:off x="215975" y="710500"/>
            <a:ext cx="6394200" cy="10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Char char="●"/>
            </a:pPr>
            <a:r>
              <a:rPr lang="en-US" sz="16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LAMP detector payload communicating with UAV</a:t>
            </a:r>
            <a:endParaRPr sz="16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venir"/>
              <a:buChar char="●"/>
            </a:pPr>
            <a:r>
              <a:rPr lang="en-US" sz="1600">
                <a:latin typeface="Avenir"/>
                <a:ea typeface="Avenir"/>
                <a:cs typeface="Avenir"/>
                <a:sym typeface="Avenir"/>
              </a:rPr>
              <a:t>Instructed to fly in grid, prioritize any source found on the way</a:t>
            </a:r>
            <a:endParaRPr sz="1600">
              <a:latin typeface="Avenir"/>
              <a:ea typeface="Avenir"/>
              <a:cs typeface="Avenir"/>
              <a:sym typeface="Avenir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venir"/>
              <a:buChar char="●"/>
            </a:pPr>
            <a:r>
              <a:rPr lang="en-US" sz="1600">
                <a:latin typeface="Avenir"/>
                <a:ea typeface="Avenir"/>
                <a:cs typeface="Avenir"/>
                <a:sym typeface="Avenir"/>
              </a:rPr>
              <a:t>Logic implemented via a behaviour tree</a:t>
            </a:r>
            <a:endParaRPr sz="1600"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480" name="Google Shape;1480;p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15475" y="2152681"/>
            <a:ext cx="6452993" cy="2581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1" name="Google Shape;1481;p80"/>
          <p:cNvPicPr preferRelativeResize="0"/>
          <p:nvPr/>
        </p:nvPicPr>
        <p:blipFill rotWithShape="1">
          <a:blip r:embed="rId4">
            <a:alphaModFix/>
          </a:blip>
          <a:srcRect l="74528" t="5731"/>
          <a:stretch/>
        </p:blipFill>
        <p:spPr>
          <a:xfrm>
            <a:off x="7192350" y="54425"/>
            <a:ext cx="1643674" cy="2433326"/>
          </a:xfrm>
          <a:prstGeom prst="rect">
            <a:avLst/>
          </a:prstGeom>
          <a:noFill/>
          <a:ln>
            <a:noFill/>
          </a:ln>
        </p:spPr>
      </p:pic>
      <p:sp>
        <p:nvSpPr>
          <p:cNvPr id="1482" name="Google Shape;1482;p80"/>
          <p:cNvSpPr/>
          <p:nvPr/>
        </p:nvSpPr>
        <p:spPr>
          <a:xfrm>
            <a:off x="8716350" y="0"/>
            <a:ext cx="1643700" cy="4642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3" name="Google Shape;1483;p80"/>
          <p:cNvSpPr txBox="1"/>
          <p:nvPr/>
        </p:nvSpPr>
        <p:spPr>
          <a:xfrm rot="-5400000">
            <a:off x="8001575" y="1018517"/>
            <a:ext cx="6651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/>
              <a:t>z-score</a:t>
            </a:r>
            <a:endParaRPr sz="900"/>
          </a:p>
        </p:txBody>
      </p:sp>
      <p:sp>
        <p:nvSpPr>
          <p:cNvPr id="1484" name="Google Shape;1484;p80"/>
          <p:cNvSpPr/>
          <p:nvPr/>
        </p:nvSpPr>
        <p:spPr>
          <a:xfrm>
            <a:off x="3312495" y="2377256"/>
            <a:ext cx="849900" cy="393600"/>
          </a:xfrm>
          <a:prstGeom prst="roundRect">
            <a:avLst>
              <a:gd name="adj" fmla="val 8062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Return home</a:t>
            </a:r>
            <a:endParaRPr sz="1000"/>
          </a:p>
        </p:txBody>
      </p:sp>
      <p:cxnSp>
        <p:nvCxnSpPr>
          <p:cNvPr id="1485" name="Google Shape;1485;p80"/>
          <p:cNvCxnSpPr>
            <a:stCxn id="1486" idx="2"/>
            <a:endCxn id="1484" idx="0"/>
          </p:cNvCxnSpPr>
          <p:nvPr/>
        </p:nvCxnSpPr>
        <p:spPr>
          <a:xfrm>
            <a:off x="2458975" y="2133200"/>
            <a:ext cx="1278600" cy="24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87" name="Google Shape;1487;p80"/>
          <p:cNvCxnSpPr>
            <a:stCxn id="1486" idx="2"/>
          </p:cNvCxnSpPr>
          <p:nvPr/>
        </p:nvCxnSpPr>
        <p:spPr>
          <a:xfrm flipH="1">
            <a:off x="888475" y="2133200"/>
            <a:ext cx="1570500" cy="28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88" name="Google Shape;1488;p80"/>
          <p:cNvCxnSpPr>
            <a:stCxn id="1486" idx="2"/>
          </p:cNvCxnSpPr>
          <p:nvPr/>
        </p:nvCxnSpPr>
        <p:spPr>
          <a:xfrm>
            <a:off x="2458975" y="2133200"/>
            <a:ext cx="5400" cy="254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489" name="Google Shape;1489;p80"/>
          <p:cNvGrpSpPr/>
          <p:nvPr/>
        </p:nvGrpSpPr>
        <p:grpSpPr>
          <a:xfrm>
            <a:off x="2307775" y="1879100"/>
            <a:ext cx="302400" cy="254100"/>
            <a:chOff x="4771075" y="980250"/>
            <a:chExt cx="302400" cy="254100"/>
          </a:xfrm>
        </p:grpSpPr>
        <p:sp>
          <p:nvSpPr>
            <p:cNvPr id="1486" name="Google Shape;1486;p80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F3F3F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490" name="Google Shape;1490;p80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1491" name="Google Shape;1491;p80"/>
          <p:cNvSpPr/>
          <p:nvPr/>
        </p:nvSpPr>
        <p:spPr>
          <a:xfrm>
            <a:off x="2313175" y="2387200"/>
            <a:ext cx="302400" cy="277200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?</a:t>
            </a:r>
            <a:endParaRPr/>
          </a:p>
        </p:txBody>
      </p:sp>
      <p:sp>
        <p:nvSpPr>
          <p:cNvPr id="1492" name="Google Shape;1492;p80"/>
          <p:cNvSpPr/>
          <p:nvPr/>
        </p:nvSpPr>
        <p:spPr>
          <a:xfrm>
            <a:off x="3312495" y="2377256"/>
            <a:ext cx="849900" cy="393600"/>
          </a:xfrm>
          <a:prstGeom prst="roundRect">
            <a:avLst>
              <a:gd name="adj" fmla="val 8062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Return home</a:t>
            </a:r>
            <a:endParaRPr sz="1000"/>
          </a:p>
        </p:txBody>
      </p:sp>
      <p:cxnSp>
        <p:nvCxnSpPr>
          <p:cNvPr id="1493" name="Google Shape;1493;p80"/>
          <p:cNvCxnSpPr>
            <a:stCxn id="1494" idx="2"/>
            <a:endCxn id="1492" idx="0"/>
          </p:cNvCxnSpPr>
          <p:nvPr/>
        </p:nvCxnSpPr>
        <p:spPr>
          <a:xfrm>
            <a:off x="2458975" y="2133200"/>
            <a:ext cx="1278600" cy="24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95" name="Google Shape;1495;p80"/>
          <p:cNvCxnSpPr>
            <a:stCxn id="1494" idx="2"/>
            <a:endCxn id="1496" idx="0"/>
          </p:cNvCxnSpPr>
          <p:nvPr/>
        </p:nvCxnSpPr>
        <p:spPr>
          <a:xfrm flipH="1">
            <a:off x="888475" y="2133200"/>
            <a:ext cx="1570500" cy="28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97" name="Google Shape;1497;p80"/>
          <p:cNvSpPr/>
          <p:nvPr/>
        </p:nvSpPr>
        <p:spPr>
          <a:xfrm>
            <a:off x="1654987" y="2909937"/>
            <a:ext cx="912900" cy="2898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Battery low</a:t>
            </a:r>
            <a:endParaRPr sz="1000"/>
          </a:p>
        </p:txBody>
      </p:sp>
      <p:cxnSp>
        <p:nvCxnSpPr>
          <p:cNvPr id="1498" name="Google Shape;1498;p80"/>
          <p:cNvCxnSpPr>
            <a:stCxn id="1491" idx="2"/>
          </p:cNvCxnSpPr>
          <p:nvPr/>
        </p:nvCxnSpPr>
        <p:spPr>
          <a:xfrm>
            <a:off x="2464375" y="2664400"/>
            <a:ext cx="378300" cy="258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99" name="Google Shape;1499;p80"/>
          <p:cNvCxnSpPr>
            <a:stCxn id="1491" idx="2"/>
            <a:endCxn id="1497" idx="0"/>
          </p:cNvCxnSpPr>
          <p:nvPr/>
        </p:nvCxnSpPr>
        <p:spPr>
          <a:xfrm flipH="1">
            <a:off x="2111575" y="2664400"/>
            <a:ext cx="352800" cy="245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00" name="Google Shape;1500;p80"/>
          <p:cNvCxnSpPr>
            <a:stCxn id="1494" idx="2"/>
            <a:endCxn id="1491" idx="0"/>
          </p:cNvCxnSpPr>
          <p:nvPr/>
        </p:nvCxnSpPr>
        <p:spPr>
          <a:xfrm>
            <a:off x="2458975" y="2133200"/>
            <a:ext cx="5400" cy="254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01" name="Google Shape;1501;p80"/>
          <p:cNvSpPr/>
          <p:nvPr/>
        </p:nvSpPr>
        <p:spPr>
          <a:xfrm>
            <a:off x="199526" y="2908225"/>
            <a:ext cx="650700" cy="2898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arm</a:t>
            </a:r>
            <a:endParaRPr sz="1000"/>
          </a:p>
        </p:txBody>
      </p:sp>
      <p:sp>
        <p:nvSpPr>
          <p:cNvPr id="1502" name="Google Shape;1502;p80"/>
          <p:cNvSpPr/>
          <p:nvPr/>
        </p:nvSpPr>
        <p:spPr>
          <a:xfrm>
            <a:off x="913514" y="2908225"/>
            <a:ext cx="650700" cy="2898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liftoff</a:t>
            </a:r>
            <a:endParaRPr sz="1000"/>
          </a:p>
        </p:txBody>
      </p:sp>
      <p:cxnSp>
        <p:nvCxnSpPr>
          <p:cNvPr id="1503" name="Google Shape;1503;p80"/>
          <p:cNvCxnSpPr>
            <a:stCxn id="1496" idx="2"/>
            <a:endCxn id="1501" idx="0"/>
          </p:cNvCxnSpPr>
          <p:nvPr/>
        </p:nvCxnSpPr>
        <p:spPr>
          <a:xfrm flipH="1">
            <a:off x="524750" y="2674350"/>
            <a:ext cx="363600" cy="23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04" name="Google Shape;1504;p80"/>
          <p:cNvCxnSpPr>
            <a:stCxn id="1496" idx="2"/>
            <a:endCxn id="1502" idx="0"/>
          </p:cNvCxnSpPr>
          <p:nvPr/>
        </p:nvCxnSpPr>
        <p:spPr>
          <a:xfrm>
            <a:off x="888350" y="2674350"/>
            <a:ext cx="350400" cy="23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505" name="Google Shape;1505;p80"/>
          <p:cNvGrpSpPr/>
          <p:nvPr/>
        </p:nvGrpSpPr>
        <p:grpSpPr>
          <a:xfrm>
            <a:off x="2307775" y="1879100"/>
            <a:ext cx="302400" cy="254100"/>
            <a:chOff x="4771075" y="980250"/>
            <a:chExt cx="302400" cy="254100"/>
          </a:xfrm>
        </p:grpSpPr>
        <p:sp>
          <p:nvSpPr>
            <p:cNvPr id="1494" name="Google Shape;1494;p80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F3F3F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506" name="Google Shape;1506;p80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grpSp>
        <p:nvGrpSpPr>
          <p:cNvPr id="1507" name="Google Shape;1507;p80"/>
          <p:cNvGrpSpPr/>
          <p:nvPr/>
        </p:nvGrpSpPr>
        <p:grpSpPr>
          <a:xfrm>
            <a:off x="737150" y="2420250"/>
            <a:ext cx="302400" cy="254100"/>
            <a:chOff x="4771075" y="980250"/>
            <a:chExt cx="302400" cy="254100"/>
          </a:xfrm>
        </p:grpSpPr>
        <p:sp>
          <p:nvSpPr>
            <p:cNvPr id="1496" name="Google Shape;1496;p80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F3F3F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508" name="Google Shape;1508;p80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1509" name="Google Shape;1509;p80"/>
          <p:cNvSpPr/>
          <p:nvPr/>
        </p:nvSpPr>
        <p:spPr>
          <a:xfrm>
            <a:off x="2313175" y="2387200"/>
            <a:ext cx="302400" cy="277200"/>
          </a:xfrm>
          <a:prstGeom prst="rect">
            <a:avLst/>
          </a:prstGeom>
          <a:solidFill>
            <a:srgbClr val="FFE5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?</a:t>
            </a:r>
            <a:endParaRPr/>
          </a:p>
        </p:txBody>
      </p:sp>
      <p:sp>
        <p:nvSpPr>
          <p:cNvPr id="1510" name="Google Shape;1510;p80"/>
          <p:cNvSpPr/>
          <p:nvPr/>
        </p:nvSpPr>
        <p:spPr>
          <a:xfrm>
            <a:off x="3312495" y="2377256"/>
            <a:ext cx="849900" cy="393600"/>
          </a:xfrm>
          <a:prstGeom prst="roundRect">
            <a:avLst>
              <a:gd name="adj" fmla="val 8062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Return home</a:t>
            </a:r>
            <a:endParaRPr sz="1000"/>
          </a:p>
        </p:txBody>
      </p:sp>
      <p:cxnSp>
        <p:nvCxnSpPr>
          <p:cNvPr id="1511" name="Google Shape;1511;p80"/>
          <p:cNvCxnSpPr>
            <a:stCxn id="1512" idx="2"/>
            <a:endCxn id="1510" idx="0"/>
          </p:cNvCxnSpPr>
          <p:nvPr/>
        </p:nvCxnSpPr>
        <p:spPr>
          <a:xfrm>
            <a:off x="2458975" y="2133200"/>
            <a:ext cx="1278600" cy="24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13" name="Google Shape;1513;p80"/>
          <p:cNvCxnSpPr>
            <a:stCxn id="1512" idx="2"/>
            <a:endCxn id="1514" idx="0"/>
          </p:cNvCxnSpPr>
          <p:nvPr/>
        </p:nvCxnSpPr>
        <p:spPr>
          <a:xfrm flipH="1">
            <a:off x="888475" y="2133200"/>
            <a:ext cx="1570500" cy="28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15" name="Google Shape;1515;p80"/>
          <p:cNvSpPr/>
          <p:nvPr/>
        </p:nvSpPr>
        <p:spPr>
          <a:xfrm>
            <a:off x="1654987" y="2909937"/>
            <a:ext cx="912900" cy="289800"/>
          </a:xfrm>
          <a:prstGeom prst="roundRect">
            <a:avLst>
              <a:gd name="adj" fmla="val 50000"/>
            </a:avLst>
          </a:prstGeom>
          <a:solidFill>
            <a:srgbClr val="EA99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Battery low</a:t>
            </a:r>
            <a:endParaRPr sz="1000"/>
          </a:p>
        </p:txBody>
      </p:sp>
      <p:cxnSp>
        <p:nvCxnSpPr>
          <p:cNvPr id="1516" name="Google Shape;1516;p80"/>
          <p:cNvCxnSpPr>
            <a:stCxn id="1509" idx="2"/>
            <a:endCxn id="1517" idx="0"/>
          </p:cNvCxnSpPr>
          <p:nvPr/>
        </p:nvCxnSpPr>
        <p:spPr>
          <a:xfrm>
            <a:off x="2464375" y="2664400"/>
            <a:ext cx="378300" cy="258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18" name="Google Shape;1518;p80"/>
          <p:cNvCxnSpPr>
            <a:stCxn id="1509" idx="2"/>
            <a:endCxn id="1515" idx="0"/>
          </p:cNvCxnSpPr>
          <p:nvPr/>
        </p:nvCxnSpPr>
        <p:spPr>
          <a:xfrm flipH="1">
            <a:off x="2111575" y="2664400"/>
            <a:ext cx="352800" cy="245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19" name="Google Shape;1519;p80"/>
          <p:cNvCxnSpPr>
            <a:stCxn id="1512" idx="2"/>
            <a:endCxn id="1509" idx="0"/>
          </p:cNvCxnSpPr>
          <p:nvPr/>
        </p:nvCxnSpPr>
        <p:spPr>
          <a:xfrm>
            <a:off x="2458975" y="2133200"/>
            <a:ext cx="5400" cy="254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20" name="Google Shape;1520;p80"/>
          <p:cNvSpPr/>
          <p:nvPr/>
        </p:nvSpPr>
        <p:spPr>
          <a:xfrm>
            <a:off x="1492199" y="4364606"/>
            <a:ext cx="1260300" cy="358800"/>
          </a:xfrm>
          <a:prstGeom prst="roundRect">
            <a:avLst>
              <a:gd name="adj" fmla="val 11455"/>
            </a:avLst>
          </a:prstGeom>
          <a:solidFill>
            <a:srgbClr val="FFE599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Go to unidentified source</a:t>
            </a:r>
            <a:endParaRPr sz="1000"/>
          </a:p>
        </p:txBody>
      </p:sp>
      <p:sp>
        <p:nvSpPr>
          <p:cNvPr id="1521" name="Google Shape;1521;p80"/>
          <p:cNvSpPr/>
          <p:nvPr/>
        </p:nvSpPr>
        <p:spPr>
          <a:xfrm>
            <a:off x="2809502" y="4365256"/>
            <a:ext cx="1260300" cy="358800"/>
          </a:xfrm>
          <a:prstGeom prst="roundRect">
            <a:avLst>
              <a:gd name="adj" fmla="val 9469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Go down and fly X-pattern</a:t>
            </a:r>
            <a:endParaRPr sz="1000"/>
          </a:p>
        </p:txBody>
      </p:sp>
      <p:cxnSp>
        <p:nvCxnSpPr>
          <p:cNvPr id="1522" name="Google Shape;1522;p80"/>
          <p:cNvCxnSpPr>
            <a:stCxn id="1523" idx="2"/>
            <a:endCxn id="1520" idx="0"/>
          </p:cNvCxnSpPr>
          <p:nvPr/>
        </p:nvCxnSpPr>
        <p:spPr>
          <a:xfrm flipH="1">
            <a:off x="2122375" y="4097538"/>
            <a:ext cx="613200" cy="267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24" name="Google Shape;1524;p80"/>
          <p:cNvCxnSpPr>
            <a:stCxn id="1523" idx="2"/>
            <a:endCxn id="1521" idx="0"/>
          </p:cNvCxnSpPr>
          <p:nvPr/>
        </p:nvCxnSpPr>
        <p:spPr>
          <a:xfrm>
            <a:off x="2735575" y="4097538"/>
            <a:ext cx="704100" cy="267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25" name="Google Shape;1525;p80"/>
          <p:cNvSpPr/>
          <p:nvPr/>
        </p:nvSpPr>
        <p:spPr>
          <a:xfrm>
            <a:off x="2954136" y="3389551"/>
            <a:ext cx="849900" cy="393600"/>
          </a:xfrm>
          <a:prstGeom prst="roundRect">
            <a:avLst>
              <a:gd name="adj" fmla="val 12590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Follow raster</a:t>
            </a:r>
            <a:endParaRPr sz="1000"/>
          </a:p>
        </p:txBody>
      </p:sp>
      <p:cxnSp>
        <p:nvCxnSpPr>
          <p:cNvPr id="1526" name="Google Shape;1526;p80"/>
          <p:cNvCxnSpPr>
            <a:stCxn id="1517" idx="2"/>
            <a:endCxn id="1527" idx="0"/>
          </p:cNvCxnSpPr>
          <p:nvPr/>
        </p:nvCxnSpPr>
        <p:spPr>
          <a:xfrm flipH="1">
            <a:off x="2327575" y="3177373"/>
            <a:ext cx="515100" cy="225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28" name="Google Shape;1528;p80"/>
          <p:cNvCxnSpPr>
            <a:stCxn id="1517" idx="2"/>
            <a:endCxn id="1525" idx="0"/>
          </p:cNvCxnSpPr>
          <p:nvPr/>
        </p:nvCxnSpPr>
        <p:spPr>
          <a:xfrm>
            <a:off x="2842675" y="3177373"/>
            <a:ext cx="536400" cy="212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29" name="Google Shape;1529;p80"/>
          <p:cNvSpPr/>
          <p:nvPr/>
        </p:nvSpPr>
        <p:spPr>
          <a:xfrm>
            <a:off x="199526" y="2908225"/>
            <a:ext cx="650700" cy="289800"/>
          </a:xfrm>
          <a:prstGeom prst="roundRect">
            <a:avLst>
              <a:gd name="adj" fmla="val 16667"/>
            </a:avLst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arm</a:t>
            </a:r>
            <a:endParaRPr sz="1000"/>
          </a:p>
        </p:txBody>
      </p:sp>
      <p:sp>
        <p:nvSpPr>
          <p:cNvPr id="1530" name="Google Shape;1530;p80"/>
          <p:cNvSpPr/>
          <p:nvPr/>
        </p:nvSpPr>
        <p:spPr>
          <a:xfrm>
            <a:off x="913514" y="2908225"/>
            <a:ext cx="650700" cy="289800"/>
          </a:xfrm>
          <a:prstGeom prst="roundRect">
            <a:avLst>
              <a:gd name="adj" fmla="val 16667"/>
            </a:avLst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liftoff</a:t>
            </a:r>
            <a:endParaRPr sz="1000"/>
          </a:p>
        </p:txBody>
      </p:sp>
      <p:cxnSp>
        <p:nvCxnSpPr>
          <p:cNvPr id="1531" name="Google Shape;1531;p80"/>
          <p:cNvCxnSpPr>
            <a:stCxn id="1514" idx="2"/>
            <a:endCxn id="1529" idx="0"/>
          </p:cNvCxnSpPr>
          <p:nvPr/>
        </p:nvCxnSpPr>
        <p:spPr>
          <a:xfrm flipH="1">
            <a:off x="524750" y="2674350"/>
            <a:ext cx="363600" cy="23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32" name="Google Shape;1532;p80"/>
          <p:cNvCxnSpPr>
            <a:stCxn id="1514" idx="2"/>
            <a:endCxn id="1530" idx="0"/>
          </p:cNvCxnSpPr>
          <p:nvPr/>
        </p:nvCxnSpPr>
        <p:spPr>
          <a:xfrm>
            <a:off x="888350" y="2674350"/>
            <a:ext cx="350400" cy="23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33" name="Google Shape;1533;p80"/>
          <p:cNvSpPr/>
          <p:nvPr/>
        </p:nvSpPr>
        <p:spPr>
          <a:xfrm>
            <a:off x="1160100" y="3829325"/>
            <a:ext cx="1168500" cy="393600"/>
          </a:xfrm>
          <a:prstGeom prst="roundRect">
            <a:avLst>
              <a:gd name="adj" fmla="val 50000"/>
            </a:avLst>
          </a:prstGeom>
          <a:solidFill>
            <a:srgbClr val="EA99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No suspected sources</a:t>
            </a:r>
            <a:endParaRPr sz="1000"/>
          </a:p>
        </p:txBody>
      </p:sp>
      <p:cxnSp>
        <p:nvCxnSpPr>
          <p:cNvPr id="1534" name="Google Shape;1534;p80"/>
          <p:cNvCxnSpPr>
            <a:stCxn id="1527" idx="2"/>
            <a:endCxn id="1533" idx="0"/>
          </p:cNvCxnSpPr>
          <p:nvPr/>
        </p:nvCxnSpPr>
        <p:spPr>
          <a:xfrm flipH="1">
            <a:off x="1744225" y="3679838"/>
            <a:ext cx="583200" cy="149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35" name="Google Shape;1535;p80"/>
          <p:cNvCxnSpPr>
            <a:stCxn id="1527" idx="2"/>
            <a:endCxn id="1523" idx="0"/>
          </p:cNvCxnSpPr>
          <p:nvPr/>
        </p:nvCxnSpPr>
        <p:spPr>
          <a:xfrm>
            <a:off x="2327425" y="3679838"/>
            <a:ext cx="408000" cy="163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536" name="Google Shape;1536;p80"/>
          <p:cNvGrpSpPr/>
          <p:nvPr/>
        </p:nvGrpSpPr>
        <p:grpSpPr>
          <a:xfrm>
            <a:off x="2307775" y="1879100"/>
            <a:ext cx="302400" cy="254100"/>
            <a:chOff x="4771075" y="980250"/>
            <a:chExt cx="302400" cy="254100"/>
          </a:xfrm>
        </p:grpSpPr>
        <p:sp>
          <p:nvSpPr>
            <p:cNvPr id="1512" name="Google Shape;1512;p80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FFE599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537" name="Google Shape;1537;p80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grpSp>
        <p:nvGrpSpPr>
          <p:cNvPr id="1538" name="Google Shape;1538;p80"/>
          <p:cNvGrpSpPr/>
          <p:nvPr/>
        </p:nvGrpSpPr>
        <p:grpSpPr>
          <a:xfrm>
            <a:off x="737150" y="2420250"/>
            <a:ext cx="302400" cy="254100"/>
            <a:chOff x="4771075" y="980250"/>
            <a:chExt cx="302400" cy="254100"/>
          </a:xfrm>
        </p:grpSpPr>
        <p:sp>
          <p:nvSpPr>
            <p:cNvPr id="1514" name="Google Shape;1514;p80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B6D7A8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539" name="Google Shape;1539;p80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grpSp>
        <p:nvGrpSpPr>
          <p:cNvPr id="1540" name="Google Shape;1540;p80"/>
          <p:cNvGrpSpPr/>
          <p:nvPr/>
        </p:nvGrpSpPr>
        <p:grpSpPr>
          <a:xfrm>
            <a:off x="2691475" y="2923273"/>
            <a:ext cx="302400" cy="254100"/>
            <a:chOff x="4771075" y="980250"/>
            <a:chExt cx="302400" cy="254100"/>
          </a:xfrm>
        </p:grpSpPr>
        <p:sp>
          <p:nvSpPr>
            <p:cNvPr id="1517" name="Google Shape;1517;p80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FFE599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541" name="Google Shape;1541;p80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1527" name="Google Shape;1527;p80"/>
          <p:cNvSpPr/>
          <p:nvPr/>
        </p:nvSpPr>
        <p:spPr>
          <a:xfrm>
            <a:off x="2176225" y="3402638"/>
            <a:ext cx="302400" cy="277200"/>
          </a:xfrm>
          <a:prstGeom prst="rect">
            <a:avLst/>
          </a:prstGeom>
          <a:solidFill>
            <a:srgbClr val="FFE5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?</a:t>
            </a:r>
            <a:endParaRPr/>
          </a:p>
        </p:txBody>
      </p:sp>
      <p:grpSp>
        <p:nvGrpSpPr>
          <p:cNvPr id="1542" name="Google Shape;1542;p80"/>
          <p:cNvGrpSpPr/>
          <p:nvPr/>
        </p:nvGrpSpPr>
        <p:grpSpPr>
          <a:xfrm>
            <a:off x="2584375" y="3843438"/>
            <a:ext cx="302400" cy="254100"/>
            <a:chOff x="4771075" y="980250"/>
            <a:chExt cx="302400" cy="254100"/>
          </a:xfrm>
        </p:grpSpPr>
        <p:sp>
          <p:nvSpPr>
            <p:cNvPr id="1523" name="Google Shape;1523;p80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FFE599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543" name="Google Shape;1543;p80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pic>
        <p:nvPicPr>
          <p:cNvPr id="1544" name="Google Shape;1544;p80"/>
          <p:cNvPicPr preferRelativeResize="0"/>
          <p:nvPr/>
        </p:nvPicPr>
        <p:blipFill rotWithShape="1">
          <a:blip r:embed="rId5">
            <a:alphaModFix/>
          </a:blip>
          <a:srcRect l="2534"/>
          <a:stretch/>
        </p:blipFill>
        <p:spPr>
          <a:xfrm>
            <a:off x="4372225" y="2235050"/>
            <a:ext cx="4351800" cy="243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p81"/>
          <p:cNvSpPr txBox="1"/>
          <p:nvPr/>
        </p:nvSpPr>
        <p:spPr>
          <a:xfrm>
            <a:off x="216000" y="139320"/>
            <a:ext cx="86991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SDF &amp; Autonomy</a:t>
            </a:r>
            <a:endParaRPr sz="3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0" name="Google Shape;1550;p81"/>
          <p:cNvSpPr txBox="1"/>
          <p:nvPr/>
        </p:nvSpPr>
        <p:spPr>
          <a:xfrm>
            <a:off x="215975" y="710500"/>
            <a:ext cx="6394200" cy="10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Char char="●"/>
            </a:pPr>
            <a:r>
              <a:rPr lang="en-US" sz="16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LAMP detector payload communicating with UAV</a:t>
            </a:r>
            <a:endParaRPr sz="16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venir"/>
              <a:buChar char="●"/>
            </a:pPr>
            <a:r>
              <a:rPr lang="en-US" sz="1600">
                <a:latin typeface="Avenir"/>
                <a:ea typeface="Avenir"/>
                <a:cs typeface="Avenir"/>
                <a:sym typeface="Avenir"/>
              </a:rPr>
              <a:t>Instructed to fly in grid, prioritize any source found on the way</a:t>
            </a:r>
            <a:endParaRPr sz="1600">
              <a:latin typeface="Avenir"/>
              <a:ea typeface="Avenir"/>
              <a:cs typeface="Avenir"/>
              <a:sym typeface="Avenir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venir"/>
              <a:buChar char="●"/>
            </a:pPr>
            <a:r>
              <a:rPr lang="en-US" sz="1600">
                <a:latin typeface="Avenir"/>
                <a:ea typeface="Avenir"/>
                <a:cs typeface="Avenir"/>
                <a:sym typeface="Avenir"/>
              </a:rPr>
              <a:t>Logic implemented via a behaviour tree</a:t>
            </a:r>
            <a:endParaRPr sz="1600"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551" name="Google Shape;1551;p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15475" y="2152681"/>
            <a:ext cx="6452993" cy="2581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2" name="Google Shape;1552;p81"/>
          <p:cNvPicPr preferRelativeResize="0"/>
          <p:nvPr/>
        </p:nvPicPr>
        <p:blipFill rotWithShape="1">
          <a:blip r:embed="rId4">
            <a:alphaModFix/>
          </a:blip>
          <a:srcRect l="74528" t="5731"/>
          <a:stretch/>
        </p:blipFill>
        <p:spPr>
          <a:xfrm>
            <a:off x="7192350" y="54425"/>
            <a:ext cx="1643674" cy="2433326"/>
          </a:xfrm>
          <a:prstGeom prst="rect">
            <a:avLst/>
          </a:prstGeom>
          <a:noFill/>
          <a:ln>
            <a:noFill/>
          </a:ln>
        </p:spPr>
      </p:pic>
      <p:sp>
        <p:nvSpPr>
          <p:cNvPr id="1553" name="Google Shape;1553;p81"/>
          <p:cNvSpPr/>
          <p:nvPr/>
        </p:nvSpPr>
        <p:spPr>
          <a:xfrm>
            <a:off x="8716350" y="0"/>
            <a:ext cx="1643700" cy="4642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4" name="Google Shape;1554;p81"/>
          <p:cNvSpPr txBox="1"/>
          <p:nvPr/>
        </p:nvSpPr>
        <p:spPr>
          <a:xfrm rot="-5400000">
            <a:off x="8001575" y="1018517"/>
            <a:ext cx="6651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/>
              <a:t>z-score</a:t>
            </a:r>
            <a:endParaRPr sz="900"/>
          </a:p>
        </p:txBody>
      </p:sp>
      <p:sp>
        <p:nvSpPr>
          <p:cNvPr id="1555" name="Google Shape;1555;p81"/>
          <p:cNvSpPr/>
          <p:nvPr/>
        </p:nvSpPr>
        <p:spPr>
          <a:xfrm>
            <a:off x="3312495" y="2377256"/>
            <a:ext cx="849900" cy="393600"/>
          </a:xfrm>
          <a:prstGeom prst="roundRect">
            <a:avLst>
              <a:gd name="adj" fmla="val 8062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Return home</a:t>
            </a:r>
            <a:endParaRPr sz="1000"/>
          </a:p>
        </p:txBody>
      </p:sp>
      <p:cxnSp>
        <p:nvCxnSpPr>
          <p:cNvPr id="1556" name="Google Shape;1556;p81"/>
          <p:cNvCxnSpPr>
            <a:stCxn id="1557" idx="2"/>
            <a:endCxn id="1555" idx="0"/>
          </p:cNvCxnSpPr>
          <p:nvPr/>
        </p:nvCxnSpPr>
        <p:spPr>
          <a:xfrm>
            <a:off x="2458975" y="2133200"/>
            <a:ext cx="1278600" cy="24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58" name="Google Shape;1558;p81"/>
          <p:cNvCxnSpPr>
            <a:stCxn id="1557" idx="2"/>
          </p:cNvCxnSpPr>
          <p:nvPr/>
        </p:nvCxnSpPr>
        <p:spPr>
          <a:xfrm flipH="1">
            <a:off x="888475" y="2133200"/>
            <a:ext cx="1570500" cy="28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59" name="Google Shape;1559;p81"/>
          <p:cNvCxnSpPr>
            <a:stCxn id="1557" idx="2"/>
          </p:cNvCxnSpPr>
          <p:nvPr/>
        </p:nvCxnSpPr>
        <p:spPr>
          <a:xfrm>
            <a:off x="2458975" y="2133200"/>
            <a:ext cx="5400" cy="254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560" name="Google Shape;1560;p81"/>
          <p:cNvGrpSpPr/>
          <p:nvPr/>
        </p:nvGrpSpPr>
        <p:grpSpPr>
          <a:xfrm>
            <a:off x="2307775" y="1879100"/>
            <a:ext cx="302400" cy="254100"/>
            <a:chOff x="4771075" y="980250"/>
            <a:chExt cx="302400" cy="254100"/>
          </a:xfrm>
        </p:grpSpPr>
        <p:sp>
          <p:nvSpPr>
            <p:cNvPr id="1557" name="Google Shape;1557;p81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F3F3F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561" name="Google Shape;1561;p81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1562" name="Google Shape;1562;p81"/>
          <p:cNvSpPr/>
          <p:nvPr/>
        </p:nvSpPr>
        <p:spPr>
          <a:xfrm>
            <a:off x="2313175" y="2387200"/>
            <a:ext cx="302400" cy="277200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?</a:t>
            </a:r>
            <a:endParaRPr/>
          </a:p>
        </p:txBody>
      </p:sp>
      <p:sp>
        <p:nvSpPr>
          <p:cNvPr id="1563" name="Google Shape;1563;p81"/>
          <p:cNvSpPr/>
          <p:nvPr/>
        </p:nvSpPr>
        <p:spPr>
          <a:xfrm>
            <a:off x="3312495" y="2377256"/>
            <a:ext cx="849900" cy="393600"/>
          </a:xfrm>
          <a:prstGeom prst="roundRect">
            <a:avLst>
              <a:gd name="adj" fmla="val 8062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Return home</a:t>
            </a:r>
            <a:endParaRPr sz="1000"/>
          </a:p>
        </p:txBody>
      </p:sp>
      <p:cxnSp>
        <p:nvCxnSpPr>
          <p:cNvPr id="1564" name="Google Shape;1564;p81"/>
          <p:cNvCxnSpPr>
            <a:stCxn id="1565" idx="2"/>
            <a:endCxn id="1563" idx="0"/>
          </p:cNvCxnSpPr>
          <p:nvPr/>
        </p:nvCxnSpPr>
        <p:spPr>
          <a:xfrm>
            <a:off x="2458975" y="2133200"/>
            <a:ext cx="1278600" cy="24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66" name="Google Shape;1566;p81"/>
          <p:cNvCxnSpPr>
            <a:stCxn id="1565" idx="2"/>
            <a:endCxn id="1567" idx="0"/>
          </p:cNvCxnSpPr>
          <p:nvPr/>
        </p:nvCxnSpPr>
        <p:spPr>
          <a:xfrm flipH="1">
            <a:off x="888475" y="2133200"/>
            <a:ext cx="1570500" cy="28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68" name="Google Shape;1568;p81"/>
          <p:cNvSpPr/>
          <p:nvPr/>
        </p:nvSpPr>
        <p:spPr>
          <a:xfrm>
            <a:off x="1654987" y="2909937"/>
            <a:ext cx="912900" cy="2898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Battery low</a:t>
            </a:r>
            <a:endParaRPr sz="1000"/>
          </a:p>
        </p:txBody>
      </p:sp>
      <p:cxnSp>
        <p:nvCxnSpPr>
          <p:cNvPr id="1569" name="Google Shape;1569;p81"/>
          <p:cNvCxnSpPr>
            <a:stCxn id="1562" idx="2"/>
          </p:cNvCxnSpPr>
          <p:nvPr/>
        </p:nvCxnSpPr>
        <p:spPr>
          <a:xfrm>
            <a:off x="2464375" y="2664400"/>
            <a:ext cx="378300" cy="258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70" name="Google Shape;1570;p81"/>
          <p:cNvCxnSpPr>
            <a:stCxn id="1562" idx="2"/>
            <a:endCxn id="1568" idx="0"/>
          </p:cNvCxnSpPr>
          <p:nvPr/>
        </p:nvCxnSpPr>
        <p:spPr>
          <a:xfrm flipH="1">
            <a:off x="2111575" y="2664400"/>
            <a:ext cx="352800" cy="245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71" name="Google Shape;1571;p81"/>
          <p:cNvCxnSpPr>
            <a:stCxn id="1565" idx="2"/>
            <a:endCxn id="1562" idx="0"/>
          </p:cNvCxnSpPr>
          <p:nvPr/>
        </p:nvCxnSpPr>
        <p:spPr>
          <a:xfrm>
            <a:off x="2458975" y="2133200"/>
            <a:ext cx="5400" cy="254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72" name="Google Shape;1572;p81"/>
          <p:cNvSpPr/>
          <p:nvPr/>
        </p:nvSpPr>
        <p:spPr>
          <a:xfrm>
            <a:off x="199526" y="2908225"/>
            <a:ext cx="650700" cy="2898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arm</a:t>
            </a:r>
            <a:endParaRPr sz="1000"/>
          </a:p>
        </p:txBody>
      </p:sp>
      <p:sp>
        <p:nvSpPr>
          <p:cNvPr id="1573" name="Google Shape;1573;p81"/>
          <p:cNvSpPr/>
          <p:nvPr/>
        </p:nvSpPr>
        <p:spPr>
          <a:xfrm>
            <a:off x="913514" y="2908225"/>
            <a:ext cx="650700" cy="2898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liftoff</a:t>
            </a:r>
            <a:endParaRPr sz="1000"/>
          </a:p>
        </p:txBody>
      </p:sp>
      <p:cxnSp>
        <p:nvCxnSpPr>
          <p:cNvPr id="1574" name="Google Shape;1574;p81"/>
          <p:cNvCxnSpPr>
            <a:stCxn id="1567" idx="2"/>
            <a:endCxn id="1572" idx="0"/>
          </p:cNvCxnSpPr>
          <p:nvPr/>
        </p:nvCxnSpPr>
        <p:spPr>
          <a:xfrm flipH="1">
            <a:off x="524750" y="2674350"/>
            <a:ext cx="363600" cy="23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75" name="Google Shape;1575;p81"/>
          <p:cNvCxnSpPr>
            <a:stCxn id="1567" idx="2"/>
            <a:endCxn id="1573" idx="0"/>
          </p:cNvCxnSpPr>
          <p:nvPr/>
        </p:nvCxnSpPr>
        <p:spPr>
          <a:xfrm>
            <a:off x="888350" y="2674350"/>
            <a:ext cx="350400" cy="23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576" name="Google Shape;1576;p81"/>
          <p:cNvGrpSpPr/>
          <p:nvPr/>
        </p:nvGrpSpPr>
        <p:grpSpPr>
          <a:xfrm>
            <a:off x="2307775" y="1879100"/>
            <a:ext cx="302400" cy="254100"/>
            <a:chOff x="4771075" y="980250"/>
            <a:chExt cx="302400" cy="254100"/>
          </a:xfrm>
        </p:grpSpPr>
        <p:sp>
          <p:nvSpPr>
            <p:cNvPr id="1565" name="Google Shape;1565;p81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F3F3F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577" name="Google Shape;1577;p81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grpSp>
        <p:nvGrpSpPr>
          <p:cNvPr id="1578" name="Google Shape;1578;p81"/>
          <p:cNvGrpSpPr/>
          <p:nvPr/>
        </p:nvGrpSpPr>
        <p:grpSpPr>
          <a:xfrm>
            <a:off x="737150" y="2420250"/>
            <a:ext cx="302400" cy="254100"/>
            <a:chOff x="4771075" y="980250"/>
            <a:chExt cx="302400" cy="254100"/>
          </a:xfrm>
        </p:grpSpPr>
        <p:sp>
          <p:nvSpPr>
            <p:cNvPr id="1567" name="Google Shape;1567;p81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F3F3F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579" name="Google Shape;1579;p81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1580" name="Google Shape;1580;p81"/>
          <p:cNvSpPr/>
          <p:nvPr/>
        </p:nvSpPr>
        <p:spPr>
          <a:xfrm>
            <a:off x="2313175" y="2387200"/>
            <a:ext cx="302400" cy="277200"/>
          </a:xfrm>
          <a:prstGeom prst="rect">
            <a:avLst/>
          </a:prstGeom>
          <a:solidFill>
            <a:srgbClr val="FFE5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?</a:t>
            </a:r>
            <a:endParaRPr/>
          </a:p>
        </p:txBody>
      </p:sp>
      <p:sp>
        <p:nvSpPr>
          <p:cNvPr id="1581" name="Google Shape;1581;p81"/>
          <p:cNvSpPr/>
          <p:nvPr/>
        </p:nvSpPr>
        <p:spPr>
          <a:xfrm>
            <a:off x="3312495" y="2377256"/>
            <a:ext cx="849900" cy="393600"/>
          </a:xfrm>
          <a:prstGeom prst="roundRect">
            <a:avLst>
              <a:gd name="adj" fmla="val 8062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Return home</a:t>
            </a:r>
            <a:endParaRPr sz="1000"/>
          </a:p>
        </p:txBody>
      </p:sp>
      <p:cxnSp>
        <p:nvCxnSpPr>
          <p:cNvPr id="1582" name="Google Shape;1582;p81"/>
          <p:cNvCxnSpPr>
            <a:stCxn id="1583" idx="2"/>
            <a:endCxn id="1581" idx="0"/>
          </p:cNvCxnSpPr>
          <p:nvPr/>
        </p:nvCxnSpPr>
        <p:spPr>
          <a:xfrm>
            <a:off x="2458975" y="2133200"/>
            <a:ext cx="1278600" cy="24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84" name="Google Shape;1584;p81"/>
          <p:cNvCxnSpPr>
            <a:stCxn id="1583" idx="2"/>
            <a:endCxn id="1585" idx="0"/>
          </p:cNvCxnSpPr>
          <p:nvPr/>
        </p:nvCxnSpPr>
        <p:spPr>
          <a:xfrm flipH="1">
            <a:off x="888475" y="2133200"/>
            <a:ext cx="1570500" cy="28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86" name="Google Shape;1586;p81"/>
          <p:cNvSpPr/>
          <p:nvPr/>
        </p:nvSpPr>
        <p:spPr>
          <a:xfrm>
            <a:off x="1654987" y="2909937"/>
            <a:ext cx="912900" cy="289800"/>
          </a:xfrm>
          <a:prstGeom prst="roundRect">
            <a:avLst>
              <a:gd name="adj" fmla="val 50000"/>
            </a:avLst>
          </a:prstGeom>
          <a:solidFill>
            <a:srgbClr val="EA99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Battery low</a:t>
            </a:r>
            <a:endParaRPr sz="1000"/>
          </a:p>
        </p:txBody>
      </p:sp>
      <p:cxnSp>
        <p:nvCxnSpPr>
          <p:cNvPr id="1587" name="Google Shape;1587;p81"/>
          <p:cNvCxnSpPr>
            <a:stCxn id="1580" idx="2"/>
            <a:endCxn id="1588" idx="0"/>
          </p:cNvCxnSpPr>
          <p:nvPr/>
        </p:nvCxnSpPr>
        <p:spPr>
          <a:xfrm>
            <a:off x="2464375" y="2664400"/>
            <a:ext cx="378300" cy="258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89" name="Google Shape;1589;p81"/>
          <p:cNvCxnSpPr>
            <a:stCxn id="1580" idx="2"/>
            <a:endCxn id="1586" idx="0"/>
          </p:cNvCxnSpPr>
          <p:nvPr/>
        </p:nvCxnSpPr>
        <p:spPr>
          <a:xfrm flipH="1">
            <a:off x="2111575" y="2664400"/>
            <a:ext cx="352800" cy="245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90" name="Google Shape;1590;p81"/>
          <p:cNvCxnSpPr>
            <a:stCxn id="1583" idx="2"/>
            <a:endCxn id="1580" idx="0"/>
          </p:cNvCxnSpPr>
          <p:nvPr/>
        </p:nvCxnSpPr>
        <p:spPr>
          <a:xfrm>
            <a:off x="2458975" y="2133200"/>
            <a:ext cx="5400" cy="254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91" name="Google Shape;1591;p81"/>
          <p:cNvSpPr/>
          <p:nvPr/>
        </p:nvSpPr>
        <p:spPr>
          <a:xfrm>
            <a:off x="1492199" y="4364606"/>
            <a:ext cx="1260300" cy="358800"/>
          </a:xfrm>
          <a:prstGeom prst="roundRect">
            <a:avLst>
              <a:gd name="adj" fmla="val 11455"/>
            </a:avLst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Go to unidentified source</a:t>
            </a:r>
            <a:endParaRPr sz="1000"/>
          </a:p>
        </p:txBody>
      </p:sp>
      <p:sp>
        <p:nvSpPr>
          <p:cNvPr id="1592" name="Google Shape;1592;p81"/>
          <p:cNvSpPr/>
          <p:nvPr/>
        </p:nvSpPr>
        <p:spPr>
          <a:xfrm>
            <a:off x="2809502" y="4365256"/>
            <a:ext cx="1260300" cy="358800"/>
          </a:xfrm>
          <a:prstGeom prst="roundRect">
            <a:avLst>
              <a:gd name="adj" fmla="val 9469"/>
            </a:avLst>
          </a:prstGeom>
          <a:solidFill>
            <a:srgbClr val="FFE599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Go down and fly X-pattern</a:t>
            </a:r>
            <a:endParaRPr sz="1000"/>
          </a:p>
        </p:txBody>
      </p:sp>
      <p:cxnSp>
        <p:nvCxnSpPr>
          <p:cNvPr id="1593" name="Google Shape;1593;p81"/>
          <p:cNvCxnSpPr>
            <a:stCxn id="1594" idx="2"/>
            <a:endCxn id="1591" idx="0"/>
          </p:cNvCxnSpPr>
          <p:nvPr/>
        </p:nvCxnSpPr>
        <p:spPr>
          <a:xfrm flipH="1">
            <a:off x="2122375" y="4097538"/>
            <a:ext cx="613200" cy="267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95" name="Google Shape;1595;p81"/>
          <p:cNvCxnSpPr>
            <a:stCxn id="1594" idx="2"/>
            <a:endCxn id="1592" idx="0"/>
          </p:cNvCxnSpPr>
          <p:nvPr/>
        </p:nvCxnSpPr>
        <p:spPr>
          <a:xfrm>
            <a:off x="2735575" y="4097538"/>
            <a:ext cx="704100" cy="267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96" name="Google Shape;1596;p81"/>
          <p:cNvSpPr/>
          <p:nvPr/>
        </p:nvSpPr>
        <p:spPr>
          <a:xfrm>
            <a:off x="2954136" y="3389551"/>
            <a:ext cx="849900" cy="393600"/>
          </a:xfrm>
          <a:prstGeom prst="roundRect">
            <a:avLst>
              <a:gd name="adj" fmla="val 12590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Follow raster</a:t>
            </a:r>
            <a:endParaRPr sz="1000"/>
          </a:p>
        </p:txBody>
      </p:sp>
      <p:cxnSp>
        <p:nvCxnSpPr>
          <p:cNvPr id="1597" name="Google Shape;1597;p81"/>
          <p:cNvCxnSpPr>
            <a:stCxn id="1588" idx="2"/>
            <a:endCxn id="1598" idx="0"/>
          </p:cNvCxnSpPr>
          <p:nvPr/>
        </p:nvCxnSpPr>
        <p:spPr>
          <a:xfrm flipH="1">
            <a:off x="2327575" y="3177373"/>
            <a:ext cx="515100" cy="225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99" name="Google Shape;1599;p81"/>
          <p:cNvCxnSpPr>
            <a:stCxn id="1588" idx="2"/>
            <a:endCxn id="1596" idx="0"/>
          </p:cNvCxnSpPr>
          <p:nvPr/>
        </p:nvCxnSpPr>
        <p:spPr>
          <a:xfrm>
            <a:off x="2842675" y="3177373"/>
            <a:ext cx="536400" cy="212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00" name="Google Shape;1600;p81"/>
          <p:cNvSpPr/>
          <p:nvPr/>
        </p:nvSpPr>
        <p:spPr>
          <a:xfrm>
            <a:off x="199526" y="2908225"/>
            <a:ext cx="650700" cy="289800"/>
          </a:xfrm>
          <a:prstGeom prst="roundRect">
            <a:avLst>
              <a:gd name="adj" fmla="val 16667"/>
            </a:avLst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arm</a:t>
            </a:r>
            <a:endParaRPr sz="1000"/>
          </a:p>
        </p:txBody>
      </p:sp>
      <p:sp>
        <p:nvSpPr>
          <p:cNvPr id="1601" name="Google Shape;1601;p81"/>
          <p:cNvSpPr/>
          <p:nvPr/>
        </p:nvSpPr>
        <p:spPr>
          <a:xfrm>
            <a:off x="913514" y="2908225"/>
            <a:ext cx="650700" cy="289800"/>
          </a:xfrm>
          <a:prstGeom prst="roundRect">
            <a:avLst>
              <a:gd name="adj" fmla="val 16667"/>
            </a:avLst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liftoff</a:t>
            </a:r>
            <a:endParaRPr sz="1000"/>
          </a:p>
        </p:txBody>
      </p:sp>
      <p:cxnSp>
        <p:nvCxnSpPr>
          <p:cNvPr id="1602" name="Google Shape;1602;p81"/>
          <p:cNvCxnSpPr>
            <a:stCxn id="1585" idx="2"/>
            <a:endCxn id="1600" idx="0"/>
          </p:cNvCxnSpPr>
          <p:nvPr/>
        </p:nvCxnSpPr>
        <p:spPr>
          <a:xfrm flipH="1">
            <a:off x="524750" y="2674350"/>
            <a:ext cx="363600" cy="23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3" name="Google Shape;1603;p81"/>
          <p:cNvCxnSpPr>
            <a:stCxn id="1585" idx="2"/>
            <a:endCxn id="1601" idx="0"/>
          </p:cNvCxnSpPr>
          <p:nvPr/>
        </p:nvCxnSpPr>
        <p:spPr>
          <a:xfrm>
            <a:off x="888350" y="2674350"/>
            <a:ext cx="350400" cy="23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04" name="Google Shape;1604;p81"/>
          <p:cNvSpPr/>
          <p:nvPr/>
        </p:nvSpPr>
        <p:spPr>
          <a:xfrm>
            <a:off x="1160100" y="3829325"/>
            <a:ext cx="1168500" cy="393600"/>
          </a:xfrm>
          <a:prstGeom prst="roundRect">
            <a:avLst>
              <a:gd name="adj" fmla="val 50000"/>
            </a:avLst>
          </a:prstGeom>
          <a:solidFill>
            <a:srgbClr val="EA99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No suspected sources</a:t>
            </a:r>
            <a:endParaRPr sz="1000"/>
          </a:p>
        </p:txBody>
      </p:sp>
      <p:cxnSp>
        <p:nvCxnSpPr>
          <p:cNvPr id="1605" name="Google Shape;1605;p81"/>
          <p:cNvCxnSpPr>
            <a:stCxn id="1598" idx="2"/>
            <a:endCxn id="1604" idx="0"/>
          </p:cNvCxnSpPr>
          <p:nvPr/>
        </p:nvCxnSpPr>
        <p:spPr>
          <a:xfrm flipH="1">
            <a:off x="1744225" y="3679838"/>
            <a:ext cx="583200" cy="149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6" name="Google Shape;1606;p81"/>
          <p:cNvCxnSpPr>
            <a:stCxn id="1598" idx="2"/>
            <a:endCxn id="1594" idx="0"/>
          </p:cNvCxnSpPr>
          <p:nvPr/>
        </p:nvCxnSpPr>
        <p:spPr>
          <a:xfrm>
            <a:off x="2327425" y="3679838"/>
            <a:ext cx="408000" cy="163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607" name="Google Shape;1607;p81"/>
          <p:cNvGrpSpPr/>
          <p:nvPr/>
        </p:nvGrpSpPr>
        <p:grpSpPr>
          <a:xfrm>
            <a:off x="2307775" y="1879100"/>
            <a:ext cx="302400" cy="254100"/>
            <a:chOff x="4771075" y="980250"/>
            <a:chExt cx="302400" cy="254100"/>
          </a:xfrm>
        </p:grpSpPr>
        <p:sp>
          <p:nvSpPr>
            <p:cNvPr id="1583" name="Google Shape;1583;p81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FFE599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608" name="Google Shape;1608;p81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grpSp>
        <p:nvGrpSpPr>
          <p:cNvPr id="1609" name="Google Shape;1609;p81"/>
          <p:cNvGrpSpPr/>
          <p:nvPr/>
        </p:nvGrpSpPr>
        <p:grpSpPr>
          <a:xfrm>
            <a:off x="737150" y="2420250"/>
            <a:ext cx="302400" cy="254100"/>
            <a:chOff x="4771075" y="980250"/>
            <a:chExt cx="302400" cy="254100"/>
          </a:xfrm>
        </p:grpSpPr>
        <p:sp>
          <p:nvSpPr>
            <p:cNvPr id="1585" name="Google Shape;1585;p81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B6D7A8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610" name="Google Shape;1610;p81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grpSp>
        <p:nvGrpSpPr>
          <p:cNvPr id="1611" name="Google Shape;1611;p81"/>
          <p:cNvGrpSpPr/>
          <p:nvPr/>
        </p:nvGrpSpPr>
        <p:grpSpPr>
          <a:xfrm>
            <a:off x="2691475" y="2923273"/>
            <a:ext cx="302400" cy="254100"/>
            <a:chOff x="4771075" y="980250"/>
            <a:chExt cx="302400" cy="254100"/>
          </a:xfrm>
        </p:grpSpPr>
        <p:sp>
          <p:nvSpPr>
            <p:cNvPr id="1588" name="Google Shape;1588;p81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FFE599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612" name="Google Shape;1612;p81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1598" name="Google Shape;1598;p81"/>
          <p:cNvSpPr/>
          <p:nvPr/>
        </p:nvSpPr>
        <p:spPr>
          <a:xfrm>
            <a:off x="2176225" y="3402638"/>
            <a:ext cx="302400" cy="277200"/>
          </a:xfrm>
          <a:prstGeom prst="rect">
            <a:avLst/>
          </a:prstGeom>
          <a:solidFill>
            <a:srgbClr val="FFE5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?</a:t>
            </a:r>
            <a:endParaRPr/>
          </a:p>
        </p:txBody>
      </p:sp>
      <p:grpSp>
        <p:nvGrpSpPr>
          <p:cNvPr id="1613" name="Google Shape;1613;p81"/>
          <p:cNvGrpSpPr/>
          <p:nvPr/>
        </p:nvGrpSpPr>
        <p:grpSpPr>
          <a:xfrm>
            <a:off x="2584375" y="3843438"/>
            <a:ext cx="302400" cy="254100"/>
            <a:chOff x="4771075" y="980250"/>
            <a:chExt cx="302400" cy="254100"/>
          </a:xfrm>
        </p:grpSpPr>
        <p:sp>
          <p:nvSpPr>
            <p:cNvPr id="1594" name="Google Shape;1594;p81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FFE599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614" name="Google Shape;1614;p81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pic>
        <p:nvPicPr>
          <p:cNvPr id="1615" name="Google Shape;1615;p81"/>
          <p:cNvPicPr preferRelativeResize="0"/>
          <p:nvPr/>
        </p:nvPicPr>
        <p:blipFill rotWithShape="1">
          <a:blip r:embed="rId5">
            <a:alphaModFix/>
          </a:blip>
          <a:srcRect l="5779" t="3910" r="25666"/>
          <a:stretch/>
        </p:blipFill>
        <p:spPr>
          <a:xfrm>
            <a:off x="4279525" y="2260357"/>
            <a:ext cx="4436826" cy="24875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0" name="Google Shape;1620;p82"/>
          <p:cNvSpPr txBox="1"/>
          <p:nvPr/>
        </p:nvSpPr>
        <p:spPr>
          <a:xfrm>
            <a:off x="216000" y="139320"/>
            <a:ext cx="86991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SDF &amp; Autonomy</a:t>
            </a:r>
            <a:endParaRPr sz="3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1" name="Google Shape;1621;p82"/>
          <p:cNvSpPr txBox="1"/>
          <p:nvPr/>
        </p:nvSpPr>
        <p:spPr>
          <a:xfrm>
            <a:off x="215975" y="710500"/>
            <a:ext cx="6394200" cy="10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Char char="●"/>
            </a:pPr>
            <a:r>
              <a:rPr lang="en-US" sz="16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LAMP detector payload communicating with UAV</a:t>
            </a:r>
            <a:endParaRPr sz="16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venir"/>
              <a:buChar char="●"/>
            </a:pPr>
            <a:r>
              <a:rPr lang="en-US" sz="1600">
                <a:latin typeface="Avenir"/>
                <a:ea typeface="Avenir"/>
                <a:cs typeface="Avenir"/>
                <a:sym typeface="Avenir"/>
              </a:rPr>
              <a:t>Instructed to fly in grid, prioritize any source found on the way</a:t>
            </a:r>
            <a:endParaRPr sz="1600">
              <a:latin typeface="Avenir"/>
              <a:ea typeface="Avenir"/>
              <a:cs typeface="Avenir"/>
              <a:sym typeface="Avenir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venir"/>
              <a:buChar char="●"/>
            </a:pPr>
            <a:r>
              <a:rPr lang="en-US" sz="1600">
                <a:latin typeface="Avenir"/>
                <a:ea typeface="Avenir"/>
                <a:cs typeface="Avenir"/>
                <a:sym typeface="Avenir"/>
              </a:rPr>
              <a:t>Logic implemented via a behaviour tree</a:t>
            </a:r>
            <a:endParaRPr sz="1600"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622" name="Google Shape;1622;p82"/>
          <p:cNvPicPr preferRelativeResize="0"/>
          <p:nvPr/>
        </p:nvPicPr>
        <p:blipFill rotWithShape="1">
          <a:blip r:embed="rId3">
            <a:alphaModFix/>
          </a:blip>
          <a:srcRect l="74528" t="5731"/>
          <a:stretch/>
        </p:blipFill>
        <p:spPr>
          <a:xfrm>
            <a:off x="7192350" y="54425"/>
            <a:ext cx="1643674" cy="2433326"/>
          </a:xfrm>
          <a:prstGeom prst="rect">
            <a:avLst/>
          </a:prstGeom>
          <a:noFill/>
          <a:ln>
            <a:noFill/>
          </a:ln>
        </p:spPr>
      </p:pic>
      <p:sp>
        <p:nvSpPr>
          <p:cNvPr id="1623" name="Google Shape;1623;p82"/>
          <p:cNvSpPr/>
          <p:nvPr/>
        </p:nvSpPr>
        <p:spPr>
          <a:xfrm>
            <a:off x="8716350" y="0"/>
            <a:ext cx="1643700" cy="4642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4" name="Google Shape;1624;p82"/>
          <p:cNvSpPr txBox="1"/>
          <p:nvPr/>
        </p:nvSpPr>
        <p:spPr>
          <a:xfrm rot="-5400000">
            <a:off x="8001575" y="1018517"/>
            <a:ext cx="6651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/>
              <a:t>z-score</a:t>
            </a:r>
            <a:endParaRPr sz="900"/>
          </a:p>
        </p:txBody>
      </p:sp>
      <p:sp>
        <p:nvSpPr>
          <p:cNvPr id="1625" name="Google Shape;1625;p82"/>
          <p:cNvSpPr/>
          <p:nvPr/>
        </p:nvSpPr>
        <p:spPr>
          <a:xfrm>
            <a:off x="3312495" y="2377256"/>
            <a:ext cx="849900" cy="393600"/>
          </a:xfrm>
          <a:prstGeom prst="roundRect">
            <a:avLst>
              <a:gd name="adj" fmla="val 8062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Return home</a:t>
            </a:r>
            <a:endParaRPr sz="1000"/>
          </a:p>
        </p:txBody>
      </p:sp>
      <p:cxnSp>
        <p:nvCxnSpPr>
          <p:cNvPr id="1626" name="Google Shape;1626;p82"/>
          <p:cNvCxnSpPr>
            <a:stCxn id="1627" idx="2"/>
            <a:endCxn id="1625" idx="0"/>
          </p:cNvCxnSpPr>
          <p:nvPr/>
        </p:nvCxnSpPr>
        <p:spPr>
          <a:xfrm>
            <a:off x="2458975" y="2133200"/>
            <a:ext cx="1278600" cy="24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28" name="Google Shape;1628;p82"/>
          <p:cNvCxnSpPr>
            <a:stCxn id="1627" idx="2"/>
          </p:cNvCxnSpPr>
          <p:nvPr/>
        </p:nvCxnSpPr>
        <p:spPr>
          <a:xfrm flipH="1">
            <a:off x="888475" y="2133200"/>
            <a:ext cx="1570500" cy="28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29" name="Google Shape;1629;p82"/>
          <p:cNvCxnSpPr>
            <a:stCxn id="1627" idx="2"/>
          </p:cNvCxnSpPr>
          <p:nvPr/>
        </p:nvCxnSpPr>
        <p:spPr>
          <a:xfrm>
            <a:off x="2458975" y="2133200"/>
            <a:ext cx="5400" cy="254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630" name="Google Shape;1630;p82"/>
          <p:cNvGrpSpPr/>
          <p:nvPr/>
        </p:nvGrpSpPr>
        <p:grpSpPr>
          <a:xfrm>
            <a:off x="2307775" y="1879100"/>
            <a:ext cx="302400" cy="254100"/>
            <a:chOff x="4771075" y="980250"/>
            <a:chExt cx="302400" cy="254100"/>
          </a:xfrm>
        </p:grpSpPr>
        <p:sp>
          <p:nvSpPr>
            <p:cNvPr id="1627" name="Google Shape;1627;p82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F3F3F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631" name="Google Shape;1631;p82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1632" name="Google Shape;1632;p82"/>
          <p:cNvSpPr/>
          <p:nvPr/>
        </p:nvSpPr>
        <p:spPr>
          <a:xfrm>
            <a:off x="2313175" y="2387200"/>
            <a:ext cx="302400" cy="277200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?</a:t>
            </a:r>
            <a:endParaRPr/>
          </a:p>
        </p:txBody>
      </p:sp>
      <p:sp>
        <p:nvSpPr>
          <p:cNvPr id="1633" name="Google Shape;1633;p82"/>
          <p:cNvSpPr/>
          <p:nvPr/>
        </p:nvSpPr>
        <p:spPr>
          <a:xfrm>
            <a:off x="3312495" y="2377256"/>
            <a:ext cx="849900" cy="393600"/>
          </a:xfrm>
          <a:prstGeom prst="roundRect">
            <a:avLst>
              <a:gd name="adj" fmla="val 8062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Return home</a:t>
            </a:r>
            <a:endParaRPr sz="1000"/>
          </a:p>
        </p:txBody>
      </p:sp>
      <p:cxnSp>
        <p:nvCxnSpPr>
          <p:cNvPr id="1634" name="Google Shape;1634;p82"/>
          <p:cNvCxnSpPr>
            <a:stCxn id="1635" idx="2"/>
            <a:endCxn id="1633" idx="0"/>
          </p:cNvCxnSpPr>
          <p:nvPr/>
        </p:nvCxnSpPr>
        <p:spPr>
          <a:xfrm>
            <a:off x="2458975" y="2133200"/>
            <a:ext cx="1278600" cy="24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36" name="Google Shape;1636;p82"/>
          <p:cNvCxnSpPr>
            <a:stCxn id="1635" idx="2"/>
            <a:endCxn id="1637" idx="0"/>
          </p:cNvCxnSpPr>
          <p:nvPr/>
        </p:nvCxnSpPr>
        <p:spPr>
          <a:xfrm flipH="1">
            <a:off x="888475" y="2133200"/>
            <a:ext cx="1570500" cy="28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38" name="Google Shape;1638;p82"/>
          <p:cNvSpPr/>
          <p:nvPr/>
        </p:nvSpPr>
        <p:spPr>
          <a:xfrm>
            <a:off x="1654987" y="2909937"/>
            <a:ext cx="912900" cy="2898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Battery low</a:t>
            </a:r>
            <a:endParaRPr sz="1000"/>
          </a:p>
        </p:txBody>
      </p:sp>
      <p:cxnSp>
        <p:nvCxnSpPr>
          <p:cNvPr id="1639" name="Google Shape;1639;p82"/>
          <p:cNvCxnSpPr>
            <a:stCxn id="1632" idx="2"/>
          </p:cNvCxnSpPr>
          <p:nvPr/>
        </p:nvCxnSpPr>
        <p:spPr>
          <a:xfrm>
            <a:off x="2464375" y="2664400"/>
            <a:ext cx="378300" cy="258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40" name="Google Shape;1640;p82"/>
          <p:cNvCxnSpPr>
            <a:stCxn id="1632" idx="2"/>
            <a:endCxn id="1638" idx="0"/>
          </p:cNvCxnSpPr>
          <p:nvPr/>
        </p:nvCxnSpPr>
        <p:spPr>
          <a:xfrm flipH="1">
            <a:off x="2111575" y="2664400"/>
            <a:ext cx="352800" cy="245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41" name="Google Shape;1641;p82"/>
          <p:cNvCxnSpPr>
            <a:stCxn id="1635" idx="2"/>
            <a:endCxn id="1632" idx="0"/>
          </p:cNvCxnSpPr>
          <p:nvPr/>
        </p:nvCxnSpPr>
        <p:spPr>
          <a:xfrm>
            <a:off x="2458975" y="2133200"/>
            <a:ext cx="5400" cy="254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42" name="Google Shape;1642;p82"/>
          <p:cNvSpPr/>
          <p:nvPr/>
        </p:nvSpPr>
        <p:spPr>
          <a:xfrm>
            <a:off x="199526" y="2908225"/>
            <a:ext cx="650700" cy="2898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arm</a:t>
            </a:r>
            <a:endParaRPr sz="1000"/>
          </a:p>
        </p:txBody>
      </p:sp>
      <p:sp>
        <p:nvSpPr>
          <p:cNvPr id="1643" name="Google Shape;1643;p82"/>
          <p:cNvSpPr/>
          <p:nvPr/>
        </p:nvSpPr>
        <p:spPr>
          <a:xfrm>
            <a:off x="913514" y="2908225"/>
            <a:ext cx="650700" cy="2898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liftoff</a:t>
            </a:r>
            <a:endParaRPr sz="1000"/>
          </a:p>
        </p:txBody>
      </p:sp>
      <p:cxnSp>
        <p:nvCxnSpPr>
          <p:cNvPr id="1644" name="Google Shape;1644;p82"/>
          <p:cNvCxnSpPr>
            <a:stCxn id="1637" idx="2"/>
            <a:endCxn id="1642" idx="0"/>
          </p:cNvCxnSpPr>
          <p:nvPr/>
        </p:nvCxnSpPr>
        <p:spPr>
          <a:xfrm flipH="1">
            <a:off x="524750" y="2674350"/>
            <a:ext cx="363600" cy="23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45" name="Google Shape;1645;p82"/>
          <p:cNvCxnSpPr>
            <a:stCxn id="1637" idx="2"/>
            <a:endCxn id="1643" idx="0"/>
          </p:cNvCxnSpPr>
          <p:nvPr/>
        </p:nvCxnSpPr>
        <p:spPr>
          <a:xfrm>
            <a:off x="888350" y="2674350"/>
            <a:ext cx="350400" cy="23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646" name="Google Shape;1646;p82"/>
          <p:cNvGrpSpPr/>
          <p:nvPr/>
        </p:nvGrpSpPr>
        <p:grpSpPr>
          <a:xfrm>
            <a:off x="2307775" y="1879100"/>
            <a:ext cx="302400" cy="254100"/>
            <a:chOff x="4771075" y="980250"/>
            <a:chExt cx="302400" cy="254100"/>
          </a:xfrm>
        </p:grpSpPr>
        <p:sp>
          <p:nvSpPr>
            <p:cNvPr id="1635" name="Google Shape;1635;p82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F3F3F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647" name="Google Shape;1647;p82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grpSp>
        <p:nvGrpSpPr>
          <p:cNvPr id="1648" name="Google Shape;1648;p82"/>
          <p:cNvGrpSpPr/>
          <p:nvPr/>
        </p:nvGrpSpPr>
        <p:grpSpPr>
          <a:xfrm>
            <a:off x="737150" y="2420250"/>
            <a:ext cx="302400" cy="254100"/>
            <a:chOff x="4771075" y="980250"/>
            <a:chExt cx="302400" cy="254100"/>
          </a:xfrm>
        </p:grpSpPr>
        <p:sp>
          <p:nvSpPr>
            <p:cNvPr id="1637" name="Google Shape;1637;p82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F3F3F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649" name="Google Shape;1649;p82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1650" name="Google Shape;1650;p82"/>
          <p:cNvSpPr/>
          <p:nvPr/>
        </p:nvSpPr>
        <p:spPr>
          <a:xfrm>
            <a:off x="2313175" y="2387200"/>
            <a:ext cx="302400" cy="277200"/>
          </a:xfrm>
          <a:prstGeom prst="rect">
            <a:avLst/>
          </a:prstGeom>
          <a:solidFill>
            <a:srgbClr val="FFE5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?</a:t>
            </a:r>
            <a:endParaRPr/>
          </a:p>
        </p:txBody>
      </p:sp>
      <p:sp>
        <p:nvSpPr>
          <p:cNvPr id="1651" name="Google Shape;1651;p82"/>
          <p:cNvSpPr/>
          <p:nvPr/>
        </p:nvSpPr>
        <p:spPr>
          <a:xfrm>
            <a:off x="3312495" y="2377256"/>
            <a:ext cx="849900" cy="393600"/>
          </a:xfrm>
          <a:prstGeom prst="roundRect">
            <a:avLst>
              <a:gd name="adj" fmla="val 8062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Return home</a:t>
            </a:r>
            <a:endParaRPr sz="1000"/>
          </a:p>
        </p:txBody>
      </p:sp>
      <p:cxnSp>
        <p:nvCxnSpPr>
          <p:cNvPr id="1652" name="Google Shape;1652;p82"/>
          <p:cNvCxnSpPr>
            <a:stCxn id="1653" idx="2"/>
            <a:endCxn id="1651" idx="0"/>
          </p:cNvCxnSpPr>
          <p:nvPr/>
        </p:nvCxnSpPr>
        <p:spPr>
          <a:xfrm>
            <a:off x="2458975" y="2133200"/>
            <a:ext cx="1278600" cy="24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54" name="Google Shape;1654;p82"/>
          <p:cNvCxnSpPr>
            <a:stCxn id="1653" idx="2"/>
            <a:endCxn id="1655" idx="0"/>
          </p:cNvCxnSpPr>
          <p:nvPr/>
        </p:nvCxnSpPr>
        <p:spPr>
          <a:xfrm flipH="1">
            <a:off x="888475" y="2133200"/>
            <a:ext cx="1570500" cy="28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56" name="Google Shape;1656;p82"/>
          <p:cNvSpPr/>
          <p:nvPr/>
        </p:nvSpPr>
        <p:spPr>
          <a:xfrm>
            <a:off x="1654987" y="2909937"/>
            <a:ext cx="912900" cy="289800"/>
          </a:xfrm>
          <a:prstGeom prst="roundRect">
            <a:avLst>
              <a:gd name="adj" fmla="val 50000"/>
            </a:avLst>
          </a:prstGeom>
          <a:solidFill>
            <a:srgbClr val="EA99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Battery low</a:t>
            </a:r>
            <a:endParaRPr sz="1000"/>
          </a:p>
        </p:txBody>
      </p:sp>
      <p:cxnSp>
        <p:nvCxnSpPr>
          <p:cNvPr id="1657" name="Google Shape;1657;p82"/>
          <p:cNvCxnSpPr>
            <a:stCxn id="1650" idx="2"/>
            <a:endCxn id="1658" idx="0"/>
          </p:cNvCxnSpPr>
          <p:nvPr/>
        </p:nvCxnSpPr>
        <p:spPr>
          <a:xfrm>
            <a:off x="2464375" y="2664400"/>
            <a:ext cx="378300" cy="258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59" name="Google Shape;1659;p82"/>
          <p:cNvCxnSpPr>
            <a:stCxn id="1650" idx="2"/>
            <a:endCxn id="1656" idx="0"/>
          </p:cNvCxnSpPr>
          <p:nvPr/>
        </p:nvCxnSpPr>
        <p:spPr>
          <a:xfrm flipH="1">
            <a:off x="2111575" y="2664400"/>
            <a:ext cx="352800" cy="245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60" name="Google Shape;1660;p82"/>
          <p:cNvCxnSpPr>
            <a:stCxn id="1653" idx="2"/>
            <a:endCxn id="1650" idx="0"/>
          </p:cNvCxnSpPr>
          <p:nvPr/>
        </p:nvCxnSpPr>
        <p:spPr>
          <a:xfrm>
            <a:off x="2458975" y="2133200"/>
            <a:ext cx="5400" cy="254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61" name="Google Shape;1661;p82"/>
          <p:cNvSpPr/>
          <p:nvPr/>
        </p:nvSpPr>
        <p:spPr>
          <a:xfrm>
            <a:off x="1492199" y="4364606"/>
            <a:ext cx="1260300" cy="358800"/>
          </a:xfrm>
          <a:prstGeom prst="roundRect">
            <a:avLst>
              <a:gd name="adj" fmla="val 11455"/>
            </a:avLst>
          </a:prstGeom>
          <a:solidFill>
            <a:srgbClr val="FFE599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Go to unidentified source</a:t>
            </a:r>
            <a:endParaRPr sz="1000"/>
          </a:p>
        </p:txBody>
      </p:sp>
      <p:sp>
        <p:nvSpPr>
          <p:cNvPr id="1662" name="Google Shape;1662;p82"/>
          <p:cNvSpPr/>
          <p:nvPr/>
        </p:nvSpPr>
        <p:spPr>
          <a:xfrm>
            <a:off x="2809502" y="4365256"/>
            <a:ext cx="1260300" cy="358800"/>
          </a:xfrm>
          <a:prstGeom prst="roundRect">
            <a:avLst>
              <a:gd name="adj" fmla="val 9469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Go down and fly X-pattern</a:t>
            </a:r>
            <a:endParaRPr sz="1000"/>
          </a:p>
        </p:txBody>
      </p:sp>
      <p:cxnSp>
        <p:nvCxnSpPr>
          <p:cNvPr id="1663" name="Google Shape;1663;p82"/>
          <p:cNvCxnSpPr>
            <a:stCxn id="1664" idx="2"/>
            <a:endCxn id="1661" idx="0"/>
          </p:cNvCxnSpPr>
          <p:nvPr/>
        </p:nvCxnSpPr>
        <p:spPr>
          <a:xfrm flipH="1">
            <a:off x="2122375" y="4097538"/>
            <a:ext cx="613200" cy="267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65" name="Google Shape;1665;p82"/>
          <p:cNvCxnSpPr>
            <a:stCxn id="1664" idx="2"/>
            <a:endCxn id="1662" idx="0"/>
          </p:cNvCxnSpPr>
          <p:nvPr/>
        </p:nvCxnSpPr>
        <p:spPr>
          <a:xfrm>
            <a:off x="2735575" y="4097538"/>
            <a:ext cx="704100" cy="267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66" name="Google Shape;1666;p82"/>
          <p:cNvSpPr/>
          <p:nvPr/>
        </p:nvSpPr>
        <p:spPr>
          <a:xfrm>
            <a:off x="2954136" y="3389551"/>
            <a:ext cx="849900" cy="393600"/>
          </a:xfrm>
          <a:prstGeom prst="roundRect">
            <a:avLst>
              <a:gd name="adj" fmla="val 12590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Follow raster</a:t>
            </a:r>
            <a:endParaRPr sz="1000"/>
          </a:p>
        </p:txBody>
      </p:sp>
      <p:cxnSp>
        <p:nvCxnSpPr>
          <p:cNvPr id="1667" name="Google Shape;1667;p82"/>
          <p:cNvCxnSpPr>
            <a:stCxn id="1658" idx="2"/>
            <a:endCxn id="1668" idx="0"/>
          </p:cNvCxnSpPr>
          <p:nvPr/>
        </p:nvCxnSpPr>
        <p:spPr>
          <a:xfrm flipH="1">
            <a:off x="2327575" y="3177373"/>
            <a:ext cx="515100" cy="225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69" name="Google Shape;1669;p82"/>
          <p:cNvCxnSpPr>
            <a:stCxn id="1658" idx="2"/>
            <a:endCxn id="1666" idx="0"/>
          </p:cNvCxnSpPr>
          <p:nvPr/>
        </p:nvCxnSpPr>
        <p:spPr>
          <a:xfrm>
            <a:off x="2842675" y="3177373"/>
            <a:ext cx="536400" cy="212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70" name="Google Shape;1670;p82"/>
          <p:cNvSpPr/>
          <p:nvPr/>
        </p:nvSpPr>
        <p:spPr>
          <a:xfrm>
            <a:off x="199526" y="2908225"/>
            <a:ext cx="650700" cy="289800"/>
          </a:xfrm>
          <a:prstGeom prst="roundRect">
            <a:avLst>
              <a:gd name="adj" fmla="val 16667"/>
            </a:avLst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arm</a:t>
            </a:r>
            <a:endParaRPr sz="1000"/>
          </a:p>
        </p:txBody>
      </p:sp>
      <p:sp>
        <p:nvSpPr>
          <p:cNvPr id="1671" name="Google Shape;1671;p82"/>
          <p:cNvSpPr/>
          <p:nvPr/>
        </p:nvSpPr>
        <p:spPr>
          <a:xfrm>
            <a:off x="913514" y="2908225"/>
            <a:ext cx="650700" cy="289800"/>
          </a:xfrm>
          <a:prstGeom prst="roundRect">
            <a:avLst>
              <a:gd name="adj" fmla="val 16667"/>
            </a:avLst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liftoff</a:t>
            </a:r>
            <a:endParaRPr sz="1000"/>
          </a:p>
        </p:txBody>
      </p:sp>
      <p:cxnSp>
        <p:nvCxnSpPr>
          <p:cNvPr id="1672" name="Google Shape;1672;p82"/>
          <p:cNvCxnSpPr>
            <a:stCxn id="1655" idx="2"/>
            <a:endCxn id="1670" idx="0"/>
          </p:cNvCxnSpPr>
          <p:nvPr/>
        </p:nvCxnSpPr>
        <p:spPr>
          <a:xfrm flipH="1">
            <a:off x="524750" y="2674350"/>
            <a:ext cx="363600" cy="23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73" name="Google Shape;1673;p82"/>
          <p:cNvCxnSpPr>
            <a:stCxn id="1655" idx="2"/>
            <a:endCxn id="1671" idx="0"/>
          </p:cNvCxnSpPr>
          <p:nvPr/>
        </p:nvCxnSpPr>
        <p:spPr>
          <a:xfrm>
            <a:off x="888350" y="2674350"/>
            <a:ext cx="350400" cy="23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74" name="Google Shape;1674;p82"/>
          <p:cNvSpPr/>
          <p:nvPr/>
        </p:nvSpPr>
        <p:spPr>
          <a:xfrm>
            <a:off x="1160100" y="3829325"/>
            <a:ext cx="1168500" cy="393600"/>
          </a:xfrm>
          <a:prstGeom prst="roundRect">
            <a:avLst>
              <a:gd name="adj" fmla="val 50000"/>
            </a:avLst>
          </a:prstGeom>
          <a:solidFill>
            <a:srgbClr val="EA99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No suspected sources</a:t>
            </a:r>
            <a:endParaRPr sz="1000"/>
          </a:p>
        </p:txBody>
      </p:sp>
      <p:cxnSp>
        <p:nvCxnSpPr>
          <p:cNvPr id="1675" name="Google Shape;1675;p82"/>
          <p:cNvCxnSpPr>
            <a:stCxn id="1668" idx="2"/>
            <a:endCxn id="1674" idx="0"/>
          </p:cNvCxnSpPr>
          <p:nvPr/>
        </p:nvCxnSpPr>
        <p:spPr>
          <a:xfrm flipH="1">
            <a:off x="1744225" y="3679838"/>
            <a:ext cx="583200" cy="149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76" name="Google Shape;1676;p82"/>
          <p:cNvCxnSpPr>
            <a:stCxn id="1668" idx="2"/>
            <a:endCxn id="1664" idx="0"/>
          </p:cNvCxnSpPr>
          <p:nvPr/>
        </p:nvCxnSpPr>
        <p:spPr>
          <a:xfrm>
            <a:off x="2327425" y="3679838"/>
            <a:ext cx="408000" cy="163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677" name="Google Shape;1677;p82"/>
          <p:cNvGrpSpPr/>
          <p:nvPr/>
        </p:nvGrpSpPr>
        <p:grpSpPr>
          <a:xfrm>
            <a:off x="2307775" y="1879100"/>
            <a:ext cx="302400" cy="254100"/>
            <a:chOff x="4771075" y="980250"/>
            <a:chExt cx="302400" cy="254100"/>
          </a:xfrm>
        </p:grpSpPr>
        <p:sp>
          <p:nvSpPr>
            <p:cNvPr id="1653" name="Google Shape;1653;p82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FFE599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678" name="Google Shape;1678;p82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grpSp>
        <p:nvGrpSpPr>
          <p:cNvPr id="1679" name="Google Shape;1679;p82"/>
          <p:cNvGrpSpPr/>
          <p:nvPr/>
        </p:nvGrpSpPr>
        <p:grpSpPr>
          <a:xfrm>
            <a:off x="737150" y="2420250"/>
            <a:ext cx="302400" cy="254100"/>
            <a:chOff x="4771075" y="980250"/>
            <a:chExt cx="302400" cy="254100"/>
          </a:xfrm>
        </p:grpSpPr>
        <p:sp>
          <p:nvSpPr>
            <p:cNvPr id="1655" name="Google Shape;1655;p82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B6D7A8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680" name="Google Shape;1680;p82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grpSp>
        <p:nvGrpSpPr>
          <p:cNvPr id="1681" name="Google Shape;1681;p82"/>
          <p:cNvGrpSpPr/>
          <p:nvPr/>
        </p:nvGrpSpPr>
        <p:grpSpPr>
          <a:xfrm>
            <a:off x="2691475" y="2923273"/>
            <a:ext cx="302400" cy="254100"/>
            <a:chOff x="4771075" y="980250"/>
            <a:chExt cx="302400" cy="254100"/>
          </a:xfrm>
        </p:grpSpPr>
        <p:sp>
          <p:nvSpPr>
            <p:cNvPr id="1658" name="Google Shape;1658;p82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FFE599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682" name="Google Shape;1682;p82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1668" name="Google Shape;1668;p82"/>
          <p:cNvSpPr/>
          <p:nvPr/>
        </p:nvSpPr>
        <p:spPr>
          <a:xfrm>
            <a:off x="2176225" y="3402638"/>
            <a:ext cx="302400" cy="277200"/>
          </a:xfrm>
          <a:prstGeom prst="rect">
            <a:avLst/>
          </a:prstGeom>
          <a:solidFill>
            <a:srgbClr val="FFE5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?</a:t>
            </a:r>
            <a:endParaRPr/>
          </a:p>
        </p:txBody>
      </p:sp>
      <p:grpSp>
        <p:nvGrpSpPr>
          <p:cNvPr id="1683" name="Google Shape;1683;p82"/>
          <p:cNvGrpSpPr/>
          <p:nvPr/>
        </p:nvGrpSpPr>
        <p:grpSpPr>
          <a:xfrm>
            <a:off x="2584375" y="3843438"/>
            <a:ext cx="302400" cy="254100"/>
            <a:chOff x="4771075" y="980250"/>
            <a:chExt cx="302400" cy="254100"/>
          </a:xfrm>
        </p:grpSpPr>
        <p:sp>
          <p:nvSpPr>
            <p:cNvPr id="1664" name="Google Shape;1664;p82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FFE599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684" name="Google Shape;1684;p82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pic>
        <p:nvPicPr>
          <p:cNvPr id="1685" name="Google Shape;1685;p82"/>
          <p:cNvPicPr preferRelativeResize="0"/>
          <p:nvPr/>
        </p:nvPicPr>
        <p:blipFill rotWithShape="1">
          <a:blip r:embed="rId4">
            <a:alphaModFix/>
          </a:blip>
          <a:srcRect l="6171" t="5669" r="26155"/>
          <a:stretch/>
        </p:blipFill>
        <p:spPr>
          <a:xfrm>
            <a:off x="4305644" y="2309459"/>
            <a:ext cx="4363999" cy="2433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0" name="Google Shape;1690;p83"/>
          <p:cNvSpPr txBox="1"/>
          <p:nvPr/>
        </p:nvSpPr>
        <p:spPr>
          <a:xfrm>
            <a:off x="216000" y="139320"/>
            <a:ext cx="86991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SDF &amp; Autonomy</a:t>
            </a:r>
            <a:endParaRPr sz="3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1" name="Google Shape;1691;p83"/>
          <p:cNvSpPr txBox="1"/>
          <p:nvPr/>
        </p:nvSpPr>
        <p:spPr>
          <a:xfrm>
            <a:off x="215975" y="710500"/>
            <a:ext cx="6394200" cy="10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Char char="●"/>
            </a:pPr>
            <a:r>
              <a:rPr lang="en-US" sz="16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LAMP detector payload communicating with UAV</a:t>
            </a:r>
            <a:endParaRPr sz="16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venir"/>
              <a:buChar char="●"/>
            </a:pPr>
            <a:r>
              <a:rPr lang="en-US" sz="1600">
                <a:latin typeface="Avenir"/>
                <a:ea typeface="Avenir"/>
                <a:cs typeface="Avenir"/>
                <a:sym typeface="Avenir"/>
              </a:rPr>
              <a:t>Instructed to fly in grid, prioritize any source found on the way</a:t>
            </a:r>
            <a:endParaRPr sz="1600">
              <a:latin typeface="Avenir"/>
              <a:ea typeface="Avenir"/>
              <a:cs typeface="Avenir"/>
              <a:sym typeface="Avenir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venir"/>
              <a:buChar char="●"/>
            </a:pPr>
            <a:r>
              <a:rPr lang="en-US" sz="1600">
                <a:latin typeface="Avenir"/>
                <a:ea typeface="Avenir"/>
                <a:cs typeface="Avenir"/>
                <a:sym typeface="Avenir"/>
              </a:rPr>
              <a:t>Logic implemented via a behaviour tree</a:t>
            </a:r>
            <a:endParaRPr sz="1600"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692" name="Google Shape;1692;p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15475" y="2152681"/>
            <a:ext cx="6452993" cy="2581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3" name="Google Shape;1693;p83"/>
          <p:cNvPicPr preferRelativeResize="0"/>
          <p:nvPr/>
        </p:nvPicPr>
        <p:blipFill rotWithShape="1">
          <a:blip r:embed="rId4">
            <a:alphaModFix/>
          </a:blip>
          <a:srcRect l="74528" t="5731"/>
          <a:stretch/>
        </p:blipFill>
        <p:spPr>
          <a:xfrm>
            <a:off x="7192350" y="54425"/>
            <a:ext cx="1643674" cy="2433326"/>
          </a:xfrm>
          <a:prstGeom prst="rect">
            <a:avLst/>
          </a:prstGeom>
          <a:noFill/>
          <a:ln>
            <a:noFill/>
          </a:ln>
        </p:spPr>
      </p:pic>
      <p:sp>
        <p:nvSpPr>
          <p:cNvPr id="1694" name="Google Shape;1694;p83"/>
          <p:cNvSpPr/>
          <p:nvPr/>
        </p:nvSpPr>
        <p:spPr>
          <a:xfrm>
            <a:off x="8716350" y="0"/>
            <a:ext cx="1643700" cy="4642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5" name="Google Shape;1695;p83"/>
          <p:cNvSpPr txBox="1"/>
          <p:nvPr/>
        </p:nvSpPr>
        <p:spPr>
          <a:xfrm rot="-5400000">
            <a:off x="8001575" y="1018517"/>
            <a:ext cx="6651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/>
              <a:t>z-score</a:t>
            </a:r>
            <a:endParaRPr sz="900"/>
          </a:p>
        </p:txBody>
      </p:sp>
      <p:sp>
        <p:nvSpPr>
          <p:cNvPr id="1696" name="Google Shape;1696;p83"/>
          <p:cNvSpPr/>
          <p:nvPr/>
        </p:nvSpPr>
        <p:spPr>
          <a:xfrm>
            <a:off x="3312495" y="2377256"/>
            <a:ext cx="849900" cy="393600"/>
          </a:xfrm>
          <a:prstGeom prst="roundRect">
            <a:avLst>
              <a:gd name="adj" fmla="val 8062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Return home</a:t>
            </a:r>
            <a:endParaRPr sz="1000"/>
          </a:p>
        </p:txBody>
      </p:sp>
      <p:cxnSp>
        <p:nvCxnSpPr>
          <p:cNvPr id="1697" name="Google Shape;1697;p83"/>
          <p:cNvCxnSpPr>
            <a:stCxn id="1698" idx="2"/>
            <a:endCxn id="1696" idx="0"/>
          </p:cNvCxnSpPr>
          <p:nvPr/>
        </p:nvCxnSpPr>
        <p:spPr>
          <a:xfrm>
            <a:off x="2458975" y="2133200"/>
            <a:ext cx="1278600" cy="24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99" name="Google Shape;1699;p83"/>
          <p:cNvCxnSpPr>
            <a:stCxn id="1698" idx="2"/>
          </p:cNvCxnSpPr>
          <p:nvPr/>
        </p:nvCxnSpPr>
        <p:spPr>
          <a:xfrm flipH="1">
            <a:off x="888475" y="2133200"/>
            <a:ext cx="1570500" cy="28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00" name="Google Shape;1700;p83"/>
          <p:cNvCxnSpPr>
            <a:stCxn id="1698" idx="2"/>
          </p:cNvCxnSpPr>
          <p:nvPr/>
        </p:nvCxnSpPr>
        <p:spPr>
          <a:xfrm>
            <a:off x="2458975" y="2133200"/>
            <a:ext cx="5400" cy="254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701" name="Google Shape;1701;p83"/>
          <p:cNvGrpSpPr/>
          <p:nvPr/>
        </p:nvGrpSpPr>
        <p:grpSpPr>
          <a:xfrm>
            <a:off x="2307775" y="1879100"/>
            <a:ext cx="302400" cy="254100"/>
            <a:chOff x="4771075" y="980250"/>
            <a:chExt cx="302400" cy="254100"/>
          </a:xfrm>
        </p:grpSpPr>
        <p:sp>
          <p:nvSpPr>
            <p:cNvPr id="1698" name="Google Shape;1698;p83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F3F3F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702" name="Google Shape;1702;p83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1703" name="Google Shape;1703;p83"/>
          <p:cNvSpPr/>
          <p:nvPr/>
        </p:nvSpPr>
        <p:spPr>
          <a:xfrm>
            <a:off x="2313175" y="2387200"/>
            <a:ext cx="302400" cy="277200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?</a:t>
            </a:r>
            <a:endParaRPr/>
          </a:p>
        </p:txBody>
      </p:sp>
      <p:sp>
        <p:nvSpPr>
          <p:cNvPr id="1704" name="Google Shape;1704;p83"/>
          <p:cNvSpPr/>
          <p:nvPr/>
        </p:nvSpPr>
        <p:spPr>
          <a:xfrm>
            <a:off x="3312495" y="2377256"/>
            <a:ext cx="849900" cy="393600"/>
          </a:xfrm>
          <a:prstGeom prst="roundRect">
            <a:avLst>
              <a:gd name="adj" fmla="val 8062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Return home</a:t>
            </a:r>
            <a:endParaRPr sz="1000"/>
          </a:p>
        </p:txBody>
      </p:sp>
      <p:cxnSp>
        <p:nvCxnSpPr>
          <p:cNvPr id="1705" name="Google Shape;1705;p83"/>
          <p:cNvCxnSpPr>
            <a:stCxn id="1706" idx="2"/>
            <a:endCxn id="1704" idx="0"/>
          </p:cNvCxnSpPr>
          <p:nvPr/>
        </p:nvCxnSpPr>
        <p:spPr>
          <a:xfrm>
            <a:off x="2458975" y="2133200"/>
            <a:ext cx="1278600" cy="24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07" name="Google Shape;1707;p83"/>
          <p:cNvCxnSpPr>
            <a:stCxn id="1706" idx="2"/>
            <a:endCxn id="1708" idx="0"/>
          </p:cNvCxnSpPr>
          <p:nvPr/>
        </p:nvCxnSpPr>
        <p:spPr>
          <a:xfrm flipH="1">
            <a:off x="888475" y="2133200"/>
            <a:ext cx="1570500" cy="28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09" name="Google Shape;1709;p83"/>
          <p:cNvSpPr/>
          <p:nvPr/>
        </p:nvSpPr>
        <p:spPr>
          <a:xfrm>
            <a:off x="1654987" y="2909937"/>
            <a:ext cx="912900" cy="2898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Battery low</a:t>
            </a:r>
            <a:endParaRPr sz="1000"/>
          </a:p>
        </p:txBody>
      </p:sp>
      <p:cxnSp>
        <p:nvCxnSpPr>
          <p:cNvPr id="1710" name="Google Shape;1710;p83"/>
          <p:cNvCxnSpPr>
            <a:stCxn id="1703" idx="2"/>
          </p:cNvCxnSpPr>
          <p:nvPr/>
        </p:nvCxnSpPr>
        <p:spPr>
          <a:xfrm>
            <a:off x="2464375" y="2664400"/>
            <a:ext cx="378300" cy="258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11" name="Google Shape;1711;p83"/>
          <p:cNvCxnSpPr>
            <a:stCxn id="1703" idx="2"/>
            <a:endCxn id="1709" idx="0"/>
          </p:cNvCxnSpPr>
          <p:nvPr/>
        </p:nvCxnSpPr>
        <p:spPr>
          <a:xfrm flipH="1">
            <a:off x="2111575" y="2664400"/>
            <a:ext cx="352800" cy="245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12" name="Google Shape;1712;p83"/>
          <p:cNvCxnSpPr>
            <a:stCxn id="1706" idx="2"/>
            <a:endCxn id="1703" idx="0"/>
          </p:cNvCxnSpPr>
          <p:nvPr/>
        </p:nvCxnSpPr>
        <p:spPr>
          <a:xfrm>
            <a:off x="2458975" y="2133200"/>
            <a:ext cx="5400" cy="254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13" name="Google Shape;1713;p83"/>
          <p:cNvSpPr/>
          <p:nvPr/>
        </p:nvSpPr>
        <p:spPr>
          <a:xfrm>
            <a:off x="199526" y="2908225"/>
            <a:ext cx="650700" cy="2898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arm</a:t>
            </a:r>
            <a:endParaRPr sz="1000"/>
          </a:p>
        </p:txBody>
      </p:sp>
      <p:sp>
        <p:nvSpPr>
          <p:cNvPr id="1714" name="Google Shape;1714;p83"/>
          <p:cNvSpPr/>
          <p:nvPr/>
        </p:nvSpPr>
        <p:spPr>
          <a:xfrm>
            <a:off x="913514" y="2908225"/>
            <a:ext cx="650700" cy="2898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liftoff</a:t>
            </a:r>
            <a:endParaRPr sz="1000"/>
          </a:p>
        </p:txBody>
      </p:sp>
      <p:cxnSp>
        <p:nvCxnSpPr>
          <p:cNvPr id="1715" name="Google Shape;1715;p83"/>
          <p:cNvCxnSpPr>
            <a:stCxn id="1708" idx="2"/>
            <a:endCxn id="1713" idx="0"/>
          </p:cNvCxnSpPr>
          <p:nvPr/>
        </p:nvCxnSpPr>
        <p:spPr>
          <a:xfrm flipH="1">
            <a:off x="524750" y="2674350"/>
            <a:ext cx="363600" cy="23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16" name="Google Shape;1716;p83"/>
          <p:cNvCxnSpPr>
            <a:stCxn id="1708" idx="2"/>
            <a:endCxn id="1714" idx="0"/>
          </p:cNvCxnSpPr>
          <p:nvPr/>
        </p:nvCxnSpPr>
        <p:spPr>
          <a:xfrm>
            <a:off x="888350" y="2674350"/>
            <a:ext cx="350400" cy="23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717" name="Google Shape;1717;p83"/>
          <p:cNvGrpSpPr/>
          <p:nvPr/>
        </p:nvGrpSpPr>
        <p:grpSpPr>
          <a:xfrm>
            <a:off x="2307775" y="1879100"/>
            <a:ext cx="302400" cy="254100"/>
            <a:chOff x="4771075" y="980250"/>
            <a:chExt cx="302400" cy="254100"/>
          </a:xfrm>
        </p:grpSpPr>
        <p:sp>
          <p:nvSpPr>
            <p:cNvPr id="1706" name="Google Shape;1706;p83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F3F3F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718" name="Google Shape;1718;p83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grpSp>
        <p:nvGrpSpPr>
          <p:cNvPr id="1719" name="Google Shape;1719;p83"/>
          <p:cNvGrpSpPr/>
          <p:nvPr/>
        </p:nvGrpSpPr>
        <p:grpSpPr>
          <a:xfrm>
            <a:off x="737150" y="2420250"/>
            <a:ext cx="302400" cy="254100"/>
            <a:chOff x="4771075" y="980250"/>
            <a:chExt cx="302400" cy="254100"/>
          </a:xfrm>
        </p:grpSpPr>
        <p:sp>
          <p:nvSpPr>
            <p:cNvPr id="1708" name="Google Shape;1708;p83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F3F3F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720" name="Google Shape;1720;p83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1721" name="Google Shape;1721;p83"/>
          <p:cNvSpPr/>
          <p:nvPr/>
        </p:nvSpPr>
        <p:spPr>
          <a:xfrm>
            <a:off x="2313175" y="2387200"/>
            <a:ext cx="302400" cy="277200"/>
          </a:xfrm>
          <a:prstGeom prst="rect">
            <a:avLst/>
          </a:prstGeom>
          <a:solidFill>
            <a:srgbClr val="FFE5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?</a:t>
            </a:r>
            <a:endParaRPr/>
          </a:p>
        </p:txBody>
      </p:sp>
      <p:sp>
        <p:nvSpPr>
          <p:cNvPr id="1722" name="Google Shape;1722;p83"/>
          <p:cNvSpPr/>
          <p:nvPr/>
        </p:nvSpPr>
        <p:spPr>
          <a:xfrm>
            <a:off x="3312495" y="2377256"/>
            <a:ext cx="849900" cy="393600"/>
          </a:xfrm>
          <a:prstGeom prst="roundRect">
            <a:avLst>
              <a:gd name="adj" fmla="val 8062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Return home</a:t>
            </a:r>
            <a:endParaRPr sz="1000"/>
          </a:p>
        </p:txBody>
      </p:sp>
      <p:cxnSp>
        <p:nvCxnSpPr>
          <p:cNvPr id="1723" name="Google Shape;1723;p83"/>
          <p:cNvCxnSpPr>
            <a:stCxn id="1724" idx="2"/>
            <a:endCxn id="1722" idx="0"/>
          </p:cNvCxnSpPr>
          <p:nvPr/>
        </p:nvCxnSpPr>
        <p:spPr>
          <a:xfrm>
            <a:off x="2458975" y="2133200"/>
            <a:ext cx="1278600" cy="24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25" name="Google Shape;1725;p83"/>
          <p:cNvCxnSpPr>
            <a:stCxn id="1724" idx="2"/>
            <a:endCxn id="1726" idx="0"/>
          </p:cNvCxnSpPr>
          <p:nvPr/>
        </p:nvCxnSpPr>
        <p:spPr>
          <a:xfrm flipH="1">
            <a:off x="888475" y="2133200"/>
            <a:ext cx="1570500" cy="28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27" name="Google Shape;1727;p83"/>
          <p:cNvSpPr/>
          <p:nvPr/>
        </p:nvSpPr>
        <p:spPr>
          <a:xfrm>
            <a:off x="1654987" y="2909937"/>
            <a:ext cx="912900" cy="289800"/>
          </a:xfrm>
          <a:prstGeom prst="roundRect">
            <a:avLst>
              <a:gd name="adj" fmla="val 50000"/>
            </a:avLst>
          </a:prstGeom>
          <a:solidFill>
            <a:srgbClr val="EA99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Battery low</a:t>
            </a:r>
            <a:endParaRPr sz="1000"/>
          </a:p>
        </p:txBody>
      </p:sp>
      <p:cxnSp>
        <p:nvCxnSpPr>
          <p:cNvPr id="1728" name="Google Shape;1728;p83"/>
          <p:cNvCxnSpPr>
            <a:stCxn id="1721" idx="2"/>
            <a:endCxn id="1729" idx="0"/>
          </p:cNvCxnSpPr>
          <p:nvPr/>
        </p:nvCxnSpPr>
        <p:spPr>
          <a:xfrm>
            <a:off x="2464375" y="2664400"/>
            <a:ext cx="378300" cy="258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30" name="Google Shape;1730;p83"/>
          <p:cNvCxnSpPr>
            <a:stCxn id="1721" idx="2"/>
            <a:endCxn id="1727" idx="0"/>
          </p:cNvCxnSpPr>
          <p:nvPr/>
        </p:nvCxnSpPr>
        <p:spPr>
          <a:xfrm flipH="1">
            <a:off x="2111575" y="2664400"/>
            <a:ext cx="352800" cy="245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31" name="Google Shape;1731;p83"/>
          <p:cNvCxnSpPr>
            <a:stCxn id="1724" idx="2"/>
            <a:endCxn id="1721" idx="0"/>
          </p:cNvCxnSpPr>
          <p:nvPr/>
        </p:nvCxnSpPr>
        <p:spPr>
          <a:xfrm>
            <a:off x="2458975" y="2133200"/>
            <a:ext cx="5400" cy="254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32" name="Google Shape;1732;p83"/>
          <p:cNvSpPr/>
          <p:nvPr/>
        </p:nvSpPr>
        <p:spPr>
          <a:xfrm>
            <a:off x="1492199" y="4364606"/>
            <a:ext cx="1260300" cy="358800"/>
          </a:xfrm>
          <a:prstGeom prst="roundRect">
            <a:avLst>
              <a:gd name="adj" fmla="val 11455"/>
            </a:avLst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Go to unidentified source</a:t>
            </a:r>
            <a:endParaRPr sz="1000"/>
          </a:p>
        </p:txBody>
      </p:sp>
      <p:sp>
        <p:nvSpPr>
          <p:cNvPr id="1733" name="Google Shape;1733;p83"/>
          <p:cNvSpPr/>
          <p:nvPr/>
        </p:nvSpPr>
        <p:spPr>
          <a:xfrm>
            <a:off x="2809502" y="4365256"/>
            <a:ext cx="1260300" cy="358800"/>
          </a:xfrm>
          <a:prstGeom prst="roundRect">
            <a:avLst>
              <a:gd name="adj" fmla="val 9469"/>
            </a:avLst>
          </a:prstGeom>
          <a:solidFill>
            <a:srgbClr val="FFE599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Go down and fly X-pattern</a:t>
            </a:r>
            <a:endParaRPr sz="1000"/>
          </a:p>
        </p:txBody>
      </p:sp>
      <p:cxnSp>
        <p:nvCxnSpPr>
          <p:cNvPr id="1734" name="Google Shape;1734;p83"/>
          <p:cNvCxnSpPr>
            <a:stCxn id="1735" idx="2"/>
            <a:endCxn id="1732" idx="0"/>
          </p:cNvCxnSpPr>
          <p:nvPr/>
        </p:nvCxnSpPr>
        <p:spPr>
          <a:xfrm flipH="1">
            <a:off x="2122375" y="4097538"/>
            <a:ext cx="613200" cy="267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36" name="Google Shape;1736;p83"/>
          <p:cNvCxnSpPr>
            <a:stCxn id="1735" idx="2"/>
            <a:endCxn id="1733" idx="0"/>
          </p:cNvCxnSpPr>
          <p:nvPr/>
        </p:nvCxnSpPr>
        <p:spPr>
          <a:xfrm>
            <a:off x="2735575" y="4097538"/>
            <a:ext cx="704100" cy="267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37" name="Google Shape;1737;p83"/>
          <p:cNvSpPr/>
          <p:nvPr/>
        </p:nvSpPr>
        <p:spPr>
          <a:xfrm>
            <a:off x="2954136" y="3389551"/>
            <a:ext cx="849900" cy="393600"/>
          </a:xfrm>
          <a:prstGeom prst="roundRect">
            <a:avLst>
              <a:gd name="adj" fmla="val 12590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Follow raster</a:t>
            </a:r>
            <a:endParaRPr sz="1000"/>
          </a:p>
        </p:txBody>
      </p:sp>
      <p:cxnSp>
        <p:nvCxnSpPr>
          <p:cNvPr id="1738" name="Google Shape;1738;p83"/>
          <p:cNvCxnSpPr>
            <a:stCxn id="1729" idx="2"/>
            <a:endCxn id="1739" idx="0"/>
          </p:cNvCxnSpPr>
          <p:nvPr/>
        </p:nvCxnSpPr>
        <p:spPr>
          <a:xfrm flipH="1">
            <a:off x="2327575" y="3177373"/>
            <a:ext cx="515100" cy="225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40" name="Google Shape;1740;p83"/>
          <p:cNvCxnSpPr>
            <a:stCxn id="1729" idx="2"/>
            <a:endCxn id="1737" idx="0"/>
          </p:cNvCxnSpPr>
          <p:nvPr/>
        </p:nvCxnSpPr>
        <p:spPr>
          <a:xfrm>
            <a:off x="2842675" y="3177373"/>
            <a:ext cx="536400" cy="212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41" name="Google Shape;1741;p83"/>
          <p:cNvSpPr/>
          <p:nvPr/>
        </p:nvSpPr>
        <p:spPr>
          <a:xfrm>
            <a:off x="199526" y="2908225"/>
            <a:ext cx="650700" cy="289800"/>
          </a:xfrm>
          <a:prstGeom prst="roundRect">
            <a:avLst>
              <a:gd name="adj" fmla="val 16667"/>
            </a:avLst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arm</a:t>
            </a:r>
            <a:endParaRPr sz="1000"/>
          </a:p>
        </p:txBody>
      </p:sp>
      <p:sp>
        <p:nvSpPr>
          <p:cNvPr id="1742" name="Google Shape;1742;p83"/>
          <p:cNvSpPr/>
          <p:nvPr/>
        </p:nvSpPr>
        <p:spPr>
          <a:xfrm>
            <a:off x="913514" y="2908225"/>
            <a:ext cx="650700" cy="289800"/>
          </a:xfrm>
          <a:prstGeom prst="roundRect">
            <a:avLst>
              <a:gd name="adj" fmla="val 16667"/>
            </a:avLst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liftoff</a:t>
            </a:r>
            <a:endParaRPr sz="1000"/>
          </a:p>
        </p:txBody>
      </p:sp>
      <p:cxnSp>
        <p:nvCxnSpPr>
          <p:cNvPr id="1743" name="Google Shape;1743;p83"/>
          <p:cNvCxnSpPr>
            <a:stCxn id="1726" idx="2"/>
            <a:endCxn id="1741" idx="0"/>
          </p:cNvCxnSpPr>
          <p:nvPr/>
        </p:nvCxnSpPr>
        <p:spPr>
          <a:xfrm flipH="1">
            <a:off x="524750" y="2674350"/>
            <a:ext cx="363600" cy="23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44" name="Google Shape;1744;p83"/>
          <p:cNvCxnSpPr>
            <a:stCxn id="1726" idx="2"/>
            <a:endCxn id="1742" idx="0"/>
          </p:cNvCxnSpPr>
          <p:nvPr/>
        </p:nvCxnSpPr>
        <p:spPr>
          <a:xfrm>
            <a:off x="888350" y="2674350"/>
            <a:ext cx="350400" cy="23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45" name="Google Shape;1745;p83"/>
          <p:cNvSpPr/>
          <p:nvPr/>
        </p:nvSpPr>
        <p:spPr>
          <a:xfrm>
            <a:off x="1160100" y="3829325"/>
            <a:ext cx="1168500" cy="393600"/>
          </a:xfrm>
          <a:prstGeom prst="roundRect">
            <a:avLst>
              <a:gd name="adj" fmla="val 50000"/>
            </a:avLst>
          </a:prstGeom>
          <a:solidFill>
            <a:srgbClr val="EA99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No suspected sources</a:t>
            </a:r>
            <a:endParaRPr sz="1000"/>
          </a:p>
        </p:txBody>
      </p:sp>
      <p:cxnSp>
        <p:nvCxnSpPr>
          <p:cNvPr id="1746" name="Google Shape;1746;p83"/>
          <p:cNvCxnSpPr>
            <a:stCxn id="1739" idx="2"/>
            <a:endCxn id="1745" idx="0"/>
          </p:cNvCxnSpPr>
          <p:nvPr/>
        </p:nvCxnSpPr>
        <p:spPr>
          <a:xfrm flipH="1">
            <a:off x="1744225" y="3679838"/>
            <a:ext cx="583200" cy="149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47" name="Google Shape;1747;p83"/>
          <p:cNvCxnSpPr>
            <a:stCxn id="1739" idx="2"/>
            <a:endCxn id="1735" idx="0"/>
          </p:cNvCxnSpPr>
          <p:nvPr/>
        </p:nvCxnSpPr>
        <p:spPr>
          <a:xfrm>
            <a:off x="2327425" y="3679838"/>
            <a:ext cx="408000" cy="163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748" name="Google Shape;1748;p83"/>
          <p:cNvGrpSpPr/>
          <p:nvPr/>
        </p:nvGrpSpPr>
        <p:grpSpPr>
          <a:xfrm>
            <a:off x="2307775" y="1879100"/>
            <a:ext cx="302400" cy="254100"/>
            <a:chOff x="4771075" y="980250"/>
            <a:chExt cx="302400" cy="254100"/>
          </a:xfrm>
        </p:grpSpPr>
        <p:sp>
          <p:nvSpPr>
            <p:cNvPr id="1724" name="Google Shape;1724;p83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FFE599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749" name="Google Shape;1749;p83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grpSp>
        <p:nvGrpSpPr>
          <p:cNvPr id="1750" name="Google Shape;1750;p83"/>
          <p:cNvGrpSpPr/>
          <p:nvPr/>
        </p:nvGrpSpPr>
        <p:grpSpPr>
          <a:xfrm>
            <a:off x="737150" y="2420250"/>
            <a:ext cx="302400" cy="254100"/>
            <a:chOff x="4771075" y="980250"/>
            <a:chExt cx="302400" cy="254100"/>
          </a:xfrm>
        </p:grpSpPr>
        <p:sp>
          <p:nvSpPr>
            <p:cNvPr id="1726" name="Google Shape;1726;p83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B6D7A8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751" name="Google Shape;1751;p83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grpSp>
        <p:nvGrpSpPr>
          <p:cNvPr id="1752" name="Google Shape;1752;p83"/>
          <p:cNvGrpSpPr/>
          <p:nvPr/>
        </p:nvGrpSpPr>
        <p:grpSpPr>
          <a:xfrm>
            <a:off x="2691475" y="2923273"/>
            <a:ext cx="302400" cy="254100"/>
            <a:chOff x="4771075" y="980250"/>
            <a:chExt cx="302400" cy="254100"/>
          </a:xfrm>
        </p:grpSpPr>
        <p:sp>
          <p:nvSpPr>
            <p:cNvPr id="1729" name="Google Shape;1729;p83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FFE599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753" name="Google Shape;1753;p83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1739" name="Google Shape;1739;p83"/>
          <p:cNvSpPr/>
          <p:nvPr/>
        </p:nvSpPr>
        <p:spPr>
          <a:xfrm>
            <a:off x="2176225" y="3402638"/>
            <a:ext cx="302400" cy="277200"/>
          </a:xfrm>
          <a:prstGeom prst="rect">
            <a:avLst/>
          </a:prstGeom>
          <a:solidFill>
            <a:srgbClr val="FFE5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?</a:t>
            </a:r>
            <a:endParaRPr/>
          </a:p>
        </p:txBody>
      </p:sp>
      <p:grpSp>
        <p:nvGrpSpPr>
          <p:cNvPr id="1754" name="Google Shape;1754;p83"/>
          <p:cNvGrpSpPr/>
          <p:nvPr/>
        </p:nvGrpSpPr>
        <p:grpSpPr>
          <a:xfrm>
            <a:off x="2584375" y="3843438"/>
            <a:ext cx="302400" cy="254100"/>
            <a:chOff x="4771075" y="980250"/>
            <a:chExt cx="302400" cy="254100"/>
          </a:xfrm>
        </p:grpSpPr>
        <p:sp>
          <p:nvSpPr>
            <p:cNvPr id="1735" name="Google Shape;1735;p83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FFE599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755" name="Google Shape;1755;p83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pic>
        <p:nvPicPr>
          <p:cNvPr id="1756" name="Google Shape;1756;p83"/>
          <p:cNvPicPr preferRelativeResize="0"/>
          <p:nvPr/>
        </p:nvPicPr>
        <p:blipFill rotWithShape="1">
          <a:blip r:embed="rId5">
            <a:alphaModFix/>
          </a:blip>
          <a:srcRect l="2966" t="-6951" r="25369"/>
          <a:stretch/>
        </p:blipFill>
        <p:spPr>
          <a:xfrm>
            <a:off x="4279525" y="2113050"/>
            <a:ext cx="4456926" cy="2660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57" descr="Screenshot 2016-02-12 15.16.27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050" y="2987575"/>
            <a:ext cx="3010251" cy="173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57"/>
          <p:cNvPicPr preferRelativeResize="0"/>
          <p:nvPr/>
        </p:nvPicPr>
        <p:blipFill rotWithShape="1">
          <a:blip r:embed="rId4">
            <a:alphaModFix/>
          </a:blip>
          <a:srcRect l="8442" t="-2817" r="7467"/>
          <a:stretch/>
        </p:blipFill>
        <p:spPr>
          <a:xfrm rot="5400000">
            <a:off x="-37175" y="2517275"/>
            <a:ext cx="1174100" cy="845650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57"/>
          <p:cNvSpPr txBox="1"/>
          <p:nvPr/>
        </p:nvSpPr>
        <p:spPr>
          <a:xfrm>
            <a:off x="1983" y="854500"/>
            <a:ext cx="2102400" cy="12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latin typeface="Avenir"/>
                <a:ea typeface="Avenir"/>
                <a:cs typeface="Avenir"/>
                <a:sym typeface="Avenir"/>
              </a:rPr>
              <a:t>       Manual</a:t>
            </a:r>
            <a:endParaRPr sz="1900">
              <a:latin typeface="Avenir"/>
              <a:ea typeface="Avenir"/>
              <a:cs typeface="Avenir"/>
              <a:sym typeface="Avenir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venir"/>
              <a:ea typeface="Avenir"/>
              <a:cs typeface="Avenir"/>
              <a:sym typeface="Avenir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venir"/>
              <a:buChar char="●"/>
            </a:pPr>
            <a:r>
              <a:rPr lang="en-US">
                <a:latin typeface="Avenir"/>
                <a:ea typeface="Avenir"/>
                <a:cs typeface="Avenir"/>
                <a:sym typeface="Avenir"/>
              </a:rPr>
              <a:t>Portable</a:t>
            </a:r>
            <a:endParaRPr>
              <a:latin typeface="Avenir"/>
              <a:ea typeface="Avenir"/>
              <a:cs typeface="Avenir"/>
              <a:sym typeface="Avenir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venir"/>
              <a:buChar char="●"/>
            </a:pPr>
            <a:r>
              <a:rPr lang="en-US">
                <a:latin typeface="Avenir"/>
                <a:ea typeface="Avenir"/>
                <a:cs typeface="Avenir"/>
                <a:sym typeface="Avenir"/>
              </a:rPr>
              <a:t>Cost-effective</a:t>
            </a:r>
            <a:endParaRPr>
              <a:latin typeface="Avenir"/>
              <a:ea typeface="Avenir"/>
              <a:cs typeface="Avenir"/>
              <a:sym typeface="Avenir"/>
            </a:endParaRPr>
          </a:p>
        </p:txBody>
      </p:sp>
      <p:grpSp>
        <p:nvGrpSpPr>
          <p:cNvPr id="266" name="Google Shape;266;p57"/>
          <p:cNvGrpSpPr/>
          <p:nvPr/>
        </p:nvGrpSpPr>
        <p:grpSpPr>
          <a:xfrm>
            <a:off x="2117600" y="854500"/>
            <a:ext cx="3341054" cy="3861701"/>
            <a:chOff x="2117600" y="854500"/>
            <a:chExt cx="3341054" cy="3861701"/>
          </a:xfrm>
        </p:grpSpPr>
        <p:pic>
          <p:nvPicPr>
            <p:cNvPr id="267" name="Google Shape;267;p57" descr="https://lh4.googleusercontent.com/f2SSpy6qZwKgBDEemnA0i_SfsxuFOSKV9QWet45jMwbnbwvrSIIRkyEbXONKEjt1WHCOEISysEjfqaOutADqiva5_utLkY8zQwC1P0dQlyZhiXDNMAVCXO6eGS-J9x46XffuO46qU-g"/>
            <p:cNvPicPr preferRelativeResize="0"/>
            <p:nvPr/>
          </p:nvPicPr>
          <p:blipFill rotWithShape="1">
            <a:blip r:embed="rId5">
              <a:alphaModFix/>
            </a:blip>
            <a:srcRect l="27177" t="-1833" b="19243"/>
            <a:stretch/>
          </p:blipFill>
          <p:spPr>
            <a:xfrm>
              <a:off x="2505050" y="2942826"/>
              <a:ext cx="2953605" cy="17733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8" name="Google Shape;268;p57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503102" y="2210574"/>
              <a:ext cx="980549" cy="10423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9" name="Google Shape;269;p57"/>
            <p:cNvSpPr txBox="1"/>
            <p:nvPr/>
          </p:nvSpPr>
          <p:spPr>
            <a:xfrm>
              <a:off x="2117600" y="854500"/>
              <a:ext cx="2550900" cy="158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rm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900">
                  <a:latin typeface="Avenir"/>
                  <a:ea typeface="Avenir"/>
                  <a:cs typeface="Avenir"/>
                  <a:sym typeface="Avenir"/>
                </a:rPr>
                <a:t>Remote-controlled</a:t>
              </a:r>
              <a:endParaRPr sz="1900">
                <a:latin typeface="Avenir"/>
                <a:ea typeface="Avenir"/>
                <a:cs typeface="Avenir"/>
                <a:sym typeface="Avenir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venir"/>
                <a:ea typeface="Avenir"/>
                <a:cs typeface="Avenir"/>
                <a:sym typeface="Avenir"/>
              </a:endParaRPr>
            </a:p>
            <a:p>
              <a:pPr marL="457200" lvl="0" indent="-31750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venir"/>
                <a:buChar char="●"/>
              </a:pPr>
              <a:r>
                <a:rPr lang="en-US">
                  <a:solidFill>
                    <a:schemeClr val="dk1"/>
                  </a:solidFill>
                  <a:latin typeface="Avenir"/>
                  <a:ea typeface="Avenir"/>
                  <a:cs typeface="Avenir"/>
                  <a:sym typeface="Avenir"/>
                </a:rPr>
                <a:t>Lower exposure</a:t>
              </a:r>
              <a:endParaRPr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  <a:p>
              <a:pPr marL="457200" lvl="0" indent="-31750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venir"/>
                <a:buChar char="●"/>
              </a:pPr>
              <a:r>
                <a:rPr lang="en-US">
                  <a:solidFill>
                    <a:schemeClr val="dk1"/>
                  </a:solidFill>
                  <a:latin typeface="Avenir"/>
                  <a:ea typeface="Avenir"/>
                  <a:cs typeface="Avenir"/>
                  <a:sym typeface="Avenir"/>
                </a:rPr>
                <a:t>Hard-to-reach areas</a:t>
              </a:r>
              <a:endParaRPr sz="1900">
                <a:latin typeface="Avenir"/>
                <a:ea typeface="Avenir"/>
                <a:cs typeface="Avenir"/>
                <a:sym typeface="Avenir"/>
              </a:endParaRPr>
            </a:p>
          </p:txBody>
        </p:sp>
      </p:grpSp>
      <p:sp>
        <p:nvSpPr>
          <p:cNvPr id="270" name="Google Shape;270;p57"/>
          <p:cNvSpPr txBox="1"/>
          <p:nvPr/>
        </p:nvSpPr>
        <p:spPr>
          <a:xfrm>
            <a:off x="368900" y="134050"/>
            <a:ext cx="39987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latin typeface="Avenir"/>
                <a:ea typeface="Avenir"/>
                <a:cs typeface="Avenir"/>
                <a:sym typeface="Avenir"/>
              </a:rPr>
              <a:t>Autonomy-scale</a:t>
            </a:r>
            <a:endParaRPr sz="3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71" name="Google Shape;271;p57"/>
          <p:cNvGrpSpPr/>
          <p:nvPr/>
        </p:nvGrpSpPr>
        <p:grpSpPr>
          <a:xfrm>
            <a:off x="321625" y="422558"/>
            <a:ext cx="7763400" cy="400200"/>
            <a:chOff x="321625" y="422558"/>
            <a:chExt cx="7763400" cy="400200"/>
          </a:xfrm>
        </p:grpSpPr>
        <p:cxnSp>
          <p:nvCxnSpPr>
            <p:cNvPr id="272" name="Google Shape;272;p57"/>
            <p:cNvCxnSpPr/>
            <p:nvPr/>
          </p:nvCxnSpPr>
          <p:spPr>
            <a:xfrm>
              <a:off x="321625" y="727375"/>
              <a:ext cx="7763400" cy="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273" name="Google Shape;273;p57"/>
            <p:cNvSpPr txBox="1"/>
            <p:nvPr/>
          </p:nvSpPr>
          <p:spPr>
            <a:xfrm>
              <a:off x="5910925" y="422558"/>
              <a:ext cx="21228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/>
                <a:t>Less human interaction</a:t>
              </a:r>
              <a:endParaRPr/>
            </a:p>
          </p:txBody>
        </p:sp>
      </p:grpSp>
      <p:grpSp>
        <p:nvGrpSpPr>
          <p:cNvPr id="274" name="Google Shape;274;p57"/>
          <p:cNvGrpSpPr/>
          <p:nvPr/>
        </p:nvGrpSpPr>
        <p:grpSpPr>
          <a:xfrm>
            <a:off x="4606000" y="854500"/>
            <a:ext cx="2850400" cy="3861690"/>
            <a:chOff x="4606000" y="854500"/>
            <a:chExt cx="2850400" cy="3861690"/>
          </a:xfrm>
        </p:grpSpPr>
        <p:pic>
          <p:nvPicPr>
            <p:cNvPr id="275" name="Google Shape;275;p57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4693852" y="2982667"/>
              <a:ext cx="2762548" cy="17335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6" name="Google Shape;276;p57"/>
            <p:cNvPicPr preferRelativeResize="0"/>
            <p:nvPr/>
          </p:nvPicPr>
          <p:blipFill rotWithShape="1">
            <a:blip r:embed="rId8">
              <a:alphaModFix/>
            </a:blip>
            <a:srcRect l="20788" t="546" r="15067"/>
            <a:stretch/>
          </p:blipFill>
          <p:spPr>
            <a:xfrm>
              <a:off x="4693850" y="2359404"/>
              <a:ext cx="980550" cy="10117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7" name="Google Shape;277;p57"/>
            <p:cNvSpPr txBox="1"/>
            <p:nvPr/>
          </p:nvSpPr>
          <p:spPr>
            <a:xfrm>
              <a:off x="4606000" y="854500"/>
              <a:ext cx="2102400" cy="173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rm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900">
                  <a:latin typeface="Avenir"/>
                  <a:ea typeface="Avenir"/>
                  <a:cs typeface="Avenir"/>
                  <a:sym typeface="Avenir"/>
                </a:rPr>
                <a:t>Pre-programmed</a:t>
              </a:r>
              <a:endParaRPr sz="1900">
                <a:latin typeface="Avenir"/>
                <a:ea typeface="Avenir"/>
                <a:cs typeface="Avenir"/>
                <a:sym typeface="Avenir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endParaRPr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  <a:p>
              <a:pPr marL="457200" lvl="0" indent="-31750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venir"/>
                <a:buChar char="●"/>
              </a:pPr>
              <a:r>
                <a:rPr lang="en-US">
                  <a:solidFill>
                    <a:schemeClr val="dk1"/>
                  </a:solidFill>
                  <a:latin typeface="Avenir"/>
                  <a:ea typeface="Avenir"/>
                  <a:cs typeface="Avenir"/>
                  <a:sym typeface="Avenir"/>
                </a:rPr>
                <a:t>Consistency</a:t>
              </a:r>
              <a:endParaRPr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  <a:p>
              <a:pPr marL="457200" lvl="0" indent="-31750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venir"/>
                <a:buChar char="●"/>
              </a:pPr>
              <a:r>
                <a:rPr lang="en-US">
                  <a:solidFill>
                    <a:schemeClr val="dk1"/>
                  </a:solidFill>
                  <a:latin typeface="Avenir"/>
                  <a:ea typeface="Avenir"/>
                  <a:cs typeface="Avenir"/>
                  <a:sym typeface="Avenir"/>
                </a:rPr>
                <a:t>Coverage</a:t>
              </a:r>
              <a:endParaRPr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</p:grpSp>
      <p:grpSp>
        <p:nvGrpSpPr>
          <p:cNvPr id="278" name="Google Shape;278;p57"/>
          <p:cNvGrpSpPr/>
          <p:nvPr/>
        </p:nvGrpSpPr>
        <p:grpSpPr>
          <a:xfrm>
            <a:off x="6828300" y="854500"/>
            <a:ext cx="2241575" cy="3866600"/>
            <a:chOff x="6828300" y="854500"/>
            <a:chExt cx="2241575" cy="3866600"/>
          </a:xfrm>
        </p:grpSpPr>
        <p:grpSp>
          <p:nvGrpSpPr>
            <p:cNvPr id="279" name="Google Shape;279;p57"/>
            <p:cNvGrpSpPr/>
            <p:nvPr/>
          </p:nvGrpSpPr>
          <p:grpSpPr>
            <a:xfrm>
              <a:off x="6828300" y="2987575"/>
              <a:ext cx="2181423" cy="1733525"/>
              <a:chOff x="5546088" y="3139975"/>
              <a:chExt cx="2181423" cy="1733525"/>
            </a:xfrm>
          </p:grpSpPr>
          <p:pic>
            <p:nvPicPr>
              <p:cNvPr id="280" name="Google Shape;280;p57"/>
              <p:cNvPicPr preferRelativeResize="0"/>
              <p:nvPr/>
            </p:nvPicPr>
            <p:blipFill rotWithShape="1">
              <a:blip r:embed="rId9">
                <a:alphaModFix/>
              </a:blip>
              <a:srcRect l="25011" t="25055" r="22967" b="19818"/>
              <a:stretch/>
            </p:blipFill>
            <p:spPr>
              <a:xfrm>
                <a:off x="5546088" y="3139975"/>
                <a:ext cx="2181423" cy="173352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81" name="Google Shape;281;p57"/>
              <p:cNvSpPr/>
              <p:nvPr/>
            </p:nvSpPr>
            <p:spPr>
              <a:xfrm>
                <a:off x="6735175" y="4421351"/>
                <a:ext cx="240600" cy="240600"/>
              </a:xfrm>
              <a:prstGeom prst="ellipse">
                <a:avLst/>
              </a:prstGeom>
              <a:noFill/>
              <a:ln w="19050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57"/>
              <p:cNvSpPr txBox="1"/>
              <p:nvPr/>
            </p:nvSpPr>
            <p:spPr>
              <a:xfrm>
                <a:off x="6951349" y="4340225"/>
                <a:ext cx="678000" cy="40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>
                    <a:highlight>
                      <a:schemeClr val="lt1"/>
                    </a:highlight>
                  </a:rPr>
                  <a:t>Cs</a:t>
                </a:r>
                <a:r>
                  <a:rPr lang="en-US" baseline="30000">
                    <a:highlight>
                      <a:schemeClr val="lt1"/>
                    </a:highlight>
                  </a:rPr>
                  <a:t>137</a:t>
                </a:r>
                <a:endParaRPr baseline="30000">
                  <a:highlight>
                    <a:schemeClr val="lt1"/>
                  </a:highlight>
                </a:endParaRPr>
              </a:p>
            </p:txBody>
          </p:sp>
        </p:grpSp>
        <p:pic>
          <p:nvPicPr>
            <p:cNvPr id="283" name="Google Shape;283;p57"/>
            <p:cNvPicPr preferRelativeResize="0"/>
            <p:nvPr/>
          </p:nvPicPr>
          <p:blipFill rotWithShape="1">
            <a:blip r:embed="rId10">
              <a:alphaModFix/>
            </a:blip>
            <a:srcRect l="35833" t="29461" r="17164" b="7"/>
            <a:stretch/>
          </p:blipFill>
          <p:spPr>
            <a:xfrm>
              <a:off x="6828300" y="2475025"/>
              <a:ext cx="980549" cy="82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4" name="Google Shape;284;p57"/>
            <p:cNvSpPr txBox="1"/>
            <p:nvPr/>
          </p:nvSpPr>
          <p:spPr>
            <a:xfrm>
              <a:off x="6939275" y="854500"/>
              <a:ext cx="2130600" cy="1862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rm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900">
                  <a:latin typeface="Avenir"/>
                  <a:ea typeface="Avenir"/>
                  <a:cs typeface="Avenir"/>
                  <a:sym typeface="Avenir"/>
                </a:rPr>
                <a:t>Autonomy</a:t>
              </a:r>
              <a:endParaRPr sz="1900">
                <a:latin typeface="Avenir"/>
                <a:ea typeface="Avenir"/>
                <a:cs typeface="Avenir"/>
                <a:sym typeface="Avenir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endParaRPr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  <a:p>
              <a:pPr marL="457200" lvl="0" indent="-31750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venir"/>
                <a:buChar char="●"/>
              </a:pPr>
              <a:r>
                <a:rPr lang="en-US">
                  <a:solidFill>
                    <a:schemeClr val="dk1"/>
                  </a:solidFill>
                  <a:latin typeface="Avenir"/>
                  <a:ea typeface="Avenir"/>
                  <a:cs typeface="Avenir"/>
                  <a:sym typeface="Avenir"/>
                </a:rPr>
                <a:t>Simple</a:t>
              </a:r>
              <a:endParaRPr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  <a:p>
              <a:pPr marL="457200" lvl="0" indent="-31750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venir"/>
                <a:buChar char="●"/>
              </a:pPr>
              <a:r>
                <a:rPr lang="en-US">
                  <a:solidFill>
                    <a:schemeClr val="dk1"/>
                  </a:solidFill>
                  <a:latin typeface="Avenir"/>
                  <a:ea typeface="Avenir"/>
                  <a:cs typeface="Avenir"/>
                  <a:sym typeface="Avenir"/>
                </a:rPr>
                <a:t>Speed</a:t>
              </a:r>
              <a:endParaRPr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" name="Google Shape;1761;p84"/>
          <p:cNvSpPr txBox="1"/>
          <p:nvPr/>
        </p:nvSpPr>
        <p:spPr>
          <a:xfrm>
            <a:off x="216000" y="139320"/>
            <a:ext cx="86991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SDF &amp; Autonomy</a:t>
            </a:r>
            <a:endParaRPr sz="3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2" name="Google Shape;1762;p84"/>
          <p:cNvSpPr txBox="1"/>
          <p:nvPr/>
        </p:nvSpPr>
        <p:spPr>
          <a:xfrm>
            <a:off x="215975" y="710500"/>
            <a:ext cx="6394200" cy="10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Char char="●"/>
            </a:pPr>
            <a:r>
              <a:rPr lang="en-US" sz="16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LAMP detector payload communicating with UAV</a:t>
            </a:r>
            <a:endParaRPr sz="16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venir"/>
              <a:buChar char="●"/>
            </a:pPr>
            <a:r>
              <a:rPr lang="en-US" sz="1600">
                <a:latin typeface="Avenir"/>
                <a:ea typeface="Avenir"/>
                <a:cs typeface="Avenir"/>
                <a:sym typeface="Avenir"/>
              </a:rPr>
              <a:t>Instructed to fly in grid, prioritize any source found on the way</a:t>
            </a:r>
            <a:endParaRPr sz="1600">
              <a:latin typeface="Avenir"/>
              <a:ea typeface="Avenir"/>
              <a:cs typeface="Avenir"/>
              <a:sym typeface="Avenir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venir"/>
              <a:buChar char="●"/>
            </a:pPr>
            <a:r>
              <a:rPr lang="en-US" sz="1600">
                <a:latin typeface="Avenir"/>
                <a:ea typeface="Avenir"/>
                <a:cs typeface="Avenir"/>
                <a:sym typeface="Avenir"/>
              </a:rPr>
              <a:t>Logic implemented via a behaviour tree</a:t>
            </a:r>
            <a:endParaRPr sz="1600"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763" name="Google Shape;1763;p84"/>
          <p:cNvPicPr preferRelativeResize="0"/>
          <p:nvPr/>
        </p:nvPicPr>
        <p:blipFill rotWithShape="1">
          <a:blip r:embed="rId3">
            <a:alphaModFix/>
          </a:blip>
          <a:srcRect l="74528" t="5731"/>
          <a:stretch/>
        </p:blipFill>
        <p:spPr>
          <a:xfrm>
            <a:off x="7192350" y="54425"/>
            <a:ext cx="1643674" cy="2433326"/>
          </a:xfrm>
          <a:prstGeom prst="rect">
            <a:avLst/>
          </a:prstGeom>
          <a:noFill/>
          <a:ln>
            <a:noFill/>
          </a:ln>
        </p:spPr>
      </p:pic>
      <p:sp>
        <p:nvSpPr>
          <p:cNvPr id="1764" name="Google Shape;1764;p84"/>
          <p:cNvSpPr/>
          <p:nvPr/>
        </p:nvSpPr>
        <p:spPr>
          <a:xfrm>
            <a:off x="8716350" y="0"/>
            <a:ext cx="1643700" cy="4642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5" name="Google Shape;1765;p84"/>
          <p:cNvSpPr txBox="1"/>
          <p:nvPr/>
        </p:nvSpPr>
        <p:spPr>
          <a:xfrm rot="-5400000">
            <a:off x="8001575" y="1018517"/>
            <a:ext cx="6651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/>
              <a:t>z-score</a:t>
            </a:r>
            <a:endParaRPr sz="900"/>
          </a:p>
        </p:txBody>
      </p:sp>
      <p:sp>
        <p:nvSpPr>
          <p:cNvPr id="1766" name="Google Shape;1766;p84"/>
          <p:cNvSpPr/>
          <p:nvPr/>
        </p:nvSpPr>
        <p:spPr>
          <a:xfrm>
            <a:off x="3312495" y="2377256"/>
            <a:ext cx="849900" cy="393600"/>
          </a:xfrm>
          <a:prstGeom prst="roundRect">
            <a:avLst>
              <a:gd name="adj" fmla="val 8062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Return home</a:t>
            </a:r>
            <a:endParaRPr sz="1000"/>
          </a:p>
        </p:txBody>
      </p:sp>
      <p:cxnSp>
        <p:nvCxnSpPr>
          <p:cNvPr id="1767" name="Google Shape;1767;p84"/>
          <p:cNvCxnSpPr>
            <a:stCxn id="1768" idx="2"/>
            <a:endCxn id="1766" idx="0"/>
          </p:cNvCxnSpPr>
          <p:nvPr/>
        </p:nvCxnSpPr>
        <p:spPr>
          <a:xfrm>
            <a:off x="2458975" y="2133200"/>
            <a:ext cx="1278600" cy="24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69" name="Google Shape;1769;p84"/>
          <p:cNvCxnSpPr>
            <a:stCxn id="1768" idx="2"/>
          </p:cNvCxnSpPr>
          <p:nvPr/>
        </p:nvCxnSpPr>
        <p:spPr>
          <a:xfrm flipH="1">
            <a:off x="888475" y="2133200"/>
            <a:ext cx="1570500" cy="28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70" name="Google Shape;1770;p84"/>
          <p:cNvCxnSpPr>
            <a:stCxn id="1768" idx="2"/>
          </p:cNvCxnSpPr>
          <p:nvPr/>
        </p:nvCxnSpPr>
        <p:spPr>
          <a:xfrm>
            <a:off x="2458975" y="2133200"/>
            <a:ext cx="5400" cy="254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771" name="Google Shape;1771;p84"/>
          <p:cNvGrpSpPr/>
          <p:nvPr/>
        </p:nvGrpSpPr>
        <p:grpSpPr>
          <a:xfrm>
            <a:off x="2307775" y="1879100"/>
            <a:ext cx="302400" cy="254100"/>
            <a:chOff x="4771075" y="980250"/>
            <a:chExt cx="302400" cy="254100"/>
          </a:xfrm>
        </p:grpSpPr>
        <p:sp>
          <p:nvSpPr>
            <p:cNvPr id="1768" name="Google Shape;1768;p84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F3F3F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772" name="Google Shape;1772;p84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1773" name="Google Shape;1773;p84"/>
          <p:cNvSpPr/>
          <p:nvPr/>
        </p:nvSpPr>
        <p:spPr>
          <a:xfrm>
            <a:off x="2313175" y="2387200"/>
            <a:ext cx="302400" cy="277200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?</a:t>
            </a:r>
            <a:endParaRPr/>
          </a:p>
        </p:txBody>
      </p:sp>
      <p:sp>
        <p:nvSpPr>
          <p:cNvPr id="1774" name="Google Shape;1774;p84"/>
          <p:cNvSpPr/>
          <p:nvPr/>
        </p:nvSpPr>
        <p:spPr>
          <a:xfrm>
            <a:off x="3312495" y="2377256"/>
            <a:ext cx="849900" cy="393600"/>
          </a:xfrm>
          <a:prstGeom prst="roundRect">
            <a:avLst>
              <a:gd name="adj" fmla="val 8062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Return home</a:t>
            </a:r>
            <a:endParaRPr sz="1000"/>
          </a:p>
        </p:txBody>
      </p:sp>
      <p:cxnSp>
        <p:nvCxnSpPr>
          <p:cNvPr id="1775" name="Google Shape;1775;p84"/>
          <p:cNvCxnSpPr>
            <a:stCxn id="1776" idx="2"/>
            <a:endCxn id="1774" idx="0"/>
          </p:cNvCxnSpPr>
          <p:nvPr/>
        </p:nvCxnSpPr>
        <p:spPr>
          <a:xfrm>
            <a:off x="2458975" y="2133200"/>
            <a:ext cx="1278600" cy="24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77" name="Google Shape;1777;p84"/>
          <p:cNvCxnSpPr>
            <a:stCxn id="1776" idx="2"/>
            <a:endCxn id="1778" idx="0"/>
          </p:cNvCxnSpPr>
          <p:nvPr/>
        </p:nvCxnSpPr>
        <p:spPr>
          <a:xfrm flipH="1">
            <a:off x="888475" y="2133200"/>
            <a:ext cx="1570500" cy="28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79" name="Google Shape;1779;p84"/>
          <p:cNvSpPr/>
          <p:nvPr/>
        </p:nvSpPr>
        <p:spPr>
          <a:xfrm>
            <a:off x="1654987" y="2909937"/>
            <a:ext cx="912900" cy="2898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Battery low</a:t>
            </a:r>
            <a:endParaRPr sz="1000"/>
          </a:p>
        </p:txBody>
      </p:sp>
      <p:cxnSp>
        <p:nvCxnSpPr>
          <p:cNvPr id="1780" name="Google Shape;1780;p84"/>
          <p:cNvCxnSpPr>
            <a:stCxn id="1773" idx="2"/>
          </p:cNvCxnSpPr>
          <p:nvPr/>
        </p:nvCxnSpPr>
        <p:spPr>
          <a:xfrm>
            <a:off x="2464375" y="2664400"/>
            <a:ext cx="378300" cy="258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81" name="Google Shape;1781;p84"/>
          <p:cNvCxnSpPr>
            <a:stCxn id="1773" idx="2"/>
            <a:endCxn id="1779" idx="0"/>
          </p:cNvCxnSpPr>
          <p:nvPr/>
        </p:nvCxnSpPr>
        <p:spPr>
          <a:xfrm flipH="1">
            <a:off x="2111575" y="2664400"/>
            <a:ext cx="352800" cy="245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82" name="Google Shape;1782;p84"/>
          <p:cNvCxnSpPr>
            <a:stCxn id="1776" idx="2"/>
            <a:endCxn id="1773" idx="0"/>
          </p:cNvCxnSpPr>
          <p:nvPr/>
        </p:nvCxnSpPr>
        <p:spPr>
          <a:xfrm>
            <a:off x="2458975" y="2133200"/>
            <a:ext cx="5400" cy="254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83" name="Google Shape;1783;p84"/>
          <p:cNvSpPr/>
          <p:nvPr/>
        </p:nvSpPr>
        <p:spPr>
          <a:xfrm>
            <a:off x="199526" y="2908225"/>
            <a:ext cx="650700" cy="2898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arm</a:t>
            </a:r>
            <a:endParaRPr sz="1000"/>
          </a:p>
        </p:txBody>
      </p:sp>
      <p:sp>
        <p:nvSpPr>
          <p:cNvPr id="1784" name="Google Shape;1784;p84"/>
          <p:cNvSpPr/>
          <p:nvPr/>
        </p:nvSpPr>
        <p:spPr>
          <a:xfrm>
            <a:off x="913514" y="2908225"/>
            <a:ext cx="650700" cy="2898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liftoff</a:t>
            </a:r>
            <a:endParaRPr sz="1000"/>
          </a:p>
        </p:txBody>
      </p:sp>
      <p:cxnSp>
        <p:nvCxnSpPr>
          <p:cNvPr id="1785" name="Google Shape;1785;p84"/>
          <p:cNvCxnSpPr>
            <a:stCxn id="1778" idx="2"/>
            <a:endCxn id="1783" idx="0"/>
          </p:cNvCxnSpPr>
          <p:nvPr/>
        </p:nvCxnSpPr>
        <p:spPr>
          <a:xfrm flipH="1">
            <a:off x="524750" y="2674350"/>
            <a:ext cx="363600" cy="23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86" name="Google Shape;1786;p84"/>
          <p:cNvCxnSpPr>
            <a:stCxn id="1778" idx="2"/>
            <a:endCxn id="1784" idx="0"/>
          </p:cNvCxnSpPr>
          <p:nvPr/>
        </p:nvCxnSpPr>
        <p:spPr>
          <a:xfrm>
            <a:off x="888350" y="2674350"/>
            <a:ext cx="350400" cy="23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787" name="Google Shape;1787;p84"/>
          <p:cNvGrpSpPr/>
          <p:nvPr/>
        </p:nvGrpSpPr>
        <p:grpSpPr>
          <a:xfrm>
            <a:off x="2307775" y="1879100"/>
            <a:ext cx="302400" cy="254100"/>
            <a:chOff x="4771075" y="980250"/>
            <a:chExt cx="302400" cy="254100"/>
          </a:xfrm>
        </p:grpSpPr>
        <p:sp>
          <p:nvSpPr>
            <p:cNvPr id="1776" name="Google Shape;1776;p84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F3F3F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788" name="Google Shape;1788;p84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grpSp>
        <p:nvGrpSpPr>
          <p:cNvPr id="1789" name="Google Shape;1789;p84"/>
          <p:cNvGrpSpPr/>
          <p:nvPr/>
        </p:nvGrpSpPr>
        <p:grpSpPr>
          <a:xfrm>
            <a:off x="737150" y="2420250"/>
            <a:ext cx="302400" cy="254100"/>
            <a:chOff x="4771075" y="980250"/>
            <a:chExt cx="302400" cy="254100"/>
          </a:xfrm>
        </p:grpSpPr>
        <p:sp>
          <p:nvSpPr>
            <p:cNvPr id="1778" name="Google Shape;1778;p84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F3F3F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790" name="Google Shape;1790;p84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1791" name="Google Shape;1791;p84"/>
          <p:cNvSpPr/>
          <p:nvPr/>
        </p:nvSpPr>
        <p:spPr>
          <a:xfrm>
            <a:off x="2313175" y="2387200"/>
            <a:ext cx="302400" cy="277200"/>
          </a:xfrm>
          <a:prstGeom prst="rect">
            <a:avLst/>
          </a:prstGeom>
          <a:solidFill>
            <a:srgbClr val="FFE5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?</a:t>
            </a:r>
            <a:endParaRPr/>
          </a:p>
        </p:txBody>
      </p:sp>
      <p:sp>
        <p:nvSpPr>
          <p:cNvPr id="1792" name="Google Shape;1792;p84"/>
          <p:cNvSpPr/>
          <p:nvPr/>
        </p:nvSpPr>
        <p:spPr>
          <a:xfrm>
            <a:off x="3312495" y="2377256"/>
            <a:ext cx="849900" cy="393600"/>
          </a:xfrm>
          <a:prstGeom prst="roundRect">
            <a:avLst>
              <a:gd name="adj" fmla="val 8062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Return home</a:t>
            </a:r>
            <a:endParaRPr sz="1000"/>
          </a:p>
        </p:txBody>
      </p:sp>
      <p:cxnSp>
        <p:nvCxnSpPr>
          <p:cNvPr id="1793" name="Google Shape;1793;p84"/>
          <p:cNvCxnSpPr>
            <a:stCxn id="1794" idx="2"/>
            <a:endCxn id="1792" idx="0"/>
          </p:cNvCxnSpPr>
          <p:nvPr/>
        </p:nvCxnSpPr>
        <p:spPr>
          <a:xfrm>
            <a:off x="2458975" y="2133200"/>
            <a:ext cx="1278600" cy="24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95" name="Google Shape;1795;p84"/>
          <p:cNvCxnSpPr>
            <a:stCxn id="1794" idx="2"/>
            <a:endCxn id="1796" idx="0"/>
          </p:cNvCxnSpPr>
          <p:nvPr/>
        </p:nvCxnSpPr>
        <p:spPr>
          <a:xfrm flipH="1">
            <a:off x="888475" y="2133200"/>
            <a:ext cx="1570500" cy="28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97" name="Google Shape;1797;p84"/>
          <p:cNvSpPr/>
          <p:nvPr/>
        </p:nvSpPr>
        <p:spPr>
          <a:xfrm>
            <a:off x="1654987" y="2909937"/>
            <a:ext cx="912900" cy="289800"/>
          </a:xfrm>
          <a:prstGeom prst="roundRect">
            <a:avLst>
              <a:gd name="adj" fmla="val 50000"/>
            </a:avLst>
          </a:prstGeom>
          <a:solidFill>
            <a:srgbClr val="EA99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Battery low</a:t>
            </a:r>
            <a:endParaRPr sz="1000"/>
          </a:p>
        </p:txBody>
      </p:sp>
      <p:cxnSp>
        <p:nvCxnSpPr>
          <p:cNvPr id="1798" name="Google Shape;1798;p84"/>
          <p:cNvCxnSpPr>
            <a:stCxn id="1791" idx="2"/>
            <a:endCxn id="1799" idx="0"/>
          </p:cNvCxnSpPr>
          <p:nvPr/>
        </p:nvCxnSpPr>
        <p:spPr>
          <a:xfrm>
            <a:off x="2464375" y="2664400"/>
            <a:ext cx="378300" cy="258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00" name="Google Shape;1800;p84"/>
          <p:cNvCxnSpPr>
            <a:stCxn id="1791" idx="2"/>
            <a:endCxn id="1797" idx="0"/>
          </p:cNvCxnSpPr>
          <p:nvPr/>
        </p:nvCxnSpPr>
        <p:spPr>
          <a:xfrm flipH="1">
            <a:off x="2111575" y="2664400"/>
            <a:ext cx="352800" cy="245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01" name="Google Shape;1801;p84"/>
          <p:cNvCxnSpPr>
            <a:stCxn id="1794" idx="2"/>
            <a:endCxn id="1791" idx="0"/>
          </p:cNvCxnSpPr>
          <p:nvPr/>
        </p:nvCxnSpPr>
        <p:spPr>
          <a:xfrm>
            <a:off x="2458975" y="2133200"/>
            <a:ext cx="5400" cy="254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02" name="Google Shape;1802;p84"/>
          <p:cNvSpPr/>
          <p:nvPr/>
        </p:nvSpPr>
        <p:spPr>
          <a:xfrm>
            <a:off x="1492199" y="4364606"/>
            <a:ext cx="1260300" cy="358800"/>
          </a:xfrm>
          <a:prstGeom prst="roundRect">
            <a:avLst>
              <a:gd name="adj" fmla="val 11455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Go to unidentified source</a:t>
            </a:r>
            <a:endParaRPr sz="1000"/>
          </a:p>
        </p:txBody>
      </p:sp>
      <p:sp>
        <p:nvSpPr>
          <p:cNvPr id="1803" name="Google Shape;1803;p84"/>
          <p:cNvSpPr/>
          <p:nvPr/>
        </p:nvSpPr>
        <p:spPr>
          <a:xfrm>
            <a:off x="2809502" y="4365256"/>
            <a:ext cx="1260300" cy="358800"/>
          </a:xfrm>
          <a:prstGeom prst="roundRect">
            <a:avLst>
              <a:gd name="adj" fmla="val 9469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Go down and fly X-pattern</a:t>
            </a:r>
            <a:endParaRPr sz="1000"/>
          </a:p>
        </p:txBody>
      </p:sp>
      <p:cxnSp>
        <p:nvCxnSpPr>
          <p:cNvPr id="1804" name="Google Shape;1804;p84"/>
          <p:cNvCxnSpPr>
            <a:stCxn id="1805" idx="2"/>
            <a:endCxn id="1802" idx="0"/>
          </p:cNvCxnSpPr>
          <p:nvPr/>
        </p:nvCxnSpPr>
        <p:spPr>
          <a:xfrm flipH="1">
            <a:off x="2122375" y="4097538"/>
            <a:ext cx="613200" cy="267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06" name="Google Shape;1806;p84"/>
          <p:cNvCxnSpPr>
            <a:stCxn id="1805" idx="2"/>
            <a:endCxn id="1803" idx="0"/>
          </p:cNvCxnSpPr>
          <p:nvPr/>
        </p:nvCxnSpPr>
        <p:spPr>
          <a:xfrm>
            <a:off x="2735575" y="4097538"/>
            <a:ext cx="704100" cy="267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07" name="Google Shape;1807;p84"/>
          <p:cNvSpPr/>
          <p:nvPr/>
        </p:nvSpPr>
        <p:spPr>
          <a:xfrm>
            <a:off x="2954136" y="3389551"/>
            <a:ext cx="849900" cy="393600"/>
          </a:xfrm>
          <a:prstGeom prst="roundRect">
            <a:avLst>
              <a:gd name="adj" fmla="val 12590"/>
            </a:avLst>
          </a:prstGeom>
          <a:solidFill>
            <a:srgbClr val="FFE599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Follow raster</a:t>
            </a:r>
            <a:endParaRPr sz="1000"/>
          </a:p>
        </p:txBody>
      </p:sp>
      <p:cxnSp>
        <p:nvCxnSpPr>
          <p:cNvPr id="1808" name="Google Shape;1808;p84"/>
          <p:cNvCxnSpPr>
            <a:stCxn id="1799" idx="2"/>
            <a:endCxn id="1809" idx="0"/>
          </p:cNvCxnSpPr>
          <p:nvPr/>
        </p:nvCxnSpPr>
        <p:spPr>
          <a:xfrm flipH="1">
            <a:off x="2327575" y="3177373"/>
            <a:ext cx="515100" cy="225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10" name="Google Shape;1810;p84"/>
          <p:cNvCxnSpPr>
            <a:stCxn id="1799" idx="2"/>
            <a:endCxn id="1807" idx="0"/>
          </p:cNvCxnSpPr>
          <p:nvPr/>
        </p:nvCxnSpPr>
        <p:spPr>
          <a:xfrm>
            <a:off x="2842675" y="3177373"/>
            <a:ext cx="536400" cy="212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11" name="Google Shape;1811;p84"/>
          <p:cNvSpPr/>
          <p:nvPr/>
        </p:nvSpPr>
        <p:spPr>
          <a:xfrm>
            <a:off x="199526" y="2908225"/>
            <a:ext cx="650700" cy="289800"/>
          </a:xfrm>
          <a:prstGeom prst="roundRect">
            <a:avLst>
              <a:gd name="adj" fmla="val 16667"/>
            </a:avLst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arm</a:t>
            </a:r>
            <a:endParaRPr sz="1000"/>
          </a:p>
        </p:txBody>
      </p:sp>
      <p:sp>
        <p:nvSpPr>
          <p:cNvPr id="1812" name="Google Shape;1812;p84"/>
          <p:cNvSpPr/>
          <p:nvPr/>
        </p:nvSpPr>
        <p:spPr>
          <a:xfrm>
            <a:off x="913514" y="2908225"/>
            <a:ext cx="650700" cy="289800"/>
          </a:xfrm>
          <a:prstGeom prst="roundRect">
            <a:avLst>
              <a:gd name="adj" fmla="val 16667"/>
            </a:avLst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liftoff</a:t>
            </a:r>
            <a:endParaRPr sz="1000"/>
          </a:p>
        </p:txBody>
      </p:sp>
      <p:cxnSp>
        <p:nvCxnSpPr>
          <p:cNvPr id="1813" name="Google Shape;1813;p84"/>
          <p:cNvCxnSpPr>
            <a:stCxn id="1796" idx="2"/>
            <a:endCxn id="1811" idx="0"/>
          </p:cNvCxnSpPr>
          <p:nvPr/>
        </p:nvCxnSpPr>
        <p:spPr>
          <a:xfrm flipH="1">
            <a:off x="524750" y="2674350"/>
            <a:ext cx="363600" cy="23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14" name="Google Shape;1814;p84"/>
          <p:cNvCxnSpPr>
            <a:stCxn id="1796" idx="2"/>
            <a:endCxn id="1812" idx="0"/>
          </p:cNvCxnSpPr>
          <p:nvPr/>
        </p:nvCxnSpPr>
        <p:spPr>
          <a:xfrm>
            <a:off x="888350" y="2674350"/>
            <a:ext cx="350400" cy="23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15" name="Google Shape;1815;p84"/>
          <p:cNvSpPr/>
          <p:nvPr/>
        </p:nvSpPr>
        <p:spPr>
          <a:xfrm>
            <a:off x="1160100" y="3829325"/>
            <a:ext cx="1168500" cy="393600"/>
          </a:xfrm>
          <a:prstGeom prst="roundRect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No suspected sources</a:t>
            </a:r>
            <a:endParaRPr sz="1000"/>
          </a:p>
        </p:txBody>
      </p:sp>
      <p:cxnSp>
        <p:nvCxnSpPr>
          <p:cNvPr id="1816" name="Google Shape;1816;p84"/>
          <p:cNvCxnSpPr>
            <a:stCxn id="1809" idx="2"/>
            <a:endCxn id="1815" idx="0"/>
          </p:cNvCxnSpPr>
          <p:nvPr/>
        </p:nvCxnSpPr>
        <p:spPr>
          <a:xfrm flipH="1">
            <a:off x="1744225" y="3679838"/>
            <a:ext cx="583200" cy="149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17" name="Google Shape;1817;p84"/>
          <p:cNvCxnSpPr>
            <a:stCxn id="1809" idx="2"/>
            <a:endCxn id="1805" idx="0"/>
          </p:cNvCxnSpPr>
          <p:nvPr/>
        </p:nvCxnSpPr>
        <p:spPr>
          <a:xfrm>
            <a:off x="2327425" y="3679838"/>
            <a:ext cx="408000" cy="163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818" name="Google Shape;1818;p84"/>
          <p:cNvGrpSpPr/>
          <p:nvPr/>
        </p:nvGrpSpPr>
        <p:grpSpPr>
          <a:xfrm>
            <a:off x="2307775" y="1879100"/>
            <a:ext cx="302400" cy="254100"/>
            <a:chOff x="4771075" y="980250"/>
            <a:chExt cx="302400" cy="254100"/>
          </a:xfrm>
        </p:grpSpPr>
        <p:sp>
          <p:nvSpPr>
            <p:cNvPr id="1794" name="Google Shape;1794;p84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FFE599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819" name="Google Shape;1819;p84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grpSp>
        <p:nvGrpSpPr>
          <p:cNvPr id="1820" name="Google Shape;1820;p84"/>
          <p:cNvGrpSpPr/>
          <p:nvPr/>
        </p:nvGrpSpPr>
        <p:grpSpPr>
          <a:xfrm>
            <a:off x="737150" y="2420250"/>
            <a:ext cx="302400" cy="254100"/>
            <a:chOff x="4771075" y="980250"/>
            <a:chExt cx="302400" cy="254100"/>
          </a:xfrm>
        </p:grpSpPr>
        <p:sp>
          <p:nvSpPr>
            <p:cNvPr id="1796" name="Google Shape;1796;p84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B6D7A8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821" name="Google Shape;1821;p84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grpSp>
        <p:nvGrpSpPr>
          <p:cNvPr id="1822" name="Google Shape;1822;p84"/>
          <p:cNvGrpSpPr/>
          <p:nvPr/>
        </p:nvGrpSpPr>
        <p:grpSpPr>
          <a:xfrm>
            <a:off x="2691475" y="2923273"/>
            <a:ext cx="302400" cy="254100"/>
            <a:chOff x="4771075" y="980250"/>
            <a:chExt cx="302400" cy="254100"/>
          </a:xfrm>
        </p:grpSpPr>
        <p:sp>
          <p:nvSpPr>
            <p:cNvPr id="1799" name="Google Shape;1799;p84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FFE599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823" name="Google Shape;1823;p84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1809" name="Google Shape;1809;p84"/>
          <p:cNvSpPr/>
          <p:nvPr/>
        </p:nvSpPr>
        <p:spPr>
          <a:xfrm>
            <a:off x="2176225" y="3402638"/>
            <a:ext cx="302400" cy="277200"/>
          </a:xfrm>
          <a:prstGeom prst="rect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?</a:t>
            </a:r>
            <a:endParaRPr/>
          </a:p>
        </p:txBody>
      </p:sp>
      <p:grpSp>
        <p:nvGrpSpPr>
          <p:cNvPr id="1824" name="Google Shape;1824;p84"/>
          <p:cNvGrpSpPr/>
          <p:nvPr/>
        </p:nvGrpSpPr>
        <p:grpSpPr>
          <a:xfrm>
            <a:off x="2584375" y="3843438"/>
            <a:ext cx="302400" cy="254100"/>
            <a:chOff x="4771075" y="980250"/>
            <a:chExt cx="302400" cy="254100"/>
          </a:xfrm>
        </p:grpSpPr>
        <p:sp>
          <p:nvSpPr>
            <p:cNvPr id="1805" name="Google Shape;1805;p84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825" name="Google Shape;1825;p84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pic>
        <p:nvPicPr>
          <p:cNvPr id="1826" name="Google Shape;1826;p84"/>
          <p:cNvPicPr preferRelativeResize="0"/>
          <p:nvPr/>
        </p:nvPicPr>
        <p:blipFill rotWithShape="1">
          <a:blip r:embed="rId4">
            <a:alphaModFix/>
          </a:blip>
          <a:srcRect l="7091" t="5553" r="25947"/>
          <a:stretch/>
        </p:blipFill>
        <p:spPr>
          <a:xfrm>
            <a:off x="4539750" y="2420250"/>
            <a:ext cx="4176600" cy="2356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1" name="Google Shape;1831;p85"/>
          <p:cNvSpPr txBox="1"/>
          <p:nvPr/>
        </p:nvSpPr>
        <p:spPr>
          <a:xfrm>
            <a:off x="216000" y="139320"/>
            <a:ext cx="86991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SDF &amp; Autonomy</a:t>
            </a:r>
            <a:endParaRPr sz="3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2" name="Google Shape;1832;p85"/>
          <p:cNvSpPr txBox="1"/>
          <p:nvPr/>
        </p:nvSpPr>
        <p:spPr>
          <a:xfrm>
            <a:off x="215975" y="710500"/>
            <a:ext cx="6394200" cy="10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Char char="●"/>
            </a:pPr>
            <a:r>
              <a:rPr lang="en-US" sz="16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LAMP detector payload communicating with UAV</a:t>
            </a:r>
            <a:endParaRPr sz="16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venir"/>
              <a:buChar char="●"/>
            </a:pPr>
            <a:r>
              <a:rPr lang="en-US" sz="1600">
                <a:latin typeface="Avenir"/>
                <a:ea typeface="Avenir"/>
                <a:cs typeface="Avenir"/>
                <a:sym typeface="Avenir"/>
              </a:rPr>
              <a:t>Instructed to fly in grid, prioritize any source found on the way</a:t>
            </a:r>
            <a:endParaRPr sz="1600">
              <a:latin typeface="Avenir"/>
              <a:ea typeface="Avenir"/>
              <a:cs typeface="Avenir"/>
              <a:sym typeface="Avenir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venir"/>
              <a:buChar char="●"/>
            </a:pPr>
            <a:r>
              <a:rPr lang="en-US" sz="1600">
                <a:latin typeface="Avenir"/>
                <a:ea typeface="Avenir"/>
                <a:cs typeface="Avenir"/>
                <a:sym typeface="Avenir"/>
              </a:rPr>
              <a:t>Logic implemented via a behaviour tree</a:t>
            </a:r>
            <a:endParaRPr sz="1600"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833" name="Google Shape;1833;p85"/>
          <p:cNvPicPr preferRelativeResize="0"/>
          <p:nvPr/>
        </p:nvPicPr>
        <p:blipFill rotWithShape="1">
          <a:blip r:embed="rId3">
            <a:alphaModFix/>
          </a:blip>
          <a:srcRect l="74528" t="5731"/>
          <a:stretch/>
        </p:blipFill>
        <p:spPr>
          <a:xfrm>
            <a:off x="7192350" y="54425"/>
            <a:ext cx="1643674" cy="2433326"/>
          </a:xfrm>
          <a:prstGeom prst="rect">
            <a:avLst/>
          </a:prstGeom>
          <a:noFill/>
          <a:ln>
            <a:noFill/>
          </a:ln>
        </p:spPr>
      </p:pic>
      <p:sp>
        <p:nvSpPr>
          <p:cNvPr id="1834" name="Google Shape;1834;p85"/>
          <p:cNvSpPr/>
          <p:nvPr/>
        </p:nvSpPr>
        <p:spPr>
          <a:xfrm>
            <a:off x="8716350" y="0"/>
            <a:ext cx="1643700" cy="4642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5" name="Google Shape;1835;p85"/>
          <p:cNvSpPr txBox="1"/>
          <p:nvPr/>
        </p:nvSpPr>
        <p:spPr>
          <a:xfrm rot="-5400000">
            <a:off x="8001575" y="1018517"/>
            <a:ext cx="6651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/>
              <a:t>z-score</a:t>
            </a:r>
            <a:endParaRPr sz="900"/>
          </a:p>
        </p:txBody>
      </p:sp>
      <p:sp>
        <p:nvSpPr>
          <p:cNvPr id="1836" name="Google Shape;1836;p85"/>
          <p:cNvSpPr/>
          <p:nvPr/>
        </p:nvSpPr>
        <p:spPr>
          <a:xfrm>
            <a:off x="3312495" y="2377256"/>
            <a:ext cx="849900" cy="393600"/>
          </a:xfrm>
          <a:prstGeom prst="roundRect">
            <a:avLst>
              <a:gd name="adj" fmla="val 8062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Return home</a:t>
            </a:r>
            <a:endParaRPr sz="1000"/>
          </a:p>
        </p:txBody>
      </p:sp>
      <p:cxnSp>
        <p:nvCxnSpPr>
          <p:cNvPr id="1837" name="Google Shape;1837;p85"/>
          <p:cNvCxnSpPr>
            <a:stCxn id="1838" idx="2"/>
            <a:endCxn id="1836" idx="0"/>
          </p:cNvCxnSpPr>
          <p:nvPr/>
        </p:nvCxnSpPr>
        <p:spPr>
          <a:xfrm>
            <a:off x="2458975" y="2133200"/>
            <a:ext cx="1278600" cy="24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39" name="Google Shape;1839;p85"/>
          <p:cNvCxnSpPr>
            <a:stCxn id="1838" idx="2"/>
          </p:cNvCxnSpPr>
          <p:nvPr/>
        </p:nvCxnSpPr>
        <p:spPr>
          <a:xfrm flipH="1">
            <a:off x="888475" y="2133200"/>
            <a:ext cx="1570500" cy="28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40" name="Google Shape;1840;p85"/>
          <p:cNvCxnSpPr>
            <a:stCxn id="1838" idx="2"/>
          </p:cNvCxnSpPr>
          <p:nvPr/>
        </p:nvCxnSpPr>
        <p:spPr>
          <a:xfrm>
            <a:off x="2458975" y="2133200"/>
            <a:ext cx="5400" cy="254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841" name="Google Shape;1841;p85"/>
          <p:cNvGrpSpPr/>
          <p:nvPr/>
        </p:nvGrpSpPr>
        <p:grpSpPr>
          <a:xfrm>
            <a:off x="2307775" y="1879100"/>
            <a:ext cx="302400" cy="254100"/>
            <a:chOff x="4771075" y="980250"/>
            <a:chExt cx="302400" cy="254100"/>
          </a:xfrm>
        </p:grpSpPr>
        <p:sp>
          <p:nvSpPr>
            <p:cNvPr id="1838" name="Google Shape;1838;p85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F3F3F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842" name="Google Shape;1842;p85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1843" name="Google Shape;1843;p85"/>
          <p:cNvSpPr/>
          <p:nvPr/>
        </p:nvSpPr>
        <p:spPr>
          <a:xfrm>
            <a:off x="2313175" y="2387200"/>
            <a:ext cx="302400" cy="277200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?</a:t>
            </a:r>
            <a:endParaRPr/>
          </a:p>
        </p:txBody>
      </p:sp>
      <p:sp>
        <p:nvSpPr>
          <p:cNvPr id="1844" name="Google Shape;1844;p85"/>
          <p:cNvSpPr/>
          <p:nvPr/>
        </p:nvSpPr>
        <p:spPr>
          <a:xfrm>
            <a:off x="3312495" y="2377256"/>
            <a:ext cx="849900" cy="393600"/>
          </a:xfrm>
          <a:prstGeom prst="roundRect">
            <a:avLst>
              <a:gd name="adj" fmla="val 8062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Return home</a:t>
            </a:r>
            <a:endParaRPr sz="1000"/>
          </a:p>
        </p:txBody>
      </p:sp>
      <p:cxnSp>
        <p:nvCxnSpPr>
          <p:cNvPr id="1845" name="Google Shape;1845;p85"/>
          <p:cNvCxnSpPr>
            <a:stCxn id="1846" idx="2"/>
            <a:endCxn id="1844" idx="0"/>
          </p:cNvCxnSpPr>
          <p:nvPr/>
        </p:nvCxnSpPr>
        <p:spPr>
          <a:xfrm>
            <a:off x="2458975" y="2133200"/>
            <a:ext cx="1278600" cy="24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47" name="Google Shape;1847;p85"/>
          <p:cNvCxnSpPr>
            <a:stCxn id="1846" idx="2"/>
            <a:endCxn id="1848" idx="0"/>
          </p:cNvCxnSpPr>
          <p:nvPr/>
        </p:nvCxnSpPr>
        <p:spPr>
          <a:xfrm flipH="1">
            <a:off x="888475" y="2133200"/>
            <a:ext cx="1570500" cy="28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49" name="Google Shape;1849;p85"/>
          <p:cNvSpPr/>
          <p:nvPr/>
        </p:nvSpPr>
        <p:spPr>
          <a:xfrm>
            <a:off x="1654987" y="2909937"/>
            <a:ext cx="912900" cy="2898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Battery low</a:t>
            </a:r>
            <a:endParaRPr sz="1000"/>
          </a:p>
        </p:txBody>
      </p:sp>
      <p:cxnSp>
        <p:nvCxnSpPr>
          <p:cNvPr id="1850" name="Google Shape;1850;p85"/>
          <p:cNvCxnSpPr>
            <a:stCxn id="1843" idx="2"/>
          </p:cNvCxnSpPr>
          <p:nvPr/>
        </p:nvCxnSpPr>
        <p:spPr>
          <a:xfrm>
            <a:off x="2464375" y="2664400"/>
            <a:ext cx="378300" cy="258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51" name="Google Shape;1851;p85"/>
          <p:cNvCxnSpPr>
            <a:stCxn id="1843" idx="2"/>
            <a:endCxn id="1849" idx="0"/>
          </p:cNvCxnSpPr>
          <p:nvPr/>
        </p:nvCxnSpPr>
        <p:spPr>
          <a:xfrm flipH="1">
            <a:off x="2111575" y="2664400"/>
            <a:ext cx="352800" cy="245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52" name="Google Shape;1852;p85"/>
          <p:cNvCxnSpPr>
            <a:stCxn id="1846" idx="2"/>
            <a:endCxn id="1843" idx="0"/>
          </p:cNvCxnSpPr>
          <p:nvPr/>
        </p:nvCxnSpPr>
        <p:spPr>
          <a:xfrm>
            <a:off x="2458975" y="2133200"/>
            <a:ext cx="5400" cy="254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53" name="Google Shape;1853;p85"/>
          <p:cNvSpPr/>
          <p:nvPr/>
        </p:nvSpPr>
        <p:spPr>
          <a:xfrm>
            <a:off x="199526" y="2908225"/>
            <a:ext cx="650700" cy="2898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arm</a:t>
            </a:r>
            <a:endParaRPr sz="1000"/>
          </a:p>
        </p:txBody>
      </p:sp>
      <p:sp>
        <p:nvSpPr>
          <p:cNvPr id="1854" name="Google Shape;1854;p85"/>
          <p:cNvSpPr/>
          <p:nvPr/>
        </p:nvSpPr>
        <p:spPr>
          <a:xfrm>
            <a:off x="913514" y="2908225"/>
            <a:ext cx="650700" cy="2898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liftoff</a:t>
            </a:r>
            <a:endParaRPr sz="1000"/>
          </a:p>
        </p:txBody>
      </p:sp>
      <p:cxnSp>
        <p:nvCxnSpPr>
          <p:cNvPr id="1855" name="Google Shape;1855;p85"/>
          <p:cNvCxnSpPr>
            <a:stCxn id="1848" idx="2"/>
            <a:endCxn id="1853" idx="0"/>
          </p:cNvCxnSpPr>
          <p:nvPr/>
        </p:nvCxnSpPr>
        <p:spPr>
          <a:xfrm flipH="1">
            <a:off x="524750" y="2674350"/>
            <a:ext cx="363600" cy="23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56" name="Google Shape;1856;p85"/>
          <p:cNvCxnSpPr>
            <a:stCxn id="1848" idx="2"/>
            <a:endCxn id="1854" idx="0"/>
          </p:cNvCxnSpPr>
          <p:nvPr/>
        </p:nvCxnSpPr>
        <p:spPr>
          <a:xfrm>
            <a:off x="888350" y="2674350"/>
            <a:ext cx="350400" cy="23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857" name="Google Shape;1857;p85"/>
          <p:cNvGrpSpPr/>
          <p:nvPr/>
        </p:nvGrpSpPr>
        <p:grpSpPr>
          <a:xfrm>
            <a:off x="2307775" y="1879100"/>
            <a:ext cx="302400" cy="254100"/>
            <a:chOff x="4771075" y="980250"/>
            <a:chExt cx="302400" cy="254100"/>
          </a:xfrm>
        </p:grpSpPr>
        <p:sp>
          <p:nvSpPr>
            <p:cNvPr id="1846" name="Google Shape;1846;p85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F3F3F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858" name="Google Shape;1858;p85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grpSp>
        <p:nvGrpSpPr>
          <p:cNvPr id="1859" name="Google Shape;1859;p85"/>
          <p:cNvGrpSpPr/>
          <p:nvPr/>
        </p:nvGrpSpPr>
        <p:grpSpPr>
          <a:xfrm>
            <a:off x="737150" y="2420250"/>
            <a:ext cx="302400" cy="254100"/>
            <a:chOff x="4771075" y="980250"/>
            <a:chExt cx="302400" cy="254100"/>
          </a:xfrm>
        </p:grpSpPr>
        <p:sp>
          <p:nvSpPr>
            <p:cNvPr id="1848" name="Google Shape;1848;p85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F3F3F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860" name="Google Shape;1860;p85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1861" name="Google Shape;1861;p85"/>
          <p:cNvSpPr/>
          <p:nvPr/>
        </p:nvSpPr>
        <p:spPr>
          <a:xfrm>
            <a:off x="2313175" y="2387200"/>
            <a:ext cx="302400" cy="277200"/>
          </a:xfrm>
          <a:prstGeom prst="rect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?</a:t>
            </a:r>
            <a:endParaRPr/>
          </a:p>
        </p:txBody>
      </p:sp>
      <p:sp>
        <p:nvSpPr>
          <p:cNvPr id="1862" name="Google Shape;1862;p85"/>
          <p:cNvSpPr/>
          <p:nvPr/>
        </p:nvSpPr>
        <p:spPr>
          <a:xfrm>
            <a:off x="3312495" y="2377256"/>
            <a:ext cx="849900" cy="393600"/>
          </a:xfrm>
          <a:prstGeom prst="roundRect">
            <a:avLst>
              <a:gd name="adj" fmla="val 8062"/>
            </a:avLst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Return home</a:t>
            </a:r>
            <a:endParaRPr sz="1000"/>
          </a:p>
        </p:txBody>
      </p:sp>
      <p:cxnSp>
        <p:nvCxnSpPr>
          <p:cNvPr id="1863" name="Google Shape;1863;p85"/>
          <p:cNvCxnSpPr>
            <a:stCxn id="1864" idx="2"/>
            <a:endCxn id="1862" idx="0"/>
          </p:cNvCxnSpPr>
          <p:nvPr/>
        </p:nvCxnSpPr>
        <p:spPr>
          <a:xfrm>
            <a:off x="2458975" y="2133200"/>
            <a:ext cx="1278600" cy="24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65" name="Google Shape;1865;p85"/>
          <p:cNvCxnSpPr>
            <a:stCxn id="1864" idx="2"/>
            <a:endCxn id="1866" idx="0"/>
          </p:cNvCxnSpPr>
          <p:nvPr/>
        </p:nvCxnSpPr>
        <p:spPr>
          <a:xfrm flipH="1">
            <a:off x="888475" y="2133200"/>
            <a:ext cx="1570500" cy="28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67" name="Google Shape;1867;p85"/>
          <p:cNvSpPr/>
          <p:nvPr/>
        </p:nvSpPr>
        <p:spPr>
          <a:xfrm>
            <a:off x="1654987" y="2909937"/>
            <a:ext cx="912900" cy="289800"/>
          </a:xfrm>
          <a:prstGeom prst="roundRect">
            <a:avLst>
              <a:gd name="adj" fmla="val 50000"/>
            </a:avLst>
          </a:prstGeom>
          <a:solidFill>
            <a:srgbClr val="EA99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Battery low</a:t>
            </a:r>
            <a:endParaRPr sz="1000"/>
          </a:p>
        </p:txBody>
      </p:sp>
      <p:cxnSp>
        <p:nvCxnSpPr>
          <p:cNvPr id="1868" name="Google Shape;1868;p85"/>
          <p:cNvCxnSpPr>
            <a:stCxn id="1861" idx="2"/>
            <a:endCxn id="1869" idx="0"/>
          </p:cNvCxnSpPr>
          <p:nvPr/>
        </p:nvCxnSpPr>
        <p:spPr>
          <a:xfrm>
            <a:off x="2464375" y="2664400"/>
            <a:ext cx="378300" cy="258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70" name="Google Shape;1870;p85"/>
          <p:cNvCxnSpPr>
            <a:stCxn id="1861" idx="2"/>
            <a:endCxn id="1867" idx="0"/>
          </p:cNvCxnSpPr>
          <p:nvPr/>
        </p:nvCxnSpPr>
        <p:spPr>
          <a:xfrm flipH="1">
            <a:off x="2111575" y="2664400"/>
            <a:ext cx="352800" cy="245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71" name="Google Shape;1871;p85"/>
          <p:cNvCxnSpPr>
            <a:stCxn id="1864" idx="2"/>
            <a:endCxn id="1861" idx="0"/>
          </p:cNvCxnSpPr>
          <p:nvPr/>
        </p:nvCxnSpPr>
        <p:spPr>
          <a:xfrm>
            <a:off x="2458975" y="2133200"/>
            <a:ext cx="5400" cy="254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72" name="Google Shape;1872;p85"/>
          <p:cNvSpPr/>
          <p:nvPr/>
        </p:nvSpPr>
        <p:spPr>
          <a:xfrm>
            <a:off x="1492199" y="4364606"/>
            <a:ext cx="1260300" cy="358800"/>
          </a:xfrm>
          <a:prstGeom prst="roundRect">
            <a:avLst>
              <a:gd name="adj" fmla="val 11455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Go to unidentified source</a:t>
            </a:r>
            <a:endParaRPr sz="1000"/>
          </a:p>
        </p:txBody>
      </p:sp>
      <p:sp>
        <p:nvSpPr>
          <p:cNvPr id="1873" name="Google Shape;1873;p85"/>
          <p:cNvSpPr/>
          <p:nvPr/>
        </p:nvSpPr>
        <p:spPr>
          <a:xfrm>
            <a:off x="2809502" y="4365256"/>
            <a:ext cx="1260300" cy="358800"/>
          </a:xfrm>
          <a:prstGeom prst="roundRect">
            <a:avLst>
              <a:gd name="adj" fmla="val 9469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Go down and fly X-pattern</a:t>
            </a:r>
            <a:endParaRPr sz="1000"/>
          </a:p>
        </p:txBody>
      </p:sp>
      <p:cxnSp>
        <p:nvCxnSpPr>
          <p:cNvPr id="1874" name="Google Shape;1874;p85"/>
          <p:cNvCxnSpPr>
            <a:stCxn id="1875" idx="2"/>
            <a:endCxn id="1872" idx="0"/>
          </p:cNvCxnSpPr>
          <p:nvPr/>
        </p:nvCxnSpPr>
        <p:spPr>
          <a:xfrm flipH="1">
            <a:off x="2122375" y="4097538"/>
            <a:ext cx="613200" cy="267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76" name="Google Shape;1876;p85"/>
          <p:cNvCxnSpPr>
            <a:stCxn id="1875" idx="2"/>
            <a:endCxn id="1873" idx="0"/>
          </p:cNvCxnSpPr>
          <p:nvPr/>
        </p:nvCxnSpPr>
        <p:spPr>
          <a:xfrm>
            <a:off x="2735575" y="4097538"/>
            <a:ext cx="704100" cy="267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77" name="Google Shape;1877;p85"/>
          <p:cNvSpPr/>
          <p:nvPr/>
        </p:nvSpPr>
        <p:spPr>
          <a:xfrm>
            <a:off x="2954136" y="3389551"/>
            <a:ext cx="849900" cy="393600"/>
          </a:xfrm>
          <a:prstGeom prst="roundRect">
            <a:avLst>
              <a:gd name="adj" fmla="val 12590"/>
            </a:avLst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Follow raster</a:t>
            </a:r>
            <a:endParaRPr sz="1000"/>
          </a:p>
        </p:txBody>
      </p:sp>
      <p:cxnSp>
        <p:nvCxnSpPr>
          <p:cNvPr id="1878" name="Google Shape;1878;p85"/>
          <p:cNvCxnSpPr>
            <a:stCxn id="1869" idx="2"/>
            <a:endCxn id="1879" idx="0"/>
          </p:cNvCxnSpPr>
          <p:nvPr/>
        </p:nvCxnSpPr>
        <p:spPr>
          <a:xfrm flipH="1">
            <a:off x="2327575" y="3177373"/>
            <a:ext cx="515100" cy="225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80" name="Google Shape;1880;p85"/>
          <p:cNvCxnSpPr>
            <a:stCxn id="1869" idx="2"/>
            <a:endCxn id="1877" idx="0"/>
          </p:cNvCxnSpPr>
          <p:nvPr/>
        </p:nvCxnSpPr>
        <p:spPr>
          <a:xfrm>
            <a:off x="2842675" y="3177373"/>
            <a:ext cx="536400" cy="212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81" name="Google Shape;1881;p85"/>
          <p:cNvSpPr/>
          <p:nvPr/>
        </p:nvSpPr>
        <p:spPr>
          <a:xfrm>
            <a:off x="199526" y="2908225"/>
            <a:ext cx="650700" cy="289800"/>
          </a:xfrm>
          <a:prstGeom prst="roundRect">
            <a:avLst>
              <a:gd name="adj" fmla="val 16667"/>
            </a:avLst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arm</a:t>
            </a:r>
            <a:endParaRPr sz="1000"/>
          </a:p>
        </p:txBody>
      </p:sp>
      <p:sp>
        <p:nvSpPr>
          <p:cNvPr id="1882" name="Google Shape;1882;p85"/>
          <p:cNvSpPr/>
          <p:nvPr/>
        </p:nvSpPr>
        <p:spPr>
          <a:xfrm>
            <a:off x="913514" y="2908225"/>
            <a:ext cx="650700" cy="289800"/>
          </a:xfrm>
          <a:prstGeom prst="roundRect">
            <a:avLst>
              <a:gd name="adj" fmla="val 16667"/>
            </a:avLst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liftoff</a:t>
            </a:r>
            <a:endParaRPr sz="1000"/>
          </a:p>
        </p:txBody>
      </p:sp>
      <p:cxnSp>
        <p:nvCxnSpPr>
          <p:cNvPr id="1883" name="Google Shape;1883;p85"/>
          <p:cNvCxnSpPr>
            <a:stCxn id="1866" idx="2"/>
            <a:endCxn id="1881" idx="0"/>
          </p:cNvCxnSpPr>
          <p:nvPr/>
        </p:nvCxnSpPr>
        <p:spPr>
          <a:xfrm flipH="1">
            <a:off x="524750" y="2674350"/>
            <a:ext cx="363600" cy="23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84" name="Google Shape;1884;p85"/>
          <p:cNvCxnSpPr>
            <a:stCxn id="1866" idx="2"/>
            <a:endCxn id="1882" idx="0"/>
          </p:cNvCxnSpPr>
          <p:nvPr/>
        </p:nvCxnSpPr>
        <p:spPr>
          <a:xfrm>
            <a:off x="888350" y="2674350"/>
            <a:ext cx="350400" cy="23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85" name="Google Shape;1885;p85"/>
          <p:cNvSpPr/>
          <p:nvPr/>
        </p:nvSpPr>
        <p:spPr>
          <a:xfrm>
            <a:off x="1160100" y="3829325"/>
            <a:ext cx="1168500" cy="393600"/>
          </a:xfrm>
          <a:prstGeom prst="roundRect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No suspected sources</a:t>
            </a:r>
            <a:endParaRPr sz="1000"/>
          </a:p>
        </p:txBody>
      </p:sp>
      <p:cxnSp>
        <p:nvCxnSpPr>
          <p:cNvPr id="1886" name="Google Shape;1886;p85"/>
          <p:cNvCxnSpPr>
            <a:stCxn id="1879" idx="2"/>
            <a:endCxn id="1885" idx="0"/>
          </p:cNvCxnSpPr>
          <p:nvPr/>
        </p:nvCxnSpPr>
        <p:spPr>
          <a:xfrm flipH="1">
            <a:off x="1744225" y="3679838"/>
            <a:ext cx="583200" cy="149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87" name="Google Shape;1887;p85"/>
          <p:cNvCxnSpPr>
            <a:stCxn id="1879" idx="2"/>
            <a:endCxn id="1875" idx="0"/>
          </p:cNvCxnSpPr>
          <p:nvPr/>
        </p:nvCxnSpPr>
        <p:spPr>
          <a:xfrm>
            <a:off x="2327425" y="3679838"/>
            <a:ext cx="408000" cy="163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888" name="Google Shape;1888;p85"/>
          <p:cNvGrpSpPr/>
          <p:nvPr/>
        </p:nvGrpSpPr>
        <p:grpSpPr>
          <a:xfrm>
            <a:off x="2307775" y="1879100"/>
            <a:ext cx="302400" cy="254100"/>
            <a:chOff x="4771075" y="980250"/>
            <a:chExt cx="302400" cy="254100"/>
          </a:xfrm>
        </p:grpSpPr>
        <p:sp>
          <p:nvSpPr>
            <p:cNvPr id="1864" name="Google Shape;1864;p85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B6D7A8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889" name="Google Shape;1889;p85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grpSp>
        <p:nvGrpSpPr>
          <p:cNvPr id="1890" name="Google Shape;1890;p85"/>
          <p:cNvGrpSpPr/>
          <p:nvPr/>
        </p:nvGrpSpPr>
        <p:grpSpPr>
          <a:xfrm>
            <a:off x="737150" y="2420250"/>
            <a:ext cx="302400" cy="254100"/>
            <a:chOff x="4771075" y="980250"/>
            <a:chExt cx="302400" cy="254100"/>
          </a:xfrm>
        </p:grpSpPr>
        <p:sp>
          <p:nvSpPr>
            <p:cNvPr id="1866" name="Google Shape;1866;p85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B6D7A8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891" name="Google Shape;1891;p85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grpSp>
        <p:nvGrpSpPr>
          <p:cNvPr id="1892" name="Google Shape;1892;p85"/>
          <p:cNvGrpSpPr/>
          <p:nvPr/>
        </p:nvGrpSpPr>
        <p:grpSpPr>
          <a:xfrm>
            <a:off x="2691475" y="2923273"/>
            <a:ext cx="302400" cy="254100"/>
            <a:chOff x="4771075" y="980250"/>
            <a:chExt cx="302400" cy="254100"/>
          </a:xfrm>
        </p:grpSpPr>
        <p:sp>
          <p:nvSpPr>
            <p:cNvPr id="1869" name="Google Shape;1869;p85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B6D7A8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893" name="Google Shape;1893;p85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1879" name="Google Shape;1879;p85"/>
          <p:cNvSpPr/>
          <p:nvPr/>
        </p:nvSpPr>
        <p:spPr>
          <a:xfrm>
            <a:off x="2176225" y="3402638"/>
            <a:ext cx="302400" cy="277200"/>
          </a:xfrm>
          <a:prstGeom prst="rect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?</a:t>
            </a:r>
            <a:endParaRPr/>
          </a:p>
        </p:txBody>
      </p:sp>
      <p:grpSp>
        <p:nvGrpSpPr>
          <p:cNvPr id="1894" name="Google Shape;1894;p85"/>
          <p:cNvGrpSpPr/>
          <p:nvPr/>
        </p:nvGrpSpPr>
        <p:grpSpPr>
          <a:xfrm>
            <a:off x="2584375" y="3843438"/>
            <a:ext cx="302400" cy="254100"/>
            <a:chOff x="4771075" y="980250"/>
            <a:chExt cx="302400" cy="254100"/>
          </a:xfrm>
        </p:grpSpPr>
        <p:sp>
          <p:nvSpPr>
            <p:cNvPr id="1875" name="Google Shape;1875;p85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895" name="Google Shape;1895;p85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pic>
        <p:nvPicPr>
          <p:cNvPr id="1896" name="Google Shape;1896;p85"/>
          <p:cNvPicPr preferRelativeResize="0"/>
          <p:nvPr/>
        </p:nvPicPr>
        <p:blipFill rotWithShape="1">
          <a:blip r:embed="rId4">
            <a:alphaModFix/>
          </a:blip>
          <a:srcRect l="7202" t="7454" r="25548" b="4849"/>
          <a:stretch/>
        </p:blipFill>
        <p:spPr>
          <a:xfrm>
            <a:off x="4546622" y="2460535"/>
            <a:ext cx="4203799" cy="2192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7" name="Google Shape;1897;p8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99733" y="4192557"/>
            <a:ext cx="172074" cy="254100"/>
          </a:xfrm>
          <a:prstGeom prst="rect">
            <a:avLst/>
          </a:prstGeom>
          <a:noFill/>
          <a:ln>
            <a:noFill/>
          </a:ln>
        </p:spPr>
      </p:pic>
      <p:sp>
        <p:nvSpPr>
          <p:cNvPr id="1898" name="Google Shape;1898;p85"/>
          <p:cNvSpPr/>
          <p:nvPr/>
        </p:nvSpPr>
        <p:spPr>
          <a:xfrm>
            <a:off x="4895665" y="3864675"/>
            <a:ext cx="172200" cy="212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3" name="Google Shape;1903;p86"/>
          <p:cNvSpPr txBox="1"/>
          <p:nvPr/>
        </p:nvSpPr>
        <p:spPr>
          <a:xfrm>
            <a:off x="216000" y="139320"/>
            <a:ext cx="86991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SDF &amp; Autonomy</a:t>
            </a:r>
            <a:endParaRPr sz="3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4" name="Google Shape;1904;p86"/>
          <p:cNvSpPr txBox="1"/>
          <p:nvPr/>
        </p:nvSpPr>
        <p:spPr>
          <a:xfrm>
            <a:off x="215975" y="710500"/>
            <a:ext cx="6394200" cy="10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Char char="●"/>
            </a:pPr>
            <a:r>
              <a:rPr lang="en-US" sz="16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LAMP detector payload communicating with UAV</a:t>
            </a:r>
            <a:endParaRPr sz="16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venir"/>
              <a:buChar char="●"/>
            </a:pPr>
            <a:r>
              <a:rPr lang="en-US" sz="1600">
                <a:latin typeface="Avenir"/>
                <a:ea typeface="Avenir"/>
                <a:cs typeface="Avenir"/>
                <a:sym typeface="Avenir"/>
              </a:rPr>
              <a:t>Instructed to fly in grid, prioritize any source found on the way</a:t>
            </a:r>
            <a:endParaRPr sz="1600">
              <a:latin typeface="Avenir"/>
              <a:ea typeface="Avenir"/>
              <a:cs typeface="Avenir"/>
              <a:sym typeface="Avenir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venir"/>
              <a:buChar char="●"/>
            </a:pPr>
            <a:r>
              <a:rPr lang="en-US" sz="1600">
                <a:latin typeface="Avenir"/>
                <a:ea typeface="Avenir"/>
                <a:cs typeface="Avenir"/>
                <a:sym typeface="Avenir"/>
              </a:rPr>
              <a:t>Logic implemented via a behaviour tree</a:t>
            </a:r>
            <a:endParaRPr sz="16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905" name="Google Shape;1905;p86"/>
          <p:cNvSpPr/>
          <p:nvPr/>
        </p:nvSpPr>
        <p:spPr>
          <a:xfrm>
            <a:off x="8716350" y="0"/>
            <a:ext cx="1643700" cy="4642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6" name="Google Shape;1906;p86"/>
          <p:cNvSpPr txBox="1"/>
          <p:nvPr/>
        </p:nvSpPr>
        <p:spPr>
          <a:xfrm rot="-5400000">
            <a:off x="8001575" y="1018517"/>
            <a:ext cx="6651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/>
              <a:t>z-score</a:t>
            </a:r>
            <a:endParaRPr sz="900"/>
          </a:p>
        </p:txBody>
      </p:sp>
      <p:pic>
        <p:nvPicPr>
          <p:cNvPr id="1907" name="Google Shape;1907;p86"/>
          <p:cNvPicPr preferRelativeResize="0"/>
          <p:nvPr/>
        </p:nvPicPr>
        <p:blipFill rotWithShape="1">
          <a:blip r:embed="rId3">
            <a:alphaModFix/>
          </a:blip>
          <a:srcRect l="7202" t="7454" r="25548" b="4849"/>
          <a:stretch/>
        </p:blipFill>
        <p:spPr>
          <a:xfrm>
            <a:off x="4927622" y="2460535"/>
            <a:ext cx="4203799" cy="2192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8" name="Google Shape;1908;p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99733" y="4192557"/>
            <a:ext cx="172074" cy="2541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9" name="Google Shape;1909;p86"/>
          <p:cNvSpPr/>
          <p:nvPr/>
        </p:nvSpPr>
        <p:spPr>
          <a:xfrm>
            <a:off x="4895665" y="3864675"/>
            <a:ext cx="172200" cy="212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10" name="Google Shape;1910;p8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57400" y="205275"/>
            <a:ext cx="2845951" cy="2021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1" name="Google Shape;1911;p8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3575" y="1758975"/>
            <a:ext cx="3540110" cy="3117201"/>
          </a:xfrm>
          <a:prstGeom prst="rect">
            <a:avLst/>
          </a:prstGeom>
          <a:noFill/>
          <a:ln>
            <a:noFill/>
          </a:ln>
        </p:spPr>
      </p:pic>
      <p:sp>
        <p:nvSpPr>
          <p:cNvPr id="1912" name="Google Shape;1912;p86"/>
          <p:cNvSpPr/>
          <p:nvPr/>
        </p:nvSpPr>
        <p:spPr>
          <a:xfrm>
            <a:off x="4327700" y="2226725"/>
            <a:ext cx="1188900" cy="2644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91649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13" name="Google Shape;1913;p8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32975" y="2567525"/>
            <a:ext cx="1140600" cy="129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4" name="Google Shape;1914;p8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2875" y="1779138"/>
            <a:ext cx="3540101" cy="31019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9" name="Google Shape;1919;p87"/>
          <p:cNvSpPr txBox="1"/>
          <p:nvPr/>
        </p:nvSpPr>
        <p:spPr>
          <a:xfrm>
            <a:off x="216000" y="139320"/>
            <a:ext cx="86991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SDF &amp; Autonomy</a:t>
            </a:r>
            <a:endParaRPr sz="3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0" name="Google Shape;1920;p87"/>
          <p:cNvSpPr txBox="1"/>
          <p:nvPr/>
        </p:nvSpPr>
        <p:spPr>
          <a:xfrm>
            <a:off x="215975" y="710500"/>
            <a:ext cx="6394200" cy="10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Char char="●"/>
            </a:pPr>
            <a:r>
              <a:rPr lang="en-US" sz="16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LAMP detector payload communicating with UAV</a:t>
            </a:r>
            <a:endParaRPr sz="16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venir"/>
              <a:buChar char="●"/>
            </a:pPr>
            <a:r>
              <a:rPr lang="en-US" sz="1600">
                <a:latin typeface="Avenir"/>
                <a:ea typeface="Avenir"/>
                <a:cs typeface="Avenir"/>
                <a:sym typeface="Avenir"/>
              </a:rPr>
              <a:t>Instructed to fly in grid, prioritize any source found on the way</a:t>
            </a:r>
            <a:endParaRPr sz="1600">
              <a:latin typeface="Avenir"/>
              <a:ea typeface="Avenir"/>
              <a:cs typeface="Avenir"/>
              <a:sym typeface="Avenir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venir"/>
              <a:buChar char="●"/>
            </a:pPr>
            <a:r>
              <a:rPr lang="en-US" sz="1600">
                <a:latin typeface="Avenir"/>
                <a:ea typeface="Avenir"/>
                <a:cs typeface="Avenir"/>
                <a:sym typeface="Avenir"/>
              </a:rPr>
              <a:t>Logic implemented via a behaviour tree</a:t>
            </a:r>
            <a:endParaRPr sz="1600"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921" name="Google Shape;1921;p87"/>
          <p:cNvPicPr preferRelativeResize="0"/>
          <p:nvPr/>
        </p:nvPicPr>
        <p:blipFill rotWithShape="1">
          <a:blip r:embed="rId3">
            <a:alphaModFix/>
          </a:blip>
          <a:srcRect l="74528" t="5731"/>
          <a:stretch/>
        </p:blipFill>
        <p:spPr>
          <a:xfrm>
            <a:off x="7192350" y="54425"/>
            <a:ext cx="1643674" cy="2433326"/>
          </a:xfrm>
          <a:prstGeom prst="rect">
            <a:avLst/>
          </a:prstGeom>
          <a:noFill/>
          <a:ln>
            <a:noFill/>
          </a:ln>
        </p:spPr>
      </p:pic>
      <p:sp>
        <p:nvSpPr>
          <p:cNvPr id="1922" name="Google Shape;1922;p87"/>
          <p:cNvSpPr/>
          <p:nvPr/>
        </p:nvSpPr>
        <p:spPr>
          <a:xfrm>
            <a:off x="8716350" y="0"/>
            <a:ext cx="1643700" cy="4642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3" name="Google Shape;1923;p87"/>
          <p:cNvSpPr txBox="1"/>
          <p:nvPr/>
        </p:nvSpPr>
        <p:spPr>
          <a:xfrm rot="-5400000">
            <a:off x="8001575" y="1018517"/>
            <a:ext cx="6651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/>
              <a:t>z-score</a:t>
            </a:r>
            <a:endParaRPr sz="900"/>
          </a:p>
        </p:txBody>
      </p:sp>
      <p:pic>
        <p:nvPicPr>
          <p:cNvPr id="1924" name="Google Shape;1924;p87"/>
          <p:cNvPicPr preferRelativeResize="0"/>
          <p:nvPr/>
        </p:nvPicPr>
        <p:blipFill rotWithShape="1">
          <a:blip r:embed="rId4">
            <a:alphaModFix/>
          </a:blip>
          <a:srcRect l="7202" t="7454" r="25548" b="4849"/>
          <a:stretch/>
        </p:blipFill>
        <p:spPr>
          <a:xfrm>
            <a:off x="4546622" y="2460535"/>
            <a:ext cx="4203799" cy="2192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5" name="Google Shape;1925;p8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99733" y="4192557"/>
            <a:ext cx="172074" cy="254100"/>
          </a:xfrm>
          <a:prstGeom prst="rect">
            <a:avLst/>
          </a:prstGeom>
          <a:noFill/>
          <a:ln>
            <a:noFill/>
          </a:ln>
        </p:spPr>
      </p:pic>
      <p:sp>
        <p:nvSpPr>
          <p:cNvPr id="1926" name="Google Shape;1926;p87"/>
          <p:cNvSpPr/>
          <p:nvPr/>
        </p:nvSpPr>
        <p:spPr>
          <a:xfrm>
            <a:off x="4895665" y="3864675"/>
            <a:ext cx="172200" cy="212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7" name="Google Shape;1927;p87"/>
          <p:cNvSpPr txBox="1"/>
          <p:nvPr/>
        </p:nvSpPr>
        <p:spPr>
          <a:xfrm>
            <a:off x="276225" y="1895475"/>
            <a:ext cx="3695700" cy="28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/>
              <a:t>Future work</a:t>
            </a:r>
            <a:endParaRPr sz="19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US" sz="1500"/>
              <a:t>Mission-tailored behaviors</a:t>
            </a: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US" sz="1500"/>
              <a:t>Multiple sources</a:t>
            </a: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US" sz="1500"/>
              <a:t>Distributed sources</a:t>
            </a: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US" sz="1500"/>
              <a:t>MDA-minimization</a:t>
            </a: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US" sz="1500"/>
              <a:t>Contour mapping</a:t>
            </a: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US" sz="1500"/>
              <a:t>Algorithms at different update frequency in parallel</a:t>
            </a:r>
            <a:endParaRPr sz="150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3" name="Google Shape;1933;p88"/>
          <p:cNvGrpSpPr/>
          <p:nvPr/>
        </p:nvGrpSpPr>
        <p:grpSpPr>
          <a:xfrm>
            <a:off x="5982451" y="2497813"/>
            <a:ext cx="2294349" cy="2641402"/>
            <a:chOff x="6036375" y="1896863"/>
            <a:chExt cx="2294349" cy="2641402"/>
          </a:xfrm>
        </p:grpSpPr>
        <p:pic>
          <p:nvPicPr>
            <p:cNvPr id="1934" name="Google Shape;1934;p88"/>
            <p:cNvPicPr preferRelativeResize="0"/>
            <p:nvPr/>
          </p:nvPicPr>
          <p:blipFill rotWithShape="1">
            <a:blip r:embed="rId3">
              <a:alphaModFix/>
            </a:blip>
            <a:srcRect l="17318" t="-2124" r="16147"/>
            <a:stretch/>
          </p:blipFill>
          <p:spPr>
            <a:xfrm>
              <a:off x="6036375" y="1896863"/>
              <a:ext cx="2294349" cy="264140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35" name="Google Shape;1935;p88"/>
            <p:cNvSpPr/>
            <p:nvPr/>
          </p:nvSpPr>
          <p:spPr>
            <a:xfrm>
              <a:off x="7031138" y="3462938"/>
              <a:ext cx="364800" cy="364800"/>
            </a:xfrm>
            <a:prstGeom prst="ellipse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36" name="Google Shape;1936;p88"/>
          <p:cNvGrpSpPr/>
          <p:nvPr/>
        </p:nvGrpSpPr>
        <p:grpSpPr>
          <a:xfrm>
            <a:off x="5982451" y="53026"/>
            <a:ext cx="2294349" cy="2586775"/>
            <a:chOff x="3652750" y="1951500"/>
            <a:chExt cx="2294349" cy="2586775"/>
          </a:xfrm>
        </p:grpSpPr>
        <p:pic>
          <p:nvPicPr>
            <p:cNvPr id="1937" name="Google Shape;1937;p88"/>
            <p:cNvPicPr preferRelativeResize="0"/>
            <p:nvPr/>
          </p:nvPicPr>
          <p:blipFill rotWithShape="1">
            <a:blip r:embed="rId4">
              <a:alphaModFix/>
            </a:blip>
            <a:srcRect l="18940" r="15429" b="8416"/>
            <a:stretch/>
          </p:blipFill>
          <p:spPr>
            <a:xfrm>
              <a:off x="3652750" y="1951500"/>
              <a:ext cx="2294349" cy="25867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38" name="Google Shape;1938;p88"/>
            <p:cNvSpPr/>
            <p:nvPr/>
          </p:nvSpPr>
          <p:spPr>
            <a:xfrm>
              <a:off x="4438775" y="3793675"/>
              <a:ext cx="614700" cy="577200"/>
            </a:xfrm>
            <a:prstGeom prst="ellipse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939" name="Google Shape;1939;p88"/>
          <p:cNvPicPr preferRelativeResize="0"/>
          <p:nvPr/>
        </p:nvPicPr>
        <p:blipFill rotWithShape="1">
          <a:blip r:embed="rId5">
            <a:alphaModFix/>
          </a:blip>
          <a:srcRect l="29542" t="4653" r="25077" b="-9"/>
          <a:stretch/>
        </p:blipFill>
        <p:spPr>
          <a:xfrm>
            <a:off x="1050075" y="1292650"/>
            <a:ext cx="2353026" cy="187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0" name="Google Shape;1940;p88"/>
          <p:cNvPicPr preferRelativeResize="0"/>
          <p:nvPr/>
        </p:nvPicPr>
        <p:blipFill rotWithShape="1">
          <a:blip r:embed="rId5">
            <a:alphaModFix/>
          </a:blip>
          <a:srcRect t="-1874" r="86522"/>
          <a:stretch/>
        </p:blipFill>
        <p:spPr>
          <a:xfrm>
            <a:off x="228650" y="1073202"/>
            <a:ext cx="757876" cy="2169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1" name="Google Shape;1941;p8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46225" y="1205000"/>
            <a:ext cx="2240667" cy="2000226"/>
          </a:xfrm>
          <a:prstGeom prst="rect">
            <a:avLst/>
          </a:prstGeom>
          <a:noFill/>
          <a:ln>
            <a:noFill/>
          </a:ln>
        </p:spPr>
      </p:pic>
      <p:sp>
        <p:nvSpPr>
          <p:cNvPr id="1942" name="Google Shape;1942;p88"/>
          <p:cNvSpPr txBox="1"/>
          <p:nvPr/>
        </p:nvSpPr>
        <p:spPr>
          <a:xfrm>
            <a:off x="216000" y="139325"/>
            <a:ext cx="46182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Avenir"/>
                <a:ea typeface="Avenir"/>
                <a:cs typeface="Avenir"/>
                <a:sym typeface="Avenir"/>
              </a:rPr>
              <a:t>Simulated autonomy</a:t>
            </a:r>
            <a:endParaRPr sz="3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3" name="Google Shape;1943;p88"/>
          <p:cNvSpPr txBox="1"/>
          <p:nvPr/>
        </p:nvSpPr>
        <p:spPr>
          <a:xfrm>
            <a:off x="6027226" y="53026"/>
            <a:ext cx="3597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highlight>
                  <a:srgbClr val="F3F3F3"/>
                </a:highlight>
              </a:rPr>
              <a:t>Gazebo environment</a:t>
            </a:r>
            <a:endParaRPr>
              <a:highlight>
                <a:srgbClr val="F3F3F3"/>
              </a:highlight>
            </a:endParaRPr>
          </a:p>
        </p:txBody>
      </p:sp>
      <p:sp>
        <p:nvSpPr>
          <p:cNvPr id="1944" name="Google Shape;1944;p88"/>
          <p:cNvSpPr txBox="1"/>
          <p:nvPr/>
        </p:nvSpPr>
        <p:spPr>
          <a:xfrm>
            <a:off x="6179626" y="4627563"/>
            <a:ext cx="3597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highlight>
                  <a:srgbClr val="F3F3F3"/>
                </a:highlight>
              </a:rPr>
              <a:t>Photo from flight</a:t>
            </a:r>
            <a:endParaRPr>
              <a:highlight>
                <a:srgbClr val="F3F3F3"/>
              </a:highlight>
            </a:endParaRPr>
          </a:p>
        </p:txBody>
      </p:sp>
      <p:sp>
        <p:nvSpPr>
          <p:cNvPr id="1945" name="Google Shape;1945;p88"/>
          <p:cNvSpPr txBox="1"/>
          <p:nvPr/>
        </p:nvSpPr>
        <p:spPr>
          <a:xfrm>
            <a:off x="141425" y="602599"/>
            <a:ext cx="5232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Full real-time simulation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Test-bench for behaviors before real flights</a:t>
            </a:r>
            <a:endParaRPr/>
          </a:p>
        </p:txBody>
      </p:sp>
      <p:pic>
        <p:nvPicPr>
          <p:cNvPr id="1946" name="Google Shape;1946;p8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46225" y="3087900"/>
            <a:ext cx="2240676" cy="1990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7" name="Google Shape;1947;p88"/>
          <p:cNvPicPr preferRelativeResize="0"/>
          <p:nvPr/>
        </p:nvPicPr>
        <p:blipFill rotWithShape="1">
          <a:blip r:embed="rId8">
            <a:alphaModFix/>
          </a:blip>
          <a:srcRect l="29563" t="-1471" r="24278"/>
          <a:stretch/>
        </p:blipFill>
        <p:spPr>
          <a:xfrm>
            <a:off x="1032398" y="3064700"/>
            <a:ext cx="2414601" cy="200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8" name="Google Shape;1948;p88"/>
          <p:cNvPicPr preferRelativeResize="0"/>
          <p:nvPr/>
        </p:nvPicPr>
        <p:blipFill rotWithShape="1">
          <a:blip r:embed="rId8">
            <a:alphaModFix/>
          </a:blip>
          <a:srcRect r="86526"/>
          <a:stretch/>
        </p:blipFill>
        <p:spPr>
          <a:xfrm>
            <a:off x="195693" y="3062102"/>
            <a:ext cx="757876" cy="21195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4" name="Google Shape;1954;p89"/>
          <p:cNvSpPr txBox="1"/>
          <p:nvPr/>
        </p:nvSpPr>
        <p:spPr>
          <a:xfrm>
            <a:off x="216000" y="139325"/>
            <a:ext cx="46182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Avenir"/>
                <a:ea typeface="Avenir"/>
                <a:cs typeface="Avenir"/>
                <a:sym typeface="Avenir"/>
              </a:rPr>
              <a:t>Simulated autonomy</a:t>
            </a:r>
            <a:endParaRPr sz="3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55" name="Google Shape;1955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8450" y="1655436"/>
            <a:ext cx="3865901" cy="289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6" name="Google Shape;1956;p89"/>
          <p:cNvPicPr preferRelativeResize="0"/>
          <p:nvPr/>
        </p:nvPicPr>
        <p:blipFill rotWithShape="1">
          <a:blip r:embed="rId4">
            <a:alphaModFix/>
          </a:blip>
          <a:srcRect l="8094" t="1195" r="7588"/>
          <a:stretch/>
        </p:blipFill>
        <p:spPr>
          <a:xfrm>
            <a:off x="4872825" y="1847575"/>
            <a:ext cx="3865900" cy="2385825"/>
          </a:xfrm>
          <a:prstGeom prst="rect">
            <a:avLst/>
          </a:prstGeom>
          <a:noFill/>
          <a:ln>
            <a:noFill/>
          </a:ln>
        </p:spPr>
      </p:pic>
      <p:sp>
        <p:nvSpPr>
          <p:cNvPr id="1957" name="Google Shape;1957;p89"/>
          <p:cNvSpPr txBox="1"/>
          <p:nvPr/>
        </p:nvSpPr>
        <p:spPr>
          <a:xfrm>
            <a:off x="5267325" y="4419600"/>
            <a:ext cx="285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Microsoft Airsim in Unreal Engine</a:t>
            </a:r>
            <a:endParaRPr/>
          </a:p>
        </p:txBody>
      </p:sp>
      <p:sp>
        <p:nvSpPr>
          <p:cNvPr id="1958" name="Google Shape;1958;p89"/>
          <p:cNvSpPr txBox="1"/>
          <p:nvPr/>
        </p:nvSpPr>
        <p:spPr>
          <a:xfrm>
            <a:off x="866775" y="4612000"/>
            <a:ext cx="3352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Radiation source search game, 2023</a:t>
            </a:r>
            <a:endParaRPr/>
          </a:p>
        </p:txBody>
      </p:sp>
      <p:sp>
        <p:nvSpPr>
          <p:cNvPr id="1959" name="Google Shape;1959;p89"/>
          <p:cNvSpPr txBox="1"/>
          <p:nvPr/>
        </p:nvSpPr>
        <p:spPr>
          <a:xfrm>
            <a:off x="390525" y="762000"/>
            <a:ext cx="6943800" cy="5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600"/>
              <a:t>Game engines offer realistic, interactive worlds for simulations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600"/>
              <a:t>Ground truth segmentation, LIDAR, radiation et. c. available</a:t>
            </a:r>
            <a:endParaRPr sz="160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5" name="Google Shape;1965;p90"/>
          <p:cNvSpPr txBox="1"/>
          <p:nvPr/>
        </p:nvSpPr>
        <p:spPr>
          <a:xfrm>
            <a:off x="6306050" y="1077075"/>
            <a:ext cx="2741100" cy="29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Tell the robot: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Look under that  bridge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Follow the pipe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Follow him with the hat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robot communicates with the operator: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The area is cleared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Suspected source by the house, need to go closer.</a:t>
            </a:r>
            <a:endParaRPr/>
          </a:p>
        </p:txBody>
      </p:sp>
      <p:pic>
        <p:nvPicPr>
          <p:cNvPr id="1966" name="Google Shape;1966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5275" y="991350"/>
            <a:ext cx="5780426" cy="2594825"/>
          </a:xfrm>
          <a:prstGeom prst="rect">
            <a:avLst/>
          </a:prstGeom>
          <a:noFill/>
          <a:ln>
            <a:noFill/>
          </a:ln>
        </p:spPr>
      </p:pic>
      <p:sp>
        <p:nvSpPr>
          <p:cNvPr id="1967" name="Google Shape;1967;p90"/>
          <p:cNvSpPr txBox="1"/>
          <p:nvPr/>
        </p:nvSpPr>
        <p:spPr>
          <a:xfrm>
            <a:off x="295275" y="200025"/>
            <a:ext cx="7715400" cy="8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/>
              <a:t>Emerging capabilities with large language models (LLMs)</a:t>
            </a:r>
            <a:endParaRPr sz="2200"/>
          </a:p>
        </p:txBody>
      </p:sp>
      <p:sp>
        <p:nvSpPr>
          <p:cNvPr id="1968" name="Google Shape;1968;p90"/>
          <p:cNvSpPr txBox="1"/>
          <p:nvPr/>
        </p:nvSpPr>
        <p:spPr>
          <a:xfrm>
            <a:off x="1057275" y="4310075"/>
            <a:ext cx="34767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50">
                <a:solidFill>
                  <a:schemeClr val="hlink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/>
              </a:rPr>
              <a:t>https://aka.ms/ChatGPT-Robotics</a:t>
            </a:r>
            <a:endParaRPr sz="2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4" name="Google Shape;1974;p91"/>
          <p:cNvSpPr txBox="1"/>
          <p:nvPr/>
        </p:nvSpPr>
        <p:spPr>
          <a:xfrm>
            <a:off x="6325100" y="991350"/>
            <a:ext cx="2741100" cy="29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/>
              <a:t>Tell the robot: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600"/>
              <a:t>Look under that  bridge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600"/>
              <a:t>Follow him with the hat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/>
              <a:t>The robot communicates with the operator: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600"/>
              <a:t>The area is cleared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600"/>
              <a:t>Suspected source by the house, need to go closer.</a:t>
            </a:r>
            <a:endParaRPr sz="1600"/>
          </a:p>
        </p:txBody>
      </p:sp>
      <p:pic>
        <p:nvPicPr>
          <p:cNvPr id="1975" name="Google Shape;1975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0100" y="800100"/>
            <a:ext cx="5449901" cy="2446448"/>
          </a:xfrm>
          <a:prstGeom prst="rect">
            <a:avLst/>
          </a:prstGeom>
          <a:noFill/>
          <a:ln>
            <a:noFill/>
          </a:ln>
        </p:spPr>
      </p:pic>
      <p:sp>
        <p:nvSpPr>
          <p:cNvPr id="1976" name="Google Shape;1976;p91"/>
          <p:cNvSpPr txBox="1"/>
          <p:nvPr/>
        </p:nvSpPr>
        <p:spPr>
          <a:xfrm>
            <a:off x="295275" y="200025"/>
            <a:ext cx="7715400" cy="8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/>
              <a:t>Emerging capabilities with large language models (LLMs)</a:t>
            </a:r>
            <a:endParaRPr sz="2200"/>
          </a:p>
        </p:txBody>
      </p:sp>
      <p:pic>
        <p:nvPicPr>
          <p:cNvPr id="1977" name="Google Shape;1977;p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2688" y="858200"/>
            <a:ext cx="5764725" cy="3257086"/>
          </a:xfrm>
          <a:prstGeom prst="rect">
            <a:avLst/>
          </a:prstGeom>
          <a:noFill/>
          <a:ln>
            <a:noFill/>
          </a:ln>
        </p:spPr>
      </p:pic>
      <p:sp>
        <p:nvSpPr>
          <p:cNvPr id="1978" name="Google Shape;1978;p91"/>
          <p:cNvSpPr txBox="1"/>
          <p:nvPr/>
        </p:nvSpPr>
        <p:spPr>
          <a:xfrm>
            <a:off x="1057275" y="4310075"/>
            <a:ext cx="34767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50">
                <a:solidFill>
                  <a:schemeClr val="hlink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/>
              </a:rPr>
              <a:t>https://aka.ms/ChatGPT-Robotics</a:t>
            </a:r>
            <a:endParaRPr sz="200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3" name="Google Shape;1983;p92"/>
          <p:cNvSpPr txBox="1"/>
          <p:nvPr/>
        </p:nvSpPr>
        <p:spPr>
          <a:xfrm>
            <a:off x="216000" y="139325"/>
            <a:ext cx="39729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Conclusions</a:t>
            </a:r>
            <a:endParaRPr sz="3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4" name="Google Shape;1984;p92"/>
          <p:cNvSpPr txBox="1"/>
          <p:nvPr/>
        </p:nvSpPr>
        <p:spPr>
          <a:xfrm>
            <a:off x="216000" y="848251"/>
            <a:ext cx="5735100" cy="43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23850" algn="l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venir"/>
              <a:buChar char="•"/>
            </a:pPr>
            <a:r>
              <a:rPr lang="en-US" sz="15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Autonomy developing hand-in-hand with SDF.</a:t>
            </a:r>
            <a:endParaRPr sz="15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venir"/>
              <a:buChar char="•"/>
            </a:pPr>
            <a:r>
              <a:rPr lang="en-US" sz="15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Real-time running SDF enables responsive autonomy</a:t>
            </a:r>
            <a:endParaRPr sz="15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914400" lvl="1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venir"/>
              <a:buChar char="–"/>
            </a:pPr>
            <a:r>
              <a:rPr lang="en-US" sz="15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Faster localization</a:t>
            </a:r>
            <a:endParaRPr sz="15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914400" lvl="1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venir"/>
              <a:buChar char="–"/>
            </a:pPr>
            <a:r>
              <a:rPr lang="en-US" sz="15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Efficient use of battery / time</a:t>
            </a:r>
            <a:endParaRPr sz="15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914400" lvl="1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venir"/>
              <a:buChar char="–"/>
            </a:pPr>
            <a:r>
              <a:rPr lang="en-US" sz="15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Lower MDA / larger area covered</a:t>
            </a:r>
            <a:endParaRPr sz="15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venir"/>
              <a:buChar char="•"/>
            </a:pPr>
            <a:r>
              <a:rPr lang="en-US" sz="15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Behaviour tree design is versatile and simple for autonomy</a:t>
            </a:r>
            <a:endParaRPr sz="15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venir"/>
              <a:buChar char="•"/>
            </a:pPr>
            <a:r>
              <a:rPr lang="en-US" sz="15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Simulations developed that can test new functions and speed-up development </a:t>
            </a:r>
            <a:endParaRPr sz="1500">
              <a:latin typeface="Avenir"/>
              <a:ea typeface="Avenir"/>
              <a:cs typeface="Avenir"/>
              <a:sym typeface="Avenir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venir"/>
              <a:buChar char="•"/>
            </a:pPr>
            <a:r>
              <a:rPr lang="en-US" sz="15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Future work span beyond source search shown here</a:t>
            </a:r>
            <a:endParaRPr sz="15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None/>
            </a:pPr>
            <a:endParaRPr sz="150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985" name="Google Shape;1985;p92" descr="C:\Users\bquit\Downloads\smaller_campanill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74280" y="139320"/>
            <a:ext cx="2917080" cy="43966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0" name="Google Shape;1990;p9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60" y="0"/>
            <a:ext cx="9134280" cy="5132520"/>
          </a:xfrm>
          <a:prstGeom prst="rect">
            <a:avLst/>
          </a:prstGeom>
          <a:noFill/>
          <a:ln>
            <a:noFill/>
          </a:ln>
        </p:spPr>
      </p:pic>
      <p:sp>
        <p:nvSpPr>
          <p:cNvPr id="1991" name="Google Shape;1991;p93"/>
          <p:cNvSpPr txBox="1"/>
          <p:nvPr/>
        </p:nvSpPr>
        <p:spPr>
          <a:xfrm>
            <a:off x="228600" y="142920"/>
            <a:ext cx="8626320" cy="2338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Acknowledgments &amp; Disclaimer</a:t>
            </a:r>
            <a:endParaRPr sz="2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2" name="Google Shape;1992;p93"/>
          <p:cNvSpPr txBox="1"/>
          <p:nvPr/>
        </p:nvSpPr>
        <p:spPr>
          <a:xfrm>
            <a:off x="66610" y="895350"/>
            <a:ext cx="8845500" cy="19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-US" sz="1300" b="0" i="0" u="none" strike="noStrike" cap="none" dirty="0" smtClean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This work was performed </a:t>
            </a:r>
            <a:r>
              <a:rPr lang="en-US" sz="1300" b="0" i="0" u="none" strike="noStrike" cap="none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under the auspices of the U.S. Department of Energy by Lawrence Berkeley National Laboratory under Contract </a:t>
            </a:r>
            <a:r>
              <a:rPr lang="en-US" sz="1300" b="0" i="0" u="none" strike="noStrike" cap="none" dirty="0" smtClean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DE-AC02-05CH11231 funded </a:t>
            </a:r>
            <a:r>
              <a:rPr lang="en-US" sz="1300" b="0" i="0" u="none" strike="noStrike" cap="none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by the U.S. Department of Energy/National Nuclear Security Administration’s (DOE/NNSA’s) </a:t>
            </a:r>
            <a:r>
              <a:rPr lang="en-US" sz="1300" b="0" i="0" u="none" strike="noStrike" cap="none" dirty="0" smtClean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Office </a:t>
            </a:r>
            <a:r>
              <a:rPr lang="en-US" sz="1300" b="0" i="0" u="none" strike="noStrike" cap="none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of Defense Nuclear Nonproliferation R&amp;D (DNN R&amp;D</a:t>
            </a:r>
            <a:r>
              <a:rPr lang="en-US" sz="1300" b="0" i="0" u="none" strike="noStrike" cap="none" dirty="0" smtClean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) and in support of the </a:t>
            </a:r>
            <a:r>
              <a:rPr lang="en-US" sz="1300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DNN R&amp;D-supported Consortium for Enabling Technologies and Innovation (ETI</a:t>
            </a:r>
            <a:r>
              <a:rPr lang="en-US" sz="1300" dirty="0" smtClean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). </a:t>
            </a:r>
          </a:p>
          <a:p>
            <a:pPr lvl="0"/>
            <a:endParaRPr lang="en-US" sz="1300" b="0" i="0" u="none" strike="noStrike" cap="none" dirty="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  <a:p>
            <a:pPr lvl="0"/>
            <a:r>
              <a:rPr lang="en-US" sz="1300" dirty="0" smtClean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The point source likelihood algorithm </a:t>
            </a:r>
            <a:r>
              <a:rPr lang="en-US" sz="1300" b="0" i="0" u="none" strike="noStrike" cap="none" dirty="0" smtClean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development was supported </a:t>
            </a:r>
            <a:r>
              <a:rPr lang="en-US" sz="1300" b="0" i="0" u="none" strike="noStrike" cap="none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by the Defense Threat Reduction Agency under HDTRA 10027- 21370, 10027- 28018, 10027- 30529, 10027- 23334, 10027-28546, 10027- 28022. This support does not constitute an express or implied endorsement on the part of the United States Government. </a:t>
            </a:r>
            <a:endParaRPr sz="1300" b="0" i="0" u="none" strike="noStrike" cap="none" dirty="0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58"/>
          <p:cNvSpPr txBox="1"/>
          <p:nvPr/>
        </p:nvSpPr>
        <p:spPr>
          <a:xfrm>
            <a:off x="33850" y="1065700"/>
            <a:ext cx="5604900" cy="11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Generate gridded flight paths for manually drawn shapes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Boustrophedon pattern </a:t>
            </a:r>
            <a:r>
              <a:rPr lang="en-US">
                <a:solidFill>
                  <a:schemeClr val="dk1"/>
                </a:solidFill>
              </a:rPr>
              <a:t>(lawn mower)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>
                <a:solidFill>
                  <a:schemeClr val="dk1"/>
                </a:solidFill>
              </a:rPr>
              <a:t>Based on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https://github.com/18alantom/CoveragePathPlanning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90" name="Google Shape;290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74068" y="3256775"/>
            <a:ext cx="934570" cy="1515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58"/>
          <p:cNvSpPr txBox="1"/>
          <p:nvPr/>
        </p:nvSpPr>
        <p:spPr>
          <a:xfrm>
            <a:off x="2166225" y="2678363"/>
            <a:ext cx="2221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Downsample shape to grid-sized pixels</a:t>
            </a:r>
            <a:endParaRPr/>
          </a:p>
        </p:txBody>
      </p:sp>
      <p:pic>
        <p:nvPicPr>
          <p:cNvPr id="292" name="Google Shape;292;p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45375" y="3336600"/>
            <a:ext cx="799890" cy="1435675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58"/>
          <p:cNvSpPr txBox="1"/>
          <p:nvPr/>
        </p:nvSpPr>
        <p:spPr>
          <a:xfrm>
            <a:off x="4387425" y="2685638"/>
            <a:ext cx="1915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Calculate coverage pattern</a:t>
            </a:r>
            <a:endParaRPr/>
          </a:p>
        </p:txBody>
      </p:sp>
      <p:cxnSp>
        <p:nvCxnSpPr>
          <p:cNvPr id="294" name="Google Shape;294;p58"/>
          <p:cNvCxnSpPr/>
          <p:nvPr/>
        </p:nvCxnSpPr>
        <p:spPr>
          <a:xfrm>
            <a:off x="3845425" y="3908075"/>
            <a:ext cx="10344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95" name="Google Shape;295;p58"/>
          <p:cNvSpPr txBox="1"/>
          <p:nvPr/>
        </p:nvSpPr>
        <p:spPr>
          <a:xfrm>
            <a:off x="216000" y="291725"/>
            <a:ext cx="48657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Avenir"/>
                <a:ea typeface="Avenir"/>
                <a:cs typeface="Avenir"/>
                <a:sym typeface="Avenir"/>
              </a:rPr>
              <a:t>Path planning 2D coverage</a:t>
            </a:r>
            <a:endParaRPr sz="3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6" name="Google Shape;296;p58"/>
          <p:cNvPicPr preferRelativeResize="0"/>
          <p:nvPr/>
        </p:nvPicPr>
        <p:blipFill rotWithShape="1">
          <a:blip r:embed="rId6">
            <a:alphaModFix/>
          </a:blip>
          <a:srcRect l="17897" t="7383" r="11024" b="20225"/>
          <a:stretch/>
        </p:blipFill>
        <p:spPr>
          <a:xfrm>
            <a:off x="370475" y="3460838"/>
            <a:ext cx="1742925" cy="1107376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58"/>
          <p:cNvSpPr txBox="1"/>
          <p:nvPr/>
        </p:nvSpPr>
        <p:spPr>
          <a:xfrm>
            <a:off x="131338" y="2936400"/>
            <a:ext cx="2221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Draw region on map</a:t>
            </a:r>
            <a:endParaRPr/>
          </a:p>
        </p:txBody>
      </p:sp>
      <p:cxnSp>
        <p:nvCxnSpPr>
          <p:cNvPr id="298" name="Google Shape;298;p58"/>
          <p:cNvCxnSpPr/>
          <p:nvPr/>
        </p:nvCxnSpPr>
        <p:spPr>
          <a:xfrm>
            <a:off x="1930900" y="3893525"/>
            <a:ext cx="10344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grpSp>
        <p:nvGrpSpPr>
          <p:cNvPr id="299" name="Google Shape;299;p58"/>
          <p:cNvGrpSpPr/>
          <p:nvPr/>
        </p:nvGrpSpPr>
        <p:grpSpPr>
          <a:xfrm>
            <a:off x="5811950" y="2421025"/>
            <a:ext cx="3253038" cy="2847576"/>
            <a:chOff x="5811950" y="2421025"/>
            <a:chExt cx="3253038" cy="2847576"/>
          </a:xfrm>
        </p:grpSpPr>
        <p:pic>
          <p:nvPicPr>
            <p:cNvPr id="300" name="Google Shape;300;p58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5967900" y="2421025"/>
              <a:ext cx="2847576" cy="28475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1" name="Google Shape;301;p58"/>
            <p:cNvSpPr txBox="1"/>
            <p:nvPr/>
          </p:nvSpPr>
          <p:spPr>
            <a:xfrm>
              <a:off x="6629288" y="4568225"/>
              <a:ext cx="24357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highlight>
                    <a:schemeClr val="lt1"/>
                  </a:highlight>
                </a:rPr>
                <a:t>Run for all angles</a:t>
              </a:r>
              <a:endParaRPr>
                <a:highlight>
                  <a:schemeClr val="lt1"/>
                </a:highlight>
              </a:endParaRPr>
            </a:p>
          </p:txBody>
        </p:sp>
        <p:cxnSp>
          <p:nvCxnSpPr>
            <p:cNvPr id="302" name="Google Shape;302;p58"/>
            <p:cNvCxnSpPr/>
            <p:nvPr/>
          </p:nvCxnSpPr>
          <p:spPr>
            <a:xfrm>
              <a:off x="5811950" y="3890225"/>
              <a:ext cx="645900" cy="66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grpSp>
        <p:nvGrpSpPr>
          <p:cNvPr id="303" name="Google Shape;303;p58"/>
          <p:cNvGrpSpPr/>
          <p:nvPr/>
        </p:nvGrpSpPr>
        <p:grpSpPr>
          <a:xfrm>
            <a:off x="6366276" y="139325"/>
            <a:ext cx="2714100" cy="2727800"/>
            <a:chOff x="6366276" y="139325"/>
            <a:chExt cx="2714100" cy="2727800"/>
          </a:xfrm>
        </p:grpSpPr>
        <p:pic>
          <p:nvPicPr>
            <p:cNvPr id="304" name="Google Shape;304;p58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6376450" y="139325"/>
              <a:ext cx="2030475" cy="21866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5" name="Google Shape;305;p58"/>
            <p:cNvSpPr txBox="1"/>
            <p:nvPr/>
          </p:nvSpPr>
          <p:spPr>
            <a:xfrm>
              <a:off x="6366276" y="1982913"/>
              <a:ext cx="27141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highlight>
                    <a:schemeClr val="lt1"/>
                  </a:highlight>
                </a:rPr>
                <a:t>Select shortest solution</a:t>
              </a:r>
              <a:endParaRPr>
                <a:highlight>
                  <a:schemeClr val="lt1"/>
                </a:highlight>
              </a:endParaRPr>
            </a:p>
          </p:txBody>
        </p:sp>
        <p:cxnSp>
          <p:nvCxnSpPr>
            <p:cNvPr id="306" name="Google Shape;306;p58"/>
            <p:cNvCxnSpPr>
              <a:endCxn id="300" idx="0"/>
            </p:cNvCxnSpPr>
            <p:nvPr/>
          </p:nvCxnSpPr>
          <p:spPr>
            <a:xfrm rot="10800000">
              <a:off x="7391688" y="2421025"/>
              <a:ext cx="0" cy="4461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8" name="Google Shape;1998;p94" descr="IMG_8555_preview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82160" cy="5143320"/>
          </a:xfrm>
          <a:prstGeom prst="rect">
            <a:avLst/>
          </a:prstGeom>
          <a:noFill/>
          <a:ln>
            <a:noFill/>
          </a:ln>
        </p:spPr>
      </p:pic>
      <p:sp>
        <p:nvSpPr>
          <p:cNvPr id="1999" name="Google Shape;1999;p94"/>
          <p:cNvSpPr txBox="1"/>
          <p:nvPr/>
        </p:nvSpPr>
        <p:spPr>
          <a:xfrm>
            <a:off x="216000" y="444129"/>
            <a:ext cx="8699100" cy="8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Thank you!   Questions? </a:t>
            </a:r>
            <a:endParaRPr sz="4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0" name="Google Shape;2000;p94"/>
          <p:cNvSpPr txBox="1"/>
          <p:nvPr/>
        </p:nvSpPr>
        <p:spPr>
          <a:xfrm>
            <a:off x="98640" y="4776120"/>
            <a:ext cx="88272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40</a:t>
            </a:fld>
            <a:endParaRPr sz="1200" b="0" i="0" u="none" strike="noStrike" cap="none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01" name="Google Shape;2001;p94"/>
          <p:cNvSpPr txBox="1"/>
          <p:nvPr/>
        </p:nvSpPr>
        <p:spPr>
          <a:xfrm>
            <a:off x="-602125" y="4726326"/>
            <a:ext cx="4822200" cy="5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Contact: erofors@lbl.gov</a:t>
            </a:r>
            <a:endParaRPr sz="21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6" name="Google Shape;2326;p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36750" y="1362045"/>
            <a:ext cx="4571999" cy="3011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7" name="Google Shape;2327;p1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36750" y="1362050"/>
            <a:ext cx="4571999" cy="3011147"/>
          </a:xfrm>
          <a:prstGeom prst="rect">
            <a:avLst/>
          </a:prstGeom>
          <a:noFill/>
          <a:ln>
            <a:noFill/>
          </a:ln>
        </p:spPr>
      </p:pic>
      <p:sp>
        <p:nvSpPr>
          <p:cNvPr id="2328" name="Google Shape;2328;p110"/>
          <p:cNvSpPr txBox="1">
            <a:spLocks noGrp="1"/>
          </p:cNvSpPr>
          <p:nvPr>
            <p:ph type="title"/>
          </p:nvPr>
        </p:nvSpPr>
        <p:spPr>
          <a:xfrm>
            <a:off x="216000" y="139320"/>
            <a:ext cx="8699100" cy="460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329" name="Google Shape;2329;p110"/>
          <p:cNvCxnSpPr/>
          <p:nvPr/>
        </p:nvCxnSpPr>
        <p:spPr>
          <a:xfrm>
            <a:off x="3948850" y="1399600"/>
            <a:ext cx="0" cy="2409300"/>
          </a:xfrm>
          <a:prstGeom prst="straightConnector1">
            <a:avLst/>
          </a:prstGeom>
          <a:noFill/>
          <a:ln w="19050" cap="flat" cmpd="sng">
            <a:solidFill>
              <a:srgbClr val="D0D0D0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2330" name="Google Shape;2330;p110"/>
          <p:cNvCxnSpPr/>
          <p:nvPr/>
        </p:nvCxnSpPr>
        <p:spPr>
          <a:xfrm>
            <a:off x="4599660" y="1399600"/>
            <a:ext cx="0" cy="2409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31" name="Google Shape;2331;p110"/>
          <p:cNvCxnSpPr/>
          <p:nvPr/>
        </p:nvCxnSpPr>
        <p:spPr>
          <a:xfrm>
            <a:off x="5153054" y="1399600"/>
            <a:ext cx="0" cy="2409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7" name="Google Shape;2337;p111"/>
          <p:cNvPicPr preferRelativeResize="0"/>
          <p:nvPr/>
        </p:nvPicPr>
        <p:blipFill rotWithShape="1">
          <a:blip r:embed="rId3">
            <a:alphaModFix/>
          </a:blip>
          <a:srcRect l="17318" t="-2124" r="16147"/>
          <a:stretch/>
        </p:blipFill>
        <p:spPr>
          <a:xfrm>
            <a:off x="6027550" y="1569888"/>
            <a:ext cx="2294349" cy="2641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8" name="Google Shape;2338;p111"/>
          <p:cNvPicPr preferRelativeResize="0"/>
          <p:nvPr/>
        </p:nvPicPr>
        <p:blipFill rotWithShape="1">
          <a:blip r:embed="rId4">
            <a:alphaModFix/>
          </a:blip>
          <a:srcRect l="18940" r="15429" b="8416"/>
          <a:stretch/>
        </p:blipFill>
        <p:spPr>
          <a:xfrm>
            <a:off x="3643925" y="1624525"/>
            <a:ext cx="2294349" cy="2586775"/>
          </a:xfrm>
          <a:prstGeom prst="rect">
            <a:avLst/>
          </a:prstGeom>
          <a:noFill/>
          <a:ln>
            <a:noFill/>
          </a:ln>
        </p:spPr>
      </p:pic>
      <p:sp>
        <p:nvSpPr>
          <p:cNvPr id="2339" name="Google Shape;2339;p111"/>
          <p:cNvSpPr/>
          <p:nvPr/>
        </p:nvSpPr>
        <p:spPr>
          <a:xfrm>
            <a:off x="7022300" y="3149300"/>
            <a:ext cx="364800" cy="3648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0" name="Google Shape;2340;p111"/>
          <p:cNvSpPr/>
          <p:nvPr/>
        </p:nvSpPr>
        <p:spPr>
          <a:xfrm>
            <a:off x="4438775" y="3488875"/>
            <a:ext cx="614700" cy="5772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6" name="Google Shape;2346;p112"/>
          <p:cNvSpPr txBox="1">
            <a:spLocks noGrp="1"/>
          </p:cNvSpPr>
          <p:nvPr>
            <p:ph type="title"/>
          </p:nvPr>
        </p:nvSpPr>
        <p:spPr>
          <a:xfrm>
            <a:off x="216000" y="139320"/>
            <a:ext cx="8699100" cy="460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7" name="Google Shape;2347;p112"/>
          <p:cNvSpPr/>
          <p:nvPr/>
        </p:nvSpPr>
        <p:spPr>
          <a:xfrm>
            <a:off x="4369770" y="1647431"/>
            <a:ext cx="849900" cy="393600"/>
          </a:xfrm>
          <a:prstGeom prst="roundRect">
            <a:avLst>
              <a:gd name="adj" fmla="val 8062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Return home</a:t>
            </a:r>
            <a:endParaRPr sz="1000"/>
          </a:p>
        </p:txBody>
      </p:sp>
      <p:cxnSp>
        <p:nvCxnSpPr>
          <p:cNvPr id="2348" name="Google Shape;2348;p112"/>
          <p:cNvCxnSpPr>
            <a:stCxn id="2349" idx="2"/>
            <a:endCxn id="2347" idx="0"/>
          </p:cNvCxnSpPr>
          <p:nvPr/>
        </p:nvCxnSpPr>
        <p:spPr>
          <a:xfrm>
            <a:off x="3516250" y="1403375"/>
            <a:ext cx="1278600" cy="244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50" name="Google Shape;2350;p112"/>
          <p:cNvCxnSpPr>
            <a:stCxn id="2349" idx="2"/>
          </p:cNvCxnSpPr>
          <p:nvPr/>
        </p:nvCxnSpPr>
        <p:spPr>
          <a:xfrm flipH="1">
            <a:off x="1945750" y="1403375"/>
            <a:ext cx="1570500" cy="2871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51" name="Google Shape;2351;p112"/>
          <p:cNvCxnSpPr>
            <a:stCxn id="2349" idx="2"/>
          </p:cNvCxnSpPr>
          <p:nvPr/>
        </p:nvCxnSpPr>
        <p:spPr>
          <a:xfrm>
            <a:off x="3516250" y="1403375"/>
            <a:ext cx="5400" cy="2541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352" name="Google Shape;2352;p112"/>
          <p:cNvGrpSpPr/>
          <p:nvPr/>
        </p:nvGrpSpPr>
        <p:grpSpPr>
          <a:xfrm>
            <a:off x="3365050" y="1149275"/>
            <a:ext cx="302400" cy="254100"/>
            <a:chOff x="4771075" y="980250"/>
            <a:chExt cx="302400" cy="254100"/>
          </a:xfrm>
        </p:grpSpPr>
        <p:sp>
          <p:nvSpPr>
            <p:cNvPr id="2349" name="Google Shape;2349;p112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F3F3F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353" name="Google Shape;2353;p112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2354" name="Google Shape;2354;p112"/>
          <p:cNvSpPr/>
          <p:nvPr/>
        </p:nvSpPr>
        <p:spPr>
          <a:xfrm>
            <a:off x="3370450" y="1657375"/>
            <a:ext cx="302400" cy="277200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?</a:t>
            </a:r>
            <a:endParaRPr/>
          </a:p>
        </p:txBody>
      </p:sp>
      <p:sp>
        <p:nvSpPr>
          <p:cNvPr id="2355" name="Google Shape;2355;p112"/>
          <p:cNvSpPr/>
          <p:nvPr/>
        </p:nvSpPr>
        <p:spPr>
          <a:xfrm>
            <a:off x="4369770" y="1647431"/>
            <a:ext cx="849900" cy="393600"/>
          </a:xfrm>
          <a:prstGeom prst="roundRect">
            <a:avLst>
              <a:gd name="adj" fmla="val 8062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Return home</a:t>
            </a:r>
            <a:endParaRPr sz="1000"/>
          </a:p>
        </p:txBody>
      </p:sp>
      <p:cxnSp>
        <p:nvCxnSpPr>
          <p:cNvPr id="2356" name="Google Shape;2356;p112"/>
          <p:cNvCxnSpPr>
            <a:stCxn id="2357" idx="2"/>
            <a:endCxn id="2355" idx="0"/>
          </p:cNvCxnSpPr>
          <p:nvPr/>
        </p:nvCxnSpPr>
        <p:spPr>
          <a:xfrm>
            <a:off x="3516250" y="1403375"/>
            <a:ext cx="1278600" cy="244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58" name="Google Shape;2358;p112"/>
          <p:cNvCxnSpPr>
            <a:stCxn id="2357" idx="2"/>
            <a:endCxn id="2359" idx="0"/>
          </p:cNvCxnSpPr>
          <p:nvPr/>
        </p:nvCxnSpPr>
        <p:spPr>
          <a:xfrm flipH="1">
            <a:off x="1945750" y="1403375"/>
            <a:ext cx="1570500" cy="2871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60" name="Google Shape;2360;p112"/>
          <p:cNvSpPr/>
          <p:nvPr/>
        </p:nvSpPr>
        <p:spPr>
          <a:xfrm>
            <a:off x="2712262" y="2180112"/>
            <a:ext cx="912900" cy="2898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Battery low</a:t>
            </a:r>
            <a:endParaRPr sz="1000"/>
          </a:p>
        </p:txBody>
      </p:sp>
      <p:cxnSp>
        <p:nvCxnSpPr>
          <p:cNvPr id="2361" name="Google Shape;2361;p112"/>
          <p:cNvCxnSpPr>
            <a:stCxn id="2354" idx="2"/>
          </p:cNvCxnSpPr>
          <p:nvPr/>
        </p:nvCxnSpPr>
        <p:spPr>
          <a:xfrm>
            <a:off x="3521650" y="1934575"/>
            <a:ext cx="378300" cy="2589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62" name="Google Shape;2362;p112"/>
          <p:cNvCxnSpPr>
            <a:stCxn id="2354" idx="2"/>
            <a:endCxn id="2360" idx="0"/>
          </p:cNvCxnSpPr>
          <p:nvPr/>
        </p:nvCxnSpPr>
        <p:spPr>
          <a:xfrm flipH="1">
            <a:off x="3168850" y="1934575"/>
            <a:ext cx="352800" cy="245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63" name="Google Shape;2363;p112"/>
          <p:cNvCxnSpPr>
            <a:stCxn id="2357" idx="2"/>
            <a:endCxn id="2354" idx="0"/>
          </p:cNvCxnSpPr>
          <p:nvPr/>
        </p:nvCxnSpPr>
        <p:spPr>
          <a:xfrm>
            <a:off x="3516250" y="1403375"/>
            <a:ext cx="5400" cy="2541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64" name="Google Shape;2364;p112"/>
          <p:cNvSpPr/>
          <p:nvPr/>
        </p:nvSpPr>
        <p:spPr>
          <a:xfrm>
            <a:off x="1256801" y="2178400"/>
            <a:ext cx="650700" cy="2898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arm</a:t>
            </a:r>
            <a:endParaRPr sz="1000"/>
          </a:p>
        </p:txBody>
      </p:sp>
      <p:sp>
        <p:nvSpPr>
          <p:cNvPr id="2365" name="Google Shape;2365;p112"/>
          <p:cNvSpPr/>
          <p:nvPr/>
        </p:nvSpPr>
        <p:spPr>
          <a:xfrm>
            <a:off x="1970789" y="2178400"/>
            <a:ext cx="650700" cy="2898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liftoff</a:t>
            </a:r>
            <a:endParaRPr sz="1000"/>
          </a:p>
        </p:txBody>
      </p:sp>
      <p:cxnSp>
        <p:nvCxnSpPr>
          <p:cNvPr id="2366" name="Google Shape;2366;p112"/>
          <p:cNvCxnSpPr>
            <a:stCxn id="2359" idx="2"/>
            <a:endCxn id="2364" idx="0"/>
          </p:cNvCxnSpPr>
          <p:nvPr/>
        </p:nvCxnSpPr>
        <p:spPr>
          <a:xfrm flipH="1">
            <a:off x="1582025" y="1944525"/>
            <a:ext cx="363600" cy="234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67" name="Google Shape;2367;p112"/>
          <p:cNvCxnSpPr>
            <a:stCxn id="2359" idx="2"/>
            <a:endCxn id="2365" idx="0"/>
          </p:cNvCxnSpPr>
          <p:nvPr/>
        </p:nvCxnSpPr>
        <p:spPr>
          <a:xfrm>
            <a:off x="1945625" y="1944525"/>
            <a:ext cx="350400" cy="234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368" name="Google Shape;2368;p112"/>
          <p:cNvGrpSpPr/>
          <p:nvPr/>
        </p:nvGrpSpPr>
        <p:grpSpPr>
          <a:xfrm>
            <a:off x="3365050" y="1149275"/>
            <a:ext cx="302400" cy="254100"/>
            <a:chOff x="4771075" y="980250"/>
            <a:chExt cx="302400" cy="254100"/>
          </a:xfrm>
        </p:grpSpPr>
        <p:sp>
          <p:nvSpPr>
            <p:cNvPr id="2357" name="Google Shape;2357;p112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F3F3F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369" name="Google Shape;2369;p112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2370" name="Google Shape;2370;p112"/>
          <p:cNvSpPr/>
          <p:nvPr/>
        </p:nvSpPr>
        <p:spPr>
          <a:xfrm>
            <a:off x="3370450" y="1657375"/>
            <a:ext cx="302400" cy="277200"/>
          </a:xfrm>
          <a:prstGeom prst="rect">
            <a:avLst/>
          </a:prstGeom>
          <a:solidFill>
            <a:srgbClr val="B6D7A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?</a:t>
            </a:r>
            <a:endParaRPr/>
          </a:p>
        </p:txBody>
      </p:sp>
      <p:sp>
        <p:nvSpPr>
          <p:cNvPr id="2371" name="Google Shape;2371;p112"/>
          <p:cNvSpPr/>
          <p:nvPr/>
        </p:nvSpPr>
        <p:spPr>
          <a:xfrm>
            <a:off x="4369770" y="1647431"/>
            <a:ext cx="849900" cy="393600"/>
          </a:xfrm>
          <a:prstGeom prst="roundRect">
            <a:avLst>
              <a:gd name="adj" fmla="val 8062"/>
            </a:avLst>
          </a:prstGeom>
          <a:solidFill>
            <a:srgbClr val="B6D7A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Return home</a:t>
            </a:r>
            <a:endParaRPr sz="1000"/>
          </a:p>
        </p:txBody>
      </p:sp>
      <p:grpSp>
        <p:nvGrpSpPr>
          <p:cNvPr id="2372" name="Google Shape;2372;p112"/>
          <p:cNvGrpSpPr/>
          <p:nvPr/>
        </p:nvGrpSpPr>
        <p:grpSpPr>
          <a:xfrm>
            <a:off x="1794425" y="1690425"/>
            <a:ext cx="302400" cy="254100"/>
            <a:chOff x="4771075" y="980250"/>
            <a:chExt cx="302400" cy="254100"/>
          </a:xfrm>
        </p:grpSpPr>
        <p:sp>
          <p:nvSpPr>
            <p:cNvPr id="2359" name="Google Shape;2359;p112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F3F3F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373" name="Google Shape;2373;p112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cxnSp>
        <p:nvCxnSpPr>
          <p:cNvPr id="2374" name="Google Shape;2374;p112"/>
          <p:cNvCxnSpPr>
            <a:stCxn id="2375" idx="2"/>
            <a:endCxn id="2371" idx="0"/>
          </p:cNvCxnSpPr>
          <p:nvPr/>
        </p:nvCxnSpPr>
        <p:spPr>
          <a:xfrm>
            <a:off x="3516250" y="1403375"/>
            <a:ext cx="1278600" cy="244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76" name="Google Shape;2376;p112"/>
          <p:cNvCxnSpPr>
            <a:stCxn id="2375" idx="2"/>
            <a:endCxn id="2377" idx="0"/>
          </p:cNvCxnSpPr>
          <p:nvPr/>
        </p:nvCxnSpPr>
        <p:spPr>
          <a:xfrm flipH="1">
            <a:off x="1945750" y="1403375"/>
            <a:ext cx="1570500" cy="2871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78" name="Google Shape;2378;p112"/>
          <p:cNvSpPr/>
          <p:nvPr/>
        </p:nvSpPr>
        <p:spPr>
          <a:xfrm>
            <a:off x="2712262" y="2180112"/>
            <a:ext cx="912900" cy="289800"/>
          </a:xfrm>
          <a:prstGeom prst="roundRect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Battery low</a:t>
            </a:r>
            <a:endParaRPr sz="1000"/>
          </a:p>
        </p:txBody>
      </p:sp>
      <p:cxnSp>
        <p:nvCxnSpPr>
          <p:cNvPr id="2379" name="Google Shape;2379;p112"/>
          <p:cNvCxnSpPr>
            <a:stCxn id="2370" idx="2"/>
            <a:endCxn id="2380" idx="0"/>
          </p:cNvCxnSpPr>
          <p:nvPr/>
        </p:nvCxnSpPr>
        <p:spPr>
          <a:xfrm>
            <a:off x="3521650" y="1934575"/>
            <a:ext cx="378300" cy="2589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81" name="Google Shape;2381;p112"/>
          <p:cNvCxnSpPr>
            <a:stCxn id="2370" idx="2"/>
            <a:endCxn id="2378" idx="0"/>
          </p:cNvCxnSpPr>
          <p:nvPr/>
        </p:nvCxnSpPr>
        <p:spPr>
          <a:xfrm flipH="1">
            <a:off x="3168850" y="1934575"/>
            <a:ext cx="352800" cy="245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82" name="Google Shape;2382;p112"/>
          <p:cNvCxnSpPr>
            <a:stCxn id="2375" idx="2"/>
            <a:endCxn id="2370" idx="0"/>
          </p:cNvCxnSpPr>
          <p:nvPr/>
        </p:nvCxnSpPr>
        <p:spPr>
          <a:xfrm>
            <a:off x="3516250" y="1403375"/>
            <a:ext cx="5400" cy="2541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83" name="Google Shape;2383;p112"/>
          <p:cNvSpPr/>
          <p:nvPr/>
        </p:nvSpPr>
        <p:spPr>
          <a:xfrm>
            <a:off x="2549474" y="3634781"/>
            <a:ext cx="1260300" cy="358800"/>
          </a:xfrm>
          <a:prstGeom prst="roundRect">
            <a:avLst>
              <a:gd name="adj" fmla="val 11455"/>
            </a:avLst>
          </a:prstGeom>
          <a:solidFill>
            <a:srgbClr val="B6D7A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Go to unidentified source</a:t>
            </a:r>
            <a:endParaRPr sz="1000"/>
          </a:p>
        </p:txBody>
      </p:sp>
      <p:sp>
        <p:nvSpPr>
          <p:cNvPr id="2384" name="Google Shape;2384;p112"/>
          <p:cNvSpPr/>
          <p:nvPr/>
        </p:nvSpPr>
        <p:spPr>
          <a:xfrm>
            <a:off x="3866777" y="3635431"/>
            <a:ext cx="1260300" cy="358800"/>
          </a:xfrm>
          <a:prstGeom prst="roundRect">
            <a:avLst>
              <a:gd name="adj" fmla="val 9469"/>
            </a:avLst>
          </a:prstGeom>
          <a:solidFill>
            <a:srgbClr val="B6D7A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Go down and fly X-pattern</a:t>
            </a:r>
            <a:endParaRPr sz="1000"/>
          </a:p>
        </p:txBody>
      </p:sp>
      <p:cxnSp>
        <p:nvCxnSpPr>
          <p:cNvPr id="2385" name="Google Shape;2385;p112"/>
          <p:cNvCxnSpPr>
            <a:stCxn id="2386" idx="2"/>
            <a:endCxn id="2383" idx="0"/>
          </p:cNvCxnSpPr>
          <p:nvPr/>
        </p:nvCxnSpPr>
        <p:spPr>
          <a:xfrm flipH="1">
            <a:off x="3179650" y="3367713"/>
            <a:ext cx="613200" cy="267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87" name="Google Shape;2387;p112"/>
          <p:cNvCxnSpPr>
            <a:stCxn id="2386" idx="2"/>
            <a:endCxn id="2384" idx="0"/>
          </p:cNvCxnSpPr>
          <p:nvPr/>
        </p:nvCxnSpPr>
        <p:spPr>
          <a:xfrm>
            <a:off x="3792850" y="3367713"/>
            <a:ext cx="704100" cy="2676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88" name="Google Shape;2388;p112"/>
          <p:cNvSpPr/>
          <p:nvPr/>
        </p:nvSpPr>
        <p:spPr>
          <a:xfrm>
            <a:off x="4011411" y="2659726"/>
            <a:ext cx="849900" cy="393600"/>
          </a:xfrm>
          <a:prstGeom prst="roundRect">
            <a:avLst>
              <a:gd name="adj" fmla="val 12590"/>
            </a:avLst>
          </a:prstGeom>
          <a:solidFill>
            <a:srgbClr val="B6D7A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Follow raster</a:t>
            </a:r>
            <a:endParaRPr sz="1000"/>
          </a:p>
        </p:txBody>
      </p:sp>
      <p:cxnSp>
        <p:nvCxnSpPr>
          <p:cNvPr id="2389" name="Google Shape;2389;p112"/>
          <p:cNvCxnSpPr>
            <a:stCxn id="2380" idx="2"/>
            <a:endCxn id="2390" idx="0"/>
          </p:cNvCxnSpPr>
          <p:nvPr/>
        </p:nvCxnSpPr>
        <p:spPr>
          <a:xfrm flipH="1">
            <a:off x="3384850" y="2447548"/>
            <a:ext cx="515100" cy="2253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91" name="Google Shape;2391;p112"/>
          <p:cNvCxnSpPr>
            <a:stCxn id="2380" idx="2"/>
            <a:endCxn id="2388" idx="0"/>
          </p:cNvCxnSpPr>
          <p:nvPr/>
        </p:nvCxnSpPr>
        <p:spPr>
          <a:xfrm>
            <a:off x="3899950" y="2447548"/>
            <a:ext cx="536400" cy="2121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92" name="Google Shape;2392;p112"/>
          <p:cNvSpPr/>
          <p:nvPr/>
        </p:nvSpPr>
        <p:spPr>
          <a:xfrm>
            <a:off x="1256801" y="2178400"/>
            <a:ext cx="650700" cy="289800"/>
          </a:xfrm>
          <a:prstGeom prst="roundRect">
            <a:avLst>
              <a:gd name="adj" fmla="val 16667"/>
            </a:avLst>
          </a:prstGeom>
          <a:solidFill>
            <a:srgbClr val="B6D7A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arm</a:t>
            </a:r>
            <a:endParaRPr sz="1000"/>
          </a:p>
        </p:txBody>
      </p:sp>
      <p:sp>
        <p:nvSpPr>
          <p:cNvPr id="2393" name="Google Shape;2393;p112"/>
          <p:cNvSpPr/>
          <p:nvPr/>
        </p:nvSpPr>
        <p:spPr>
          <a:xfrm>
            <a:off x="1970789" y="2178400"/>
            <a:ext cx="650700" cy="289800"/>
          </a:xfrm>
          <a:prstGeom prst="roundRect">
            <a:avLst>
              <a:gd name="adj" fmla="val 16667"/>
            </a:avLst>
          </a:prstGeom>
          <a:solidFill>
            <a:srgbClr val="B6D7A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liftoff</a:t>
            </a:r>
            <a:endParaRPr sz="1000"/>
          </a:p>
        </p:txBody>
      </p:sp>
      <p:cxnSp>
        <p:nvCxnSpPr>
          <p:cNvPr id="2394" name="Google Shape;2394;p112"/>
          <p:cNvCxnSpPr>
            <a:stCxn id="2377" idx="2"/>
            <a:endCxn id="2392" idx="0"/>
          </p:cNvCxnSpPr>
          <p:nvPr/>
        </p:nvCxnSpPr>
        <p:spPr>
          <a:xfrm flipH="1">
            <a:off x="1582025" y="1944525"/>
            <a:ext cx="363600" cy="234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95" name="Google Shape;2395;p112"/>
          <p:cNvCxnSpPr>
            <a:stCxn id="2377" idx="2"/>
            <a:endCxn id="2393" idx="0"/>
          </p:cNvCxnSpPr>
          <p:nvPr/>
        </p:nvCxnSpPr>
        <p:spPr>
          <a:xfrm>
            <a:off x="1945625" y="1944525"/>
            <a:ext cx="350400" cy="234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96" name="Google Shape;2396;p112"/>
          <p:cNvSpPr/>
          <p:nvPr/>
        </p:nvSpPr>
        <p:spPr>
          <a:xfrm>
            <a:off x="2217375" y="3099500"/>
            <a:ext cx="1168500" cy="393600"/>
          </a:xfrm>
          <a:prstGeom prst="roundRect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No suspected sources</a:t>
            </a:r>
            <a:endParaRPr sz="1000"/>
          </a:p>
        </p:txBody>
      </p:sp>
      <p:cxnSp>
        <p:nvCxnSpPr>
          <p:cNvPr id="2397" name="Google Shape;2397;p112"/>
          <p:cNvCxnSpPr>
            <a:stCxn id="2390" idx="2"/>
            <a:endCxn id="2396" idx="0"/>
          </p:cNvCxnSpPr>
          <p:nvPr/>
        </p:nvCxnSpPr>
        <p:spPr>
          <a:xfrm flipH="1">
            <a:off x="2801500" y="2950013"/>
            <a:ext cx="583200" cy="149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98" name="Google Shape;2398;p112"/>
          <p:cNvCxnSpPr>
            <a:stCxn id="2390" idx="2"/>
            <a:endCxn id="2386" idx="0"/>
          </p:cNvCxnSpPr>
          <p:nvPr/>
        </p:nvCxnSpPr>
        <p:spPr>
          <a:xfrm>
            <a:off x="3384700" y="2950013"/>
            <a:ext cx="408000" cy="163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399" name="Google Shape;2399;p112"/>
          <p:cNvGrpSpPr/>
          <p:nvPr/>
        </p:nvGrpSpPr>
        <p:grpSpPr>
          <a:xfrm>
            <a:off x="3365050" y="1149275"/>
            <a:ext cx="302400" cy="254100"/>
            <a:chOff x="4771075" y="980250"/>
            <a:chExt cx="302400" cy="254100"/>
          </a:xfrm>
        </p:grpSpPr>
        <p:sp>
          <p:nvSpPr>
            <p:cNvPr id="2375" name="Google Shape;2375;p112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B6D7A8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400" name="Google Shape;2400;p112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grpSp>
        <p:nvGrpSpPr>
          <p:cNvPr id="2401" name="Google Shape;2401;p112"/>
          <p:cNvGrpSpPr/>
          <p:nvPr/>
        </p:nvGrpSpPr>
        <p:grpSpPr>
          <a:xfrm>
            <a:off x="1794425" y="1690425"/>
            <a:ext cx="302400" cy="254100"/>
            <a:chOff x="4771075" y="980250"/>
            <a:chExt cx="302400" cy="254100"/>
          </a:xfrm>
        </p:grpSpPr>
        <p:sp>
          <p:nvSpPr>
            <p:cNvPr id="2377" name="Google Shape;2377;p112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B6D7A8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402" name="Google Shape;2402;p112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grpSp>
        <p:nvGrpSpPr>
          <p:cNvPr id="2403" name="Google Shape;2403;p112"/>
          <p:cNvGrpSpPr/>
          <p:nvPr/>
        </p:nvGrpSpPr>
        <p:grpSpPr>
          <a:xfrm>
            <a:off x="3748750" y="2193448"/>
            <a:ext cx="302400" cy="254100"/>
            <a:chOff x="4771075" y="980250"/>
            <a:chExt cx="302400" cy="254100"/>
          </a:xfrm>
        </p:grpSpPr>
        <p:sp>
          <p:nvSpPr>
            <p:cNvPr id="2380" name="Google Shape;2380;p112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B6D7A8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404" name="Google Shape;2404;p112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2390" name="Google Shape;2390;p112"/>
          <p:cNvSpPr/>
          <p:nvPr/>
        </p:nvSpPr>
        <p:spPr>
          <a:xfrm>
            <a:off x="3233500" y="2672813"/>
            <a:ext cx="302400" cy="277200"/>
          </a:xfrm>
          <a:prstGeom prst="rect">
            <a:avLst/>
          </a:prstGeom>
          <a:solidFill>
            <a:srgbClr val="B6D7A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?</a:t>
            </a:r>
            <a:endParaRPr/>
          </a:p>
        </p:txBody>
      </p:sp>
      <p:grpSp>
        <p:nvGrpSpPr>
          <p:cNvPr id="2405" name="Google Shape;2405;p112"/>
          <p:cNvGrpSpPr/>
          <p:nvPr/>
        </p:nvGrpSpPr>
        <p:grpSpPr>
          <a:xfrm>
            <a:off x="3641650" y="3113613"/>
            <a:ext cx="302400" cy="254100"/>
            <a:chOff x="4771075" y="980250"/>
            <a:chExt cx="302400" cy="254100"/>
          </a:xfrm>
        </p:grpSpPr>
        <p:sp>
          <p:nvSpPr>
            <p:cNvPr id="2386" name="Google Shape;2386;p112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B6D7A8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406" name="Google Shape;2406;p112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92175" y="3330398"/>
            <a:ext cx="920975" cy="651302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59"/>
          <p:cNvSpPr txBox="1"/>
          <p:nvPr/>
        </p:nvSpPr>
        <p:spPr>
          <a:xfrm>
            <a:off x="2317425" y="3981700"/>
            <a:ext cx="24321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Kromek Sigma50,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CsI(Tl) 1x1x2”</a:t>
            </a:r>
            <a:r>
              <a:rPr lang="en-US" baseline="30000"/>
              <a:t>3 </a:t>
            </a:r>
            <a:r>
              <a:rPr lang="en-US"/>
              <a:t>(300 grams)</a:t>
            </a:r>
            <a:endParaRPr/>
          </a:p>
        </p:txBody>
      </p:sp>
      <p:pic>
        <p:nvPicPr>
          <p:cNvPr id="314" name="Google Shape;314;p59"/>
          <p:cNvPicPr preferRelativeResize="0"/>
          <p:nvPr/>
        </p:nvPicPr>
        <p:blipFill rotWithShape="1">
          <a:blip r:embed="rId4">
            <a:alphaModFix/>
          </a:blip>
          <a:srcRect l="35747" t="1250" r="33775" b="-1249"/>
          <a:stretch/>
        </p:blipFill>
        <p:spPr>
          <a:xfrm>
            <a:off x="9421900" y="1253400"/>
            <a:ext cx="766375" cy="181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76479" y="1022914"/>
            <a:ext cx="2674256" cy="2307474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59"/>
          <p:cNvSpPr txBox="1"/>
          <p:nvPr/>
        </p:nvSpPr>
        <p:spPr>
          <a:xfrm>
            <a:off x="216000" y="139325"/>
            <a:ext cx="48657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Avenir"/>
                <a:ea typeface="Avenir"/>
                <a:cs typeface="Avenir"/>
                <a:sym typeface="Avenir"/>
              </a:rPr>
              <a:t>Autonomous system used</a:t>
            </a:r>
            <a:endParaRPr sz="3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7" name="Google Shape;317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17425" y="3369973"/>
            <a:ext cx="920975" cy="65130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8" name="Google Shape;318;p59"/>
          <p:cNvCxnSpPr/>
          <p:nvPr/>
        </p:nvCxnSpPr>
        <p:spPr>
          <a:xfrm rot="10800000" flipH="1">
            <a:off x="2916686" y="2269479"/>
            <a:ext cx="529500" cy="1182600"/>
          </a:xfrm>
          <a:prstGeom prst="straightConnector1">
            <a:avLst/>
          </a:prstGeom>
          <a:noFill/>
          <a:ln w="28575" cap="flat" cmpd="sng">
            <a:solidFill>
              <a:srgbClr val="B7B7B7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19" name="Google Shape;319;p59"/>
          <p:cNvCxnSpPr/>
          <p:nvPr/>
        </p:nvCxnSpPr>
        <p:spPr>
          <a:xfrm rot="10800000">
            <a:off x="3515600" y="2269625"/>
            <a:ext cx="276900" cy="1197300"/>
          </a:xfrm>
          <a:prstGeom prst="straightConnector1">
            <a:avLst/>
          </a:prstGeom>
          <a:noFill/>
          <a:ln w="28575" cap="flat" cmpd="sng">
            <a:solidFill>
              <a:srgbClr val="B7B7B7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320" name="Google Shape;320;p5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6825" y="2490375"/>
            <a:ext cx="1639650" cy="922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1" name="Google Shape;321;p59"/>
          <p:cNvCxnSpPr/>
          <p:nvPr/>
        </p:nvCxnSpPr>
        <p:spPr>
          <a:xfrm rot="10800000" flipH="1">
            <a:off x="1773700" y="2379425"/>
            <a:ext cx="1400400" cy="499800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22" name="Google Shape;322;p59"/>
          <p:cNvSpPr txBox="1"/>
          <p:nvPr/>
        </p:nvSpPr>
        <p:spPr>
          <a:xfrm>
            <a:off x="504225" y="3302375"/>
            <a:ext cx="1813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Intel NUC running Ubuntu</a:t>
            </a:r>
            <a:endParaRPr/>
          </a:p>
        </p:txBody>
      </p:sp>
      <p:sp>
        <p:nvSpPr>
          <p:cNvPr id="323" name="Google Shape;323;p59"/>
          <p:cNvSpPr txBox="1"/>
          <p:nvPr/>
        </p:nvSpPr>
        <p:spPr>
          <a:xfrm>
            <a:off x="63600" y="828500"/>
            <a:ext cx="30000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Theiss hexacopter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Up to 12 lb payload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~20 min flight time</a:t>
            </a:r>
            <a:endParaRPr>
              <a:solidFill>
                <a:schemeClr val="dk1"/>
              </a:solidFill>
            </a:endParaRPr>
          </a:p>
        </p:txBody>
      </p:sp>
      <p:cxnSp>
        <p:nvCxnSpPr>
          <p:cNvPr id="324" name="Google Shape;324;p59"/>
          <p:cNvCxnSpPr/>
          <p:nvPr/>
        </p:nvCxnSpPr>
        <p:spPr>
          <a:xfrm>
            <a:off x="1704975" y="1019175"/>
            <a:ext cx="1086000" cy="6192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325" name="Google Shape;325;p5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208477" y="647049"/>
            <a:ext cx="1456000" cy="140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59"/>
          <p:cNvSpPr txBox="1"/>
          <p:nvPr/>
        </p:nvSpPr>
        <p:spPr>
          <a:xfrm>
            <a:off x="6706963" y="1253400"/>
            <a:ext cx="285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Source: 1.4 mCi Cs</a:t>
            </a:r>
            <a:r>
              <a:rPr lang="en-US" baseline="30000"/>
              <a:t>137</a:t>
            </a:r>
            <a:endParaRPr baseline="30000"/>
          </a:p>
        </p:txBody>
      </p:sp>
      <p:pic>
        <p:nvPicPr>
          <p:cNvPr id="327" name="Google Shape;327;p59"/>
          <p:cNvPicPr preferRelativeResize="0"/>
          <p:nvPr/>
        </p:nvPicPr>
        <p:blipFill rotWithShape="1">
          <a:blip r:embed="rId8">
            <a:alphaModFix/>
          </a:blip>
          <a:srcRect b="12265"/>
          <a:stretch/>
        </p:blipFill>
        <p:spPr>
          <a:xfrm>
            <a:off x="1784563" y="4512025"/>
            <a:ext cx="1270209" cy="61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59"/>
          <p:cNvPicPr preferRelativeResize="0"/>
          <p:nvPr/>
        </p:nvPicPr>
        <p:blipFill rotWithShape="1">
          <a:blip r:embed="rId9">
            <a:alphaModFix/>
          </a:blip>
          <a:srcRect r="-2396" b="12242"/>
          <a:stretch/>
        </p:blipFill>
        <p:spPr>
          <a:xfrm>
            <a:off x="3270400" y="4512025"/>
            <a:ext cx="1307895" cy="619200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59"/>
          <p:cNvSpPr txBox="1"/>
          <p:nvPr/>
        </p:nvSpPr>
        <p:spPr>
          <a:xfrm>
            <a:off x="5295463" y="2185500"/>
            <a:ext cx="3580500" cy="17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Autonomy behaviour: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Pre-program a grid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Prioritize suspected sources</a:t>
            </a:r>
            <a:endParaRPr/>
          </a:p>
        </p:txBody>
      </p:sp>
      <p:grpSp>
        <p:nvGrpSpPr>
          <p:cNvPr id="330" name="Google Shape;330;p59"/>
          <p:cNvGrpSpPr/>
          <p:nvPr/>
        </p:nvGrpSpPr>
        <p:grpSpPr>
          <a:xfrm>
            <a:off x="5752675" y="2996538"/>
            <a:ext cx="2944500" cy="2237287"/>
            <a:chOff x="5752675" y="2996538"/>
            <a:chExt cx="2944500" cy="2237287"/>
          </a:xfrm>
        </p:grpSpPr>
        <p:pic>
          <p:nvPicPr>
            <p:cNvPr id="331" name="Google Shape;331;p59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5883251" y="2996538"/>
              <a:ext cx="1980462" cy="19804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2" name="Google Shape;332;p59"/>
            <p:cNvSpPr txBox="1"/>
            <p:nvPr/>
          </p:nvSpPr>
          <p:spPr>
            <a:xfrm>
              <a:off x="5752675" y="4879825"/>
              <a:ext cx="29445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/>
                <a:t>Skier searching after an avalanche</a:t>
              </a:r>
              <a:endParaRPr sz="11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60"/>
          <p:cNvSpPr txBox="1"/>
          <p:nvPr/>
        </p:nvSpPr>
        <p:spPr>
          <a:xfrm>
            <a:off x="216000" y="139320"/>
            <a:ext cx="86991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SDF &amp; Autonomy</a:t>
            </a:r>
            <a:endParaRPr sz="3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8" name="Google Shape;338;p60"/>
          <p:cNvPicPr preferRelativeResize="0"/>
          <p:nvPr/>
        </p:nvPicPr>
        <p:blipFill rotWithShape="1">
          <a:blip r:embed="rId3">
            <a:alphaModFix/>
          </a:blip>
          <a:srcRect l="2106" t="10522" r="12277"/>
          <a:stretch/>
        </p:blipFill>
        <p:spPr>
          <a:xfrm>
            <a:off x="6757791" y="139325"/>
            <a:ext cx="2184121" cy="2608919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60"/>
          <p:cNvSpPr txBox="1"/>
          <p:nvPr/>
        </p:nvSpPr>
        <p:spPr>
          <a:xfrm>
            <a:off x="215975" y="710500"/>
            <a:ext cx="6394200" cy="10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Char char="●"/>
            </a:pPr>
            <a:r>
              <a:rPr lang="en-US" sz="16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LAMP detector payload communicating with UAV</a:t>
            </a:r>
            <a:endParaRPr sz="16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venir"/>
              <a:buChar char="●"/>
            </a:pPr>
            <a:r>
              <a:rPr lang="en-US" sz="1600">
                <a:latin typeface="Avenir"/>
                <a:ea typeface="Avenir"/>
                <a:cs typeface="Avenir"/>
                <a:sym typeface="Avenir"/>
              </a:rPr>
              <a:t>Instructed to fly in grid, prioritize any source found on the way</a:t>
            </a:r>
            <a:endParaRPr sz="1600">
              <a:latin typeface="Avenir"/>
              <a:ea typeface="Avenir"/>
              <a:cs typeface="Avenir"/>
              <a:sym typeface="Avenir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venir"/>
              <a:buChar char="●"/>
            </a:pPr>
            <a:r>
              <a:rPr lang="en-US" sz="1600">
                <a:latin typeface="Avenir"/>
                <a:ea typeface="Avenir"/>
                <a:cs typeface="Avenir"/>
                <a:sym typeface="Avenir"/>
              </a:rPr>
              <a:t>Logic implemented via a behaviour tree</a:t>
            </a:r>
            <a:endParaRPr sz="1600"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340" name="Google Shape;340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02754" y="2800914"/>
            <a:ext cx="2674256" cy="2307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61"/>
          <p:cNvSpPr/>
          <p:nvPr/>
        </p:nvSpPr>
        <p:spPr>
          <a:xfrm>
            <a:off x="1245690" y="2438868"/>
            <a:ext cx="849900" cy="393600"/>
          </a:xfrm>
          <a:prstGeom prst="roundRect">
            <a:avLst>
              <a:gd name="adj" fmla="val 8062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Take off</a:t>
            </a:r>
            <a:endParaRPr sz="1000"/>
          </a:p>
        </p:txBody>
      </p:sp>
      <p:sp>
        <p:nvSpPr>
          <p:cNvPr id="346" name="Google Shape;346;p61"/>
          <p:cNvSpPr/>
          <p:nvPr/>
        </p:nvSpPr>
        <p:spPr>
          <a:xfrm>
            <a:off x="2825798" y="2418776"/>
            <a:ext cx="849900" cy="393600"/>
          </a:xfrm>
          <a:prstGeom prst="roundRect">
            <a:avLst>
              <a:gd name="adj" fmla="val 8062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Scan area</a:t>
            </a:r>
            <a:endParaRPr sz="1000"/>
          </a:p>
        </p:txBody>
      </p:sp>
      <p:sp>
        <p:nvSpPr>
          <p:cNvPr id="347" name="Google Shape;347;p61"/>
          <p:cNvSpPr txBox="1"/>
          <p:nvPr/>
        </p:nvSpPr>
        <p:spPr>
          <a:xfrm>
            <a:off x="216000" y="139320"/>
            <a:ext cx="86991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SDF &amp; Autonomy</a:t>
            </a:r>
            <a:endParaRPr sz="3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8" name="Google Shape;348;p61"/>
          <p:cNvPicPr preferRelativeResize="0"/>
          <p:nvPr/>
        </p:nvPicPr>
        <p:blipFill rotWithShape="1">
          <a:blip r:embed="rId3">
            <a:alphaModFix/>
          </a:blip>
          <a:srcRect l="2106" t="10522" r="12277"/>
          <a:stretch/>
        </p:blipFill>
        <p:spPr>
          <a:xfrm>
            <a:off x="6757791" y="139325"/>
            <a:ext cx="2184121" cy="2608919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61"/>
          <p:cNvSpPr/>
          <p:nvPr/>
        </p:nvSpPr>
        <p:spPr>
          <a:xfrm>
            <a:off x="4099395" y="2392806"/>
            <a:ext cx="849900" cy="393600"/>
          </a:xfrm>
          <a:prstGeom prst="roundRect">
            <a:avLst>
              <a:gd name="adj" fmla="val 8062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Return home</a:t>
            </a:r>
            <a:endParaRPr sz="1000"/>
          </a:p>
        </p:txBody>
      </p:sp>
      <p:cxnSp>
        <p:nvCxnSpPr>
          <p:cNvPr id="350" name="Google Shape;350;p61"/>
          <p:cNvCxnSpPr>
            <a:stCxn id="351" idx="2"/>
            <a:endCxn id="349" idx="0"/>
          </p:cNvCxnSpPr>
          <p:nvPr/>
        </p:nvCxnSpPr>
        <p:spPr>
          <a:xfrm>
            <a:off x="3245875" y="2148750"/>
            <a:ext cx="1278600" cy="24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2" name="Google Shape;352;p61"/>
          <p:cNvCxnSpPr>
            <a:stCxn id="351" idx="2"/>
            <a:endCxn id="353" idx="0"/>
          </p:cNvCxnSpPr>
          <p:nvPr/>
        </p:nvCxnSpPr>
        <p:spPr>
          <a:xfrm flipH="1">
            <a:off x="1675375" y="2148750"/>
            <a:ext cx="1570500" cy="28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4" name="Google Shape;354;p61"/>
          <p:cNvCxnSpPr>
            <a:stCxn id="351" idx="2"/>
            <a:endCxn id="355" idx="0"/>
          </p:cNvCxnSpPr>
          <p:nvPr/>
        </p:nvCxnSpPr>
        <p:spPr>
          <a:xfrm>
            <a:off x="3245875" y="2148750"/>
            <a:ext cx="5400" cy="254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356" name="Google Shape;356;p61"/>
          <p:cNvGrpSpPr/>
          <p:nvPr/>
        </p:nvGrpSpPr>
        <p:grpSpPr>
          <a:xfrm>
            <a:off x="3094675" y="1894650"/>
            <a:ext cx="302400" cy="254100"/>
            <a:chOff x="4771075" y="980250"/>
            <a:chExt cx="302400" cy="254100"/>
          </a:xfrm>
        </p:grpSpPr>
        <p:sp>
          <p:nvSpPr>
            <p:cNvPr id="351" name="Google Shape;351;p61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F3F3F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357" name="Google Shape;357;p61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358" name="Google Shape;358;p61"/>
          <p:cNvSpPr/>
          <p:nvPr/>
        </p:nvSpPr>
        <p:spPr>
          <a:xfrm>
            <a:off x="5334700" y="2748251"/>
            <a:ext cx="3366000" cy="2224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61"/>
          <p:cNvSpPr txBox="1"/>
          <p:nvPr/>
        </p:nvSpPr>
        <p:spPr>
          <a:xfrm>
            <a:off x="6578925" y="2844553"/>
            <a:ext cx="2184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Sequence, move to next if child succeeds</a:t>
            </a:r>
            <a:endParaRPr/>
          </a:p>
        </p:txBody>
      </p:sp>
      <p:sp>
        <p:nvSpPr>
          <p:cNvPr id="360" name="Google Shape;360;p61"/>
          <p:cNvSpPr/>
          <p:nvPr/>
        </p:nvSpPr>
        <p:spPr>
          <a:xfrm>
            <a:off x="5524393" y="4500317"/>
            <a:ext cx="990900" cy="395100"/>
          </a:xfrm>
          <a:prstGeom prst="roundRect">
            <a:avLst>
              <a:gd name="adj" fmla="val 10249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Text</a:t>
            </a:r>
            <a:endParaRPr sz="1200"/>
          </a:p>
        </p:txBody>
      </p:sp>
      <p:sp>
        <p:nvSpPr>
          <p:cNvPr id="361" name="Google Shape;361;p61"/>
          <p:cNvSpPr txBox="1"/>
          <p:nvPr/>
        </p:nvSpPr>
        <p:spPr>
          <a:xfrm>
            <a:off x="6587850" y="4504946"/>
            <a:ext cx="2184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Action, do something</a:t>
            </a:r>
            <a:endParaRPr/>
          </a:p>
        </p:txBody>
      </p:sp>
      <p:grpSp>
        <p:nvGrpSpPr>
          <p:cNvPr id="362" name="Google Shape;362;p61"/>
          <p:cNvGrpSpPr/>
          <p:nvPr/>
        </p:nvGrpSpPr>
        <p:grpSpPr>
          <a:xfrm>
            <a:off x="5731804" y="2939203"/>
            <a:ext cx="576616" cy="301795"/>
            <a:chOff x="4771075" y="980250"/>
            <a:chExt cx="302400" cy="254100"/>
          </a:xfrm>
        </p:grpSpPr>
        <p:sp>
          <p:nvSpPr>
            <p:cNvPr id="363" name="Google Shape;363;p61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F3F3F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364" name="Google Shape;364;p61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365" name="Google Shape;365;p61"/>
          <p:cNvSpPr txBox="1"/>
          <p:nvPr/>
        </p:nvSpPr>
        <p:spPr>
          <a:xfrm>
            <a:off x="215975" y="710500"/>
            <a:ext cx="6394200" cy="10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Char char="●"/>
            </a:pPr>
            <a:r>
              <a:rPr lang="en-US" sz="16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LAMP detector payload communicating with UAV</a:t>
            </a:r>
            <a:endParaRPr sz="16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venir"/>
              <a:buChar char="●"/>
            </a:pPr>
            <a:r>
              <a:rPr lang="en-US" sz="1600">
                <a:latin typeface="Avenir"/>
                <a:ea typeface="Avenir"/>
                <a:cs typeface="Avenir"/>
                <a:sym typeface="Avenir"/>
              </a:rPr>
              <a:t>Instructed to fly in grid, prioritize any source found on the way</a:t>
            </a:r>
            <a:endParaRPr sz="1600">
              <a:latin typeface="Avenir"/>
              <a:ea typeface="Avenir"/>
              <a:cs typeface="Avenir"/>
              <a:sym typeface="Avenir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venir"/>
              <a:buChar char="●"/>
            </a:pPr>
            <a:r>
              <a:rPr lang="en-US" sz="1600">
                <a:latin typeface="Avenir"/>
                <a:ea typeface="Avenir"/>
                <a:cs typeface="Avenir"/>
                <a:sym typeface="Avenir"/>
              </a:rPr>
              <a:t>Logic implemented via a behaviour tree</a:t>
            </a:r>
            <a:endParaRPr sz="1600"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62"/>
          <p:cNvSpPr txBox="1"/>
          <p:nvPr/>
        </p:nvSpPr>
        <p:spPr>
          <a:xfrm>
            <a:off x="216000" y="139320"/>
            <a:ext cx="86991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SDF &amp; Autonomy</a:t>
            </a:r>
            <a:endParaRPr sz="3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62"/>
          <p:cNvSpPr txBox="1"/>
          <p:nvPr/>
        </p:nvSpPr>
        <p:spPr>
          <a:xfrm>
            <a:off x="215975" y="710500"/>
            <a:ext cx="6394200" cy="10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Char char="●"/>
            </a:pPr>
            <a:r>
              <a:rPr lang="en-US" sz="16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LAMP detector payload communicating with UAV</a:t>
            </a:r>
            <a:endParaRPr sz="16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venir"/>
              <a:buChar char="●"/>
            </a:pPr>
            <a:r>
              <a:rPr lang="en-US" sz="1600">
                <a:latin typeface="Avenir"/>
                <a:ea typeface="Avenir"/>
                <a:cs typeface="Avenir"/>
                <a:sym typeface="Avenir"/>
              </a:rPr>
              <a:t>Instructed to fly in grid, prioritize any source found on the way</a:t>
            </a:r>
            <a:endParaRPr sz="1600">
              <a:latin typeface="Avenir"/>
              <a:ea typeface="Avenir"/>
              <a:cs typeface="Avenir"/>
              <a:sym typeface="Avenir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venir"/>
              <a:buChar char="●"/>
            </a:pPr>
            <a:r>
              <a:rPr lang="en-US" sz="1600">
                <a:latin typeface="Avenir"/>
                <a:ea typeface="Avenir"/>
                <a:cs typeface="Avenir"/>
                <a:sym typeface="Avenir"/>
              </a:rPr>
              <a:t>Logic implemented via a behaviour tree</a:t>
            </a:r>
            <a:endParaRPr sz="1600"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372" name="Google Shape;372;p62"/>
          <p:cNvPicPr preferRelativeResize="0"/>
          <p:nvPr/>
        </p:nvPicPr>
        <p:blipFill rotWithShape="1">
          <a:blip r:embed="rId3">
            <a:alphaModFix/>
          </a:blip>
          <a:srcRect l="2106" t="10522" r="12277"/>
          <a:stretch/>
        </p:blipFill>
        <p:spPr>
          <a:xfrm>
            <a:off x="6757791" y="139325"/>
            <a:ext cx="2184121" cy="2608919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62"/>
          <p:cNvSpPr txBox="1"/>
          <p:nvPr/>
        </p:nvSpPr>
        <p:spPr>
          <a:xfrm>
            <a:off x="6578925" y="2844553"/>
            <a:ext cx="2184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Sequence, only does next if previous succeed</a:t>
            </a:r>
            <a:endParaRPr/>
          </a:p>
        </p:txBody>
      </p:sp>
      <p:sp>
        <p:nvSpPr>
          <p:cNvPr id="374" name="Google Shape;374;p62"/>
          <p:cNvSpPr/>
          <p:nvPr/>
        </p:nvSpPr>
        <p:spPr>
          <a:xfrm>
            <a:off x="5524393" y="4500317"/>
            <a:ext cx="990900" cy="395100"/>
          </a:xfrm>
          <a:prstGeom prst="roundRect">
            <a:avLst>
              <a:gd name="adj" fmla="val 10249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Text</a:t>
            </a:r>
            <a:endParaRPr sz="1200"/>
          </a:p>
        </p:txBody>
      </p:sp>
      <p:sp>
        <p:nvSpPr>
          <p:cNvPr id="375" name="Google Shape;375;p62"/>
          <p:cNvSpPr txBox="1"/>
          <p:nvPr/>
        </p:nvSpPr>
        <p:spPr>
          <a:xfrm>
            <a:off x="6587850" y="4504946"/>
            <a:ext cx="2184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Action, do something</a:t>
            </a:r>
            <a:endParaRPr/>
          </a:p>
        </p:txBody>
      </p:sp>
      <p:grpSp>
        <p:nvGrpSpPr>
          <p:cNvPr id="376" name="Google Shape;376;p62"/>
          <p:cNvGrpSpPr/>
          <p:nvPr/>
        </p:nvGrpSpPr>
        <p:grpSpPr>
          <a:xfrm>
            <a:off x="3094675" y="1894650"/>
            <a:ext cx="302400" cy="254100"/>
            <a:chOff x="4771075" y="980250"/>
            <a:chExt cx="302400" cy="254100"/>
          </a:xfrm>
        </p:grpSpPr>
        <p:sp>
          <p:nvSpPr>
            <p:cNvPr id="377" name="Google Shape;377;p62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F3F3F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378" name="Google Shape;378;p62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379" name="Google Shape;379;p62"/>
          <p:cNvSpPr/>
          <p:nvPr/>
        </p:nvSpPr>
        <p:spPr>
          <a:xfrm>
            <a:off x="2825798" y="2418776"/>
            <a:ext cx="849900" cy="393600"/>
          </a:xfrm>
          <a:prstGeom prst="roundRect">
            <a:avLst>
              <a:gd name="adj" fmla="val 8062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Scan area</a:t>
            </a:r>
            <a:endParaRPr sz="1000"/>
          </a:p>
        </p:txBody>
      </p:sp>
      <p:sp>
        <p:nvSpPr>
          <p:cNvPr id="380" name="Google Shape;380;p62"/>
          <p:cNvSpPr/>
          <p:nvPr/>
        </p:nvSpPr>
        <p:spPr>
          <a:xfrm>
            <a:off x="4099395" y="2392806"/>
            <a:ext cx="849900" cy="393600"/>
          </a:xfrm>
          <a:prstGeom prst="roundRect">
            <a:avLst>
              <a:gd name="adj" fmla="val 8062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Return home</a:t>
            </a:r>
            <a:endParaRPr sz="1000"/>
          </a:p>
        </p:txBody>
      </p:sp>
      <p:cxnSp>
        <p:nvCxnSpPr>
          <p:cNvPr id="381" name="Google Shape;381;p62"/>
          <p:cNvCxnSpPr>
            <a:stCxn id="382" idx="2"/>
            <a:endCxn id="380" idx="0"/>
          </p:cNvCxnSpPr>
          <p:nvPr/>
        </p:nvCxnSpPr>
        <p:spPr>
          <a:xfrm>
            <a:off x="3245745" y="2148606"/>
            <a:ext cx="1278600" cy="24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3" name="Google Shape;383;p62"/>
          <p:cNvCxnSpPr>
            <a:stCxn id="382" idx="2"/>
            <a:endCxn id="384" idx="0"/>
          </p:cNvCxnSpPr>
          <p:nvPr/>
        </p:nvCxnSpPr>
        <p:spPr>
          <a:xfrm flipH="1">
            <a:off x="1675375" y="2148750"/>
            <a:ext cx="1570500" cy="28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5" name="Google Shape;385;p62"/>
          <p:cNvCxnSpPr>
            <a:stCxn id="382" idx="2"/>
            <a:endCxn id="386" idx="0"/>
          </p:cNvCxnSpPr>
          <p:nvPr/>
        </p:nvCxnSpPr>
        <p:spPr>
          <a:xfrm>
            <a:off x="3245875" y="2148750"/>
            <a:ext cx="5400" cy="254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87" name="Google Shape;387;p62"/>
          <p:cNvSpPr/>
          <p:nvPr/>
        </p:nvSpPr>
        <p:spPr>
          <a:xfrm>
            <a:off x="4099395" y="2392806"/>
            <a:ext cx="849900" cy="393600"/>
          </a:xfrm>
          <a:prstGeom prst="roundRect">
            <a:avLst>
              <a:gd name="adj" fmla="val 8062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Return home</a:t>
            </a:r>
            <a:endParaRPr sz="1000"/>
          </a:p>
        </p:txBody>
      </p:sp>
      <p:cxnSp>
        <p:nvCxnSpPr>
          <p:cNvPr id="388" name="Google Shape;388;p62"/>
          <p:cNvCxnSpPr>
            <a:stCxn id="377" idx="2"/>
            <a:endCxn id="387" idx="0"/>
          </p:cNvCxnSpPr>
          <p:nvPr/>
        </p:nvCxnSpPr>
        <p:spPr>
          <a:xfrm>
            <a:off x="3245875" y="2148750"/>
            <a:ext cx="1278600" cy="24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9" name="Google Shape;389;p62"/>
          <p:cNvCxnSpPr>
            <a:stCxn id="377" idx="2"/>
            <a:endCxn id="390" idx="0"/>
          </p:cNvCxnSpPr>
          <p:nvPr/>
        </p:nvCxnSpPr>
        <p:spPr>
          <a:xfrm flipH="1">
            <a:off x="1675375" y="2148750"/>
            <a:ext cx="1570500" cy="28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1" name="Google Shape;391;p62"/>
          <p:cNvCxnSpPr>
            <a:stCxn id="377" idx="2"/>
            <a:endCxn id="392" idx="0"/>
          </p:cNvCxnSpPr>
          <p:nvPr/>
        </p:nvCxnSpPr>
        <p:spPr>
          <a:xfrm>
            <a:off x="3245875" y="2148750"/>
            <a:ext cx="5400" cy="254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93" name="Google Shape;393;p62"/>
          <p:cNvSpPr/>
          <p:nvPr/>
        </p:nvSpPr>
        <p:spPr>
          <a:xfrm>
            <a:off x="986426" y="2923775"/>
            <a:ext cx="650700" cy="2898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arm</a:t>
            </a:r>
            <a:endParaRPr sz="1000"/>
          </a:p>
        </p:txBody>
      </p:sp>
      <p:sp>
        <p:nvSpPr>
          <p:cNvPr id="394" name="Google Shape;394;p62"/>
          <p:cNvSpPr/>
          <p:nvPr/>
        </p:nvSpPr>
        <p:spPr>
          <a:xfrm>
            <a:off x="1700414" y="2923775"/>
            <a:ext cx="650700" cy="2898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liftoff</a:t>
            </a:r>
            <a:endParaRPr sz="1000"/>
          </a:p>
        </p:txBody>
      </p:sp>
      <p:cxnSp>
        <p:nvCxnSpPr>
          <p:cNvPr id="395" name="Google Shape;395;p62"/>
          <p:cNvCxnSpPr>
            <a:stCxn id="390" idx="2"/>
            <a:endCxn id="393" idx="0"/>
          </p:cNvCxnSpPr>
          <p:nvPr/>
        </p:nvCxnSpPr>
        <p:spPr>
          <a:xfrm flipH="1">
            <a:off x="1311650" y="2689900"/>
            <a:ext cx="363600" cy="23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6" name="Google Shape;396;p62"/>
          <p:cNvCxnSpPr>
            <a:stCxn id="390" idx="2"/>
            <a:endCxn id="394" idx="0"/>
          </p:cNvCxnSpPr>
          <p:nvPr/>
        </p:nvCxnSpPr>
        <p:spPr>
          <a:xfrm>
            <a:off x="1675250" y="2689900"/>
            <a:ext cx="350400" cy="23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397" name="Google Shape;397;p62"/>
          <p:cNvGrpSpPr/>
          <p:nvPr/>
        </p:nvGrpSpPr>
        <p:grpSpPr>
          <a:xfrm>
            <a:off x="1524050" y="2435800"/>
            <a:ext cx="302400" cy="254100"/>
            <a:chOff x="4771075" y="980250"/>
            <a:chExt cx="302400" cy="254100"/>
          </a:xfrm>
        </p:grpSpPr>
        <p:sp>
          <p:nvSpPr>
            <p:cNvPr id="390" name="Google Shape;390;p62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F3F3F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398" name="Google Shape;398;p62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399" name="Google Shape;399;p62"/>
          <p:cNvSpPr/>
          <p:nvPr/>
        </p:nvSpPr>
        <p:spPr>
          <a:xfrm>
            <a:off x="5334700" y="2748251"/>
            <a:ext cx="3366000" cy="2224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0" name="Google Shape;400;p62"/>
          <p:cNvGrpSpPr/>
          <p:nvPr/>
        </p:nvGrpSpPr>
        <p:grpSpPr>
          <a:xfrm>
            <a:off x="5731804" y="2939203"/>
            <a:ext cx="576616" cy="301795"/>
            <a:chOff x="4771075" y="980250"/>
            <a:chExt cx="302400" cy="254100"/>
          </a:xfrm>
        </p:grpSpPr>
        <p:sp>
          <p:nvSpPr>
            <p:cNvPr id="401" name="Google Shape;401;p62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F3F3F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402" name="Google Shape;402;p62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403" name="Google Shape;403;p62"/>
          <p:cNvSpPr/>
          <p:nvPr/>
        </p:nvSpPr>
        <p:spPr>
          <a:xfrm>
            <a:off x="5334700" y="2748251"/>
            <a:ext cx="3366000" cy="2224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62"/>
          <p:cNvSpPr/>
          <p:nvPr/>
        </p:nvSpPr>
        <p:spPr>
          <a:xfrm>
            <a:off x="5524393" y="4500317"/>
            <a:ext cx="990900" cy="395100"/>
          </a:xfrm>
          <a:prstGeom prst="roundRect">
            <a:avLst>
              <a:gd name="adj" fmla="val 10249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Text</a:t>
            </a:r>
            <a:endParaRPr sz="1200"/>
          </a:p>
        </p:txBody>
      </p:sp>
      <p:sp>
        <p:nvSpPr>
          <p:cNvPr id="405" name="Google Shape;405;p62"/>
          <p:cNvSpPr txBox="1"/>
          <p:nvPr/>
        </p:nvSpPr>
        <p:spPr>
          <a:xfrm>
            <a:off x="6587850" y="4504946"/>
            <a:ext cx="2184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Action, do something</a:t>
            </a:r>
            <a:endParaRPr/>
          </a:p>
        </p:txBody>
      </p:sp>
      <p:grpSp>
        <p:nvGrpSpPr>
          <p:cNvPr id="406" name="Google Shape;406;p62"/>
          <p:cNvGrpSpPr/>
          <p:nvPr/>
        </p:nvGrpSpPr>
        <p:grpSpPr>
          <a:xfrm>
            <a:off x="5731804" y="2939203"/>
            <a:ext cx="576616" cy="301795"/>
            <a:chOff x="4771075" y="980250"/>
            <a:chExt cx="302400" cy="254100"/>
          </a:xfrm>
        </p:grpSpPr>
        <p:sp>
          <p:nvSpPr>
            <p:cNvPr id="407" name="Google Shape;407;p62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F3F3F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408" name="Google Shape;408;p62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409" name="Google Shape;409;p62"/>
          <p:cNvSpPr txBox="1"/>
          <p:nvPr/>
        </p:nvSpPr>
        <p:spPr>
          <a:xfrm>
            <a:off x="6578925" y="2844553"/>
            <a:ext cx="2184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Sequence, move to next if child succeeds 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Google Shape;414;p63"/>
          <p:cNvPicPr preferRelativeResize="0"/>
          <p:nvPr/>
        </p:nvPicPr>
        <p:blipFill rotWithShape="1">
          <a:blip r:embed="rId3">
            <a:alphaModFix/>
          </a:blip>
          <a:srcRect l="2106" t="10522" r="12277"/>
          <a:stretch/>
        </p:blipFill>
        <p:spPr>
          <a:xfrm>
            <a:off x="6757791" y="139325"/>
            <a:ext cx="2184121" cy="2608919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63"/>
          <p:cNvSpPr txBox="1"/>
          <p:nvPr/>
        </p:nvSpPr>
        <p:spPr>
          <a:xfrm>
            <a:off x="6578925" y="3426354"/>
            <a:ext cx="1838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63"/>
          <p:cNvSpPr/>
          <p:nvPr/>
        </p:nvSpPr>
        <p:spPr>
          <a:xfrm>
            <a:off x="5334700" y="2748251"/>
            <a:ext cx="3366000" cy="2224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63"/>
          <p:cNvSpPr txBox="1"/>
          <p:nvPr/>
        </p:nvSpPr>
        <p:spPr>
          <a:xfrm>
            <a:off x="6578925" y="3373786"/>
            <a:ext cx="2184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Selector, move to next if child succeeds or fails</a:t>
            </a:r>
            <a:endParaRPr/>
          </a:p>
        </p:txBody>
      </p:sp>
      <p:sp>
        <p:nvSpPr>
          <p:cNvPr id="418" name="Google Shape;418;p63"/>
          <p:cNvSpPr/>
          <p:nvPr/>
        </p:nvSpPr>
        <p:spPr>
          <a:xfrm>
            <a:off x="3435398" y="2952176"/>
            <a:ext cx="849900" cy="393600"/>
          </a:xfrm>
          <a:prstGeom prst="roundRect">
            <a:avLst>
              <a:gd name="adj" fmla="val 8062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Scan area</a:t>
            </a:r>
            <a:endParaRPr sz="1000"/>
          </a:p>
        </p:txBody>
      </p:sp>
      <p:sp>
        <p:nvSpPr>
          <p:cNvPr id="419" name="Google Shape;419;p63"/>
          <p:cNvSpPr txBox="1"/>
          <p:nvPr/>
        </p:nvSpPr>
        <p:spPr>
          <a:xfrm>
            <a:off x="216000" y="139320"/>
            <a:ext cx="86991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SDF &amp; Autonomy</a:t>
            </a:r>
            <a:endParaRPr sz="3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0" name="Google Shape;420;p63"/>
          <p:cNvSpPr txBox="1"/>
          <p:nvPr/>
        </p:nvSpPr>
        <p:spPr>
          <a:xfrm>
            <a:off x="215975" y="710500"/>
            <a:ext cx="6394200" cy="10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Char char="●"/>
            </a:pPr>
            <a:r>
              <a:rPr lang="en-US" sz="16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LAMP detector payload communicating with UAV</a:t>
            </a:r>
            <a:endParaRPr sz="16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venir"/>
              <a:buChar char="●"/>
            </a:pPr>
            <a:r>
              <a:rPr lang="en-US" sz="1600">
                <a:latin typeface="Avenir"/>
                <a:ea typeface="Avenir"/>
                <a:cs typeface="Avenir"/>
                <a:sym typeface="Avenir"/>
              </a:rPr>
              <a:t>Instructed to fly in grid, prioritize any source found on the way</a:t>
            </a:r>
            <a:endParaRPr sz="1600">
              <a:latin typeface="Avenir"/>
              <a:ea typeface="Avenir"/>
              <a:cs typeface="Avenir"/>
              <a:sym typeface="Avenir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venir"/>
              <a:buChar char="●"/>
            </a:pPr>
            <a:r>
              <a:rPr lang="en-US" sz="1600">
                <a:latin typeface="Avenir"/>
                <a:ea typeface="Avenir"/>
                <a:cs typeface="Avenir"/>
                <a:sym typeface="Avenir"/>
              </a:rPr>
              <a:t>Logic implemented via a behaviour tree</a:t>
            </a:r>
            <a:endParaRPr sz="16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21" name="Google Shape;421;p63"/>
          <p:cNvSpPr/>
          <p:nvPr/>
        </p:nvSpPr>
        <p:spPr>
          <a:xfrm>
            <a:off x="4099395" y="2392806"/>
            <a:ext cx="849900" cy="393600"/>
          </a:xfrm>
          <a:prstGeom prst="roundRect">
            <a:avLst>
              <a:gd name="adj" fmla="val 8062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Return home</a:t>
            </a:r>
            <a:endParaRPr sz="1000"/>
          </a:p>
        </p:txBody>
      </p:sp>
      <p:cxnSp>
        <p:nvCxnSpPr>
          <p:cNvPr id="422" name="Google Shape;422;p63"/>
          <p:cNvCxnSpPr>
            <a:stCxn id="423" idx="2"/>
            <a:endCxn id="421" idx="0"/>
          </p:cNvCxnSpPr>
          <p:nvPr/>
        </p:nvCxnSpPr>
        <p:spPr>
          <a:xfrm>
            <a:off x="3245875" y="2148750"/>
            <a:ext cx="1278600" cy="24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4" name="Google Shape;424;p63"/>
          <p:cNvCxnSpPr>
            <a:stCxn id="423" idx="2"/>
            <a:endCxn id="425" idx="0"/>
          </p:cNvCxnSpPr>
          <p:nvPr/>
        </p:nvCxnSpPr>
        <p:spPr>
          <a:xfrm flipH="1">
            <a:off x="1675375" y="2148750"/>
            <a:ext cx="1570500" cy="28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6" name="Google Shape;426;p63"/>
          <p:cNvCxnSpPr>
            <a:stCxn id="423" idx="2"/>
            <a:endCxn id="427" idx="0"/>
          </p:cNvCxnSpPr>
          <p:nvPr/>
        </p:nvCxnSpPr>
        <p:spPr>
          <a:xfrm>
            <a:off x="3245875" y="2148750"/>
            <a:ext cx="5400" cy="254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428" name="Google Shape;428;p63"/>
          <p:cNvGrpSpPr/>
          <p:nvPr/>
        </p:nvGrpSpPr>
        <p:grpSpPr>
          <a:xfrm>
            <a:off x="3094675" y="1894650"/>
            <a:ext cx="302400" cy="254100"/>
            <a:chOff x="4771075" y="980250"/>
            <a:chExt cx="302400" cy="254100"/>
          </a:xfrm>
        </p:grpSpPr>
        <p:sp>
          <p:nvSpPr>
            <p:cNvPr id="423" name="Google Shape;423;p63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F3F3F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429" name="Google Shape;429;p63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430" name="Google Shape;430;p63"/>
          <p:cNvSpPr/>
          <p:nvPr/>
        </p:nvSpPr>
        <p:spPr>
          <a:xfrm>
            <a:off x="3100075" y="2402750"/>
            <a:ext cx="302400" cy="277200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?</a:t>
            </a:r>
            <a:endParaRPr/>
          </a:p>
        </p:txBody>
      </p:sp>
      <p:sp>
        <p:nvSpPr>
          <p:cNvPr id="431" name="Google Shape;431;p63"/>
          <p:cNvSpPr/>
          <p:nvPr/>
        </p:nvSpPr>
        <p:spPr>
          <a:xfrm>
            <a:off x="4099395" y="2392806"/>
            <a:ext cx="849900" cy="393600"/>
          </a:xfrm>
          <a:prstGeom prst="roundRect">
            <a:avLst>
              <a:gd name="adj" fmla="val 8062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Return home</a:t>
            </a:r>
            <a:endParaRPr sz="1000"/>
          </a:p>
        </p:txBody>
      </p:sp>
      <p:cxnSp>
        <p:nvCxnSpPr>
          <p:cNvPr id="432" name="Google Shape;432;p63"/>
          <p:cNvCxnSpPr>
            <a:stCxn id="433" idx="2"/>
            <a:endCxn id="431" idx="0"/>
          </p:cNvCxnSpPr>
          <p:nvPr/>
        </p:nvCxnSpPr>
        <p:spPr>
          <a:xfrm>
            <a:off x="3245875" y="2148750"/>
            <a:ext cx="1278600" cy="24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4" name="Google Shape;434;p63"/>
          <p:cNvCxnSpPr>
            <a:stCxn id="433" idx="2"/>
            <a:endCxn id="435" idx="0"/>
          </p:cNvCxnSpPr>
          <p:nvPr/>
        </p:nvCxnSpPr>
        <p:spPr>
          <a:xfrm flipH="1">
            <a:off x="1675375" y="2148750"/>
            <a:ext cx="1570500" cy="28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6" name="Google Shape;436;p63"/>
          <p:cNvSpPr/>
          <p:nvPr/>
        </p:nvSpPr>
        <p:spPr>
          <a:xfrm>
            <a:off x="2441887" y="2925487"/>
            <a:ext cx="912900" cy="2898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Battery low</a:t>
            </a:r>
            <a:endParaRPr sz="1000"/>
          </a:p>
        </p:txBody>
      </p:sp>
      <p:cxnSp>
        <p:nvCxnSpPr>
          <p:cNvPr id="437" name="Google Shape;437;p63"/>
          <p:cNvCxnSpPr>
            <a:stCxn id="430" idx="2"/>
            <a:endCxn id="438" idx="0"/>
          </p:cNvCxnSpPr>
          <p:nvPr/>
        </p:nvCxnSpPr>
        <p:spPr>
          <a:xfrm>
            <a:off x="3251275" y="2679950"/>
            <a:ext cx="378300" cy="258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9" name="Google Shape;439;p63"/>
          <p:cNvCxnSpPr>
            <a:stCxn id="430" idx="2"/>
            <a:endCxn id="436" idx="0"/>
          </p:cNvCxnSpPr>
          <p:nvPr/>
        </p:nvCxnSpPr>
        <p:spPr>
          <a:xfrm flipH="1">
            <a:off x="2898475" y="2679950"/>
            <a:ext cx="352800" cy="245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0" name="Google Shape;440;p63"/>
          <p:cNvCxnSpPr>
            <a:stCxn id="433" idx="2"/>
            <a:endCxn id="430" idx="0"/>
          </p:cNvCxnSpPr>
          <p:nvPr/>
        </p:nvCxnSpPr>
        <p:spPr>
          <a:xfrm>
            <a:off x="3245875" y="2148750"/>
            <a:ext cx="5400" cy="254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1" name="Google Shape;441;p63"/>
          <p:cNvSpPr/>
          <p:nvPr/>
        </p:nvSpPr>
        <p:spPr>
          <a:xfrm>
            <a:off x="986426" y="2923775"/>
            <a:ext cx="650700" cy="2898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arm</a:t>
            </a:r>
            <a:endParaRPr sz="1000"/>
          </a:p>
        </p:txBody>
      </p:sp>
      <p:sp>
        <p:nvSpPr>
          <p:cNvPr id="442" name="Google Shape;442;p63"/>
          <p:cNvSpPr/>
          <p:nvPr/>
        </p:nvSpPr>
        <p:spPr>
          <a:xfrm>
            <a:off x="1700414" y="2923775"/>
            <a:ext cx="650700" cy="2898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liftoff</a:t>
            </a:r>
            <a:endParaRPr sz="1000"/>
          </a:p>
        </p:txBody>
      </p:sp>
      <p:cxnSp>
        <p:nvCxnSpPr>
          <p:cNvPr id="443" name="Google Shape;443;p63"/>
          <p:cNvCxnSpPr>
            <a:stCxn id="435" idx="2"/>
            <a:endCxn id="441" idx="0"/>
          </p:cNvCxnSpPr>
          <p:nvPr/>
        </p:nvCxnSpPr>
        <p:spPr>
          <a:xfrm flipH="1">
            <a:off x="1311650" y="2689900"/>
            <a:ext cx="363600" cy="23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4" name="Google Shape;444;p63"/>
          <p:cNvCxnSpPr>
            <a:stCxn id="435" idx="2"/>
            <a:endCxn id="442" idx="0"/>
          </p:cNvCxnSpPr>
          <p:nvPr/>
        </p:nvCxnSpPr>
        <p:spPr>
          <a:xfrm>
            <a:off x="1675250" y="2689900"/>
            <a:ext cx="350400" cy="23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445" name="Google Shape;445;p63"/>
          <p:cNvGrpSpPr/>
          <p:nvPr/>
        </p:nvGrpSpPr>
        <p:grpSpPr>
          <a:xfrm>
            <a:off x="3094675" y="1894650"/>
            <a:ext cx="302400" cy="254100"/>
            <a:chOff x="4771075" y="980250"/>
            <a:chExt cx="302400" cy="254100"/>
          </a:xfrm>
        </p:grpSpPr>
        <p:sp>
          <p:nvSpPr>
            <p:cNvPr id="433" name="Google Shape;433;p63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F3F3F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446" name="Google Shape;446;p63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grpSp>
        <p:nvGrpSpPr>
          <p:cNvPr id="447" name="Google Shape;447;p63"/>
          <p:cNvGrpSpPr/>
          <p:nvPr/>
        </p:nvGrpSpPr>
        <p:grpSpPr>
          <a:xfrm>
            <a:off x="1524050" y="2435800"/>
            <a:ext cx="302400" cy="254100"/>
            <a:chOff x="4771075" y="980250"/>
            <a:chExt cx="302400" cy="254100"/>
          </a:xfrm>
        </p:grpSpPr>
        <p:sp>
          <p:nvSpPr>
            <p:cNvPr id="435" name="Google Shape;435;p63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F3F3F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448" name="Google Shape;448;p63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449" name="Google Shape;449;p63"/>
          <p:cNvSpPr/>
          <p:nvPr/>
        </p:nvSpPr>
        <p:spPr>
          <a:xfrm>
            <a:off x="5435434" y="3948966"/>
            <a:ext cx="1112100" cy="3951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Text</a:t>
            </a:r>
            <a:endParaRPr sz="1200"/>
          </a:p>
        </p:txBody>
      </p:sp>
      <p:sp>
        <p:nvSpPr>
          <p:cNvPr id="450" name="Google Shape;450;p63"/>
          <p:cNvSpPr txBox="1"/>
          <p:nvPr/>
        </p:nvSpPr>
        <p:spPr>
          <a:xfrm>
            <a:off x="6587851" y="3973679"/>
            <a:ext cx="2112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Condition, true or false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returns success or fail</a:t>
            </a:r>
            <a:endParaRPr/>
          </a:p>
        </p:txBody>
      </p:sp>
      <p:sp>
        <p:nvSpPr>
          <p:cNvPr id="451" name="Google Shape;451;p63"/>
          <p:cNvSpPr/>
          <p:nvPr/>
        </p:nvSpPr>
        <p:spPr>
          <a:xfrm>
            <a:off x="5524393" y="4500317"/>
            <a:ext cx="990900" cy="395100"/>
          </a:xfrm>
          <a:prstGeom prst="roundRect">
            <a:avLst>
              <a:gd name="adj" fmla="val 10249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Text</a:t>
            </a:r>
            <a:endParaRPr sz="1200"/>
          </a:p>
        </p:txBody>
      </p:sp>
      <p:sp>
        <p:nvSpPr>
          <p:cNvPr id="452" name="Google Shape;452;p63"/>
          <p:cNvSpPr txBox="1"/>
          <p:nvPr/>
        </p:nvSpPr>
        <p:spPr>
          <a:xfrm>
            <a:off x="6587850" y="4504946"/>
            <a:ext cx="2184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Action, do something</a:t>
            </a:r>
            <a:endParaRPr/>
          </a:p>
        </p:txBody>
      </p:sp>
      <p:grpSp>
        <p:nvGrpSpPr>
          <p:cNvPr id="453" name="Google Shape;453;p63"/>
          <p:cNvGrpSpPr/>
          <p:nvPr/>
        </p:nvGrpSpPr>
        <p:grpSpPr>
          <a:xfrm>
            <a:off x="5731804" y="2939203"/>
            <a:ext cx="576616" cy="301795"/>
            <a:chOff x="4771075" y="980250"/>
            <a:chExt cx="302400" cy="254100"/>
          </a:xfrm>
        </p:grpSpPr>
        <p:sp>
          <p:nvSpPr>
            <p:cNvPr id="454" name="Google Shape;454;p63"/>
            <p:cNvSpPr/>
            <p:nvPr/>
          </p:nvSpPr>
          <p:spPr>
            <a:xfrm>
              <a:off x="4771075" y="980250"/>
              <a:ext cx="302400" cy="254100"/>
            </a:xfrm>
            <a:prstGeom prst="rect">
              <a:avLst/>
            </a:prstGeom>
            <a:solidFill>
              <a:srgbClr val="F3F3F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455" name="Google Shape;455;p63"/>
            <p:cNvCxnSpPr/>
            <p:nvPr/>
          </p:nvCxnSpPr>
          <p:spPr>
            <a:xfrm>
              <a:off x="4865911" y="1111148"/>
              <a:ext cx="14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456" name="Google Shape;456;p63"/>
          <p:cNvSpPr/>
          <p:nvPr/>
        </p:nvSpPr>
        <p:spPr>
          <a:xfrm>
            <a:off x="5742101" y="3483029"/>
            <a:ext cx="576600" cy="329100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?</a:t>
            </a:r>
            <a:endParaRPr/>
          </a:p>
        </p:txBody>
      </p:sp>
      <p:sp>
        <p:nvSpPr>
          <p:cNvPr id="457" name="Google Shape;457;p63"/>
          <p:cNvSpPr txBox="1"/>
          <p:nvPr/>
        </p:nvSpPr>
        <p:spPr>
          <a:xfrm>
            <a:off x="6578925" y="2844553"/>
            <a:ext cx="2184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Sequence, move to next if child succeeds 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4147</Words>
  <Application>Microsoft Office PowerPoint</Application>
  <PresentationFormat>On-screen Show (16:9)</PresentationFormat>
  <Paragraphs>701</Paragraphs>
  <Slides>43</Slides>
  <Notes>43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43</vt:i4>
      </vt:variant>
    </vt:vector>
  </HeadingPairs>
  <TitlesOfParts>
    <vt:vector size="51" baseType="lpstr">
      <vt:lpstr>Arial</vt:lpstr>
      <vt:lpstr>Times New Roman</vt:lpstr>
      <vt:lpstr>Roboto</vt:lpstr>
      <vt:lpstr>Avenir</vt:lpstr>
      <vt:lpstr>Calibri</vt:lpstr>
      <vt:lpstr>Office Theme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Brian Quiter</cp:lastModifiedBy>
  <cp:revision>1</cp:revision>
  <dcterms:modified xsi:type="dcterms:W3CDTF">2023-08-17T23:11:25Z</dcterms:modified>
</cp:coreProperties>
</file>