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1"/>
  </p:notesMasterIdLst>
  <p:sldIdLst>
    <p:sldId id="256" r:id="rId2"/>
    <p:sldId id="263" r:id="rId3"/>
    <p:sldId id="308" r:id="rId4"/>
    <p:sldId id="314" r:id="rId5"/>
    <p:sldId id="310" r:id="rId6"/>
    <p:sldId id="311" r:id="rId7"/>
    <p:sldId id="312" r:id="rId8"/>
    <p:sldId id="296" r:id="rId9"/>
    <p:sldId id="313" r:id="rId10"/>
    <p:sldId id="265" r:id="rId11"/>
    <p:sldId id="266" r:id="rId12"/>
    <p:sldId id="319" r:id="rId13"/>
    <p:sldId id="301" r:id="rId14"/>
    <p:sldId id="316" r:id="rId15"/>
    <p:sldId id="317" r:id="rId16"/>
    <p:sldId id="318" r:id="rId17"/>
    <p:sldId id="298" r:id="rId18"/>
    <p:sldId id="299" r:id="rId19"/>
    <p:sldId id="300" r:id="rId20"/>
    <p:sldId id="323" r:id="rId21"/>
    <p:sldId id="322" r:id="rId22"/>
    <p:sldId id="326" r:id="rId23"/>
    <p:sldId id="327" r:id="rId24"/>
    <p:sldId id="325" r:id="rId25"/>
    <p:sldId id="305" r:id="rId26"/>
    <p:sldId id="284" r:id="rId27"/>
    <p:sldId id="285" r:id="rId28"/>
    <p:sldId id="320" r:id="rId29"/>
    <p:sldId id="30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49C11-3C35-FFC7-75F1-8A4AC0C5DC64}" v="560" dt="2022-06-05T18:31:41.112"/>
    <p1510:client id="{2ADBC509-1A3B-96AE-2FE2-9DB41C968A27}" v="227" dt="2022-06-16T04:24:01.064"/>
    <p1510:client id="{3392010D-07E0-7C1D-91B8-1A64EAB2EB53}" v="61" dt="2022-06-06T02:53:41.322"/>
    <p1510:client id="{90256D87-6F26-C73D-DDE1-54A17372FC52}" v="10" dt="2022-06-15T02:43:18.850"/>
    <p1510:client id="{91FFF671-3800-0343-2E6A-CEE5BFA3ECC2}" v="19" dt="2022-06-16T00:04:52.656"/>
    <p1510:client id="{A52FA242-AE04-0E65-7096-99E96F85BE29}" v="19" dt="2022-06-16T05:59:00.918"/>
    <p1510:client id="{C448D0FE-7607-C828-8223-1063F4D9524C}" v="318" dt="2022-06-16T20:04:50.263"/>
    <p1510:client id="{E28F876B-5BED-4961-9320-2524BA033966}" v="1" dt="2022-06-06T12:35:57.041"/>
    <p1510:client id="{F3C9FBD7-85B6-F5A0-0AA4-97FF5D2DE9E4}" v="794" dt="2022-06-15T22:03:21.789"/>
    <p1510:client id="{FC6CA849-463D-4DF9-8EE7-BBFE547FFBE1}" v="39" dt="2022-06-05T15:19:37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1FF9B-E334-4666-97D4-F40692B4ADCB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AC0CA-BD75-4375-BFD7-0250E065B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7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1368-A67C-4626-8CD1-88D2EFE9734A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0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8E20-2F5B-4015-B85A-AE0AF95378E8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7A5-9EBE-48E6-9788-4E2E54F29AED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7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7553-6499-4D26-83AC-F392603C2192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9975" y="6459785"/>
            <a:ext cx="1312025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5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E526-8DFA-4A19-A5CE-FCE0B1349B42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23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62-5421-4CC8-8957-404B4A3692B3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6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CC9E-C59A-4285-9C5E-EB613601D4EF}" type="datetime1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7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A239-1440-41D0-8BBF-2572EB37D5F7}" type="datetime1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15F2-F3B1-4282-B571-F9DE57449352}" type="datetime1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0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BBEF6A-1610-41E2-83AB-D56C70265EEB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3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6F276-89B2-479D-86D9-55F27E1E1811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942D3E3-C14C-4AB2-BE8D-EEB9BB7065B9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9974" y="6471062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03B606-FB79-9D48-1811-0F3BD91497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" y="6430239"/>
            <a:ext cx="1244339" cy="40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building, object, large&#10;&#10;Description generated with very high confidence">
            <a:extLst>
              <a:ext uri="{FF2B5EF4-FFF2-40B4-BE49-F238E27FC236}">
                <a16:creationId xmlns:a16="http://schemas.microsoft.com/office/drawing/2014/main" id="{52EE1B81-F498-4B87-8930-EB4923786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sz="6800">
                <a:solidFill>
                  <a:srgbClr val="FFFFFF"/>
                </a:solidFill>
                <a:latin typeface="Arial"/>
                <a:ea typeface="+mj-lt"/>
                <a:cs typeface="+mj-lt"/>
              </a:rPr>
              <a:t>Investigating the Nuclear Shell Evolution in Neutron-Rich Calcium </a:t>
            </a:r>
            <a:endParaRPr lang="en-US" sz="6800">
              <a:solidFill>
                <a:srgbClr val="FFFFFF"/>
              </a:solidFill>
              <a:latin typeface="Arial"/>
              <a:cs typeface="Calibri Light" panose="020F03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rial"/>
                <a:cs typeface="Calibri"/>
              </a:rPr>
              <a:t>Robin Coleman – University of Guelph    </a:t>
            </a:r>
          </a:p>
          <a:p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Nuclear Structure 2022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1E1A-4F75-44E1-AD85-25074BAD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741719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GRIFFIN + DESCANT</a:t>
            </a:r>
            <a:endParaRPr lang="en-US">
              <a:latin typeface="Arial"/>
            </a:endParaRPr>
          </a:p>
        </p:txBody>
      </p:sp>
      <p:pic>
        <p:nvPicPr>
          <p:cNvPr id="4" name="Picture 4" descr="A picture containing building, toy, table, large&#10;&#10;Description generated with very high confidence">
            <a:extLst>
              <a:ext uri="{FF2B5EF4-FFF2-40B4-BE49-F238E27FC236}">
                <a16:creationId xmlns:a16="http://schemas.microsoft.com/office/drawing/2014/main" id="{269285D4-6FCB-4C38-8566-D69E797D2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55" y="313819"/>
            <a:ext cx="7822281" cy="56848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2A035-F55F-5BCF-2F7B-74018A4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22E48-65E0-43CF-BD74-76D3D61B1BBD}"/>
              </a:ext>
            </a:extLst>
          </p:cNvPr>
          <p:cNvSpPr txBox="1"/>
          <p:nvPr/>
        </p:nvSpPr>
        <p:spPr>
          <a:xfrm>
            <a:off x="957666" y="1990498"/>
            <a:ext cx="331654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G</a:t>
            </a:r>
            <a:r>
              <a:rPr lang="en-US" sz="2000">
                <a:latin typeface="Arial"/>
                <a:cs typeface="Arial"/>
              </a:rPr>
              <a:t>amma-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R</a:t>
            </a:r>
            <a:r>
              <a:rPr lang="en-US" sz="2000">
                <a:latin typeface="Arial"/>
                <a:cs typeface="Arial"/>
              </a:rPr>
              <a:t>ay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I</a:t>
            </a:r>
            <a:r>
              <a:rPr lang="en-US" sz="2000">
                <a:latin typeface="Arial"/>
                <a:cs typeface="Arial"/>
              </a:rPr>
              <a:t>nfrastructure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F</a:t>
            </a:r>
            <a:r>
              <a:rPr lang="en-US" sz="2000">
                <a:latin typeface="Arial"/>
                <a:cs typeface="Arial"/>
              </a:rPr>
              <a:t>or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F</a:t>
            </a:r>
            <a:r>
              <a:rPr lang="en-US" sz="2000">
                <a:latin typeface="Arial"/>
                <a:cs typeface="Arial"/>
              </a:rPr>
              <a:t>undamental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I</a:t>
            </a:r>
            <a:r>
              <a:rPr lang="en-US" sz="2000">
                <a:latin typeface="Arial"/>
                <a:cs typeface="Arial"/>
              </a:rPr>
              <a:t>nvestigation of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N</a:t>
            </a:r>
            <a:r>
              <a:rPr lang="en-US" sz="2000">
                <a:latin typeface="Arial"/>
                <a:cs typeface="Arial"/>
              </a:rPr>
              <a:t>uclei (GRIFFIN)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12 </a:t>
            </a:r>
            <a:r>
              <a:rPr lang="en-US" sz="2000" err="1">
                <a:latin typeface="Arial"/>
                <a:cs typeface="Calibri"/>
              </a:rPr>
              <a:t>HPGe</a:t>
            </a:r>
            <a:r>
              <a:rPr lang="en-US" sz="2000">
                <a:latin typeface="Arial"/>
                <a:cs typeface="Calibri"/>
              </a:rPr>
              <a:t> clover detectors</a:t>
            </a:r>
          </a:p>
          <a:p>
            <a:endParaRPr lang="en-US" sz="2000">
              <a:latin typeface="Arial"/>
              <a:cs typeface="Calibri"/>
            </a:endParaRPr>
          </a:p>
          <a:p>
            <a:r>
              <a:rPr lang="en-US" sz="2000" b="1" err="1">
                <a:solidFill>
                  <a:schemeClr val="accent1"/>
                </a:solidFill>
                <a:latin typeface="Arial"/>
                <a:cs typeface="Calibri"/>
              </a:rPr>
              <a:t>DE</a:t>
            </a:r>
            <a:r>
              <a:rPr lang="en-US" sz="2000" err="1">
                <a:latin typeface="Arial"/>
                <a:cs typeface="Calibri"/>
              </a:rPr>
              <a:t>uterated</a:t>
            </a:r>
            <a:r>
              <a:rPr lang="en-US" sz="2000"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accent1"/>
                </a:solidFill>
                <a:latin typeface="Arial"/>
                <a:cs typeface="Calibri"/>
              </a:rPr>
              <a:t>SC</a:t>
            </a:r>
            <a:r>
              <a:rPr lang="en-US" sz="2000" err="1">
                <a:latin typeface="Arial"/>
                <a:cs typeface="Calibri"/>
              </a:rPr>
              <a:t>intillator</a:t>
            </a:r>
            <a:r>
              <a:rPr lang="en-US" sz="2000">
                <a:latin typeface="Arial"/>
                <a:cs typeface="Calibri"/>
              </a:rPr>
              <a:t>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Calibri"/>
              </a:rPr>
              <a:t>A</a:t>
            </a:r>
            <a:r>
              <a:rPr lang="en-US" sz="2000">
                <a:latin typeface="Arial"/>
                <a:cs typeface="Calibri"/>
              </a:rPr>
              <a:t>rray for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Calibri"/>
              </a:rPr>
              <a:t>N</a:t>
            </a:r>
            <a:r>
              <a:rPr lang="en-US" sz="2000">
                <a:latin typeface="Arial"/>
                <a:cs typeface="Calibri"/>
              </a:rPr>
              <a:t>eutron-</a:t>
            </a:r>
            <a:r>
              <a:rPr lang="en-US" sz="2000" b="1">
                <a:solidFill>
                  <a:schemeClr val="accent1"/>
                </a:solidFill>
                <a:latin typeface="Arial"/>
                <a:cs typeface="Calibri"/>
              </a:rPr>
              <a:t>T</a:t>
            </a:r>
            <a:r>
              <a:rPr lang="en-US" sz="2000">
                <a:latin typeface="Arial"/>
                <a:cs typeface="Calibri"/>
              </a:rPr>
              <a:t>agging (DESCANT)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69 detectors installed downstream</a:t>
            </a:r>
          </a:p>
        </p:txBody>
      </p:sp>
    </p:spTree>
    <p:extLst>
      <p:ext uri="{BB962C8B-B14F-4D97-AF65-F5344CB8AC3E}">
        <p14:creationId xmlns:p14="http://schemas.microsoft.com/office/powerpoint/2010/main" val="419605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2617-DF92-435F-8AD6-B25AED78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494810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Beta Detectors</a:t>
            </a:r>
            <a:endParaRPr lang="en-US">
              <a:latin typeface="Arial"/>
            </a:endParaRPr>
          </a:p>
        </p:txBody>
      </p:sp>
      <p:pic>
        <p:nvPicPr>
          <p:cNvPr id="4" name="Picture 4" descr="A picture containing building, bicycle, sitting, black&#10;&#10;Description generated with very high confidence">
            <a:extLst>
              <a:ext uri="{FF2B5EF4-FFF2-40B4-BE49-F238E27FC236}">
                <a16:creationId xmlns:a16="http://schemas.microsoft.com/office/drawing/2014/main" id="{7F8C29F1-EDEF-4A31-B6B3-2949C954E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7750" y="431722"/>
            <a:ext cx="7484076" cy="561599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E3445-5A8A-541A-8AE2-F0CCA426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B43C9D-5AF5-412E-8CCB-39B8B288207E}"/>
              </a:ext>
            </a:extLst>
          </p:cNvPr>
          <p:cNvSpPr/>
          <p:nvPr/>
        </p:nvSpPr>
        <p:spPr>
          <a:xfrm>
            <a:off x="7013048" y="3277583"/>
            <a:ext cx="149412" cy="1494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C742B-0136-4A71-8B3F-138E63FD52A6}"/>
              </a:ext>
            </a:extLst>
          </p:cNvPr>
          <p:cNvSpPr txBox="1"/>
          <p:nvPr/>
        </p:nvSpPr>
        <p:spPr>
          <a:xfrm>
            <a:off x="679467" y="1930170"/>
            <a:ext cx="441274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Calibri"/>
              </a:rPr>
              <a:t>Beta Detectors</a:t>
            </a:r>
            <a:endParaRPr lang="en-US" b="1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err="1">
                <a:solidFill>
                  <a:schemeClr val="accent1"/>
                </a:solidFill>
                <a:latin typeface="Arial"/>
                <a:cs typeface="Arial"/>
              </a:rPr>
              <a:t>SC</a:t>
            </a:r>
            <a:r>
              <a:rPr lang="en-US" dirty="0" err="1">
                <a:latin typeface="Arial"/>
                <a:cs typeface="Arial"/>
              </a:rPr>
              <a:t>intillating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E</a:t>
            </a:r>
            <a:r>
              <a:rPr lang="en-US" dirty="0">
                <a:latin typeface="Arial"/>
                <a:cs typeface="Arial"/>
              </a:rPr>
              <a:t>lectron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P</a:t>
            </a:r>
            <a:r>
              <a:rPr lang="en-US" dirty="0">
                <a:latin typeface="Arial"/>
                <a:cs typeface="Arial"/>
              </a:rPr>
              <a:t>ositron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T</a:t>
            </a:r>
            <a:r>
              <a:rPr lang="en-US" dirty="0">
                <a:latin typeface="Arial"/>
                <a:cs typeface="Arial"/>
              </a:rPr>
              <a:t>agging </a:t>
            </a:r>
            <a:r>
              <a:rPr lang="en-US" b="1" dirty="0" err="1">
                <a:solidFill>
                  <a:schemeClr val="accent1"/>
                </a:solidFill>
                <a:latin typeface="Arial"/>
                <a:cs typeface="Arial"/>
              </a:rPr>
              <a:t>AR</a:t>
            </a:r>
            <a:r>
              <a:rPr lang="en-US" dirty="0" err="1">
                <a:latin typeface="Arial"/>
                <a:cs typeface="Arial"/>
              </a:rPr>
              <a:t>ray</a:t>
            </a:r>
            <a:r>
              <a:rPr lang="en-US" dirty="0">
                <a:latin typeface="Arial"/>
                <a:cs typeface="Arial"/>
              </a:rPr>
              <a:t> (SCEPTAR)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chemeClr val="accent1"/>
                </a:solidFill>
                <a:latin typeface="Arial"/>
                <a:cs typeface="Calibri"/>
              </a:rPr>
              <a:t>Z</a:t>
            </a:r>
            <a:r>
              <a:rPr lang="en-US" dirty="0">
                <a:latin typeface="Arial"/>
                <a:cs typeface="Calibri"/>
              </a:rPr>
              <a:t>ero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Calibri"/>
              </a:rPr>
              <a:t>D</a:t>
            </a:r>
            <a:r>
              <a:rPr lang="en-US" dirty="0">
                <a:latin typeface="Arial"/>
                <a:cs typeface="Calibri"/>
              </a:rPr>
              <a:t>egree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Calibri"/>
              </a:rPr>
              <a:t>S</a:t>
            </a:r>
            <a:r>
              <a:rPr lang="en-US" dirty="0">
                <a:latin typeface="Arial"/>
                <a:cs typeface="Calibri"/>
              </a:rPr>
              <a:t>cintillator (ZDS)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Calibri"/>
              </a:rPr>
              <a:t>Isotopes Delivered</a:t>
            </a:r>
            <a:endParaRPr lang="en-US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baseline="30000" dirty="0">
                <a:latin typeface="Arial"/>
                <a:cs typeface="Calibri"/>
              </a:rPr>
              <a:t>52</a:t>
            </a:r>
            <a:r>
              <a:rPr lang="en-US" dirty="0">
                <a:latin typeface="Arial"/>
                <a:cs typeface="Calibri"/>
              </a:rPr>
              <a:t>K ~ 200pps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30000" dirty="0">
                <a:latin typeface="Arial"/>
                <a:cs typeface="Calibri"/>
              </a:rPr>
              <a:t>53</a:t>
            </a:r>
            <a:r>
              <a:rPr lang="en-US" dirty="0">
                <a:latin typeface="Arial"/>
                <a:cs typeface="Calibri"/>
              </a:rPr>
              <a:t>K ~ 20 </a:t>
            </a:r>
            <a:r>
              <a:rPr lang="en-US" dirty="0" err="1">
                <a:latin typeface="Arial"/>
                <a:cs typeface="Calibri"/>
              </a:rPr>
              <a:t>pps</a:t>
            </a:r>
            <a:endParaRPr lang="en-US">
              <a:latin typeface="Arial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aseline="30000" dirty="0">
                <a:latin typeface="Arial"/>
                <a:cs typeface="Calibri"/>
              </a:rPr>
              <a:t>54</a:t>
            </a:r>
            <a:r>
              <a:rPr lang="en-US" dirty="0">
                <a:latin typeface="Arial"/>
                <a:cs typeface="Calibri"/>
              </a:rPr>
              <a:t>K ~ 2 </a:t>
            </a:r>
            <a:r>
              <a:rPr lang="en-US" dirty="0" err="1">
                <a:latin typeface="Arial"/>
                <a:cs typeface="Calibri"/>
              </a:rPr>
              <a:t>pps</a:t>
            </a:r>
            <a:endParaRPr lang="en-US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0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9984-4098-A1B4-5204-435C6657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226378" cy="1450757"/>
          </a:xfrm>
        </p:spPr>
        <p:txBody>
          <a:bodyPr/>
          <a:lstStyle/>
          <a:p>
            <a:r>
              <a:rPr lang="en-US">
                <a:cs typeface="Calibri"/>
              </a:rPr>
              <a:t>Isotopes Produced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B514C-A7CB-6D3A-4689-FDE3D292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B48CFB-11E3-37F0-36FE-1FC79FBFE00F}"/>
              </a:ext>
            </a:extLst>
          </p:cNvPr>
          <p:cNvSpPr/>
          <p:nvPr/>
        </p:nvSpPr>
        <p:spPr>
          <a:xfrm>
            <a:off x="10210388" y="5044209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CA9688-68E9-1C81-2C1E-60B4FD716CAA}"/>
              </a:ext>
            </a:extLst>
          </p:cNvPr>
          <p:cNvSpPr/>
          <p:nvPr/>
        </p:nvSpPr>
        <p:spPr>
          <a:xfrm>
            <a:off x="9403030" y="4264065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964DD-4001-1B28-D086-6A2AA9C09DC4}"/>
              </a:ext>
            </a:extLst>
          </p:cNvPr>
          <p:cNvSpPr/>
          <p:nvPr/>
        </p:nvSpPr>
        <p:spPr>
          <a:xfrm>
            <a:off x="8595673" y="4264065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5ABC5-0A2E-6C94-8469-8FCE4172C6B2}"/>
              </a:ext>
            </a:extLst>
          </p:cNvPr>
          <p:cNvSpPr/>
          <p:nvPr/>
        </p:nvSpPr>
        <p:spPr>
          <a:xfrm>
            <a:off x="7788316" y="4264066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8D9D20-2E17-02F4-5036-D93AA59C4289}"/>
              </a:ext>
            </a:extLst>
          </p:cNvPr>
          <p:cNvSpPr/>
          <p:nvPr/>
        </p:nvSpPr>
        <p:spPr>
          <a:xfrm>
            <a:off x="8595673" y="3483923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11737-4372-CDCC-849E-96F395D9DD38}"/>
              </a:ext>
            </a:extLst>
          </p:cNvPr>
          <p:cNvSpPr/>
          <p:nvPr/>
        </p:nvSpPr>
        <p:spPr>
          <a:xfrm>
            <a:off x="7788316" y="3483923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DC838-1F71-046E-DC88-8F7567D1367B}"/>
              </a:ext>
            </a:extLst>
          </p:cNvPr>
          <p:cNvSpPr/>
          <p:nvPr/>
        </p:nvSpPr>
        <p:spPr>
          <a:xfrm>
            <a:off x="6980959" y="3483923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31BE81-5F62-A099-D3D7-ADF32F8693D1}"/>
              </a:ext>
            </a:extLst>
          </p:cNvPr>
          <p:cNvSpPr/>
          <p:nvPr/>
        </p:nvSpPr>
        <p:spPr>
          <a:xfrm>
            <a:off x="7788315" y="2703779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16927-3EBA-E579-737C-B5030234F038}"/>
              </a:ext>
            </a:extLst>
          </p:cNvPr>
          <p:cNvSpPr/>
          <p:nvPr/>
        </p:nvSpPr>
        <p:spPr>
          <a:xfrm>
            <a:off x="6980958" y="2703779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D18EB-99AC-A55C-205C-4546502DA827}"/>
              </a:ext>
            </a:extLst>
          </p:cNvPr>
          <p:cNvSpPr/>
          <p:nvPr/>
        </p:nvSpPr>
        <p:spPr>
          <a:xfrm>
            <a:off x="6173601" y="2703779"/>
            <a:ext cx="807357" cy="78014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2E6412-0783-C2E5-11EF-53E61F175F44}"/>
              </a:ext>
            </a:extLst>
          </p:cNvPr>
          <p:cNvSpPr/>
          <p:nvPr/>
        </p:nvSpPr>
        <p:spPr>
          <a:xfrm>
            <a:off x="6980958" y="1923637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95D32-C539-0562-66AB-84C6DF82E686}"/>
              </a:ext>
            </a:extLst>
          </p:cNvPr>
          <p:cNvSpPr/>
          <p:nvPr/>
        </p:nvSpPr>
        <p:spPr>
          <a:xfrm>
            <a:off x="6173601" y="1923637"/>
            <a:ext cx="807357" cy="78014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E90F8-7DBA-158A-CFA2-F67BD0D3CF63}"/>
              </a:ext>
            </a:extLst>
          </p:cNvPr>
          <p:cNvSpPr/>
          <p:nvPr/>
        </p:nvSpPr>
        <p:spPr>
          <a:xfrm>
            <a:off x="6173600" y="1143493"/>
            <a:ext cx="807357" cy="78014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FAE4D528-3F81-75C4-6318-A4256B1DBC9E}"/>
              </a:ext>
            </a:extLst>
          </p:cNvPr>
          <p:cNvSpPr txBox="1"/>
          <p:nvPr/>
        </p:nvSpPr>
        <p:spPr>
          <a:xfrm>
            <a:off x="10266631" y="5218379"/>
            <a:ext cx="756557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K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99D9A6D-BE2B-8B45-E06A-AEFA24A8EB4A}"/>
              </a:ext>
            </a:extLst>
          </p:cNvPr>
          <p:cNvSpPr txBox="1"/>
          <p:nvPr/>
        </p:nvSpPr>
        <p:spPr>
          <a:xfrm>
            <a:off x="9404844" y="4429164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Ca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88DADD9-A12D-C585-9CBB-0BDACBAAE350}"/>
              </a:ext>
            </a:extLst>
          </p:cNvPr>
          <p:cNvSpPr txBox="1"/>
          <p:nvPr/>
        </p:nvSpPr>
        <p:spPr>
          <a:xfrm>
            <a:off x="8597486" y="4392877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51</a:t>
            </a:r>
            <a:r>
              <a:rPr lang="en-US" sz="2800"/>
              <a:t>Ca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ACB30EBD-0392-7903-4120-EC10099BBA5E}"/>
              </a:ext>
            </a:extLst>
          </p:cNvPr>
          <p:cNvSpPr txBox="1"/>
          <p:nvPr/>
        </p:nvSpPr>
        <p:spPr>
          <a:xfrm>
            <a:off x="7790129" y="4392878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50</a:t>
            </a:r>
            <a:r>
              <a:rPr lang="en-US" sz="2800"/>
              <a:t>Ca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C900F809-2CD4-99C1-20AD-D4CD2FC02E2D}"/>
              </a:ext>
            </a:extLst>
          </p:cNvPr>
          <p:cNvSpPr txBox="1"/>
          <p:nvPr/>
        </p:nvSpPr>
        <p:spPr>
          <a:xfrm>
            <a:off x="8579343" y="3694377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Sc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3D3356B3-9C41-8E2A-415D-3F5B1E525FBB}"/>
              </a:ext>
            </a:extLst>
          </p:cNvPr>
          <p:cNvSpPr txBox="1"/>
          <p:nvPr/>
        </p:nvSpPr>
        <p:spPr>
          <a:xfrm>
            <a:off x="7771985" y="3658090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51</a:t>
            </a:r>
            <a:r>
              <a:rPr lang="en-US" sz="2800"/>
              <a:t>Sc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529A09FE-2B2D-9905-5430-D351F48B9B00}"/>
              </a:ext>
            </a:extLst>
          </p:cNvPr>
          <p:cNvSpPr txBox="1"/>
          <p:nvPr/>
        </p:nvSpPr>
        <p:spPr>
          <a:xfrm>
            <a:off x="6964628" y="3658091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50</a:t>
            </a:r>
            <a:r>
              <a:rPr lang="en-US" sz="2800"/>
              <a:t>Sc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4E7D2461-22EA-6560-1D28-260B1144C85F}"/>
              </a:ext>
            </a:extLst>
          </p:cNvPr>
          <p:cNvSpPr txBox="1"/>
          <p:nvPr/>
        </p:nvSpPr>
        <p:spPr>
          <a:xfrm>
            <a:off x="7781058" y="2887020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Ti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FE06A523-006B-0EAE-62FB-2053202775C2}"/>
              </a:ext>
            </a:extLst>
          </p:cNvPr>
          <p:cNvSpPr txBox="1"/>
          <p:nvPr/>
        </p:nvSpPr>
        <p:spPr>
          <a:xfrm>
            <a:off x="6973700" y="2850733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51</a:t>
            </a:r>
            <a:r>
              <a:rPr lang="en-US" sz="2800"/>
              <a:t>Ti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4D6730FF-C9E2-36E0-E310-84B99528E478}"/>
              </a:ext>
            </a:extLst>
          </p:cNvPr>
          <p:cNvSpPr txBox="1"/>
          <p:nvPr/>
        </p:nvSpPr>
        <p:spPr>
          <a:xfrm>
            <a:off x="6166343" y="2850734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50</a:t>
            </a:r>
            <a:r>
              <a:rPr lang="en-US" sz="2800">
                <a:solidFill>
                  <a:schemeClr val="bg1"/>
                </a:solidFill>
              </a:rPr>
              <a:t>Ti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37281B1F-36D9-EEDD-AD54-852B6AF7FA50}"/>
              </a:ext>
            </a:extLst>
          </p:cNvPr>
          <p:cNvSpPr txBox="1"/>
          <p:nvPr/>
        </p:nvSpPr>
        <p:spPr>
          <a:xfrm>
            <a:off x="7009986" y="2097805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V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45AE2C38-552B-9AD6-4CBF-2478DDF8B7BB}"/>
              </a:ext>
            </a:extLst>
          </p:cNvPr>
          <p:cNvSpPr txBox="1"/>
          <p:nvPr/>
        </p:nvSpPr>
        <p:spPr>
          <a:xfrm>
            <a:off x="6211190" y="2035832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51</a:t>
            </a:r>
            <a:r>
              <a:rPr lang="en-US" sz="280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DE74A426-CD3B-0177-0F87-D9A8717348DD}"/>
              </a:ext>
            </a:extLst>
          </p:cNvPr>
          <p:cNvSpPr txBox="1"/>
          <p:nvPr/>
        </p:nvSpPr>
        <p:spPr>
          <a:xfrm>
            <a:off x="6175414" y="1308591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52</a:t>
            </a:r>
            <a:r>
              <a:rPr lang="en-US" sz="2800">
                <a:solidFill>
                  <a:schemeClr val="bg1"/>
                </a:solidFill>
              </a:rPr>
              <a:t>Cr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A3053BB4-E340-1819-592D-4BB4D32C58CB}"/>
              </a:ext>
            </a:extLst>
          </p:cNvPr>
          <p:cNvSpPr txBox="1"/>
          <p:nvPr/>
        </p:nvSpPr>
        <p:spPr>
          <a:xfrm>
            <a:off x="5368056" y="1272304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51</a:t>
            </a:r>
            <a:r>
              <a:rPr lang="en-US" sz="2800">
                <a:solidFill>
                  <a:schemeClr val="bg1"/>
                </a:solidFill>
              </a:rPr>
              <a:t>Cr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A2980375-286D-6C03-DA7E-241CDCE2E5FD}"/>
              </a:ext>
            </a:extLst>
          </p:cNvPr>
          <p:cNvSpPr/>
          <p:nvPr/>
        </p:nvSpPr>
        <p:spPr>
          <a:xfrm rot="2940000">
            <a:off x="10014397" y="4932297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Arrow: Left 32">
            <a:extLst>
              <a:ext uri="{FF2B5EF4-FFF2-40B4-BE49-F238E27FC236}">
                <a16:creationId xmlns:a16="http://schemas.microsoft.com/office/drawing/2014/main" id="{8B177B2D-2626-55FE-A8DE-D5E214F01824}"/>
              </a:ext>
            </a:extLst>
          </p:cNvPr>
          <p:cNvSpPr/>
          <p:nvPr/>
        </p:nvSpPr>
        <p:spPr>
          <a:xfrm rot="2940000">
            <a:off x="9207039" y="4152153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Arrow: Left 33">
            <a:extLst>
              <a:ext uri="{FF2B5EF4-FFF2-40B4-BE49-F238E27FC236}">
                <a16:creationId xmlns:a16="http://schemas.microsoft.com/office/drawing/2014/main" id="{BE370320-416D-E1B1-A154-35E686078956}"/>
              </a:ext>
            </a:extLst>
          </p:cNvPr>
          <p:cNvSpPr/>
          <p:nvPr/>
        </p:nvSpPr>
        <p:spPr>
          <a:xfrm rot="2940000">
            <a:off x="8399682" y="4188439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Arrow: Left 34">
            <a:extLst>
              <a:ext uri="{FF2B5EF4-FFF2-40B4-BE49-F238E27FC236}">
                <a16:creationId xmlns:a16="http://schemas.microsoft.com/office/drawing/2014/main" id="{06B11AB3-5158-9AAB-394A-7442869D5AAE}"/>
              </a:ext>
            </a:extLst>
          </p:cNvPr>
          <p:cNvSpPr/>
          <p:nvPr/>
        </p:nvSpPr>
        <p:spPr>
          <a:xfrm rot="2940000">
            <a:off x="7601396" y="4152154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74655FEC-9E34-BE4F-B09C-0E9999067D8D}"/>
              </a:ext>
            </a:extLst>
          </p:cNvPr>
          <p:cNvSpPr/>
          <p:nvPr/>
        </p:nvSpPr>
        <p:spPr>
          <a:xfrm rot="2940000">
            <a:off x="8435967" y="3399224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3DD891C9-5B97-1C94-0437-BAA631691E54}"/>
              </a:ext>
            </a:extLst>
          </p:cNvPr>
          <p:cNvSpPr/>
          <p:nvPr/>
        </p:nvSpPr>
        <p:spPr>
          <a:xfrm rot="2940000">
            <a:off x="7628610" y="3435510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58A1FFC3-0B3F-A385-9C69-08AF0D24BCAF}"/>
              </a:ext>
            </a:extLst>
          </p:cNvPr>
          <p:cNvSpPr/>
          <p:nvPr/>
        </p:nvSpPr>
        <p:spPr>
          <a:xfrm rot="2940000">
            <a:off x="6830324" y="3399225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id="{F6B68E45-019D-8B69-599D-22BC0ADD35AE}"/>
              </a:ext>
            </a:extLst>
          </p:cNvPr>
          <p:cNvSpPr/>
          <p:nvPr/>
        </p:nvSpPr>
        <p:spPr>
          <a:xfrm rot="2940000">
            <a:off x="7583252" y="2564652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544950EF-10E4-3709-E4A7-64D84C79B212}"/>
              </a:ext>
            </a:extLst>
          </p:cNvPr>
          <p:cNvSpPr/>
          <p:nvPr/>
        </p:nvSpPr>
        <p:spPr>
          <a:xfrm rot="2940000">
            <a:off x="6775895" y="2600938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row: Left 40">
            <a:extLst>
              <a:ext uri="{FF2B5EF4-FFF2-40B4-BE49-F238E27FC236}">
                <a16:creationId xmlns:a16="http://schemas.microsoft.com/office/drawing/2014/main" id="{BA2DA65E-19C8-C3FD-C6CD-225AC5CDAC60}"/>
              </a:ext>
            </a:extLst>
          </p:cNvPr>
          <p:cNvSpPr/>
          <p:nvPr/>
        </p:nvSpPr>
        <p:spPr>
          <a:xfrm rot="2940000">
            <a:off x="6803109" y="1793580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ADF95EC3-D616-FC62-2C82-981D6095EF1D}"/>
              </a:ext>
            </a:extLst>
          </p:cNvPr>
          <p:cNvSpPr/>
          <p:nvPr/>
        </p:nvSpPr>
        <p:spPr>
          <a:xfrm>
            <a:off x="9234253" y="4769011"/>
            <a:ext cx="353786" cy="217714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Arrow: Left 42">
            <a:extLst>
              <a:ext uri="{FF2B5EF4-FFF2-40B4-BE49-F238E27FC236}">
                <a16:creationId xmlns:a16="http://schemas.microsoft.com/office/drawing/2014/main" id="{33F917BC-19D1-834A-94AE-85D65A28942D}"/>
              </a:ext>
            </a:extLst>
          </p:cNvPr>
          <p:cNvSpPr/>
          <p:nvPr/>
        </p:nvSpPr>
        <p:spPr>
          <a:xfrm>
            <a:off x="8408752" y="4769010"/>
            <a:ext cx="353786" cy="217714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Arrow: Left 43">
            <a:extLst>
              <a:ext uri="{FF2B5EF4-FFF2-40B4-BE49-F238E27FC236}">
                <a16:creationId xmlns:a16="http://schemas.microsoft.com/office/drawing/2014/main" id="{FA01CEA1-DA19-40BA-DC77-6CA815B8A10F}"/>
              </a:ext>
            </a:extLst>
          </p:cNvPr>
          <p:cNvSpPr/>
          <p:nvPr/>
        </p:nvSpPr>
        <p:spPr>
          <a:xfrm>
            <a:off x="9170754" y="2265296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Arrow: Left 44">
            <a:extLst>
              <a:ext uri="{FF2B5EF4-FFF2-40B4-BE49-F238E27FC236}">
                <a16:creationId xmlns:a16="http://schemas.microsoft.com/office/drawing/2014/main" id="{247A84FA-D102-CDE4-737C-931F204466E9}"/>
              </a:ext>
            </a:extLst>
          </p:cNvPr>
          <p:cNvSpPr/>
          <p:nvPr/>
        </p:nvSpPr>
        <p:spPr>
          <a:xfrm>
            <a:off x="9170752" y="2737010"/>
            <a:ext cx="353786" cy="217714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TextBox 42">
            <a:extLst>
              <a:ext uri="{FF2B5EF4-FFF2-40B4-BE49-F238E27FC236}">
                <a16:creationId xmlns:a16="http://schemas.microsoft.com/office/drawing/2014/main" id="{946A07E8-B170-2115-F24C-EFD04840C5D7}"/>
              </a:ext>
            </a:extLst>
          </p:cNvPr>
          <p:cNvSpPr txBox="1"/>
          <p:nvPr/>
        </p:nvSpPr>
        <p:spPr>
          <a:xfrm>
            <a:off x="9638434" y="2195326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Beta Decay</a:t>
            </a: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B72741B-434D-8AA3-3213-42224CE011B7}"/>
              </a:ext>
            </a:extLst>
          </p:cNvPr>
          <p:cNvSpPr txBox="1"/>
          <p:nvPr/>
        </p:nvSpPr>
        <p:spPr>
          <a:xfrm>
            <a:off x="9665647" y="2667039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Neutron Emission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AC30C89-6740-7082-90EC-C8036707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3500842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Neutron emission probabilities are &gt;70% for all potassium isotopes delivered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cs typeface="Calibri"/>
              </a:rPr>
              <a:t>Large Q-value of beta-n branch can kick some of the daughter nuclei out of mylar tape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32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9D18F-EBD2-8E31-BD5C-1A4B65219D26}"/>
              </a:ext>
            </a:extLst>
          </p:cNvPr>
          <p:cNvSpPr txBox="1"/>
          <p:nvPr/>
        </p:nvSpPr>
        <p:spPr>
          <a:xfrm>
            <a:off x="9893877" y="55037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Cycle Time (s)</a:t>
            </a:r>
          </a:p>
        </p:txBody>
      </p:sp>
    </p:spTree>
    <p:extLst>
      <p:ext uri="{BB962C8B-B14F-4D97-AF65-F5344CB8AC3E}">
        <p14:creationId xmlns:p14="http://schemas.microsoft.com/office/powerpoint/2010/main" val="94750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D3AE1C93-11F4-19A8-ACE9-7767A5E8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18" y="96059"/>
            <a:ext cx="6475267" cy="35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77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D3AE1C93-11F4-19A8-ACE9-7767A5E8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18" y="96059"/>
            <a:ext cx="6475267" cy="3511665"/>
          </a:xfrm>
          <a:prstGeom prst="rect">
            <a:avLst/>
          </a:prstGeom>
        </p:spPr>
      </p:pic>
      <p:pic>
        <p:nvPicPr>
          <p:cNvPr id="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D22FA37B-1F94-3E67-789F-0436C14F4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11" y="898454"/>
            <a:ext cx="6942858" cy="378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9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D3AE1C93-11F4-19A8-ACE9-7767A5E8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18" y="96059"/>
            <a:ext cx="6475267" cy="3511665"/>
          </a:xfrm>
          <a:prstGeom prst="rect">
            <a:avLst/>
          </a:prstGeom>
        </p:spPr>
      </p:pic>
      <p:pic>
        <p:nvPicPr>
          <p:cNvPr id="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D22FA37B-1F94-3E67-789F-0436C14F4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11" y="898454"/>
            <a:ext cx="6942858" cy="3782488"/>
          </a:xfrm>
          <a:prstGeom prst="rect">
            <a:avLst/>
          </a:prstGeom>
        </p:spPr>
      </p:pic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B9117E7B-A216-E069-7DF1-69EBEB181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137" y="2036411"/>
            <a:ext cx="7003471" cy="37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6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10E9-5CB2-48B6-8433-C8654D68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213514" cy="1450757"/>
          </a:xfrm>
        </p:spPr>
        <p:txBody>
          <a:bodyPr/>
          <a:lstStyle/>
          <a:p>
            <a:r>
              <a:rPr lang="en-US">
                <a:cs typeface="Calibri Light"/>
              </a:rPr>
              <a:t>Neutron Selection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D84F-33B9-4A48-8EB1-61B438265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7104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Time of Flight</a:t>
            </a:r>
          </a:p>
          <a:p>
            <a:pPr marL="383540" lvl="1"/>
            <a:r>
              <a:rPr lang="en-US" sz="2400">
                <a:ea typeface="+mn-lt"/>
                <a:cs typeface="+mn-lt"/>
              </a:rPr>
              <a:t>ZDS starts the clock</a:t>
            </a:r>
            <a:endParaRPr lang="en-US"/>
          </a:p>
          <a:p>
            <a:r>
              <a:rPr lang="en-US" sz="2400">
                <a:cs typeface="Calibri"/>
              </a:rPr>
              <a:t>Pulse Shape Discrimination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CBDA5-45BC-676F-4FC8-067D5823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23EC76DD-2F96-4222-A373-AB7C0375E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04" y="411393"/>
            <a:ext cx="8238350" cy="5289232"/>
          </a:xfrm>
          <a:prstGeom prst="rect">
            <a:avLst/>
          </a:prstGeom>
        </p:spPr>
      </p:pic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F0A20590-1542-9CE4-039D-0B17476C2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31" y="3431046"/>
            <a:ext cx="3609109" cy="25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6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10E9-5CB2-48B6-8433-C8654D68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048991" cy="1450757"/>
          </a:xfrm>
        </p:spPr>
        <p:txBody>
          <a:bodyPr/>
          <a:lstStyle/>
          <a:p>
            <a:r>
              <a:rPr lang="en-US">
                <a:cs typeface="Calibri Light"/>
              </a:rPr>
              <a:t>Neutron Selection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14DA4-6D8C-54BF-B387-F1CB2BD2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71BD5385-4C62-41DE-AB93-8DD7BA765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888" y="466254"/>
            <a:ext cx="8190835" cy="51424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FE5E9F-BDC0-3110-68A5-502B49BF6B3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37104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ea typeface="+mn-lt"/>
                <a:cs typeface="+mn-lt"/>
              </a:rPr>
              <a:t>Time of Flight</a:t>
            </a:r>
          </a:p>
          <a:p>
            <a:pPr marL="383540" lvl="1"/>
            <a:r>
              <a:rPr lang="en-US" sz="2400">
                <a:ea typeface="+mn-lt"/>
                <a:cs typeface="+mn-lt"/>
              </a:rPr>
              <a:t>ZDS starts the clock</a:t>
            </a:r>
            <a:endParaRPr lang="en-US"/>
          </a:p>
          <a:p>
            <a:r>
              <a:rPr lang="en-US" sz="2400">
                <a:cs typeface="Calibri"/>
              </a:rPr>
              <a:t>Pulse Shape Discrimination</a:t>
            </a:r>
            <a:endParaRPr lang="en-US"/>
          </a:p>
        </p:txBody>
      </p:sp>
      <p:pic>
        <p:nvPicPr>
          <p:cNvPr id="11" name="Picture 6" descr="Diagram&#10;&#10;Description automatically generated">
            <a:extLst>
              <a:ext uri="{FF2B5EF4-FFF2-40B4-BE49-F238E27FC236}">
                <a16:creationId xmlns:a16="http://schemas.microsoft.com/office/drawing/2014/main" id="{13570703-8B67-3FDC-A737-64A059E7F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31" y="3431046"/>
            <a:ext cx="3609109" cy="25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9477-1CAE-492A-9868-1789754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460173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GRIFFIN Results</a:t>
            </a:r>
            <a:endParaRPr lang="en-US">
              <a:latin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A510B6-C932-D19E-3174-229D4975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6E8B4-4CAE-6840-FA72-938529F8796B}"/>
              </a:ext>
            </a:extLst>
          </p:cNvPr>
          <p:cNvSpPr txBox="1"/>
          <p:nvPr/>
        </p:nvSpPr>
        <p:spPr>
          <a:xfrm>
            <a:off x="1319981" y="53512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2" descr="Chart&#10;&#10;Description automatically generated">
            <a:extLst>
              <a:ext uri="{FF2B5EF4-FFF2-40B4-BE49-F238E27FC236}">
                <a16:creationId xmlns:a16="http://schemas.microsoft.com/office/drawing/2014/main" id="{379780A8-0C8B-29AD-A56D-3F4A00DD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72" y="2050713"/>
            <a:ext cx="6055873" cy="4284201"/>
          </a:xfrm>
          <a:prstGeom prst="rect">
            <a:avLst/>
          </a:prstGeom>
        </p:spPr>
      </p:pic>
      <p:pic>
        <p:nvPicPr>
          <p:cNvPr id="11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73CA455F-E236-B5BD-C3A9-FEA7A7C4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" y="2055026"/>
            <a:ext cx="5955394" cy="4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B2ABEB-C375-E4DE-FACC-F4E64B768BAA}"/>
              </a:ext>
            </a:extLst>
          </p:cNvPr>
          <p:cNvSpPr txBox="1"/>
          <p:nvPr/>
        </p:nvSpPr>
        <p:spPr>
          <a:xfrm>
            <a:off x="9447674" y="276296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ZDS tagged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0A2EB-2040-A0C9-81F8-C51CE7727524}"/>
              </a:ext>
            </a:extLst>
          </p:cNvPr>
          <p:cNvSpPr txBox="1"/>
          <p:nvPr/>
        </p:nvSpPr>
        <p:spPr>
          <a:xfrm>
            <a:off x="3044536" y="524394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Neutron tagged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2AA097-A44D-5C15-A952-40CD335656F6}"/>
              </a:ext>
            </a:extLst>
          </p:cNvPr>
          <p:cNvSpPr txBox="1"/>
          <p:nvPr/>
        </p:nvSpPr>
        <p:spPr>
          <a:xfrm>
            <a:off x="836468" y="2507673"/>
            <a:ext cx="1430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cs typeface="Calibri"/>
              </a:rPr>
              <a:t>53</a:t>
            </a:r>
            <a:r>
              <a:rPr lang="en-US" dirty="0">
                <a:cs typeface="Calibri"/>
              </a:rPr>
              <a:t>K Beam</a:t>
            </a:r>
            <a:endParaRPr lang="en-US" dirty="0"/>
          </a:p>
          <a:p>
            <a:r>
              <a:rPr lang="en-US" baseline="30000" dirty="0"/>
              <a:t>52</a:t>
            </a:r>
            <a:r>
              <a:rPr lang="en-US" dirty="0"/>
              <a:t>Ca Peak</a:t>
            </a:r>
            <a:endParaRPr lang="en-US" dirty="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B00678-5041-56D9-6501-83F625DB4B94}"/>
              </a:ext>
            </a:extLst>
          </p:cNvPr>
          <p:cNvSpPr txBox="1"/>
          <p:nvPr/>
        </p:nvSpPr>
        <p:spPr>
          <a:xfrm>
            <a:off x="8718222" y="51704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Neutron tagged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19855-122E-F7E8-59A5-BAF75D3F6235}"/>
              </a:ext>
            </a:extLst>
          </p:cNvPr>
          <p:cNvSpPr txBox="1"/>
          <p:nvPr/>
        </p:nvSpPr>
        <p:spPr>
          <a:xfrm>
            <a:off x="3039529" y="264361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ZDS tagged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040E2-F478-F91E-8962-50D5465F9AA3}"/>
              </a:ext>
            </a:extLst>
          </p:cNvPr>
          <p:cNvSpPr txBox="1"/>
          <p:nvPr/>
        </p:nvSpPr>
        <p:spPr>
          <a:xfrm>
            <a:off x="6889172" y="2507673"/>
            <a:ext cx="1430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cs typeface="Calibri"/>
              </a:rPr>
              <a:t>53</a:t>
            </a:r>
            <a:r>
              <a:rPr lang="en-US" dirty="0">
                <a:cs typeface="Calibri"/>
              </a:rPr>
              <a:t>K Beam</a:t>
            </a:r>
            <a:endParaRPr lang="en-US" dirty="0"/>
          </a:p>
          <a:p>
            <a:r>
              <a:rPr lang="en-US" baseline="30000" dirty="0"/>
              <a:t>53</a:t>
            </a:r>
            <a:r>
              <a:rPr lang="en-US" dirty="0"/>
              <a:t>Ca Peak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66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502581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56F4-1F4E-44A8-8C67-D8BA00EA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3145819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Single particle energies drift away from β-stability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Creates new magic numbers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9E75171-A683-3B32-D746-8578E7866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667" y="33090"/>
            <a:ext cx="7789333" cy="62672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F2F850-73B4-F25E-16F8-70D2F9E86263}"/>
              </a:ext>
            </a:extLst>
          </p:cNvPr>
          <p:cNvSpPr/>
          <p:nvPr/>
        </p:nvSpPr>
        <p:spPr>
          <a:xfrm>
            <a:off x="6747976" y="3784600"/>
            <a:ext cx="821224" cy="59266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Calibri Light"/>
              </a:rPr>
              <a:t>Level Schemes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E4022D-B228-3DEF-A380-6D2E60C9A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2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hart&#10;&#10;Description automatically generated">
            <a:extLst>
              <a:ext uri="{FF2B5EF4-FFF2-40B4-BE49-F238E27FC236}">
                <a16:creationId xmlns:a16="http://schemas.microsoft.com/office/drawing/2014/main" id="{5FB00054-2A98-8C96-AE9F-9BC7932C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73185A9-395A-DE65-025B-6EC51BBF9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3392" y="982135"/>
            <a:ext cx="4304245" cy="4407488"/>
          </a:xfrm>
        </p:spPr>
      </p:pic>
      <p:pic>
        <p:nvPicPr>
          <p:cNvPr id="9" name="Picture 6" descr="Diagram&#10;&#10;Description automatically generated">
            <a:extLst>
              <a:ext uri="{FF2B5EF4-FFF2-40B4-BE49-F238E27FC236}">
                <a16:creationId xmlns:a16="http://schemas.microsoft.com/office/drawing/2014/main" id="{67DE8663-0B28-9456-98B4-44C7EE5B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251" y="923406"/>
            <a:ext cx="3994579" cy="45324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ACB18C-35D6-3214-E6E5-5C4AA87E17D5}"/>
              </a:ext>
            </a:extLst>
          </p:cNvPr>
          <p:cNvSpPr/>
          <p:nvPr/>
        </p:nvSpPr>
        <p:spPr>
          <a:xfrm>
            <a:off x="529935" y="2512867"/>
            <a:ext cx="1905000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BA91CBE-FA47-6A45-982A-20F4E4CD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Calibri Light"/>
              </a:rPr>
              <a:t>Level Schemes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611A0A-18A1-D6FE-E386-77A9A012D391}"/>
              </a:ext>
            </a:extLst>
          </p:cNvPr>
          <p:cNvSpPr/>
          <p:nvPr/>
        </p:nvSpPr>
        <p:spPr>
          <a:xfrm>
            <a:off x="3898323" y="4989368"/>
            <a:ext cx="1844385" cy="917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5E0D30-2ACF-5498-942F-D11B52FCE4B1}"/>
              </a:ext>
            </a:extLst>
          </p:cNvPr>
          <p:cNvSpPr/>
          <p:nvPr/>
        </p:nvSpPr>
        <p:spPr>
          <a:xfrm>
            <a:off x="7812231" y="5067299"/>
            <a:ext cx="1844385" cy="917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300E4-C03A-D832-D64D-C625F98F430A}"/>
              </a:ext>
            </a:extLst>
          </p:cNvPr>
          <p:cNvSpPr txBox="1"/>
          <p:nvPr/>
        </p:nvSpPr>
        <p:spPr>
          <a:xfrm>
            <a:off x="4486275" y="488459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30000" dirty="0"/>
              <a:t>51</a:t>
            </a:r>
            <a:r>
              <a:rPr lang="en-US" dirty="0"/>
              <a:t>Sc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43CDA-B327-45FA-CB30-A47FD67C3DCC}"/>
              </a:ext>
            </a:extLst>
          </p:cNvPr>
          <p:cNvSpPr txBox="1"/>
          <p:nvPr/>
        </p:nvSpPr>
        <p:spPr>
          <a:xfrm>
            <a:off x="8530070" y="498850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30000" dirty="0"/>
              <a:t>52</a:t>
            </a:r>
            <a:r>
              <a:rPr lang="en-US" dirty="0"/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693683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hart&#10;&#10;Description automatically generated">
            <a:extLst>
              <a:ext uri="{FF2B5EF4-FFF2-40B4-BE49-F238E27FC236}">
                <a16:creationId xmlns:a16="http://schemas.microsoft.com/office/drawing/2014/main" id="{AA6972BF-5519-E37A-2A31-C535D9265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5092F-2A5C-F3E8-86F9-B4BF7D23DAE7}"/>
              </a:ext>
            </a:extLst>
          </p:cNvPr>
          <p:cNvSpPr/>
          <p:nvPr/>
        </p:nvSpPr>
        <p:spPr>
          <a:xfrm>
            <a:off x="4296639" y="3482685"/>
            <a:ext cx="961160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D2018CC8-5F27-565A-ECBB-17CB28D6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76" y="31965"/>
            <a:ext cx="4310495" cy="2906138"/>
          </a:xfrm>
          <a:prstGeom prst="rect">
            <a:avLst/>
          </a:prstGeom>
        </p:spPr>
      </p:pic>
      <p:pic>
        <p:nvPicPr>
          <p:cNvPr id="15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02ECFC21-3663-3AD2-5E2F-225DEA08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605" y="3113271"/>
            <a:ext cx="4137312" cy="2804891"/>
          </a:xfrm>
          <a:prstGeom prst="rect">
            <a:avLst/>
          </a:prstGeom>
        </p:spPr>
      </p:pic>
      <p:pic>
        <p:nvPicPr>
          <p:cNvPr id="4" name="Picture 5" descr="Diagram, histogram&#10;&#10;Description automatically generated">
            <a:extLst>
              <a:ext uri="{FF2B5EF4-FFF2-40B4-BE49-F238E27FC236}">
                <a16:creationId xmlns:a16="http://schemas.microsoft.com/office/drawing/2014/main" id="{355B2605-04CE-34E4-57DF-44DA4ED28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377" y="-80220"/>
            <a:ext cx="4443046" cy="3300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51B02-EE6A-C2E6-5153-519160B24A38}"/>
              </a:ext>
            </a:extLst>
          </p:cNvPr>
          <p:cNvSpPr txBox="1"/>
          <p:nvPr/>
        </p:nvSpPr>
        <p:spPr>
          <a:xfrm>
            <a:off x="4395577" y="4515250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+mn-lt"/>
                <a:cs typeface="+mn-lt"/>
              </a:rPr>
              <a:t>F. Browne et al. PHYSICAL REVIEW LETTERS </a:t>
            </a:r>
            <a:r>
              <a:rPr lang="en-US" sz="1400" b="1" dirty="0">
                <a:ea typeface="+mn-lt"/>
                <a:cs typeface="+mn-lt"/>
              </a:rPr>
              <a:t>126</a:t>
            </a:r>
            <a:r>
              <a:rPr lang="en-US" sz="1400" dirty="0">
                <a:ea typeface="+mn-lt"/>
                <a:cs typeface="+mn-lt"/>
              </a:rPr>
              <a:t>, 252501 (2021)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5202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hart&#10;&#10;Description automatically generated">
            <a:extLst>
              <a:ext uri="{FF2B5EF4-FFF2-40B4-BE49-F238E27FC236}">
                <a16:creationId xmlns:a16="http://schemas.microsoft.com/office/drawing/2014/main" id="{AA6972BF-5519-E37A-2A31-C535D9265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681E06-3CA6-1826-55D7-5AC7471B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74" y="163661"/>
            <a:ext cx="4509655" cy="31016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05092F-2A5C-F3E8-86F9-B4BF7D23DAE7}"/>
              </a:ext>
            </a:extLst>
          </p:cNvPr>
          <p:cNvSpPr/>
          <p:nvPr/>
        </p:nvSpPr>
        <p:spPr>
          <a:xfrm>
            <a:off x="3352799" y="3482685"/>
            <a:ext cx="995796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38A88-B24E-1031-3978-EEDC0F7FFEB0}"/>
              </a:ext>
            </a:extLst>
          </p:cNvPr>
          <p:cNvSpPr txBox="1"/>
          <p:nvPr/>
        </p:nvSpPr>
        <p:spPr>
          <a:xfrm>
            <a:off x="4914900" y="134735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>
                <a:solidFill>
                  <a:schemeClr val="accent1"/>
                </a:solidFill>
                <a:ea typeface="+mn-lt"/>
                <a:cs typeface="+mn-lt"/>
              </a:rPr>
              <a:t>9</a:t>
            </a:r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Be(</a:t>
            </a:r>
            <a:r>
              <a:rPr lang="en-US" baseline="30000">
                <a:solidFill>
                  <a:schemeClr val="accent1"/>
                </a:solidFill>
                <a:ea typeface="+mn-lt"/>
                <a:cs typeface="+mn-lt"/>
              </a:rPr>
              <a:t>55</a:t>
            </a:r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Sc,</a:t>
            </a:r>
            <a:r>
              <a:rPr lang="en-US" baseline="30000">
                <a:solidFill>
                  <a:schemeClr val="accent1"/>
                </a:solidFill>
                <a:ea typeface="+mn-lt"/>
                <a:cs typeface="+mn-lt"/>
              </a:rPr>
              <a:t>53</a:t>
            </a:r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Caγ)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6" descr="Chart&#10;&#10;Description automatically generated">
            <a:extLst>
              <a:ext uri="{FF2B5EF4-FFF2-40B4-BE49-F238E27FC236}">
                <a16:creationId xmlns:a16="http://schemas.microsoft.com/office/drawing/2014/main" id="{501529FC-0776-1638-305A-C452DAF8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310" y="665743"/>
            <a:ext cx="3946813" cy="2720969"/>
          </a:xfrm>
          <a:prstGeom prst="rect">
            <a:avLst/>
          </a:prstGeom>
        </p:spPr>
      </p:pic>
      <p:pic>
        <p:nvPicPr>
          <p:cNvPr id="17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BD1B4751-46B6-CE3E-8A1E-374AD64D7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696" y="3513907"/>
            <a:ext cx="3894859" cy="26270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5EB8D7-6A9F-ECE1-0C4F-B46F4B09ED9A}"/>
              </a:ext>
            </a:extLst>
          </p:cNvPr>
          <p:cNvSpPr txBox="1">
            <a:spLocks/>
          </p:cNvSpPr>
          <p:nvPr/>
        </p:nvSpPr>
        <p:spPr>
          <a:xfrm>
            <a:off x="188742" y="374526"/>
            <a:ext cx="285847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/>
                <a:cs typeface="Calibri Light"/>
              </a:rPr>
              <a:t>Level Schemes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3DE04-C58A-C6DA-9F5A-6ADFDC303902}"/>
              </a:ext>
            </a:extLst>
          </p:cNvPr>
          <p:cNvSpPr txBox="1"/>
          <p:nvPr/>
        </p:nvSpPr>
        <p:spPr>
          <a:xfrm>
            <a:off x="8802831" y="102696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accent1"/>
                </a:solidFill>
              </a:rPr>
              <a:t>54K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542BAE-6E49-B7B1-46E4-80751C175678}"/>
              </a:ext>
            </a:extLst>
          </p:cNvPr>
          <p:cNvSpPr txBox="1"/>
          <p:nvPr/>
        </p:nvSpPr>
        <p:spPr>
          <a:xfrm>
            <a:off x="8101444" y="391910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accent1"/>
                </a:solidFill>
              </a:rPr>
              <a:t>53K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63754-F046-2379-0472-B20E96F3CDB8}"/>
              </a:ext>
            </a:extLst>
          </p:cNvPr>
          <p:cNvSpPr txBox="1"/>
          <p:nvPr/>
        </p:nvSpPr>
        <p:spPr>
          <a:xfrm>
            <a:off x="5018809" y="266353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Source: ENSDF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6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CAC05CAA-2F70-B370-DDD2-450765950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759" y="0"/>
            <a:ext cx="4604404" cy="63107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F08726-E93F-E026-1C93-90C023F9EF27}"/>
              </a:ext>
            </a:extLst>
          </p:cNvPr>
          <p:cNvCxnSpPr/>
          <p:nvPr/>
        </p:nvCxnSpPr>
        <p:spPr>
          <a:xfrm>
            <a:off x="8472713" y="1158271"/>
            <a:ext cx="7258" cy="17126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82DF12-0CCD-A4FA-1B40-3816C0995ED0}"/>
              </a:ext>
            </a:extLst>
          </p:cNvPr>
          <p:cNvCxnSpPr/>
          <p:nvPr/>
        </p:nvCxnSpPr>
        <p:spPr>
          <a:xfrm>
            <a:off x="8264828" y="1156000"/>
            <a:ext cx="895046" cy="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D0A4E6-BCF5-1D0B-3B2F-7E557CB555BC}"/>
              </a:ext>
            </a:extLst>
          </p:cNvPr>
          <p:cNvCxnSpPr/>
          <p:nvPr/>
        </p:nvCxnSpPr>
        <p:spPr>
          <a:xfrm flipH="1">
            <a:off x="8596389" y="1153734"/>
            <a:ext cx="4837" cy="22569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A1CEE1-A6DC-0084-D9C1-8553B8DA18E2}"/>
              </a:ext>
            </a:extLst>
          </p:cNvPr>
          <p:cNvCxnSpPr>
            <a:cxnSpLocks/>
          </p:cNvCxnSpPr>
          <p:nvPr/>
        </p:nvCxnSpPr>
        <p:spPr>
          <a:xfrm>
            <a:off x="8397875" y="1954285"/>
            <a:ext cx="895046" cy="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85DE1E-D607-6ADC-E075-F1170B35FA84}"/>
              </a:ext>
            </a:extLst>
          </p:cNvPr>
          <p:cNvCxnSpPr>
            <a:cxnSpLocks/>
          </p:cNvCxnSpPr>
          <p:nvPr/>
        </p:nvCxnSpPr>
        <p:spPr>
          <a:xfrm flipH="1">
            <a:off x="8850388" y="1952019"/>
            <a:ext cx="4837" cy="902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D68D8DE-5624-1612-5237-B490243B687D}"/>
              </a:ext>
            </a:extLst>
          </p:cNvPr>
          <p:cNvSpPr txBox="1"/>
          <p:nvPr/>
        </p:nvSpPr>
        <p:spPr>
          <a:xfrm>
            <a:off x="8712200" y="334130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</a:rPr>
              <a:t>2563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145E30-8AA9-9054-482B-1E57A4F68AB7}"/>
              </a:ext>
            </a:extLst>
          </p:cNvPr>
          <p:cNvSpPr txBox="1"/>
          <p:nvPr/>
        </p:nvSpPr>
        <p:spPr>
          <a:xfrm>
            <a:off x="7810200" y="179680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FF0000"/>
                </a:solidFill>
              </a:rPr>
              <a:t>4102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0DB56E-5307-9864-6C40-A77370E760DF}"/>
              </a:ext>
            </a:extLst>
          </p:cNvPr>
          <p:cNvSpPr txBox="1"/>
          <p:nvPr/>
        </p:nvSpPr>
        <p:spPr>
          <a:xfrm>
            <a:off x="7814252" y="1012012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FF0000"/>
                </a:solidFill>
                <a:cs typeface="Calibri"/>
              </a:rPr>
              <a:t>5034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7BC1BF-2011-D767-DF84-C1379830A365}"/>
              </a:ext>
            </a:extLst>
          </p:cNvPr>
          <p:cNvSpPr txBox="1"/>
          <p:nvPr/>
        </p:nvSpPr>
        <p:spPr>
          <a:xfrm rot="18540000">
            <a:off x="7853894" y="1907209"/>
            <a:ext cx="50101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>
                <a:solidFill>
                  <a:srgbClr val="FFBFBF"/>
                </a:solidFill>
              </a:rPr>
              <a:t>PRELIMINARY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FE7BA0-18DD-9128-12C2-C26CE6BDBF97}"/>
              </a:ext>
            </a:extLst>
          </p:cNvPr>
          <p:cNvSpPr txBox="1"/>
          <p:nvPr/>
        </p:nvSpPr>
        <p:spPr>
          <a:xfrm>
            <a:off x="7810200" y="272332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3153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29A68-F5A7-8A00-FB71-F0758F33B2EF}"/>
              </a:ext>
            </a:extLst>
          </p:cNvPr>
          <p:cNvSpPr txBox="1"/>
          <p:nvPr/>
        </p:nvSpPr>
        <p:spPr>
          <a:xfrm>
            <a:off x="7810200" y="320824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2563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C3C751-4560-1A70-1E61-95754AF8D16B}"/>
              </a:ext>
            </a:extLst>
          </p:cNvPr>
          <p:cNvSpPr txBox="1"/>
          <p:nvPr/>
        </p:nvSpPr>
        <p:spPr>
          <a:xfrm>
            <a:off x="7810199" y="199596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3990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63A22A-D55C-AC3C-0D19-817D302A4C85}"/>
              </a:ext>
            </a:extLst>
          </p:cNvPr>
          <p:cNvSpPr txBox="1"/>
          <p:nvPr/>
        </p:nvSpPr>
        <p:spPr>
          <a:xfrm>
            <a:off x="8935880" y="29012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cs typeface="Calibri"/>
              </a:rPr>
              <a:t>5951</a:t>
            </a:r>
            <a:endParaRPr lang="en-US" sz="1200"/>
          </a:p>
        </p:txBody>
      </p:sp>
      <p:pic>
        <p:nvPicPr>
          <p:cNvPr id="35" name="Picture 6" descr="Chart&#10;&#10;Description automatically generated">
            <a:extLst>
              <a:ext uri="{FF2B5EF4-FFF2-40B4-BE49-F238E27FC236}">
                <a16:creationId xmlns:a16="http://schemas.microsoft.com/office/drawing/2014/main" id="{98D54EBF-53CB-772F-BFEB-50F31F365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3900460-99BE-15A9-4187-27525EFCA886}"/>
              </a:ext>
            </a:extLst>
          </p:cNvPr>
          <p:cNvSpPr/>
          <p:nvPr/>
        </p:nvSpPr>
        <p:spPr>
          <a:xfrm>
            <a:off x="2417617" y="3482685"/>
            <a:ext cx="935182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7F2E83-B1FE-3468-0A1E-BAD9702DD244}"/>
              </a:ext>
            </a:extLst>
          </p:cNvPr>
          <p:cNvSpPr/>
          <p:nvPr/>
        </p:nvSpPr>
        <p:spPr>
          <a:xfrm>
            <a:off x="8323117" y="5768685"/>
            <a:ext cx="1731817" cy="450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3294A-381F-73FD-5737-7F2DE478FD20}"/>
              </a:ext>
            </a:extLst>
          </p:cNvPr>
          <p:cNvSpPr txBox="1"/>
          <p:nvPr/>
        </p:nvSpPr>
        <p:spPr>
          <a:xfrm>
            <a:off x="8322252" y="574184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30000" dirty="0"/>
              <a:t>52</a:t>
            </a:r>
            <a:r>
              <a:rPr lang="en-US" dirty="0"/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299051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FD8C467-8301-1665-88BC-7578187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320" y="563327"/>
            <a:ext cx="7392220" cy="5184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DFDF0-BDB3-47C7-8E73-DEB1FB4D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797878" cy="1450757"/>
          </a:xfrm>
        </p:spPr>
        <p:txBody>
          <a:bodyPr/>
          <a:lstStyle/>
          <a:p>
            <a:r>
              <a:rPr lang="en-US">
                <a:cs typeface="Calibri Light"/>
              </a:rPr>
              <a:t>Summary and 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7270C-6351-94B9-D496-8E7894A5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94496-ED14-42A0-9E93-FFC1BB51CCF3}"/>
              </a:ext>
            </a:extLst>
          </p:cNvPr>
          <p:cNvSpPr txBox="1"/>
          <p:nvPr/>
        </p:nvSpPr>
        <p:spPr>
          <a:xfrm>
            <a:off x="1094198" y="2061681"/>
            <a:ext cx="410462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Expanded Level Schemes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aseline="30000" dirty="0">
                <a:cs typeface="Calibri"/>
              </a:rPr>
              <a:t>52</a:t>
            </a:r>
            <a:r>
              <a:rPr lang="en-US" sz="2400" dirty="0">
                <a:cs typeface="Calibri"/>
              </a:rPr>
              <a:t>Ca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Scandium Isotopes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Beta and Beta-n population of states in </a:t>
            </a:r>
            <a:r>
              <a:rPr lang="en-US" sz="2400" baseline="30000" dirty="0">
                <a:cs typeface="Calibri"/>
              </a:rPr>
              <a:t>53</a:t>
            </a:r>
            <a:r>
              <a:rPr lang="en-US" sz="2400" dirty="0">
                <a:cs typeface="Calibri"/>
              </a:rPr>
              <a:t>Ca and </a:t>
            </a:r>
            <a:r>
              <a:rPr lang="en-US" sz="2400" baseline="30000" dirty="0">
                <a:cs typeface="Calibri"/>
              </a:rPr>
              <a:t>54</a:t>
            </a:r>
            <a:r>
              <a:rPr lang="en-US" sz="2400" dirty="0">
                <a:cs typeface="Calibri"/>
              </a:rPr>
              <a:t>Ca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Next Steps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Assign Spins where possible through angular correlations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D9970-68F6-4824-DB46-B50CCCD38536}"/>
              </a:ext>
            </a:extLst>
          </p:cNvPr>
          <p:cNvSpPr txBox="1"/>
          <p:nvPr/>
        </p:nvSpPr>
        <p:spPr>
          <a:xfrm>
            <a:off x="9887194" y="43985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5951</a:t>
            </a:r>
          </a:p>
          <a:p>
            <a:pPr algn="l"/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A0DAA-C0FD-089F-BA5C-B1545AF211BA}"/>
              </a:ext>
            </a:extLst>
          </p:cNvPr>
          <p:cNvSpPr txBox="1"/>
          <p:nvPr/>
        </p:nvSpPr>
        <p:spPr>
          <a:xfrm>
            <a:off x="9209375" y="5358252"/>
            <a:ext cx="2708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Arial"/>
              </a:rPr>
              <a:t>Adapted from J.D. Holt, J. Menéndez, J. Simonis, and A. Schwenk, Physical Review C </a:t>
            </a:r>
            <a:r>
              <a:rPr lang="en-US" sz="1200" b="1" dirty="0">
                <a:cs typeface="Arial"/>
              </a:rPr>
              <a:t>90</a:t>
            </a:r>
            <a:r>
              <a:rPr lang="en-US" sz="1200" dirty="0">
                <a:cs typeface="Arial"/>
              </a:rPr>
              <a:t> (2014).​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AEA448-7EE6-702C-40BB-667ACA2D25CD}"/>
              </a:ext>
            </a:extLst>
          </p:cNvPr>
          <p:cNvCxnSpPr/>
          <p:nvPr/>
        </p:nvCxnSpPr>
        <p:spPr>
          <a:xfrm>
            <a:off x="7422050" y="2992457"/>
            <a:ext cx="814997" cy="9701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640F69-2ADC-CD31-F3E0-E13F52510198}"/>
              </a:ext>
            </a:extLst>
          </p:cNvPr>
          <p:cNvCxnSpPr>
            <a:cxnSpLocks/>
          </p:cNvCxnSpPr>
          <p:nvPr/>
        </p:nvCxnSpPr>
        <p:spPr>
          <a:xfrm>
            <a:off x="7376145" y="2358986"/>
            <a:ext cx="824178" cy="9701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903550-35AE-A588-BA1E-7FB4C0C7168D}"/>
              </a:ext>
            </a:extLst>
          </p:cNvPr>
          <p:cNvCxnSpPr>
            <a:cxnSpLocks/>
          </p:cNvCxnSpPr>
          <p:nvPr/>
        </p:nvCxnSpPr>
        <p:spPr>
          <a:xfrm>
            <a:off x="7376145" y="1780600"/>
            <a:ext cx="824178" cy="521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67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C82C-A4E6-4DA0-8B18-170DC7D6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Acknowledgements</a:t>
            </a:r>
            <a:endParaRPr lang="en-US"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3B699C-9729-79EA-443E-DCB32905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0B67001-C52B-46B7-AE90-9C0FC40B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99" y="1918339"/>
            <a:ext cx="1426483" cy="1426483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F88E0684-0224-447B-A1A5-5F1CF82D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052" y="2057785"/>
            <a:ext cx="2743200" cy="495788"/>
          </a:xfrm>
          <a:prstGeom prst="rect">
            <a:avLst/>
          </a:prstGeom>
        </p:spPr>
      </p:pic>
      <p:pic>
        <p:nvPicPr>
          <p:cNvPr id="6" name="Picture 5" descr="A drawing of a face&#10;&#10;Description generated with high confidence">
            <a:extLst>
              <a:ext uri="{FF2B5EF4-FFF2-40B4-BE49-F238E27FC236}">
                <a16:creationId xmlns:a16="http://schemas.microsoft.com/office/drawing/2014/main" id="{D7F3BA81-DA09-4844-A20B-8E7530591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676" y="2240974"/>
            <a:ext cx="1754415" cy="872672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CA931F3-B740-4329-82BA-DB380E4A9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670" y="1808282"/>
            <a:ext cx="1471840" cy="1471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2872BE-AC3C-48E0-83CD-8FA8CB091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921" y="1808282"/>
            <a:ext cx="1307006" cy="130415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CED8DF0D-4D5E-4841-BEA7-C20752A56566}"/>
              </a:ext>
            </a:extLst>
          </p:cNvPr>
          <p:cNvSpPr txBox="1"/>
          <p:nvPr/>
        </p:nvSpPr>
        <p:spPr>
          <a:xfrm>
            <a:off x="704227" y="3351045"/>
            <a:ext cx="2743200" cy="286232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C.E. Svensson</a:t>
            </a:r>
          </a:p>
          <a:p>
            <a:r>
              <a:rPr lang="en-US">
                <a:cs typeface="Calibri"/>
              </a:rPr>
              <a:t>H. </a:t>
            </a:r>
            <a:r>
              <a:rPr lang="en-US" err="1">
                <a:cs typeface="Calibri"/>
              </a:rPr>
              <a:t>Bidaman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V. Bildstein</a:t>
            </a:r>
          </a:p>
          <a:p>
            <a:r>
              <a:rPr lang="en-US">
                <a:cs typeface="Calibri"/>
              </a:rPr>
              <a:t>S. Buck</a:t>
            </a:r>
          </a:p>
          <a:p>
            <a:r>
              <a:rPr lang="en-US">
                <a:cs typeface="Calibri"/>
              </a:rPr>
              <a:t>P.E. Garret</a:t>
            </a:r>
          </a:p>
          <a:p>
            <a:r>
              <a:rPr lang="en-US">
                <a:cs typeface="Calibri"/>
              </a:rPr>
              <a:t>A.T. </a:t>
            </a:r>
            <a:r>
              <a:rPr lang="en-US" err="1">
                <a:cs typeface="Calibri"/>
              </a:rPr>
              <a:t>Laffoley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A.D. MacLean</a:t>
            </a:r>
          </a:p>
          <a:p>
            <a:r>
              <a:rPr lang="en-US">
                <a:cs typeface="Calibri"/>
              </a:rPr>
              <a:t>A.J. Radich</a:t>
            </a:r>
          </a:p>
          <a:p>
            <a:r>
              <a:rPr lang="en-US">
                <a:cs typeface="Calibri"/>
              </a:rPr>
              <a:t>M. </a:t>
            </a:r>
            <a:r>
              <a:rPr lang="en-US" err="1">
                <a:cs typeface="Calibri"/>
              </a:rPr>
              <a:t>Rocchini</a:t>
            </a:r>
          </a:p>
          <a:p>
            <a:r>
              <a:rPr lang="en-US">
                <a:cs typeface="Calibri"/>
              </a:rPr>
              <a:t>T. Zidar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40DE239-3861-488D-9F88-1629D2EA1471}"/>
              </a:ext>
            </a:extLst>
          </p:cNvPr>
          <p:cNvSpPr txBox="1"/>
          <p:nvPr/>
        </p:nvSpPr>
        <p:spPr>
          <a:xfrm>
            <a:off x="2432786" y="2676358"/>
            <a:ext cx="2743200" cy="3693319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G.C. Ball</a:t>
            </a:r>
          </a:p>
          <a:p>
            <a:r>
              <a:rPr lang="en-US">
                <a:cs typeface="Calibri"/>
              </a:rPr>
              <a:t>S.S. Bhattacharjee</a:t>
            </a:r>
          </a:p>
          <a:p>
            <a:r>
              <a:rPr lang="en-US">
                <a:cs typeface="Calibri"/>
              </a:rPr>
              <a:t>G. Carpenter</a:t>
            </a:r>
          </a:p>
          <a:p>
            <a:r>
              <a:rPr lang="en-US">
                <a:cs typeface="Calibri"/>
              </a:rPr>
              <a:t>A.B. </a:t>
            </a:r>
            <a:r>
              <a:rPr lang="en-US" err="1">
                <a:cs typeface="Calibri"/>
              </a:rPr>
              <a:t>Garnsworthy</a:t>
            </a:r>
          </a:p>
          <a:p>
            <a:r>
              <a:rPr lang="en-US">
                <a:cs typeface="Calibri"/>
              </a:rPr>
              <a:t>C. Griffin</a:t>
            </a:r>
          </a:p>
          <a:p>
            <a:r>
              <a:rPr lang="en-US">
                <a:cs typeface="Calibri"/>
              </a:rPr>
              <a:t>R.S. Lubna</a:t>
            </a:r>
          </a:p>
          <a:p>
            <a:r>
              <a:rPr lang="en-US">
                <a:cs typeface="Calibri"/>
              </a:rPr>
              <a:t>R. Lafleur</a:t>
            </a:r>
          </a:p>
          <a:p>
            <a:r>
              <a:rPr lang="en-US">
                <a:cs typeface="Calibri"/>
              </a:rPr>
              <a:t>B. </a:t>
            </a:r>
            <a:r>
              <a:rPr lang="en-US" err="1">
                <a:cs typeface="Calibri"/>
              </a:rPr>
              <a:t>Olaizola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C. Paxman</a:t>
            </a:r>
          </a:p>
          <a:p>
            <a:r>
              <a:rPr lang="en-US">
                <a:cs typeface="Calibri"/>
              </a:rPr>
              <a:t>C. Porzio</a:t>
            </a:r>
          </a:p>
          <a:p>
            <a:r>
              <a:rPr lang="en-US">
                <a:cs typeface="Calibri"/>
              </a:rPr>
              <a:t>V. Vedia</a:t>
            </a:r>
          </a:p>
          <a:p>
            <a:r>
              <a:rPr lang="en-US">
                <a:cs typeface="Calibri"/>
              </a:rPr>
              <a:t>D. Yates</a:t>
            </a:r>
          </a:p>
          <a:p>
            <a:endParaRPr lang="en-US">
              <a:cs typeface="Calibri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5AECA10-5827-4966-B09C-FB91AC0756D8}"/>
              </a:ext>
            </a:extLst>
          </p:cNvPr>
          <p:cNvSpPr txBox="1"/>
          <p:nvPr/>
        </p:nvSpPr>
        <p:spPr>
          <a:xfrm>
            <a:off x="5385390" y="3167953"/>
            <a:ext cx="2743200" cy="1477328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C. </a:t>
            </a:r>
            <a:r>
              <a:rPr lang="en-US" err="1"/>
              <a:t>Andreoiu</a:t>
            </a:r>
            <a:endParaRPr lang="en-US" err="1">
              <a:cs typeface="Calibri"/>
            </a:endParaRPr>
          </a:p>
          <a:p>
            <a:r>
              <a:rPr lang="en-US">
                <a:cs typeface="Calibri"/>
              </a:rPr>
              <a:t>F.H. Garcia</a:t>
            </a:r>
          </a:p>
          <a:p>
            <a:r>
              <a:rPr lang="en-US">
                <a:cs typeface="Calibri"/>
              </a:rPr>
              <a:t>M.S. Martin</a:t>
            </a:r>
          </a:p>
          <a:p>
            <a:r>
              <a:rPr lang="en-US">
                <a:cs typeface="Calibri"/>
              </a:rPr>
              <a:t>K. Whitmore</a:t>
            </a:r>
          </a:p>
          <a:p>
            <a:r>
              <a:rPr lang="en-US">
                <a:cs typeface="Calibri"/>
              </a:rPr>
              <a:t>F. Wu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9BDC18A-0EA5-4697-90B2-5A3C1AEAB7D2}"/>
              </a:ext>
            </a:extLst>
          </p:cNvPr>
          <p:cNvSpPr txBox="1"/>
          <p:nvPr/>
        </p:nvSpPr>
        <p:spPr>
          <a:xfrm>
            <a:off x="9366547" y="3103720"/>
            <a:ext cx="2743200" cy="1477328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M. Hanley</a:t>
            </a:r>
            <a:endParaRPr lang="en-US"/>
          </a:p>
          <a:p>
            <a:r>
              <a:rPr lang="en-US"/>
              <a:t>C.R. Natzke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F. Sarazin</a:t>
            </a:r>
          </a:p>
          <a:p>
            <a:r>
              <a:rPr lang="en-US">
                <a:cs typeface="Calibri"/>
              </a:rPr>
              <a:t>S. Shadrick</a:t>
            </a:r>
          </a:p>
          <a:p>
            <a:endParaRPr lang="en-US">
              <a:cs typeface="Calibri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BCAA2803-5D33-4B1B-9C4B-80287BBFD918}"/>
              </a:ext>
            </a:extLst>
          </p:cNvPr>
          <p:cNvSpPr txBox="1"/>
          <p:nvPr/>
        </p:nvSpPr>
        <p:spPr>
          <a:xfrm>
            <a:off x="7427583" y="3162177"/>
            <a:ext cx="2743200" cy="92333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G.F. Grinyer</a:t>
            </a:r>
            <a:endParaRPr lang="en-US"/>
          </a:p>
          <a:p>
            <a:r>
              <a:rPr lang="en-US"/>
              <a:t>S. Sharma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A. </a:t>
            </a:r>
            <a:r>
              <a:rPr lang="en-US" err="1">
                <a:cs typeface="Calibri"/>
              </a:rPr>
              <a:t>Talebitaher</a:t>
            </a:r>
          </a:p>
        </p:txBody>
      </p:sp>
    </p:spTree>
    <p:extLst>
      <p:ext uri="{BB962C8B-B14F-4D97-AF65-F5344CB8AC3E}">
        <p14:creationId xmlns:p14="http://schemas.microsoft.com/office/powerpoint/2010/main" val="381651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, object, large&#10;&#10;Description generated with very high confidence">
            <a:extLst>
              <a:ext uri="{FF2B5EF4-FFF2-40B4-BE49-F238E27FC236}">
                <a16:creationId xmlns:a16="http://schemas.microsoft.com/office/drawing/2014/main" id="{C5C17925-4D8B-4A89-9818-E647C6F9E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08922-1894-40F0-9363-A9C81DA7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A03D4-2FFE-4733-9AC9-F40F9A4C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645152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 spc="200">
                <a:solidFill>
                  <a:srgbClr val="FFFFFF"/>
                </a:solidFill>
              </a:rPr>
              <a:t>Any 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92BF2-5BC7-1CF9-4592-EFF4D9CC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47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D1283-1102-9943-F870-9BEAF9BF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8E7D789-4A47-1844-2DD8-055A10AAF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899" y="444703"/>
            <a:ext cx="4319155" cy="5016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63CAC0-8F5C-5441-00EF-9C8A262FCE8B}"/>
              </a:ext>
            </a:extLst>
          </p:cNvPr>
          <p:cNvSpPr txBox="1"/>
          <p:nvPr/>
        </p:nvSpPr>
        <p:spPr>
          <a:xfrm>
            <a:off x="7633854" y="549506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A. T. Gallant et al. Physical Review Letters </a:t>
            </a:r>
            <a:r>
              <a:rPr lang="en-US" sz="1400" b="1">
                <a:cs typeface="Arial"/>
              </a:rPr>
              <a:t>109, </a:t>
            </a:r>
            <a:r>
              <a:rPr lang="en-US" sz="1400">
                <a:cs typeface="Arial"/>
              </a:rPr>
              <a:t>032506 (2012)​</a:t>
            </a:r>
            <a:endParaRPr lang="en-US"/>
          </a:p>
        </p:txBody>
      </p:sp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0848C9C3-B06B-9622-90F5-8849618A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651" y="2148974"/>
            <a:ext cx="4371976" cy="286269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CD216-E38D-D3E8-C540-9439C4F7A0BC}"/>
              </a:ext>
            </a:extLst>
          </p:cNvPr>
          <p:cNvSpPr txBox="1"/>
          <p:nvPr/>
        </p:nvSpPr>
        <p:spPr>
          <a:xfrm>
            <a:off x="1217469" y="516601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R.F. Garcia Ruiz et al., Nature </a:t>
            </a:r>
            <a:r>
              <a:rPr lang="en-US" sz="1400" b="1">
                <a:cs typeface="Arial"/>
              </a:rPr>
              <a:t>12</a:t>
            </a:r>
            <a:r>
              <a:rPr lang="en-US" sz="1400">
                <a:cs typeface="Arial"/>
              </a:rPr>
              <a:t>, 594 (2016).​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71E91-2A50-E196-C301-0E231ABF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10" y="331231"/>
            <a:ext cx="3871590" cy="1450757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Calibri Light"/>
              </a:rPr>
              <a:t>Observables</a:t>
            </a:r>
          </a:p>
        </p:txBody>
      </p:sp>
    </p:spTree>
    <p:extLst>
      <p:ext uri="{BB962C8B-B14F-4D97-AF65-F5344CB8AC3E}">
        <p14:creationId xmlns:p14="http://schemas.microsoft.com/office/powerpoint/2010/main" val="2118619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6A552F-9817-6DA9-3FF1-3B616FEEC35A}"/>
              </a:ext>
            </a:extLst>
          </p:cNvPr>
          <p:cNvSpPr>
            <a:spLocks noGrp="1"/>
          </p:cNvSpPr>
          <p:nvPr/>
        </p:nvSpPr>
        <p:spPr>
          <a:xfrm>
            <a:off x="1009949" y="699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 Light"/>
              </a:rPr>
              <a:t>DESCANT ToF</a:t>
            </a:r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CF29971-6F29-2414-4460-8D6EEC853B4F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70" y="970504"/>
            <a:ext cx="7597238" cy="53865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E7A350-B231-287C-5D03-C12EA04F4314}"/>
              </a:ext>
            </a:extLst>
          </p:cNvPr>
          <p:cNvSpPr txBox="1">
            <a:spLocks/>
          </p:cNvSpPr>
          <p:nvPr/>
        </p:nvSpPr>
        <p:spPr>
          <a:xfrm>
            <a:off x="894609" y="1897791"/>
            <a:ext cx="355820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53K Data</a:t>
            </a:r>
          </a:p>
          <a:p>
            <a:r>
              <a:rPr lang="en-US">
                <a:cs typeface="Calibri"/>
              </a:rPr>
              <a:t>Target to Detector Distance: 50cm </a:t>
            </a:r>
          </a:p>
          <a:p>
            <a:r>
              <a:rPr lang="en-US">
                <a:cs typeface="Calibri"/>
              </a:rPr>
              <a:t>18 ns ~ 4 MeV</a:t>
            </a:r>
          </a:p>
          <a:p>
            <a:r>
              <a:rPr lang="en-US">
                <a:cs typeface="Calibri"/>
              </a:rPr>
              <a:t>24 ns ~ 2.5 MeV</a:t>
            </a:r>
          </a:p>
          <a:p>
            <a:r>
              <a:rPr lang="en-US">
                <a:cs typeface="Calibri"/>
              </a:rPr>
              <a:t>40 ns ~ 0.8 MeV</a:t>
            </a:r>
          </a:p>
          <a:p>
            <a:r>
              <a:rPr lang="en-US">
                <a:cs typeface="Calibri"/>
              </a:rPr>
              <a:t>Qβ-Sn = 9.1 MeV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A4B83C-49E2-E0A0-8680-821B615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7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E4022D-B228-3DEF-A380-6D2E60C9A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C83DCE8-E99A-631B-0AD7-7FD423E4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3" y="2303089"/>
            <a:ext cx="4872892" cy="326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BB052E-D77B-9C11-77DF-7AB1DFD23156}"/>
              </a:ext>
            </a:extLst>
          </p:cNvPr>
          <p:cNvSpPr txBox="1"/>
          <p:nvPr/>
        </p:nvSpPr>
        <p:spPr>
          <a:xfrm>
            <a:off x="441047" y="5436406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J. D. Holt, J. Menéndez, J. Simonis, and A. Schwenk, Physical Review C </a:t>
            </a:r>
            <a:r>
              <a:rPr lang="en-US" sz="1400" b="1" dirty="0">
                <a:cs typeface="Arial"/>
              </a:rPr>
              <a:t>90</a:t>
            </a:r>
            <a:r>
              <a:rPr lang="en-US" sz="1400" dirty="0">
                <a:cs typeface="Arial"/>
              </a:rPr>
              <a:t> (2014).​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097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0E08B58B-7DE2-54BE-61BE-80189684B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0D269-7B5C-5F43-7216-E2FDC7D91A8A}"/>
              </a:ext>
            </a:extLst>
          </p:cNvPr>
          <p:cNvSpPr/>
          <p:nvPr/>
        </p:nvSpPr>
        <p:spPr>
          <a:xfrm>
            <a:off x="6468532" y="320618"/>
            <a:ext cx="702735" cy="61071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icture containing text, person, document&#10;&#10;Description automatically generated">
            <a:extLst>
              <a:ext uri="{FF2B5EF4-FFF2-40B4-BE49-F238E27FC236}">
                <a16:creationId xmlns:a16="http://schemas.microsoft.com/office/drawing/2014/main" id="{E90916E3-9C00-BEFF-C16D-C3B0349D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026"/>
            <a:ext cx="6714719" cy="16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CF009A6-B931-F520-C4D5-B41BD50F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05" y="738474"/>
            <a:ext cx="4223904" cy="3224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D43F0A-8324-A5A4-E9F2-701EE6EAA2BD}"/>
              </a:ext>
            </a:extLst>
          </p:cNvPr>
          <p:cNvSpPr txBox="1"/>
          <p:nvPr/>
        </p:nvSpPr>
        <p:spPr>
          <a:xfrm>
            <a:off x="8291945" y="4966855"/>
            <a:ext cx="60856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E. </a:t>
            </a:r>
            <a:r>
              <a:rPr lang="en-US" sz="1200" dirty="0" err="1"/>
              <a:t>Leistenschneider</a:t>
            </a:r>
            <a:r>
              <a:rPr lang="en-US" sz="1200" dirty="0"/>
              <a:t> et al. </a:t>
            </a:r>
            <a:r>
              <a:rPr lang="en-US" sz="1200" dirty="0">
                <a:ea typeface="+mn-lt"/>
                <a:cs typeface="+mn-lt"/>
              </a:rPr>
              <a:t>Phys. Rev. Lett. </a:t>
            </a:r>
            <a:r>
              <a:rPr lang="en-US" sz="1200" b="1" dirty="0">
                <a:ea typeface="+mn-lt"/>
                <a:cs typeface="+mn-lt"/>
              </a:rPr>
              <a:t>120</a:t>
            </a:r>
            <a:r>
              <a:rPr lang="en-US" sz="1200" dirty="0">
                <a:ea typeface="+mn-lt"/>
                <a:cs typeface="+mn-lt"/>
              </a:rPr>
              <a:t>, 062503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945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5B816F33-681D-6602-D7F6-59DC3658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3040B1-8767-DC7B-1EC0-10D51C528FCA}"/>
              </a:ext>
            </a:extLst>
          </p:cNvPr>
          <p:cNvSpPr/>
          <p:nvPr/>
        </p:nvSpPr>
        <p:spPr>
          <a:xfrm>
            <a:off x="7103533" y="2270759"/>
            <a:ext cx="1413934" cy="7228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3F665C-4925-6536-9293-94AA0FBB558A}"/>
              </a:ext>
            </a:extLst>
          </p:cNvPr>
          <p:cNvSpPr/>
          <p:nvPr/>
        </p:nvSpPr>
        <p:spPr>
          <a:xfrm>
            <a:off x="6468532" y="320618"/>
            <a:ext cx="702735" cy="61071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 descr="A picture containing text, person, document&#10;&#10;Description automatically generated">
            <a:extLst>
              <a:ext uri="{FF2B5EF4-FFF2-40B4-BE49-F238E27FC236}">
                <a16:creationId xmlns:a16="http://schemas.microsoft.com/office/drawing/2014/main" id="{550F673D-EDBE-26F7-8787-3161D8CF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026"/>
            <a:ext cx="6714719" cy="16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EB1DCD1-B78E-B18A-B8B5-629EA134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3191970"/>
            <a:ext cx="6953738" cy="129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8B8208-47DE-7C81-6316-E0ABC2B9A1C5}"/>
              </a:ext>
            </a:extLst>
          </p:cNvPr>
          <p:cNvSpPr txBox="1"/>
          <p:nvPr/>
        </p:nvSpPr>
        <p:spPr>
          <a:xfrm>
            <a:off x="8291945" y="5200650"/>
            <a:ext cx="578253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a typeface="+mn-lt"/>
                <a:cs typeface="+mn-lt"/>
              </a:rPr>
              <a:t>M. Rosenbusch et al. Phys. Rev. Lett. </a:t>
            </a:r>
            <a:r>
              <a:rPr lang="en-US" sz="1200" b="1" dirty="0">
                <a:ea typeface="+mn-lt"/>
                <a:cs typeface="+mn-lt"/>
              </a:rPr>
              <a:t>114</a:t>
            </a:r>
            <a:r>
              <a:rPr lang="en-US" sz="1200" dirty="0">
                <a:ea typeface="+mn-lt"/>
                <a:cs typeface="+mn-lt"/>
              </a:rPr>
              <a:t>, 202501 (2015)</a:t>
            </a:r>
            <a:endParaRPr lang="en-US" sz="120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CA1C2-2870-60CE-1964-56EB7569EC8C}"/>
              </a:ext>
            </a:extLst>
          </p:cNvPr>
          <p:cNvSpPr txBox="1"/>
          <p:nvPr/>
        </p:nvSpPr>
        <p:spPr>
          <a:xfrm>
            <a:off x="8291945" y="4966855"/>
            <a:ext cx="60856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E. </a:t>
            </a:r>
            <a:r>
              <a:rPr lang="en-US" sz="1200" dirty="0" err="1"/>
              <a:t>Leistenschneider</a:t>
            </a:r>
            <a:r>
              <a:rPr lang="en-US" sz="1200" dirty="0"/>
              <a:t> et al. </a:t>
            </a:r>
            <a:r>
              <a:rPr lang="en-US" sz="1200" dirty="0">
                <a:ea typeface="+mn-lt"/>
                <a:cs typeface="+mn-lt"/>
              </a:rPr>
              <a:t>Phys. Rev. Lett. </a:t>
            </a:r>
            <a:r>
              <a:rPr lang="en-US" sz="1200" b="1" dirty="0">
                <a:ea typeface="+mn-lt"/>
                <a:cs typeface="+mn-lt"/>
              </a:rPr>
              <a:t>120</a:t>
            </a:r>
            <a:r>
              <a:rPr lang="en-US" sz="1200" dirty="0">
                <a:ea typeface="+mn-lt"/>
                <a:cs typeface="+mn-lt"/>
              </a:rPr>
              <a:t>, 062503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324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D873B870-04ED-0126-2A77-A25869FFF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BAAE35-1B46-3D8F-A1C4-B7E3F392E6DE}"/>
              </a:ext>
            </a:extLst>
          </p:cNvPr>
          <p:cNvSpPr/>
          <p:nvPr/>
        </p:nvSpPr>
        <p:spPr>
          <a:xfrm>
            <a:off x="7806267" y="1611630"/>
            <a:ext cx="703385" cy="64929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1868E-51C4-337A-C334-8B8728AE94A6}"/>
              </a:ext>
            </a:extLst>
          </p:cNvPr>
          <p:cNvSpPr/>
          <p:nvPr/>
        </p:nvSpPr>
        <p:spPr>
          <a:xfrm>
            <a:off x="6468532" y="320618"/>
            <a:ext cx="702735" cy="61071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0" descr="A picture containing text, person, document&#10;&#10;Description automatically generated">
            <a:extLst>
              <a:ext uri="{FF2B5EF4-FFF2-40B4-BE49-F238E27FC236}">
                <a16:creationId xmlns:a16="http://schemas.microsoft.com/office/drawing/2014/main" id="{96B9479A-3549-0C24-D1CF-32A7B6787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026"/>
            <a:ext cx="6714719" cy="16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9FEC9FD-EA39-5B43-B68A-B7CA9105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3191970"/>
            <a:ext cx="6953738" cy="129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755F0F4F-912C-6404-2115-B7D748084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827" y="4123600"/>
            <a:ext cx="6653778" cy="148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7C1775-4530-E95A-7169-E041100953C2}"/>
              </a:ext>
            </a:extLst>
          </p:cNvPr>
          <p:cNvSpPr/>
          <p:nvPr/>
        </p:nvSpPr>
        <p:spPr>
          <a:xfrm>
            <a:off x="7103533" y="2270759"/>
            <a:ext cx="1413934" cy="7228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D0A2386-4170-F07F-785E-0835DA5C3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7" y="1341636"/>
            <a:ext cx="6882244" cy="2252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D36F7-E777-B1D1-892C-4F4A728BECCF}"/>
              </a:ext>
            </a:extLst>
          </p:cNvPr>
          <p:cNvSpPr txBox="1"/>
          <p:nvPr/>
        </p:nvSpPr>
        <p:spPr>
          <a:xfrm>
            <a:off x="8291945" y="5443105"/>
            <a:ext cx="5678630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ea typeface="+mn-lt"/>
                <a:cs typeface="+mn-lt"/>
              </a:rPr>
              <a:t>D. </a:t>
            </a:r>
            <a:r>
              <a:rPr lang="en-US" sz="1200" dirty="0" err="1">
                <a:ea typeface="+mn-lt"/>
                <a:cs typeface="+mn-lt"/>
              </a:rPr>
              <a:t>Steppenbeck</a:t>
            </a:r>
            <a:r>
              <a:rPr lang="en-US" sz="1200" dirty="0">
                <a:ea typeface="+mn-lt"/>
                <a:cs typeface="+mn-lt"/>
              </a:rPr>
              <a:t> et al., Nature </a:t>
            </a:r>
            <a:r>
              <a:rPr lang="en-US" sz="1200" b="1" dirty="0">
                <a:ea typeface="+mn-lt"/>
                <a:cs typeface="+mn-lt"/>
              </a:rPr>
              <a:t>502</a:t>
            </a:r>
            <a:r>
              <a:rPr lang="en-US" sz="1200" dirty="0">
                <a:ea typeface="+mn-lt"/>
                <a:cs typeface="+mn-lt"/>
              </a:rPr>
              <a:t>, 207 (2013).</a:t>
            </a:r>
            <a:endParaRPr lang="en-US" sz="1200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40A13-C5E2-2E48-0270-5F64656D982F}"/>
              </a:ext>
            </a:extLst>
          </p:cNvPr>
          <p:cNvSpPr txBox="1"/>
          <p:nvPr/>
        </p:nvSpPr>
        <p:spPr>
          <a:xfrm>
            <a:off x="8291945" y="5200650"/>
            <a:ext cx="578253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a typeface="+mn-lt"/>
                <a:cs typeface="+mn-lt"/>
              </a:rPr>
              <a:t>M. Rosenbusch et al. Phys. Rev. Lett. </a:t>
            </a:r>
            <a:r>
              <a:rPr lang="en-US" sz="1200" b="1" dirty="0">
                <a:ea typeface="+mn-lt"/>
                <a:cs typeface="+mn-lt"/>
              </a:rPr>
              <a:t>114</a:t>
            </a:r>
            <a:r>
              <a:rPr lang="en-US" sz="1200" dirty="0">
                <a:ea typeface="+mn-lt"/>
                <a:cs typeface="+mn-lt"/>
              </a:rPr>
              <a:t>, 202501 (2015)</a:t>
            </a:r>
            <a:endParaRPr lang="en-US" sz="120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94479-63EB-81D2-42BE-C1F938F4C2B2}"/>
              </a:ext>
            </a:extLst>
          </p:cNvPr>
          <p:cNvSpPr txBox="1"/>
          <p:nvPr/>
        </p:nvSpPr>
        <p:spPr>
          <a:xfrm>
            <a:off x="8291945" y="4966855"/>
            <a:ext cx="60856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E. </a:t>
            </a:r>
            <a:r>
              <a:rPr lang="en-US" sz="1200" dirty="0" err="1"/>
              <a:t>Leistenschneider</a:t>
            </a:r>
            <a:r>
              <a:rPr lang="en-US" sz="1200" dirty="0"/>
              <a:t> et al. </a:t>
            </a:r>
            <a:r>
              <a:rPr lang="en-US" sz="1200" dirty="0">
                <a:ea typeface="+mn-lt"/>
                <a:cs typeface="+mn-lt"/>
              </a:rPr>
              <a:t>Phys. Rev. Lett. </a:t>
            </a:r>
            <a:r>
              <a:rPr lang="en-US" sz="1200" b="1" dirty="0">
                <a:ea typeface="+mn-lt"/>
                <a:cs typeface="+mn-lt"/>
              </a:rPr>
              <a:t>120</a:t>
            </a:r>
            <a:r>
              <a:rPr lang="en-US" sz="1200" dirty="0">
                <a:ea typeface="+mn-lt"/>
                <a:cs typeface="+mn-lt"/>
              </a:rPr>
              <a:t>, 062503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652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209DA96-94A1-3EF9-9E8D-ABD467258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A0D269-7B5C-5F43-7216-E2FDC7D91A8A}"/>
              </a:ext>
            </a:extLst>
          </p:cNvPr>
          <p:cNvSpPr/>
          <p:nvPr/>
        </p:nvSpPr>
        <p:spPr>
          <a:xfrm>
            <a:off x="6488028" y="345281"/>
            <a:ext cx="670211" cy="53818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C7557B-7644-D68F-AC15-6F05B3035838}"/>
              </a:ext>
            </a:extLst>
          </p:cNvPr>
          <p:cNvSpPr/>
          <p:nvPr/>
        </p:nvSpPr>
        <p:spPr>
          <a:xfrm>
            <a:off x="7831148" y="345281"/>
            <a:ext cx="670211" cy="40065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2DE46-FFF0-2BD2-DF8D-2DEB05FE1C51}"/>
              </a:ext>
            </a:extLst>
          </p:cNvPr>
          <p:cNvSpPr txBox="1"/>
          <p:nvPr/>
        </p:nvSpPr>
        <p:spPr>
          <a:xfrm>
            <a:off x="191477" y="1979246"/>
            <a:ext cx="2743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Clear evidence for a new shell closure at N=32 and sub-shell closure at N=34</a:t>
            </a: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15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304560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56F4-1F4E-44A8-8C67-D8BA00EA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3500842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Various Interactions can describe this behavior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Phenomenological models require spectroscopic validation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69D2D-1197-C45D-7AEE-6082C3E4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F55D8E7-F67E-4B70-BFAF-7E4097D9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224" y="434797"/>
            <a:ext cx="7392220" cy="5184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7ACC3-1D81-4824-A6DB-7E4ADD8D9633}"/>
              </a:ext>
            </a:extLst>
          </p:cNvPr>
          <p:cNvSpPr txBox="1"/>
          <p:nvPr/>
        </p:nvSpPr>
        <p:spPr>
          <a:xfrm>
            <a:off x="9174739" y="5358252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J. D. Holt, J. Menéndez, J. Simonis, and A. Schwenk, Physical Review C </a:t>
            </a:r>
            <a:r>
              <a:rPr lang="en-US" sz="1400" b="1" dirty="0">
                <a:cs typeface="Arial"/>
              </a:rPr>
              <a:t>90</a:t>
            </a:r>
            <a:r>
              <a:rPr lang="en-US" sz="1400" dirty="0">
                <a:cs typeface="Arial"/>
              </a:rPr>
              <a:t> (2014).​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713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F801-7815-E0E0-B2B9-A0A93F11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TRIUMF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BB38-4135-433C-85FA-A20BFEDB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76" y="1845734"/>
            <a:ext cx="3806536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ea typeface="+mn-lt"/>
                <a:cs typeface="+mn-lt"/>
              </a:rPr>
              <a:t>TRI</a:t>
            </a:r>
            <a:r>
              <a:rPr lang="en-US" sz="2400" dirty="0">
                <a:ea typeface="+mn-lt"/>
                <a:cs typeface="+mn-lt"/>
              </a:rPr>
              <a:t>-</a:t>
            </a:r>
            <a:r>
              <a:rPr lang="en-US" sz="2400" b="1" dirty="0">
                <a:solidFill>
                  <a:schemeClr val="accent1"/>
                </a:solidFill>
                <a:ea typeface="+mn-lt"/>
                <a:cs typeface="+mn-lt"/>
              </a:rPr>
              <a:t>U</a:t>
            </a:r>
            <a:r>
              <a:rPr lang="en-US" sz="2400" dirty="0">
                <a:ea typeface="+mn-lt"/>
                <a:cs typeface="+mn-lt"/>
              </a:rPr>
              <a:t>niversity</a:t>
            </a:r>
            <a:r>
              <a:rPr lang="en-US" sz="2400" dirty="0">
                <a:cs typeface="Calibri"/>
              </a:rPr>
              <a:t>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M</a:t>
            </a:r>
            <a:r>
              <a:rPr lang="en-US" sz="2400" dirty="0">
                <a:cs typeface="Calibri"/>
              </a:rPr>
              <a:t>eson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F</a:t>
            </a:r>
            <a:r>
              <a:rPr lang="en-US" sz="2400" dirty="0">
                <a:cs typeface="Calibri"/>
              </a:rPr>
              <a:t>acility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cs typeface="Calibri"/>
              </a:rPr>
              <a:t>I</a:t>
            </a:r>
            <a:r>
              <a:rPr lang="en-US" sz="2400" dirty="0">
                <a:cs typeface="Calibri"/>
              </a:rPr>
              <a:t>sotope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S</a:t>
            </a:r>
            <a:r>
              <a:rPr lang="en-US" sz="2400" dirty="0">
                <a:cs typeface="Calibri"/>
              </a:rPr>
              <a:t>eparation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O</a:t>
            </a:r>
            <a:r>
              <a:rPr lang="en-US" sz="2400" dirty="0">
                <a:cs typeface="Calibri"/>
              </a:rPr>
              <a:t>n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L</a:t>
            </a:r>
            <a:r>
              <a:rPr lang="en-US" sz="2400" dirty="0">
                <a:cs typeface="Calibri"/>
              </a:rPr>
              <a:t>ine (ISOL) Facility 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520 MeV Cyclotron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UCx Target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EF5D1-8585-C503-CAB5-624A1EEF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2D63B76-23B8-52DD-3C94-1F3C05AAF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31" y="316693"/>
            <a:ext cx="7324968" cy="5589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480C4-6113-F776-BCB2-956222C4FE05}"/>
              </a:ext>
            </a:extLst>
          </p:cNvPr>
          <p:cNvSpPr txBox="1"/>
          <p:nvPr/>
        </p:nvSpPr>
        <p:spPr>
          <a:xfrm>
            <a:off x="10029092" y="5916246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“GRIFFIN Collaboration,” triumf.ca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1652083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UofG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C20430"/>
      </a:accent1>
      <a:accent2>
        <a:srgbClr val="FFC72A"/>
      </a:accent2>
      <a:accent3>
        <a:srgbClr val="69A3B9"/>
      </a:accent3>
      <a:accent4>
        <a:srgbClr val="BDBDBD"/>
      </a:accent4>
      <a:accent5>
        <a:srgbClr val="585759"/>
      </a:accent5>
      <a:accent6>
        <a:srgbClr val="515151"/>
      </a:accent6>
      <a:hlink>
        <a:srgbClr val="828282"/>
      </a:hlink>
      <a:folHlink>
        <a:srgbClr val="A5A5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Retrospect</vt:lpstr>
      <vt:lpstr>Investigating the Nuclear Shell Evolution in Neutron-Rich Calcium </vt:lpstr>
      <vt:lpstr>Shell Model Evolution</vt:lpstr>
      <vt:lpstr>Shell Model Evolution</vt:lpstr>
      <vt:lpstr>Shell Model Evolution</vt:lpstr>
      <vt:lpstr>Shell Model Evolution</vt:lpstr>
      <vt:lpstr>Shell Model Evolution</vt:lpstr>
      <vt:lpstr>Shell Model Evolution</vt:lpstr>
      <vt:lpstr>Shell Model Evolution</vt:lpstr>
      <vt:lpstr>TRIUMF</vt:lpstr>
      <vt:lpstr>GRIFFIN + DESCANT</vt:lpstr>
      <vt:lpstr>Beta Detectors</vt:lpstr>
      <vt:lpstr>Isotopes Produced</vt:lpstr>
      <vt:lpstr>Beta Data</vt:lpstr>
      <vt:lpstr>Beta Data</vt:lpstr>
      <vt:lpstr>Beta Data</vt:lpstr>
      <vt:lpstr>Beta Data</vt:lpstr>
      <vt:lpstr>Neutron Selection</vt:lpstr>
      <vt:lpstr>Neutron Selection</vt:lpstr>
      <vt:lpstr>GRIFFIN Results</vt:lpstr>
      <vt:lpstr>Level Schemes</vt:lpstr>
      <vt:lpstr>Level Schemes</vt:lpstr>
      <vt:lpstr>Shell Model Evolution</vt:lpstr>
      <vt:lpstr>PowerPoint Presentation</vt:lpstr>
      <vt:lpstr>Shell Model Evolution</vt:lpstr>
      <vt:lpstr>Summary and Next Steps</vt:lpstr>
      <vt:lpstr>Acknowledgements</vt:lpstr>
      <vt:lpstr>Thank You</vt:lpstr>
      <vt:lpstr>Observables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150</cp:revision>
  <dcterms:created xsi:type="dcterms:W3CDTF">2019-12-06T00:02:17Z</dcterms:created>
  <dcterms:modified xsi:type="dcterms:W3CDTF">2022-06-16T20:05:01Z</dcterms:modified>
</cp:coreProperties>
</file>