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9" r:id="rId4"/>
    <p:sldId id="261" r:id="rId5"/>
  </p:sldIdLst>
  <p:sldSz cx="9144000" cy="6858000" type="screen4x3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8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8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8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8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8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8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8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8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8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FF00FF"/>
    <a:srgbClr val="FF3300"/>
    <a:srgbClr val="0068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zh-CN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zh-CN"/>
          </a:p>
        </p:txBody>
      </p:sp>
      <p:sp>
        <p:nvSpPr>
          <p:cNvPr id="717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717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zh-CN"/>
          </a:p>
        </p:txBody>
      </p:sp>
      <p:sp>
        <p:nvSpPr>
          <p:cNvPr id="717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3029246-D45B-4FB1-81E8-1B0F5066ED7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84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84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84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84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8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1DF8A-098E-4A6E-9530-BB1BA6687C01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3855EB-2B15-47B1-85A8-D478EEB8E629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E8422-3C8A-4E61-8077-A717DC9F84F4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152400"/>
            <a:ext cx="2171700" cy="60960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62700" cy="60960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7086600" cy="838200"/>
          </a:xfrm>
        </p:spPr>
        <p:txBody>
          <a:bodyPr/>
          <a:lstStyle>
            <a:lvl1pPr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1816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  <a:lvl2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2pPr>
            <a:lvl3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3pPr>
            <a:lvl4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4pPr>
            <a:lvl5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2590" y="6416675"/>
            <a:ext cx="6781800" cy="323850"/>
          </a:xfrm>
        </p:spPr>
        <p:txBody>
          <a:bodyPr/>
          <a:lstStyle>
            <a:lvl1pPr>
              <a:defRPr sz="1600"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altLang="zh-CN" dirty="0" smtClean="0"/>
              <a:t>805 MHz Modular Cavity Fabrication Readiness Review (Oct. 30, 2012) @ SLAC</a:t>
            </a:r>
            <a:endParaRPr lang="en-US" altLang="zh-CN" dirty="0"/>
          </a:p>
        </p:txBody>
      </p:sp>
      <p:pic>
        <p:nvPicPr>
          <p:cNvPr id="23554" name="Picture 2" descr="http://www-group.slac.stanford.edu/com/images/slac_logos_2012branding/SLAC_LogoS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6379126"/>
            <a:ext cx="2286000" cy="3769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2291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2291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152400"/>
            <a:ext cx="7315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pic>
        <p:nvPicPr>
          <p:cNvPr id="1031" name="Picture 7" descr="LBL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0663" y="171450"/>
            <a:ext cx="1676400" cy="747713"/>
          </a:xfrm>
          <a:prstGeom prst="rect">
            <a:avLst/>
          </a:prstGeom>
          <a:noFill/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44475" y="1017588"/>
            <a:ext cx="8458200" cy="0"/>
          </a:xfrm>
          <a:prstGeom prst="line">
            <a:avLst/>
          </a:prstGeom>
          <a:noFill/>
          <a:ln w="444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85750" y="6324600"/>
            <a:ext cx="8458200" cy="0"/>
          </a:xfrm>
          <a:prstGeom prst="line">
            <a:avLst/>
          </a:prstGeom>
          <a:noFill/>
          <a:ln w="444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416675"/>
            <a:ext cx="7467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CN" smtClean="0"/>
              <a:t>805 MHz Modular Cavity Fabrication Readiness Review (Oct. 30, 2012) @ SLAC</a:t>
            </a: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Arial" charset="0"/>
          <a:ea typeface="宋体" pitchFamily="84" charset="-122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Arial" charset="0"/>
          <a:ea typeface="宋体" pitchFamily="84" charset="-122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Arial" charset="0"/>
          <a:ea typeface="宋体" pitchFamily="84" charset="-122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Arial" charset="0"/>
          <a:ea typeface="宋体" pitchFamily="8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Arial" charset="0"/>
          <a:ea typeface="宋体" pitchFamily="8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Arial" charset="0"/>
          <a:ea typeface="宋体" pitchFamily="8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Arial" charset="0"/>
          <a:ea typeface="宋体" pitchFamily="8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Arial" charset="0"/>
          <a:ea typeface="宋体" pitchFamily="84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hlink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 smtClean="0"/>
              <a:t>805 MHz Modular Cavity Fabrication Readiness Review (Oct. 30, 2012) @ SLAC</a:t>
            </a:r>
            <a:endParaRPr lang="en-US" altLang="zh-CN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52600"/>
            <a:ext cx="8686800" cy="1676400"/>
          </a:xfrm>
        </p:spPr>
        <p:txBody>
          <a:bodyPr/>
          <a:lstStyle/>
          <a:p>
            <a:r>
              <a:rPr lang="en-US" altLang="zh-CN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MAP 805 MHz Modular Cavity Fabrication Readiness Review  </a:t>
            </a:r>
            <a:endParaRPr lang="en-US" altLang="zh-CN" sz="4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505200"/>
            <a:ext cx="8001000" cy="2362200"/>
          </a:xfrm>
        </p:spPr>
        <p:txBody>
          <a:bodyPr/>
          <a:lstStyle/>
          <a:p>
            <a:pPr>
              <a:lnSpc>
                <a:spcPct val="105000"/>
              </a:lnSpc>
            </a:pPr>
            <a:endParaRPr lang="en-US" altLang="zh-CN" sz="10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5000"/>
              </a:lnSpc>
            </a:pPr>
            <a:endParaRPr lang="en-US" altLang="zh-CN" sz="10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5000"/>
              </a:lnSpc>
            </a:pPr>
            <a:endParaRPr lang="en-US" altLang="zh-CN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5000"/>
              </a:lnSpc>
            </a:pP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Tuesday, October 30, 2012</a:t>
            </a:r>
          </a:p>
          <a:p>
            <a:pPr>
              <a:lnSpc>
                <a:spcPct val="105000"/>
              </a:lnSpc>
            </a:pPr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SLAC National Accelerator Laboratory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 smtClean="0"/>
              <a:t>805 MHz Modular Cavity Fabrication Readiness Review (Oct. 30, 2012) @ SLAC</a:t>
            </a:r>
            <a:endParaRPr lang="en-US" altLang="zh-CN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7563"/>
            <a:ext cx="6781800" cy="990600"/>
          </a:xfrm>
        </p:spPr>
        <p:txBody>
          <a:bodyPr/>
          <a:lstStyle/>
          <a:p>
            <a:r>
              <a:rPr lang="en-US" altLang="zh-CN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Review Charge</a:t>
            </a:r>
            <a:endParaRPr lang="en-US" altLang="zh-CN" sz="5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479" y="964842"/>
            <a:ext cx="86106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RF Design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</a:rPr>
              <a:t>Does the RF design address, meet and support the overall design goals?</a:t>
            </a:r>
          </a:p>
          <a:p>
            <a:pPr lvl="2"/>
            <a:r>
              <a:rPr lang="en-US" dirty="0" smtClean="0">
                <a:effectLst/>
              </a:rPr>
              <a:t>Low ratio of peak surface field to accelerating field on-axis, in particular at the RF coupling iris region</a:t>
            </a:r>
          </a:p>
          <a:p>
            <a:pPr lvl="2"/>
            <a:r>
              <a:rPr lang="en-US" dirty="0" smtClean="0">
                <a:effectLst/>
              </a:rPr>
              <a:t>RF power coupling, frequency and other RF parameters </a:t>
            </a:r>
          </a:p>
          <a:p>
            <a:pPr lvl="2"/>
            <a:r>
              <a:rPr lang="en-US" dirty="0" smtClean="0">
                <a:effectLst/>
              </a:rPr>
              <a:t>Cavity coupling tuning  </a:t>
            </a:r>
          </a:p>
          <a:p>
            <a:pPr lvl="1"/>
            <a:r>
              <a:rPr lang="en-US" dirty="0" smtClean="0">
                <a:effectLst/>
              </a:rPr>
              <a:t>Does the cavity design have any hard </a:t>
            </a:r>
            <a:r>
              <a:rPr lang="en-US" dirty="0" err="1" smtClean="0">
                <a:effectLst/>
              </a:rPr>
              <a:t>multipactoring</a:t>
            </a:r>
            <a:r>
              <a:rPr lang="en-US" dirty="0" smtClean="0">
                <a:effectLst/>
              </a:rPr>
              <a:t>  (MP) barriers?  In particular to</a:t>
            </a:r>
          </a:p>
          <a:p>
            <a:pPr lvl="2"/>
            <a:r>
              <a:rPr lang="en-US" dirty="0" smtClean="0">
                <a:effectLst/>
              </a:rPr>
              <a:t>Minimize MP at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0,</a:t>
            </a:r>
            <a:r>
              <a:rPr lang="en-US" dirty="0" smtClean="0">
                <a:effectLst/>
              </a:rPr>
              <a:t> and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3-Tesla</a:t>
            </a:r>
            <a:r>
              <a:rPr lang="en-US" dirty="0" smtClean="0">
                <a:effectLst/>
              </a:rPr>
              <a:t> external magnetic field</a:t>
            </a:r>
          </a:p>
          <a:p>
            <a:pPr lvl="1"/>
            <a:r>
              <a:rPr lang="en-US" dirty="0" smtClean="0">
                <a:effectLst/>
              </a:rPr>
              <a:t>Does the cavity design have adequate ports for diagnostics?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b="0" dirty="0" smtClean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 smtClean="0"/>
              <a:t>805 MHz Modular Cavity Fabrication Readiness Review (Oct. 30, 2012) @ SLAC</a:t>
            </a:r>
            <a:endParaRPr lang="en-US" altLang="zh-CN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76200"/>
            <a:ext cx="6705600" cy="914400"/>
          </a:xfrm>
        </p:spPr>
        <p:txBody>
          <a:bodyPr/>
          <a:lstStyle/>
          <a:p>
            <a:r>
              <a:rPr lang="en-US" altLang="zh-CN" sz="5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Review Charge</a:t>
            </a:r>
            <a:endParaRPr lang="en-US" altLang="zh-CN" sz="5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279" y="1002942"/>
            <a:ext cx="8839200" cy="53721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sz="2800" dirty="0" smtClean="0">
                <a:effectLst/>
              </a:rPr>
              <a:t>Does the design meet the mechanical requirements?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US" sz="2400" dirty="0" smtClean="0">
                <a:effectLst/>
              </a:rPr>
              <a:t>Stress and displacement due to various loads (thermal, vacuum, gravity)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US" sz="2400" dirty="0" smtClean="0">
                <a:effectLst/>
              </a:rPr>
              <a:t>Water cooling scheme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US" sz="2400" dirty="0" smtClean="0">
                <a:effectLst/>
              </a:rPr>
              <a:t>Vacuum and RF joint design</a:t>
            </a:r>
          </a:p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sz="2800" dirty="0" smtClean="0">
                <a:effectLst/>
              </a:rPr>
              <a:t>Does the mechanical design lend itself to straightforward manufacture? 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US" sz="2400" dirty="0" smtClean="0">
                <a:effectLst/>
              </a:rPr>
              <a:t>Standard machine tools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US" sz="2400" dirty="0" smtClean="0">
                <a:effectLst/>
              </a:rPr>
              <a:t>Achievable tolerances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US" sz="2400" dirty="0" smtClean="0">
                <a:effectLst/>
              </a:rPr>
              <a:t>Well configured braze joints</a:t>
            </a:r>
          </a:p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sz="2800" dirty="0" smtClean="0">
                <a:effectLst/>
              </a:rPr>
              <a:t>Are the 2D fabrication drawings complete?  And ready for parts manufacture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US" sz="2400" dirty="0" smtClean="0">
                <a:effectLst/>
              </a:rPr>
              <a:t>Appropriate dimensions and tolerances</a:t>
            </a:r>
          </a:p>
          <a:p>
            <a:pPr lvl="1">
              <a:lnSpc>
                <a:spcPct val="95000"/>
              </a:lnSpc>
              <a:spcBef>
                <a:spcPts val="0"/>
              </a:spcBef>
            </a:pPr>
            <a:r>
              <a:rPr lang="en-US" sz="2400" dirty="0" smtClean="0">
                <a:effectLst/>
              </a:rPr>
              <a:t>Surface finishes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39521"/>
            <a:ext cx="7086600" cy="838200"/>
          </a:xfrm>
        </p:spPr>
        <p:txBody>
          <a:bodyPr/>
          <a:lstStyle/>
          <a:p>
            <a:r>
              <a:rPr lang="en-US" altLang="zh-CN" sz="54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Review Charge</a:t>
            </a:r>
            <a:endParaRPr lang="en-US" sz="5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ffectLst/>
              </a:rPr>
              <a:t>Fabrication plan and schedule</a:t>
            </a:r>
          </a:p>
          <a:p>
            <a:r>
              <a:rPr lang="en-US" sz="2800" dirty="0" smtClean="0">
                <a:effectLst/>
              </a:rPr>
              <a:t>Quality assurance</a:t>
            </a:r>
          </a:p>
          <a:p>
            <a:r>
              <a:rPr lang="en-US" sz="2800" dirty="0" smtClean="0">
                <a:effectLst/>
              </a:rPr>
              <a:t>Cavity </a:t>
            </a:r>
            <a:r>
              <a:rPr lang="en-US" sz="2800" dirty="0" smtClean="0">
                <a:effectLst/>
              </a:rPr>
              <a:t>post-processing techniques</a:t>
            </a:r>
            <a:endParaRPr lang="en-US" sz="28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Surface cleaning and preparation at SLAC</a:t>
            </a:r>
          </a:p>
          <a:p>
            <a:pPr lvl="1"/>
            <a:r>
              <a:rPr lang="en-US" sz="2400" dirty="0" err="1" smtClean="0">
                <a:effectLst/>
              </a:rPr>
              <a:t>Electropolishing</a:t>
            </a:r>
            <a:r>
              <a:rPr lang="en-US" sz="2400" dirty="0" smtClean="0">
                <a:effectLst/>
              </a:rPr>
              <a:t> versus </a:t>
            </a:r>
            <a:r>
              <a:rPr lang="en-US" sz="2400" dirty="0" err="1" smtClean="0">
                <a:effectLst/>
              </a:rPr>
              <a:t>brite</a:t>
            </a:r>
            <a:r>
              <a:rPr lang="en-US" sz="2400" dirty="0" smtClean="0">
                <a:effectLst/>
              </a:rPr>
              <a:t>-dip</a:t>
            </a:r>
          </a:p>
          <a:p>
            <a:pPr lvl="1"/>
            <a:r>
              <a:rPr lang="en-US" sz="2400" dirty="0" err="1" smtClean="0">
                <a:effectLst/>
              </a:rPr>
              <a:t>TiN</a:t>
            </a:r>
            <a:r>
              <a:rPr lang="en-US" sz="2400" dirty="0" smtClean="0">
                <a:effectLst/>
              </a:rPr>
              <a:t> coating at the coupling iris and end plates</a:t>
            </a:r>
          </a:p>
          <a:p>
            <a:r>
              <a:rPr lang="en-US" sz="2800" dirty="0" smtClean="0">
                <a:effectLst/>
              </a:rPr>
              <a:t>Assembly</a:t>
            </a:r>
          </a:p>
          <a:p>
            <a:pPr lvl="1"/>
            <a:r>
              <a:rPr lang="en-US" sz="2400" dirty="0" smtClean="0">
                <a:effectLst/>
              </a:rPr>
              <a:t>Cavity, waveguide and RF windows</a:t>
            </a:r>
          </a:p>
          <a:p>
            <a:r>
              <a:rPr lang="en-US" sz="2800" dirty="0" smtClean="0">
                <a:effectLst/>
              </a:rPr>
              <a:t>Low power RF measurement</a:t>
            </a:r>
          </a:p>
          <a:p>
            <a:r>
              <a:rPr lang="en-US" sz="2800" dirty="0" smtClean="0">
                <a:effectLst/>
              </a:rPr>
              <a:t>Packing and shipping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 smtClean="0"/>
              <a:t>805 MHz Modular Cavity Fabrication Readiness Review (Oct. 30, 2012) @ SLAC</a:t>
            </a:r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282</Words>
  <Application>Microsoft Office PowerPoint</Application>
  <PresentationFormat>On-screen Show (4:3)</PresentationFormat>
  <Paragraphs>45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MAP 805 MHz Modular Cavity Fabrication Readiness Review  </vt:lpstr>
      <vt:lpstr>Review Charge</vt:lpstr>
      <vt:lpstr>Review Charge</vt:lpstr>
      <vt:lpstr>Review Charge</vt:lpstr>
    </vt:vector>
  </TitlesOfParts>
  <Company>Berkeley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US-China Collaboration   with LBNL</dc:title>
  <dc:creator>Derun Li</dc:creator>
  <cp:lastModifiedBy>Derun</cp:lastModifiedBy>
  <cp:revision>136</cp:revision>
  <dcterms:created xsi:type="dcterms:W3CDTF">2005-11-15T04:27:21Z</dcterms:created>
  <dcterms:modified xsi:type="dcterms:W3CDTF">2012-10-30T03:34:21Z</dcterms:modified>
</cp:coreProperties>
</file>