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78" r:id="rId2"/>
    <p:sldId id="365" r:id="rId3"/>
    <p:sldId id="357" r:id="rId4"/>
    <p:sldId id="367" r:id="rId5"/>
    <p:sldId id="371" r:id="rId6"/>
    <p:sldId id="366" r:id="rId7"/>
    <p:sldId id="354" r:id="rId8"/>
    <p:sldId id="369" r:id="rId9"/>
    <p:sldId id="370" r:id="rId10"/>
    <p:sldId id="368" r:id="rId11"/>
    <p:sldId id="359" r:id="rId12"/>
    <p:sldId id="342" r:id="rId13"/>
    <p:sldId id="374" r:id="rId14"/>
    <p:sldId id="372" r:id="rId15"/>
    <p:sldId id="376" r:id="rId16"/>
    <p:sldId id="377" r:id="rId17"/>
    <p:sldId id="373" r:id="rId18"/>
    <p:sldId id="375" r:id="rId19"/>
    <p:sldId id="378" r:id="rId20"/>
  </p:sldIdLst>
  <p:sldSz cx="9144000" cy="5143500" type="screen16x9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A1A3A1"/>
    <a:srgbClr val="0000FF"/>
    <a:srgbClr val="235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41" autoAdjust="0"/>
  </p:normalViewPr>
  <p:slideViewPr>
    <p:cSldViewPr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19BBD-D36D-46AF-8293-E4E68838E17E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35DE-EE37-4033-8EAD-A33C99218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35DE-EE37-4033-8EAD-A33C992189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0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B9EEB-83EF-4904-A939-4E56B249992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4.jpg" descr="image4.jpg">
            <a:extLst>
              <a:ext uri="{FF2B5EF4-FFF2-40B4-BE49-F238E27FC236}">
                <a16:creationId xmlns:a16="http://schemas.microsoft.com/office/drawing/2014/main" id="{57795F10-1D82-EA4B-A09C-054AF455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" y="-95249"/>
            <a:ext cx="9144000" cy="480059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290987"/>
            <a:ext cx="9143999" cy="603789"/>
          </a:xfrm>
          <a:solidFill>
            <a:srgbClr val="17375E"/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" y="1571625"/>
            <a:ext cx="9143999" cy="1181100"/>
          </a:xfrm>
          <a:solidFill>
            <a:schemeClr val="accent1">
              <a:lumMod val="50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34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/>
              <a:t>Undulator Final Design Review - November 13, 2015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12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/>
              <a:t>Undulator Final Design Review - November 13, 2015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27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47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74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/>
              <a:t>HGVPU Final Design Review, August 29,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26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/>
              <a:t>HGVPU Final Design Review, August 29,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9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28589" indent="-228589">
              <a:defRPr sz="2000"/>
            </a:lvl1pPr>
            <a:lvl2pPr marL="457177" indent="-228589">
              <a:defRPr sz="2000"/>
            </a:lvl2pPr>
            <a:lvl3pPr marL="687354" indent="-230177">
              <a:defRPr sz="2000"/>
            </a:lvl3pPr>
            <a:lvl4pPr marL="915942" indent="-228589">
              <a:defRPr sz="2000"/>
            </a:lvl4pPr>
            <a:lvl5pPr marL="1144531" indent="-228589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28589" indent="-228589">
              <a:defRPr sz="2000"/>
            </a:lvl1pPr>
            <a:lvl2pPr marL="457177" indent="-228589">
              <a:defRPr sz="2000"/>
            </a:lvl2pPr>
            <a:lvl3pPr marL="685766" indent="-228589">
              <a:tabLst/>
              <a:defRPr sz="2000"/>
            </a:lvl3pPr>
            <a:lvl4pPr marL="915942" indent="-228589">
              <a:defRPr sz="2000"/>
            </a:lvl4pPr>
            <a:lvl5pPr marL="1144531" indent="-228589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7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5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97769"/>
            <a:ext cx="9144000" cy="1551385"/>
          </a:xfrm>
        </p:spPr>
        <p:txBody>
          <a:bodyPr anchor="ctr" anchorCtr="1">
            <a:normAutofit/>
          </a:bodyPr>
          <a:lstStyle>
            <a:lvl1pPr algn="ctr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8" y="3048001"/>
            <a:ext cx="8228012" cy="1273969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7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9858"/>
            <a:ext cx="8229600" cy="53697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00" y="4744249"/>
            <a:ext cx="1097280" cy="34210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0360" y="4743450"/>
            <a:ext cx="1097280" cy="3421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1371600" cy="2630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79510" y="4832418"/>
            <a:ext cx="704049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BA11B2D-A0FE-4BD3-B19B-FB64155115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61988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6201" y="4857751"/>
            <a:ext cx="4038062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SCU Closeout meeting, March 3</a:t>
            </a:r>
            <a:r>
              <a:rPr lang="en-US" sz="18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2016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85851"/>
            <a:ext cx="8229600" cy="3394472"/>
          </a:xfrm>
        </p:spPr>
        <p:txBody>
          <a:bodyPr>
            <a:normAutofit/>
          </a:bodyPr>
          <a:lstStyle>
            <a:lvl1pPr marL="514324" marR="0" indent="-514324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Bullet 1…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Bullet 2…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Bullet 3…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139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m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59" y="29240"/>
            <a:ext cx="998408" cy="45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90960" y="4767263"/>
            <a:ext cx="8903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0960" y="575639"/>
            <a:ext cx="8903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4012575" y="4843164"/>
            <a:ext cx="1095162" cy="261606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M. </a:t>
            </a:r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Marchevsky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4743450"/>
            <a:ext cx="8763000" cy="1191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1"/>
            <a:ext cx="914400" cy="69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066800" y="62865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FRIB_ppt_bottom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4800" y="171550"/>
            <a:ext cx="1126588" cy="28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1D8BD707-D9CF-40AE-B4C6-C98DA3205C09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4679685"/>
            <a:ext cx="9144000" cy="46381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defTabSz="457059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59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4783337"/>
            <a:ext cx="516675" cy="273844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9"/>
          <p:cNvGrpSpPr/>
          <p:nvPr userDrawn="1"/>
        </p:nvGrpSpPr>
        <p:grpSpPr>
          <a:xfrm>
            <a:off x="-158720" y="-106972"/>
            <a:ext cx="9447494" cy="5353494"/>
            <a:chOff x="-158720" y="-142629"/>
            <a:chExt cx="9447494" cy="7137992"/>
          </a:xfrm>
        </p:grpSpPr>
        <p:grpSp>
          <p:nvGrpSpPr>
            <p:cNvPr id="5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7" name="Picture 46" descr="LBL_logo_notext_rev_transparent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" y="4714086"/>
            <a:ext cx="583149" cy="410364"/>
          </a:xfrm>
          <a:prstGeom prst="rect">
            <a:avLst/>
          </a:prstGeom>
        </p:spPr>
      </p:pic>
      <p:pic>
        <p:nvPicPr>
          <p:cNvPr id="48" name="Picture 47" descr="RGB_White-Seal_White-Mark_SC_Horizontal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01" y="4781550"/>
            <a:ext cx="1737360" cy="289560"/>
          </a:xfrm>
          <a:prstGeom prst="rect">
            <a:avLst/>
          </a:prstGeom>
        </p:spPr>
      </p:pic>
      <p:pic>
        <p:nvPicPr>
          <p:cNvPr id="42" name="Image" descr="Image">
            <a:extLst>
              <a:ext uri="{FF2B5EF4-FFF2-40B4-BE49-F238E27FC236}">
                <a16:creationId xmlns:a16="http://schemas.microsoft.com/office/drawing/2014/main" id="{2C4D0F59-2F72-944A-9345-396467E451D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7488502" y="4679686"/>
            <a:ext cx="1655498" cy="4381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263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13" indent="-285736" algn="l" defTabSz="457177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tiff"/><Relationship Id="rId4" Type="http://schemas.openxmlformats.org/officeDocument/2006/relationships/image" Target="../media/image4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solidFill>
            <a:srgbClr val="A1A3A1">
              <a:alpha val="54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D. Arbelaez</a:t>
            </a:r>
          </a:p>
          <a:p>
            <a:r>
              <a:rPr lang="en-US" dirty="0"/>
              <a:t>Lawrence Berkeley National Laboratory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Example Projects</a:t>
            </a:r>
            <a:r>
              <a:rPr lang="en-US" dirty="0"/>
              <a:t>: FRIB ECR and LCLS II </a:t>
            </a:r>
            <a:r>
              <a:rPr lang="en-US" dirty="0" err="1"/>
              <a:t>Undulators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4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5068479" cy="18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Magnet Assembly was performed at LBL</a:t>
            </a:r>
          </a:p>
          <a:p>
            <a:r>
              <a:rPr lang="en-US" dirty="0"/>
              <a:t>Available infrastructure for magnet loading was used</a:t>
            </a:r>
          </a:p>
          <a:p>
            <a:r>
              <a:rPr lang="en-US" dirty="0"/>
              <a:t>Written procedures with check-points were developed and used for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IMG_3517.JPG">
            <a:extLst>
              <a:ext uri="{FF2B5EF4-FFF2-40B4-BE49-F238E27FC236}">
                <a16:creationId xmlns:a16="http://schemas.microsoft.com/office/drawing/2014/main" id="{99368B0B-82DE-9B4C-A5A0-499CBDCC4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918015"/>
            <a:ext cx="2249079" cy="1686810"/>
          </a:xfrm>
          <a:prstGeom prst="rect">
            <a:avLst/>
          </a:prstGeom>
        </p:spPr>
      </p:pic>
      <p:pic>
        <p:nvPicPr>
          <p:cNvPr id="7" name="Picture 6" descr="DSC02581.JPG">
            <a:extLst>
              <a:ext uri="{FF2B5EF4-FFF2-40B4-BE49-F238E27FC236}">
                <a16:creationId xmlns:a16="http://schemas.microsoft.com/office/drawing/2014/main" id="{94604531-E9D6-9D40-B33B-5D12EBB36B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2919480"/>
            <a:ext cx="2891259" cy="1686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650" y="990490"/>
            <a:ext cx="2101219" cy="2705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802" y="1880565"/>
            <a:ext cx="2098106" cy="27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4300794" cy="33528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Test #1: Test of only </a:t>
            </a:r>
            <a:r>
              <a:rPr lang="en-US" sz="2000" dirty="0" err="1"/>
              <a:t>sextupoles</a:t>
            </a:r>
            <a:r>
              <a:rPr lang="en-US" sz="2000" dirty="0"/>
              <a:t> was first performed to verify the </a:t>
            </a:r>
            <a:r>
              <a:rPr lang="en-US" sz="2000" dirty="0" err="1"/>
              <a:t>sextupole</a:t>
            </a:r>
            <a:r>
              <a:rPr lang="en-US" sz="2000" dirty="0"/>
              <a:t> performance as early as possible in the project</a:t>
            </a:r>
          </a:p>
          <a:p>
            <a:pPr lvl="1"/>
            <a:r>
              <a:rPr lang="en-US" sz="1600" dirty="0"/>
              <a:t>“Weak” Coil was replaced due to excessive training after this test</a:t>
            </a:r>
          </a:p>
          <a:p>
            <a:r>
              <a:rPr lang="en-US" sz="2000" dirty="0"/>
              <a:t>Test #2: Full magnet test including solenoids was performed with replacement coil </a:t>
            </a:r>
          </a:p>
          <a:p>
            <a:pPr lvl="1"/>
            <a:r>
              <a:rPr lang="en-US" sz="1600" dirty="0"/>
              <a:t>The magnet exceeded the magnetic field requirements, however the replacement coil showed anomalous electrical behavior</a:t>
            </a:r>
          </a:p>
          <a:p>
            <a:r>
              <a:rPr lang="en-US" sz="2000" dirty="0"/>
              <a:t>Test #3: Full magnet test with final coils</a:t>
            </a:r>
          </a:p>
          <a:p>
            <a:pPr lvl="1"/>
            <a:r>
              <a:rPr lang="en-US" sz="1600" dirty="0"/>
              <a:t>The magnet exceeded the magnetic field requirements and showed no anomalous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Magnet_Te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817" y="1047750"/>
            <a:ext cx="2076783" cy="3490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194" y="2812808"/>
            <a:ext cx="23114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9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Magnetic Field Requirements Are Satisfied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4114800" cy="3733800"/>
          </a:xfrm>
        </p:spPr>
        <p:txBody>
          <a:bodyPr>
            <a:normAutofit/>
          </a:bodyPr>
          <a:lstStyle/>
          <a:p>
            <a:r>
              <a:rPr lang="en-US" sz="1800" dirty="0"/>
              <a:t>Delivered a 28GHz ECR source magnet meeting magnet performance specifications</a:t>
            </a:r>
          </a:p>
          <a:p>
            <a:pPr lvl="1"/>
            <a:r>
              <a:rPr lang="en-US" sz="1600" dirty="0"/>
              <a:t>Phase I: Design effort</a:t>
            </a:r>
          </a:p>
          <a:p>
            <a:pPr lvl="1"/>
            <a:r>
              <a:rPr lang="en-US" sz="1600" dirty="0"/>
              <a:t>Phase II: coil prototype and final design</a:t>
            </a:r>
          </a:p>
          <a:p>
            <a:pPr lvl="1"/>
            <a:r>
              <a:rPr lang="en-US" sz="1600" dirty="0"/>
              <a:t>Phase III: final magnet fabrication and test</a:t>
            </a:r>
          </a:p>
          <a:p>
            <a:r>
              <a:rPr lang="en-US" sz="1800" dirty="0"/>
              <a:t>Issues encountered, but addressed and delivered within budget and on schedule </a:t>
            </a:r>
          </a:p>
        </p:txBody>
      </p:sp>
      <p:pic>
        <p:nvPicPr>
          <p:cNvPr id="2" name="Picture 1" descr="Field_plo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81150"/>
            <a:ext cx="4750593" cy="266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86342" y="2910879"/>
            <a:ext cx="108421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  <a:latin typeface="+mj-lt"/>
              </a:rPr>
              <a:t>I</a:t>
            </a:r>
            <a:r>
              <a:rPr lang="en-US" sz="1200" baseline="-25000" dirty="0" err="1">
                <a:solidFill>
                  <a:schemeClr val="tx2"/>
                </a:solidFill>
                <a:latin typeface="+mj-lt"/>
              </a:rPr>
              <a:t>sext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 = 450 A</a:t>
            </a:r>
          </a:p>
          <a:p>
            <a:r>
              <a:rPr lang="en-US" sz="1200" dirty="0" err="1">
                <a:solidFill>
                  <a:schemeClr val="tx2"/>
                </a:solidFill>
                <a:latin typeface="+mj-lt"/>
              </a:rPr>
              <a:t>I</a:t>
            </a:r>
            <a:r>
              <a:rPr lang="en-US" sz="1200" baseline="-25000" dirty="0" err="1">
                <a:solidFill>
                  <a:schemeClr val="tx2"/>
                </a:solidFill>
                <a:latin typeface="+mj-lt"/>
              </a:rPr>
              <a:t>inj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 = 215 A</a:t>
            </a:r>
            <a:endParaRPr lang="en-US" sz="1200" baseline="-25000" dirty="0">
              <a:solidFill>
                <a:schemeClr val="tx2"/>
              </a:solidFill>
              <a:latin typeface="+mj-lt"/>
            </a:endParaRPr>
          </a:p>
          <a:p>
            <a:r>
              <a:rPr lang="en-US" sz="1200" dirty="0" err="1">
                <a:solidFill>
                  <a:schemeClr val="tx2"/>
                </a:solidFill>
                <a:latin typeface="+mj-lt"/>
              </a:rPr>
              <a:t>I</a:t>
            </a:r>
            <a:r>
              <a:rPr lang="en-US" sz="1200" baseline="-25000" dirty="0" err="1">
                <a:solidFill>
                  <a:schemeClr val="tx2"/>
                </a:solidFill>
                <a:latin typeface="+mj-lt"/>
              </a:rPr>
              <a:t>min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 = 172 A</a:t>
            </a:r>
          </a:p>
          <a:p>
            <a:r>
              <a:rPr lang="en-US" sz="1200" dirty="0" err="1">
                <a:solidFill>
                  <a:schemeClr val="tx2"/>
                </a:solidFill>
                <a:latin typeface="+mj-lt"/>
              </a:rPr>
              <a:t>I</a:t>
            </a:r>
            <a:r>
              <a:rPr lang="en-US" sz="1200" baseline="-25000" dirty="0" err="1">
                <a:solidFill>
                  <a:schemeClr val="tx2"/>
                </a:solidFill>
                <a:latin typeface="+mj-lt"/>
              </a:rPr>
              <a:t>ext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 = 215 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142875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Magnetic Field Measurements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LBNL Supplies 21 Soft X-Ray And 32 Hard X-Ray Production Undulator Segments To LCLS-II</a:t>
            </a:r>
            <a:endParaRPr lang="en-US" sz="1350" dirty="0"/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C52F0DD6-11F5-5C46-A877-D030D9A2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00" y="1123949"/>
            <a:ext cx="6997255" cy="3301855"/>
            <a:chOff x="1185543" y="1020267"/>
            <a:chExt cx="6696402" cy="3073255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1313285" y="3512038"/>
              <a:ext cx="6517432" cy="0"/>
            </a:xfrm>
            <a:prstGeom prst="line">
              <a:avLst/>
            </a:prstGeom>
            <a:ln w="15875" cap="rnd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5459701" y="3431697"/>
              <a:ext cx="1562319" cy="158684"/>
            </a:xfrm>
            <a:prstGeom prst="roundRect">
              <a:avLst/>
            </a:prstGeom>
            <a:solidFill>
              <a:srgbClr val="F4ECDF"/>
            </a:solidFill>
            <a:ln w="15875">
              <a:solidFill>
                <a:srgbClr val="A5292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35378" y="3390554"/>
              <a:ext cx="141096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latin typeface="Arial Narrow" charset="0"/>
                  <a:ea typeface="Arial Narrow" charset="0"/>
                  <a:cs typeface="Arial Narrow" charset="0"/>
                </a:rPr>
                <a:t>HGVPU </a:t>
              </a:r>
              <a:r>
                <a:rPr lang="mr-IN" sz="1050" b="1" dirty="0">
                  <a:latin typeface="Arial Narrow" charset="0"/>
                  <a:ea typeface="Arial Narrow" charset="0"/>
                  <a:cs typeface="Arial Narrow" charset="0"/>
                </a:rPr>
                <a:t>–</a:t>
              </a:r>
              <a:r>
                <a:rPr lang="en-US" sz="1050" b="1" dirty="0">
                  <a:latin typeface="Arial Narrow" charset="0"/>
                  <a:ea typeface="Arial Narrow" charset="0"/>
                  <a:cs typeface="Arial Narrow" charset="0"/>
                </a:rPr>
                <a:t> In Production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078966" y="3431697"/>
              <a:ext cx="1562319" cy="158684"/>
            </a:xfrm>
            <a:prstGeom prst="roundRect">
              <a:avLst/>
            </a:prstGeom>
            <a:solidFill>
              <a:srgbClr val="F4ECDF"/>
            </a:solidFill>
            <a:ln w="15875">
              <a:solidFill>
                <a:srgbClr val="A5292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7954" y="3390554"/>
              <a:ext cx="1055755" cy="2363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latin typeface="Arial Narrow" charset="0"/>
                  <a:ea typeface="Arial Narrow" charset="0"/>
                  <a:cs typeface="Arial Narrow" charset="0"/>
                </a:rPr>
                <a:t>SXR </a:t>
              </a:r>
              <a:r>
                <a:rPr lang="mr-IN" sz="1050" b="1" dirty="0">
                  <a:latin typeface="Arial Narrow" charset="0"/>
                  <a:ea typeface="Arial Narrow" charset="0"/>
                  <a:cs typeface="Arial Narrow" charset="0"/>
                </a:rPr>
                <a:t>–</a:t>
              </a:r>
              <a:r>
                <a:rPr lang="en-US" sz="1050" b="1" dirty="0">
                  <a:latin typeface="Arial Narrow" charset="0"/>
                  <a:ea typeface="Arial Narrow" charset="0"/>
                  <a:cs typeface="Arial Narrow" charset="0"/>
                </a:rPr>
                <a:t> Completed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572000" y="1043563"/>
              <a:ext cx="0" cy="3028643"/>
            </a:xfrm>
            <a:prstGeom prst="line">
              <a:avLst/>
            </a:prstGeom>
            <a:ln w="15875" cap="rnd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641" y="3742158"/>
              <a:ext cx="664346" cy="255773"/>
            </a:xfrm>
            <a:prstGeom prst="rect">
              <a:avLst/>
            </a:prstGeom>
            <a:ln>
              <a:noFill/>
            </a:ln>
            <a:effectLst>
              <a:outerShdw blurRad="635000" dist="76200" dir="4260000" sx="30000" sy="30000" algn="tl" rotWithShape="0">
                <a:srgbClr val="FFC000"/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1054" y="3698208"/>
              <a:ext cx="366303" cy="343671"/>
            </a:xfrm>
            <a:prstGeom prst="rect">
              <a:avLst/>
            </a:prstGeom>
            <a:ln>
              <a:noFill/>
            </a:ln>
            <a:effectLst>
              <a:outerShdw blurRad="635000" dist="76200" dir="4260000" sx="30000" sy="30000" algn="tl" rotWithShape="0">
                <a:srgbClr val="FFC000"/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1988" y="3773074"/>
              <a:ext cx="1157477" cy="193940"/>
            </a:xfrm>
            <a:prstGeom prst="rect">
              <a:avLst/>
            </a:prstGeom>
            <a:ln>
              <a:noFill/>
            </a:ln>
            <a:effectLst>
              <a:outerShdw blurRad="635000" dist="76200" dir="4260000" sx="30000" sy="30000" algn="tl" rotWithShape="0">
                <a:srgbClr val="FFC000"/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0638" y="3657422"/>
              <a:ext cx="425244" cy="425244"/>
            </a:xfrm>
            <a:prstGeom prst="rect">
              <a:avLst/>
            </a:prstGeom>
            <a:ln>
              <a:noFill/>
            </a:ln>
            <a:effectLst>
              <a:outerShdw blurRad="635000" dist="76200" dir="4260000" sx="30000" sy="30000" algn="tl" rotWithShape="0">
                <a:srgbClr val="FFC000"/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224" y="1020268"/>
              <a:ext cx="2928721" cy="218411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5543" y="1020267"/>
              <a:ext cx="2940939" cy="21923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6868" y="3657422"/>
              <a:ext cx="425244" cy="425244"/>
            </a:xfrm>
            <a:prstGeom prst="rect">
              <a:avLst/>
            </a:prstGeom>
            <a:ln>
              <a:noFill/>
            </a:ln>
            <a:effectLst>
              <a:outerShdw blurRad="635000" dist="76200" dir="4260000" sx="30000" sy="30000" algn="tl" rotWithShape="0">
                <a:srgbClr val="FFC000"/>
              </a:outerShdw>
            </a:effectLst>
          </p:spPr>
        </p:pic>
        <p:cxnSp>
          <p:nvCxnSpPr>
            <p:cNvPr id="46" name="Straight Connector 45"/>
            <p:cNvCxnSpPr/>
            <p:nvPr/>
          </p:nvCxnSpPr>
          <p:spPr>
            <a:xfrm flipH="1">
              <a:off x="1258467" y="4093522"/>
              <a:ext cx="6517432" cy="0"/>
            </a:xfrm>
            <a:prstGeom prst="line">
              <a:avLst/>
            </a:prstGeom>
            <a:ln w="15875" cap="rnd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649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undulato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173" y="990208"/>
            <a:ext cx="2543426" cy="21165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LBNL Has Followed A Rigorous Validation And Prototyping Path Followed By Transfer Of Knowledge To Fabrication Vendors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338268" y="3278679"/>
            <a:ext cx="1250893" cy="492361"/>
          </a:xfrm>
          <a:prstGeom prst="roundRect">
            <a:avLst>
              <a:gd name="adj" fmla="val 3164"/>
            </a:avLst>
          </a:prstGeom>
          <a:solidFill>
            <a:schemeClr val="bg1"/>
          </a:solidFill>
          <a:ln w="12700">
            <a:solidFill>
              <a:srgbClr val="0039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34290" rIns="34290" bIns="3429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50" b="1" dirty="0">
                <a:latin typeface="Arial Narrow" panose="020B0606020202030204" pitchFamily="34" charset="0"/>
              </a:rPr>
              <a:t>Small-Scale Prototype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085" y="971550"/>
            <a:ext cx="2662915" cy="1997187"/>
          </a:xfrm>
          <a:prstGeom prst="rect">
            <a:avLst/>
          </a:prstGeom>
          <a:effectLst/>
        </p:spPr>
      </p:pic>
      <p:pic>
        <p:nvPicPr>
          <p:cNvPr id="5" name="Picture 4" descr="DSC0004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978472"/>
            <a:ext cx="1328660" cy="201917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362200" y="1797438"/>
            <a:ext cx="282804" cy="24745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133458" y="3278679"/>
            <a:ext cx="1981642" cy="492361"/>
          </a:xfrm>
          <a:prstGeom prst="roundRect">
            <a:avLst>
              <a:gd name="adj" fmla="val 3164"/>
            </a:avLst>
          </a:prstGeom>
          <a:solidFill>
            <a:schemeClr val="bg1"/>
          </a:solidFill>
          <a:ln w="12700">
            <a:solidFill>
              <a:srgbClr val="0039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34290" rIns="34290" bIns="3429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50" b="1" dirty="0">
                <a:latin typeface="Arial Narrow" panose="020B0606020202030204" pitchFamily="34" charset="0"/>
              </a:rPr>
              <a:t>Undulator Prototype (“HXU-32”)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729920" y="3416429"/>
            <a:ext cx="282804" cy="24745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5313193" y="3416429"/>
            <a:ext cx="282804" cy="24745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1714287" y="3488833"/>
            <a:ext cx="4988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395A"/>
                </a:solidFill>
                <a:latin typeface="Arial Narrow" panose="020B0606020202030204" pitchFamily="34" charset="0"/>
              </a:rPr>
              <a:t>2013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44" y="3488833"/>
            <a:ext cx="9332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395A"/>
                </a:solidFill>
                <a:latin typeface="Arial Narrow" panose="020B0606020202030204" pitchFamily="34" charset="0"/>
              </a:rPr>
              <a:t>2014 / 2015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86400" y="1797438"/>
            <a:ext cx="282804" cy="24745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381000" y="3985881"/>
            <a:ext cx="2874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A4001D"/>
                </a:solidFill>
                <a:latin typeface="Arial Narrow" panose="020B0606020202030204" pitchFamily="34" charset="0"/>
              </a:rPr>
              <a:t>HXR period: 26 mm (Production Undulator)</a:t>
            </a:r>
          </a:p>
          <a:p>
            <a:r>
              <a:rPr lang="en-US" sz="1200" b="1" dirty="0">
                <a:solidFill>
                  <a:srgbClr val="A4001D"/>
                </a:solidFill>
                <a:latin typeface="Arial Narrow" panose="020B0606020202030204" pitchFamily="34" charset="0"/>
              </a:rPr>
              <a:t>HXU-32 period: 32 mm (Prototype Undulator)</a:t>
            </a:r>
          </a:p>
          <a:p>
            <a:r>
              <a:rPr lang="en-US" sz="1200" b="1" dirty="0">
                <a:solidFill>
                  <a:srgbClr val="A4001D"/>
                </a:solidFill>
                <a:latin typeface="Arial Narrow" panose="020B0606020202030204" pitchFamily="34" charset="0"/>
              </a:rPr>
              <a:t>SXR period: 39 mm (Production Undulator)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1219" y="3346086"/>
            <a:ext cx="2053968" cy="35754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A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500" b="1" dirty="0">
                <a:solidFill>
                  <a:srgbClr val="9A0000"/>
                </a:solidFill>
                <a:latin typeface="Arial Narrow" panose="020B0606020202030204" pitchFamily="34" charset="0"/>
              </a:rPr>
              <a:t>Final Design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5505" y="3881548"/>
            <a:ext cx="5455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+mj-lt"/>
              </a:rPr>
              <a:t>HGVPU Prototype was designed and built at ANL</a:t>
            </a:r>
          </a:p>
        </p:txBody>
      </p:sp>
    </p:spTree>
    <p:extLst>
      <p:ext uri="{BB962C8B-B14F-4D97-AF65-F5344CB8AC3E}">
        <p14:creationId xmlns:p14="http://schemas.microsoft.com/office/powerpoint/2010/main" val="245548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Stringent Manufacturing Processes Are Applied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04" y="1076304"/>
            <a:ext cx="2306825" cy="2942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962" y="1275637"/>
            <a:ext cx="2269864" cy="2974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773" y="1428750"/>
            <a:ext cx="2343150" cy="3103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84237">
            <a:off x="1795334" y="2165400"/>
            <a:ext cx="2122812" cy="3201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13236" y="3940009"/>
            <a:ext cx="1462260" cy="461665"/>
          </a:xfrm>
          <a:prstGeom prst="rect">
            <a:avLst/>
          </a:prstGeom>
          <a:solidFill>
            <a:schemeClr val="bg1"/>
          </a:solidFill>
          <a:ln>
            <a:solidFill>
              <a:srgbClr val="9A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A0000"/>
                </a:solidFill>
                <a:latin typeface="Arial Narrow" panose="020B0606020202030204" pitchFamily="34" charset="0"/>
              </a:rPr>
              <a:t>Red-Lined Drawing</a:t>
            </a:r>
          </a:p>
          <a:p>
            <a:r>
              <a:rPr lang="en-US" sz="1200" b="1" dirty="0">
                <a:solidFill>
                  <a:srgbClr val="9A0000"/>
                </a:solidFill>
                <a:latin typeface="Arial Narrow" panose="020B0606020202030204" pitchFamily="34" charset="0"/>
              </a:rPr>
              <a:t>(Revision Controlled)</a:t>
            </a:r>
          </a:p>
        </p:txBody>
      </p:sp>
      <p:sp>
        <p:nvSpPr>
          <p:cNvPr id="10" name="Right Arrow 9"/>
          <p:cNvSpPr/>
          <p:nvPr/>
        </p:nvSpPr>
        <p:spPr>
          <a:xfrm rot="16200000">
            <a:off x="1720502" y="2727040"/>
            <a:ext cx="600726" cy="35873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 rot="21306414">
            <a:off x="4827842" y="2091514"/>
            <a:ext cx="600726" cy="35873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 rot="21306414">
            <a:off x="3310193" y="2198811"/>
            <a:ext cx="600726" cy="35873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3636966" y="1011530"/>
            <a:ext cx="4273550" cy="306467"/>
          </a:xfrm>
          <a:prstGeom prst="roundRect">
            <a:avLst/>
          </a:prstGeom>
          <a:solidFill>
            <a:schemeClr val="bg1"/>
          </a:solidFill>
          <a:ln>
            <a:solidFill>
              <a:srgbClr val="9A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9A0000"/>
                </a:solidFill>
                <a:latin typeface="Arial Narrow" panose="020B0606020202030204" pitchFamily="34" charset="0"/>
              </a:rPr>
              <a:t>Product Quality And Product Configuration Are Actively Controlled</a:t>
            </a:r>
          </a:p>
        </p:txBody>
      </p:sp>
    </p:spTree>
    <p:extLst>
      <p:ext uri="{BB962C8B-B14F-4D97-AF65-F5344CB8AC3E}">
        <p14:creationId xmlns:p14="http://schemas.microsoft.com/office/powerpoint/2010/main" val="94121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All Procurements We Developed</a:t>
            </a:r>
            <a:br>
              <a:rPr lang="en-US" sz="2400" dirty="0"/>
            </a:br>
            <a:r>
              <a:rPr lang="en-US" sz="2400" dirty="0"/>
              <a:t>Dedicated Manufacturing And QA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67613" y="4738687"/>
            <a:ext cx="239316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2C567D-3BB7-44A1-A76B-2C5ED1C1FE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2180">
            <a:off x="5124190" y="1743289"/>
            <a:ext cx="198670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217332" y="1117450"/>
            <a:ext cx="2238545" cy="646331"/>
          </a:xfrm>
          <a:prstGeom prst="rect">
            <a:avLst/>
          </a:prstGeom>
          <a:solidFill>
            <a:schemeClr val="bg1"/>
          </a:solidFill>
          <a:ln>
            <a:solidFill>
              <a:srgbClr val="9A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A0000"/>
                </a:solidFill>
                <a:latin typeface="Arial Narrow" panose="020B0606020202030204" pitchFamily="34" charset="0"/>
              </a:rPr>
              <a:t>Each Procurement Has Dedicated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200" b="1" dirty="0">
                <a:solidFill>
                  <a:srgbClr val="9A0000"/>
                </a:solidFill>
                <a:latin typeface="Arial Narrow" panose="020B0606020202030204" pitchFamily="34" charset="0"/>
              </a:rPr>
              <a:t>Work Instructions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200" b="1" dirty="0">
                <a:solidFill>
                  <a:srgbClr val="9A0000"/>
                </a:solidFill>
                <a:latin typeface="Arial Narrow" panose="020B0606020202030204" pitchFamily="34" charset="0"/>
              </a:rPr>
              <a:t>ACLs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1248">
            <a:off x="1435544" y="1264314"/>
            <a:ext cx="190685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3213">
            <a:off x="3281394" y="1565770"/>
            <a:ext cx="194848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339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Undulators</a:t>
            </a:r>
            <a:r>
              <a:rPr lang="en-US" sz="2400" dirty="0"/>
              <a:t> Are Qualified And Tuned In The LBNL </a:t>
            </a:r>
            <a:r>
              <a:rPr lang="en-US" sz="2400" dirty="0" err="1"/>
              <a:t>Undulator</a:t>
            </a:r>
            <a:r>
              <a:rPr lang="en-US" sz="2400" dirty="0"/>
              <a:t> Measurement Facility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78330"/>
            <a:ext cx="4343400" cy="3257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315320"/>
            <a:ext cx="2054511" cy="2305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150" y="1047750"/>
            <a:ext cx="2400250" cy="25351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18737" y="989038"/>
            <a:ext cx="2238545" cy="461665"/>
          </a:xfrm>
          <a:prstGeom prst="rect">
            <a:avLst/>
          </a:prstGeom>
          <a:solidFill>
            <a:schemeClr val="bg1"/>
          </a:solidFill>
          <a:ln>
            <a:solidFill>
              <a:srgbClr val="9A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A0000"/>
                </a:solidFill>
                <a:latin typeface="Arial Narrow" panose="020B0606020202030204" pitchFamily="34" charset="0"/>
              </a:rPr>
              <a:t>Tuning Reports Are Generated For All </a:t>
            </a:r>
            <a:r>
              <a:rPr lang="en-US" sz="1200" b="1" dirty="0" err="1">
                <a:solidFill>
                  <a:srgbClr val="9A0000"/>
                </a:solidFill>
                <a:latin typeface="Arial Narrow" panose="020B0606020202030204" pitchFamily="34" charset="0"/>
              </a:rPr>
              <a:t>Undulators</a:t>
            </a:r>
            <a:endParaRPr lang="en-US" sz="1200" b="1" dirty="0">
              <a:solidFill>
                <a:srgbClr val="9A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5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Undulator</a:t>
            </a:r>
            <a:r>
              <a:rPr lang="en-US" dirty="0"/>
              <a:t> Installation Is Under Way</a:t>
            </a:r>
          </a:p>
        </p:txBody>
      </p:sp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68F5A115-DA56-DF4E-BF79-C01F64A5D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67613" y="4738688"/>
            <a:ext cx="239199" cy="404813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962698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</a:rPr>
              <a:t>All SXR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Undulators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Have Been 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</a:rPr>
              <a:t>Production of HGVPU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Undulators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is ~80% complete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1038898"/>
            <a:ext cx="5170529" cy="3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1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71550"/>
            <a:ext cx="8839200" cy="3505200"/>
          </a:xfrm>
        </p:spPr>
        <p:txBody>
          <a:bodyPr>
            <a:normAutofit/>
          </a:bodyPr>
          <a:lstStyle/>
          <a:p>
            <a:r>
              <a:rPr lang="en-US" sz="2000" dirty="0"/>
              <a:t>Considerable project experience within BCMT with a wide range of project size and scope</a:t>
            </a:r>
          </a:p>
          <a:p>
            <a:r>
              <a:rPr lang="en-US" sz="2000" dirty="0"/>
              <a:t>FRIB ECR source magnet was successfully delivered</a:t>
            </a:r>
          </a:p>
          <a:p>
            <a:pPr lvl="1"/>
            <a:r>
              <a:rPr lang="en-US" sz="1600" dirty="0"/>
              <a:t>Magnet exceeds all magnetic requirements</a:t>
            </a:r>
          </a:p>
          <a:p>
            <a:pPr lvl="1"/>
            <a:r>
              <a:rPr lang="en-US" sz="1600" dirty="0"/>
              <a:t>Single magnet fabrication mostly done in-house</a:t>
            </a:r>
          </a:p>
          <a:p>
            <a:r>
              <a:rPr lang="en-US" sz="2000" dirty="0"/>
              <a:t>LCLS-II </a:t>
            </a:r>
            <a:r>
              <a:rPr lang="en-US" sz="2000" dirty="0" err="1"/>
              <a:t>Undulator</a:t>
            </a:r>
            <a:r>
              <a:rPr lang="en-US" sz="2000" dirty="0"/>
              <a:t> production is in final stages</a:t>
            </a:r>
          </a:p>
          <a:p>
            <a:pPr lvl="1"/>
            <a:r>
              <a:rPr lang="en-US" sz="1600" dirty="0" err="1"/>
              <a:t>Undulators</a:t>
            </a:r>
            <a:r>
              <a:rPr lang="en-US" sz="1600" dirty="0"/>
              <a:t> meet all specifications</a:t>
            </a:r>
          </a:p>
          <a:p>
            <a:pPr lvl="1"/>
            <a:r>
              <a:rPr lang="en-US" sz="1600" dirty="0"/>
              <a:t>Large quantity production with outside vendors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87630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Considerable project experience within BCMT with a wide range of project size and scope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Recent examples of projects for other facilities:</a:t>
            </a:r>
          </a:p>
          <a:p>
            <a:r>
              <a:rPr lang="en-US" dirty="0"/>
              <a:t> FRIB ECR source magnet (~$2.5M)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Sextupole</a:t>
            </a:r>
            <a:r>
              <a:rPr lang="en-US" dirty="0"/>
              <a:t> magnet inside of structure containing three solenoid coils</a:t>
            </a:r>
          </a:p>
          <a:p>
            <a:pPr lvl="1"/>
            <a:r>
              <a:rPr lang="en-US" dirty="0"/>
              <a:t> Design, fabrication (mostly at LBNL), and testing done at LBNL</a:t>
            </a:r>
          </a:p>
          <a:p>
            <a:pPr lvl="1"/>
            <a:r>
              <a:rPr lang="en-US" dirty="0"/>
              <a:t> Magnet was shipped to FRIB in Dec. 2017</a:t>
            </a:r>
          </a:p>
          <a:p>
            <a:r>
              <a:rPr lang="en-US" dirty="0"/>
              <a:t> LCLS-II </a:t>
            </a:r>
            <a:r>
              <a:rPr lang="en-US" dirty="0" err="1"/>
              <a:t>undulators</a:t>
            </a:r>
            <a:r>
              <a:rPr lang="en-US" dirty="0"/>
              <a:t> (~$40M)</a:t>
            </a:r>
          </a:p>
          <a:p>
            <a:pPr lvl="1"/>
            <a:r>
              <a:rPr lang="en-US" dirty="0"/>
              <a:t> LBNL is in charge of design, fabrication, and tuning (for ~ 1/3)  of the </a:t>
            </a:r>
            <a:r>
              <a:rPr lang="en-US" dirty="0" err="1"/>
              <a:t>undulators</a:t>
            </a:r>
            <a:r>
              <a:rPr lang="en-US" dirty="0"/>
              <a:t> for the LCLS-II facility at SLAC</a:t>
            </a:r>
          </a:p>
          <a:p>
            <a:pPr lvl="1"/>
            <a:r>
              <a:rPr lang="en-US" dirty="0"/>
              <a:t> 21 Soft X-Ray + 32 Hard X-ray </a:t>
            </a:r>
            <a:r>
              <a:rPr lang="en-US" dirty="0" err="1"/>
              <a:t>Undulators</a:t>
            </a:r>
            <a:endParaRPr lang="en-US" dirty="0"/>
          </a:p>
          <a:p>
            <a:pPr lvl="1"/>
            <a:r>
              <a:rPr lang="en-US" dirty="0"/>
              <a:t> Design and prototyping was performed at LBNL</a:t>
            </a:r>
          </a:p>
          <a:p>
            <a:pPr lvl="1"/>
            <a:r>
              <a:rPr lang="en-US" dirty="0"/>
              <a:t> Fabrication of </a:t>
            </a:r>
            <a:r>
              <a:rPr lang="en-US" dirty="0" err="1"/>
              <a:t>undulators</a:t>
            </a:r>
            <a:r>
              <a:rPr lang="en-US" dirty="0"/>
              <a:t> is done in industry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Undulators</a:t>
            </a:r>
            <a:r>
              <a:rPr lang="en-US" dirty="0"/>
              <a:t> are tuned at LBNL, SLAC, and ANL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Undulator</a:t>
            </a:r>
            <a:r>
              <a:rPr lang="en-US" dirty="0"/>
              <a:t> production is ~80% complete (all units will be done in March 2019)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5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FRIB ECR Source Magnet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52578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NbTi</a:t>
            </a:r>
            <a:r>
              <a:rPr lang="en-US" sz="2000" dirty="0"/>
              <a:t> </a:t>
            </a:r>
            <a:r>
              <a:rPr lang="en-US" sz="2000" dirty="0" err="1"/>
              <a:t>Sextupole</a:t>
            </a:r>
            <a:r>
              <a:rPr lang="en-US" sz="2000" dirty="0"/>
              <a:t>-in-solenoid configuration similar to VENUS source at LBNL</a:t>
            </a:r>
          </a:p>
          <a:p>
            <a:r>
              <a:rPr lang="en-US" sz="2000" dirty="0"/>
              <a:t>Implementation of shell based structure with bladder-and-key loading method</a:t>
            </a:r>
          </a:p>
          <a:p>
            <a:pPr lvl="1"/>
            <a:r>
              <a:rPr lang="en-US" sz="1600" dirty="0"/>
              <a:t>Provides pre-load to the </a:t>
            </a:r>
            <a:r>
              <a:rPr lang="en-US" sz="1600" dirty="0" err="1"/>
              <a:t>sextupole</a:t>
            </a:r>
            <a:r>
              <a:rPr lang="en-US" sz="1600" dirty="0"/>
              <a:t> coils which experience asymmetric forces at ends due to solenoid field</a:t>
            </a:r>
          </a:p>
          <a:p>
            <a:pPr lvl="1"/>
            <a:r>
              <a:rPr lang="en-US" sz="1600" dirty="0"/>
              <a:t>Allows for fine tuning of magnet pre-load</a:t>
            </a:r>
          </a:p>
          <a:p>
            <a:pPr lvl="1"/>
            <a:r>
              <a:rPr lang="en-US" sz="1600" dirty="0"/>
              <a:t>Allows for assembly and </a:t>
            </a:r>
            <a:r>
              <a:rPr lang="en-US" sz="1600" dirty="0" err="1"/>
              <a:t>dissasembly</a:t>
            </a:r>
            <a:r>
              <a:rPr lang="en-US" sz="1600" dirty="0"/>
              <a:t> of magnet</a:t>
            </a:r>
          </a:p>
          <a:p>
            <a:r>
              <a:rPr lang="en-US" sz="2000" dirty="0"/>
              <a:t>Shell also acts as winding mandrel for the three solenoids</a:t>
            </a:r>
          </a:p>
          <a:p>
            <a:r>
              <a:rPr lang="en-US" sz="2000" dirty="0"/>
              <a:t>Four independent power supplies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4" descr="C:\Users\darbelaez\Downloads\fri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04950"/>
            <a:ext cx="3691925" cy="25572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39000" y="3955018"/>
            <a:ext cx="166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+mj-lt"/>
              </a:rPr>
              <a:t>Sextupole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coils</a:t>
            </a:r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 flipV="1">
            <a:off x="6705600" y="3181350"/>
            <a:ext cx="550563" cy="8808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1000" y="3257550"/>
            <a:ext cx="108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Injection Solenoid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112395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Minimum Solenoid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81915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Extraction Solenoid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620000" y="2800350"/>
            <a:ext cx="398164" cy="728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86600" y="1504950"/>
            <a:ext cx="609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</p:cNvCxnSpPr>
          <p:nvPr/>
        </p:nvCxnSpPr>
        <p:spPr>
          <a:xfrm flipH="1">
            <a:off x="8229600" y="1465481"/>
            <a:ext cx="152400" cy="4204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29200" y="4095750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End pre-load plate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715000" y="3714750"/>
            <a:ext cx="152400" cy="457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5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1"/>
            <a:ext cx="4800600" cy="29718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Resource loaded schedule with milestones</a:t>
            </a:r>
            <a:endParaRPr lang="en-US" sz="1600" dirty="0"/>
          </a:p>
          <a:p>
            <a:r>
              <a:rPr lang="en-US" sz="2000" dirty="0"/>
              <a:t>Weekly meetings with FRIB group</a:t>
            </a:r>
          </a:p>
          <a:p>
            <a:r>
              <a:rPr lang="en-US" sz="2000" dirty="0"/>
              <a:t>Monthly meetings with FRIB and LBL management</a:t>
            </a:r>
          </a:p>
          <a:p>
            <a:r>
              <a:rPr lang="en-US" sz="2000" dirty="0"/>
              <a:t>Tracked variances and work complete on project schedule</a:t>
            </a:r>
          </a:p>
          <a:p>
            <a:r>
              <a:rPr lang="en-US" sz="2000" dirty="0"/>
              <a:t>Contingency held by FRIB project (used ~10% out of 30%)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799" y="1047751"/>
            <a:ext cx="4364201" cy="27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8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0"/>
            <a:ext cx="6172200" cy="3124199"/>
          </a:xfrm>
        </p:spPr>
        <p:txBody>
          <a:bodyPr>
            <a:normAutofit/>
          </a:bodyPr>
          <a:lstStyle/>
          <a:p>
            <a:r>
              <a:rPr lang="en-US" sz="2000" dirty="0"/>
              <a:t>Conceptual and Final Design Reviews were held covering:</a:t>
            </a:r>
          </a:p>
          <a:p>
            <a:pPr lvl="1"/>
            <a:r>
              <a:rPr lang="en-US" sz="1800" dirty="0"/>
              <a:t>Conductor choice</a:t>
            </a:r>
          </a:p>
          <a:p>
            <a:pPr lvl="1"/>
            <a:r>
              <a:rPr lang="en-US" sz="1800" dirty="0"/>
              <a:t>Magnetic design</a:t>
            </a:r>
          </a:p>
          <a:p>
            <a:pPr lvl="1"/>
            <a:r>
              <a:rPr lang="en-US" sz="1800" dirty="0"/>
              <a:t>Coil design and fabrication</a:t>
            </a:r>
          </a:p>
          <a:p>
            <a:pPr lvl="1"/>
            <a:r>
              <a:rPr lang="en-US" sz="1800" dirty="0"/>
              <a:t>Magnet Assembly</a:t>
            </a:r>
          </a:p>
          <a:p>
            <a:pPr lvl="1"/>
            <a:r>
              <a:rPr lang="en-US" sz="1800" dirty="0"/>
              <a:t>Mechanical Analysis</a:t>
            </a:r>
          </a:p>
          <a:p>
            <a:pPr lvl="1"/>
            <a:r>
              <a:rPr lang="en-US" sz="1800" dirty="0"/>
              <a:t>Magnet Protection</a:t>
            </a:r>
          </a:p>
          <a:p>
            <a:pPr lvl="1"/>
            <a:r>
              <a:rPr lang="en-US" sz="1800" dirty="0"/>
              <a:t>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029986"/>
            <a:ext cx="3121831" cy="35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1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Design Performed At LBNL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382000" cy="838200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Magnetic and mechanical FEA</a:t>
            </a:r>
          </a:p>
          <a:p>
            <a:r>
              <a:rPr lang="en-US" sz="2000" dirty="0"/>
              <a:t>CAD design and drawings (released in version controlled </a:t>
            </a:r>
            <a:r>
              <a:rPr lang="en-US" sz="2000" dirty="0" err="1"/>
              <a:t>Windchill</a:t>
            </a:r>
            <a:r>
              <a:rPr lang="en-US" sz="2000" dirty="0"/>
              <a:t> system)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124" y="2460627"/>
            <a:ext cx="3402876" cy="185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42" y="2284252"/>
            <a:ext cx="2364658" cy="204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67" y="2224087"/>
            <a:ext cx="3367133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4517" y="1946115"/>
            <a:ext cx="1940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Magnetic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2911" y="1946115"/>
            <a:ext cx="27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+mj-lt"/>
              </a:rPr>
              <a:t>Iso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-Surface Calculation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0304" y="1942247"/>
            <a:ext cx="218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Mechanical Model</a:t>
            </a:r>
          </a:p>
        </p:txBody>
      </p:sp>
    </p:spTree>
    <p:extLst>
      <p:ext uri="{BB962C8B-B14F-4D97-AF65-F5344CB8AC3E}">
        <p14:creationId xmlns:p14="http://schemas.microsoft.com/office/powerpoint/2010/main" val="354199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Sextupole</a:t>
            </a:r>
            <a:r>
              <a:rPr lang="en-US" dirty="0"/>
              <a:t> Coil Fabrication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80" y="939385"/>
            <a:ext cx="5286520" cy="176210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Practice coil was used to develop procedures and to identify possible issues early on</a:t>
            </a:r>
          </a:p>
          <a:p>
            <a:r>
              <a:rPr lang="en-US" sz="2000" dirty="0"/>
              <a:t>Existing coil winding and potting infrastructure was used</a:t>
            </a:r>
          </a:p>
          <a:p>
            <a:r>
              <a:rPr lang="en-US" sz="2000" dirty="0"/>
              <a:t>Work instructions and travelers were produced to control the winding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3" descr="\\Thunder\supercon\WFO\FRIB\MAGNET FABRICATION\SEXTUPOLE COILS - Production\Coil 1\Photos\12.14.2015 Pics\DSC08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80" y="3057525"/>
            <a:ext cx="2743200" cy="1551767"/>
          </a:xfrm>
          <a:prstGeom prst="rect">
            <a:avLst/>
          </a:prstGeom>
          <a:noFill/>
        </p:spPr>
      </p:pic>
      <p:pic>
        <p:nvPicPr>
          <p:cNvPr id="9" name="Picture 8" descr="IMG_29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643" y="3057525"/>
            <a:ext cx="1937744" cy="15489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9600" y="270148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Coil Winding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16761" y="2701489"/>
            <a:ext cx="160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Finished Coils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700" y="902127"/>
            <a:ext cx="1903321" cy="2477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353" y="1717098"/>
            <a:ext cx="2209800" cy="28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 Fabrication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8153400" cy="16001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Winding mock-up done at LBL to understand winding process and develop slip-plane procedures</a:t>
            </a:r>
          </a:p>
          <a:p>
            <a:r>
              <a:rPr lang="en-US" dirty="0"/>
              <a:t>Solenoid winding and impregnation was performed by an outside company (Everson Tesla)</a:t>
            </a:r>
          </a:p>
          <a:p>
            <a:r>
              <a:rPr lang="en-US" dirty="0"/>
              <a:t>Build to print contract</a:t>
            </a:r>
          </a:p>
          <a:p>
            <a:r>
              <a:rPr lang="en-US" dirty="0"/>
              <a:t>Close interaction with the vendor including visits and phone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638" y="2812269"/>
            <a:ext cx="3034962" cy="1734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836605"/>
            <a:ext cx="2286000" cy="1709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7388" y="2495550"/>
            <a:ext cx="305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Cross-section of mock-up coil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2495550"/>
            <a:ext cx="402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Completed Solenoids at Vendor Facility</a:t>
            </a:r>
          </a:p>
        </p:txBody>
      </p:sp>
    </p:spTree>
    <p:extLst>
      <p:ext uri="{BB962C8B-B14F-4D97-AF65-F5344CB8AC3E}">
        <p14:creationId xmlns:p14="http://schemas.microsoft.com/office/powerpoint/2010/main" val="239240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5943600" cy="3429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Electrical QA procedure was performed on all coils</a:t>
            </a:r>
          </a:p>
          <a:p>
            <a:r>
              <a:rPr lang="en-US" dirty="0"/>
              <a:t>Values were recorded on sign-off sheet and relevant data is recorded and stored</a:t>
            </a:r>
          </a:p>
          <a:p>
            <a:r>
              <a:rPr lang="en-US" dirty="0"/>
              <a:t>Initial measurements were found to be insufficient to identify small electrical problems (turn-to-turn shorts)</a:t>
            </a:r>
          </a:p>
          <a:p>
            <a:r>
              <a:rPr lang="en-US" dirty="0"/>
              <a:t>Implemented more stringent testing after finding electrically “weak” coil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C:\Users\darbelaez\Desktop\FRIB\FRIB_coil_impulse\impulse_t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673008"/>
            <a:ext cx="2819400" cy="19568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69634" y="2431018"/>
            <a:ext cx="140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Impulse Test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47"/>
          <a:stretch/>
        </p:blipFill>
        <p:spPr>
          <a:xfrm>
            <a:off x="6639232" y="0"/>
            <a:ext cx="2503114" cy="24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63052"/>
      </p:ext>
    </p:extLst>
  </p:cSld>
  <p:clrMapOvr>
    <a:masterClrMapping/>
  </p:clrMapOvr>
</p:sld>
</file>

<file path=ppt/theme/theme1.xml><?xml version="1.0" encoding="utf-8"?>
<a:theme xmlns:a="http://schemas.openxmlformats.org/drawingml/2006/main" name="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13208</TotalTime>
  <Words>897</Words>
  <Application>Microsoft Macintosh PowerPoint</Application>
  <PresentationFormat>On-screen Show (16:9)</PresentationFormat>
  <Paragraphs>147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Courier New</vt:lpstr>
      <vt:lpstr>Franklin Gothic Book</vt:lpstr>
      <vt:lpstr>Franklin Gothic Medium</vt:lpstr>
      <vt:lpstr>ATAP Blue Footer</vt:lpstr>
      <vt:lpstr>PowerPoint Presentation</vt:lpstr>
      <vt:lpstr>Introduction</vt:lpstr>
      <vt:lpstr>Description Of FRIB ECR Source Magnet</vt:lpstr>
      <vt:lpstr>Project Organization</vt:lpstr>
      <vt:lpstr>Project Reviews</vt:lpstr>
      <vt:lpstr>Magnet Design Performed At LBNL</vt:lpstr>
      <vt:lpstr>Sextupole Coil Fabrication</vt:lpstr>
      <vt:lpstr>Solenoid Fabrication</vt:lpstr>
      <vt:lpstr>QA Procedures</vt:lpstr>
      <vt:lpstr>Assembly</vt:lpstr>
      <vt:lpstr>Magnet Tests</vt:lpstr>
      <vt:lpstr>Magnetic Field Requirements Are Satisfied</vt:lpstr>
      <vt:lpstr>LBNL Supplies 21 Soft X-Ray And 32 Hard X-Ray Production Undulator Segments To LCLS-II</vt:lpstr>
      <vt:lpstr>LBNL Has Followed A Rigorous Validation And Prototyping Path Followed By Transfer Of Knowledge To Fabrication Vendors</vt:lpstr>
      <vt:lpstr>Stringent Manufacturing Processes Are Applied</vt:lpstr>
      <vt:lpstr>For All Procurements We Developed Dedicated Manufacturing And QA Documents</vt:lpstr>
      <vt:lpstr>Undulators Are Qualified And Tuned In The LBNL Undulator Measurement Facility</vt:lpstr>
      <vt:lpstr>Undulator Installation Is Under Way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Soren Prestemon</cp:lastModifiedBy>
  <cp:revision>577</cp:revision>
  <dcterms:created xsi:type="dcterms:W3CDTF">2010-03-31T20:55:33Z</dcterms:created>
  <dcterms:modified xsi:type="dcterms:W3CDTF">2019-10-22T03:58:22Z</dcterms:modified>
</cp:coreProperties>
</file>