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820" r:id="rId1"/>
    <p:sldMasterId id="2147484155" r:id="rId2"/>
  </p:sldMasterIdLst>
  <p:notesMasterIdLst>
    <p:notesMasterId r:id="rId27"/>
  </p:notesMasterIdLst>
  <p:handoutMasterIdLst>
    <p:handoutMasterId r:id="rId28"/>
  </p:handoutMasterIdLst>
  <p:sldIdLst>
    <p:sldId id="602" r:id="rId3"/>
    <p:sldId id="648" r:id="rId4"/>
    <p:sldId id="1005" r:id="rId5"/>
    <p:sldId id="370" r:id="rId6"/>
    <p:sldId id="360" r:id="rId7"/>
    <p:sldId id="277" r:id="rId8"/>
    <p:sldId id="377" r:id="rId9"/>
    <p:sldId id="1001" r:id="rId10"/>
    <p:sldId id="1000" r:id="rId11"/>
    <p:sldId id="649" r:id="rId12"/>
    <p:sldId id="1002" r:id="rId13"/>
    <p:sldId id="1003" r:id="rId14"/>
    <p:sldId id="1007" r:id="rId15"/>
    <p:sldId id="1008" r:id="rId16"/>
    <p:sldId id="376" r:id="rId17"/>
    <p:sldId id="1010" r:id="rId18"/>
    <p:sldId id="1006" r:id="rId19"/>
    <p:sldId id="651" r:id="rId20"/>
    <p:sldId id="1011" r:id="rId21"/>
    <p:sldId id="1009" r:id="rId22"/>
    <p:sldId id="997" r:id="rId23"/>
    <p:sldId id="378" r:id="rId24"/>
    <p:sldId id="390" r:id="rId25"/>
    <p:sldId id="381" r:id="rId26"/>
  </p:sldIdLst>
  <p:sldSz cx="12192000" cy="6858000"/>
  <p:notesSz cx="6858000" cy="91440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Franklin Gothic Book" charset="0"/>
        <a:ea typeface="+mn-ea"/>
        <a:cs typeface="+mn-cs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Franklin Gothic Book" charset="0"/>
        <a:ea typeface="+mn-ea"/>
        <a:cs typeface="+mn-cs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Franklin Gothic Book" charset="0"/>
        <a:ea typeface="+mn-ea"/>
        <a:cs typeface="+mn-cs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Franklin Gothic Book" charset="0"/>
        <a:ea typeface="+mn-ea"/>
        <a:cs typeface="+mn-cs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Franklin Gothic Book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Franklin Gothic Book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Franklin Gothic Book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Franklin Gothic Book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Franklin Gothic Book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3202988-0087-9145-89D5-9A387C555A96}">
          <p14:sldIdLst/>
        </p14:section>
        <p14:section name="Soren's section" id="{C56F059F-2AAF-4D48-B030-629224B4E04C}">
          <p14:sldIdLst>
            <p14:sldId id="602"/>
            <p14:sldId id="648"/>
            <p14:sldId id="1005"/>
            <p14:sldId id="370"/>
            <p14:sldId id="360"/>
            <p14:sldId id="277"/>
            <p14:sldId id="377"/>
            <p14:sldId id="1001"/>
            <p14:sldId id="1000"/>
            <p14:sldId id="649"/>
            <p14:sldId id="1002"/>
            <p14:sldId id="1003"/>
            <p14:sldId id="1007"/>
            <p14:sldId id="1008"/>
            <p14:sldId id="376"/>
            <p14:sldId id="1010"/>
            <p14:sldId id="1006"/>
            <p14:sldId id="651"/>
            <p14:sldId id="1011"/>
            <p14:sldId id="1009"/>
            <p14:sldId id="997"/>
          </p14:sldIdLst>
        </p14:section>
        <p14:section name="Back Up Slides" id="{7A7CAB12-153D-834F-91DF-D6E5114EBB40}">
          <p14:sldIdLst>
            <p14:sldId id="378"/>
            <p14:sldId id="390"/>
            <p14:sldId id="381"/>
          </p14:sldIdLst>
        </p14:section>
        <p14:section name="Deleted Slides" id="{BC122CF2-31AE-2A4D-9A7E-B48E35B489D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e Chew jtchew@lbl.gov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F497B"/>
    <a:srgbClr val="0432FF"/>
    <a:srgbClr val="00395A"/>
    <a:srgbClr val="E56C0A"/>
    <a:srgbClr val="000000"/>
    <a:srgbClr val="1E497D"/>
    <a:srgbClr val="B9B0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29" autoAdjust="0"/>
    <p:restoredTop sz="93790" autoAdjust="0"/>
  </p:normalViewPr>
  <p:slideViewPr>
    <p:cSldViewPr>
      <p:cViewPr varScale="1">
        <p:scale>
          <a:sx n="64" d="100"/>
          <a:sy n="64" d="100"/>
        </p:scale>
        <p:origin x="464" y="56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-36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>
      <p:cViewPr varScale="1">
        <p:scale>
          <a:sx n="116" d="100"/>
          <a:sy n="116" d="100"/>
        </p:scale>
        <p:origin x="3120" y="19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AAEAAC-FF4A-BB4E-8F33-70C3EF028A8E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C21B7B-7190-7045-8798-B45394289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838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5" name="AutoShape 1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6" name="AutoShape 1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7" name="AutoShape 1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8" name="AutoShape 1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9" name="AutoShape 1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0" name="AutoShape 1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1" name="AutoShape 1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2" name="AutoShape 1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3" name="AutoShape 1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4" name="AutoShape 2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5" name="AutoShape 2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6" name="AutoShape 2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7" name="AutoShape 2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8" name="AutoShape 2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9" name="AutoShape 2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0" name="AutoShape 2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2" name="AutoShape 2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3" name="AutoShape 2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4" name="AutoShape 3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5" name="AutoShape 3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" name="AutoShape 3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7" name="AutoShape 3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8" name="AutoShape 3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9" name="AutoShape 3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80" name="AutoShape 3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81" name="AutoShape 3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82" name="AutoShape 3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83" name="AutoShape 3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84" name="AutoShape 4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85" name="Text Box 41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86" name="Rectangle 42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083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endParaRPr lang="en-US" altLang="x-none"/>
          </a:p>
        </p:txBody>
      </p:sp>
      <p:sp>
        <p:nvSpPr>
          <p:cNvPr id="6187" name="Rectangle 4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406400" y="685800"/>
            <a:ext cx="5981700" cy="3365500"/>
          </a:xfrm>
          <a:prstGeom prst="rect">
            <a:avLst/>
          </a:prstGeom>
          <a:noFill/>
          <a:ln w="126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88" name="Rectangle 44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22900" cy="405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x-none" altLang="x-none"/>
          </a:p>
        </p:txBody>
      </p:sp>
      <p:sp>
        <p:nvSpPr>
          <p:cNvPr id="6189" name="Text Box 45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0" name="Rectangle 46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083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fld id="{E84E3283-8A06-0E42-A559-FF12BE7771D8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425459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993A2-88FD-43FB-98C1-F313DCA36B11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376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 smtClean="0">
              <a:solidFill>
                <a:srgbClr val="1F497B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543E6F-82BB-8D42-9A23-2A0C0F0C1CA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799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576F7-A53C-E440-B563-EA54C8CB01D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730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576F7-A53C-E440-B563-EA54C8CB01D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3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576F7-A53C-E440-B563-EA54C8CB01D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303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 to the future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E84E3283-8A06-0E42-A559-FF12BE7771D8}" type="slidenum">
              <a:rPr lang="en-US" altLang="x-none" smtClean="0"/>
              <a:pPr/>
              <a:t>20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92836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11052100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96600" y="6324600"/>
            <a:ext cx="6889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260E43B-7F43-FA45-AAB7-E054FD6CC4E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97813E7-07E4-894D-A99F-D4B7A4263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20400" y="6324600"/>
            <a:ext cx="81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O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1"/>
            <a:ext cx="12192000" cy="855663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endParaRPr lang="x-none" altLang="x-none" sz="2400">
              <a:solidFill>
                <a:srgbClr val="000000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12579"/>
            <a:ext cx="12192000" cy="84308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D0C11F7-91F7-EF4B-BDE6-9C994AE44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0800"/>
            <a:ext cx="688900" cy="347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144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"/>
          <p:cNvSpPr txBox="1">
            <a:spLocks noGrp="1"/>
          </p:cNvSpPr>
          <p:nvPr>
            <p:ph type="sldNum" idx="12"/>
          </p:nvPr>
        </p:nvSpPr>
        <p:spPr>
          <a:xfrm>
            <a:off x="10893501" y="6356351"/>
            <a:ext cx="688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418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ormal">
  <p:cSld name="normal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7"/>
          <p:cNvSpPr txBox="1">
            <a:spLocks noGrp="1"/>
          </p:cNvSpPr>
          <p:nvPr>
            <p:ph type="title"/>
          </p:nvPr>
        </p:nvSpPr>
        <p:spPr>
          <a:xfrm>
            <a:off x="1" y="1"/>
            <a:ext cx="12245340" cy="72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09" name="Google Shape;409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33098" y="6395013"/>
            <a:ext cx="1853407" cy="3485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4458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xfrm>
            <a:off x="132348" y="52917"/>
            <a:ext cx="11944149" cy="96736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6" name="Shape 26"/>
          <p:cNvSpPr>
            <a:spLocks noGrp="1"/>
          </p:cNvSpPr>
          <p:nvPr>
            <p:ph type="body" sz="half" idx="1"/>
          </p:nvPr>
        </p:nvSpPr>
        <p:spPr>
          <a:xfrm>
            <a:off x="132348" y="1221855"/>
            <a:ext cx="11841480" cy="458218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7098691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338" y="28243"/>
            <a:ext cx="11473313" cy="925845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5864994" y="6555594"/>
            <a:ext cx="654465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128C41A-7A0A-A74C-A765-4BF8AA94B2BC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66214" y="6555951"/>
            <a:ext cx="249727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128338" y="1393825"/>
            <a:ext cx="11871157" cy="4333207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339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97813E7-07E4-894D-A99F-D4B7A4263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600" y="6324600"/>
            <a:ext cx="688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000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tif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6556" y="1600201"/>
            <a:ext cx="1097926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211627" y="-142629"/>
            <a:ext cx="12596659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2" name="Rectangle 51"/>
          <p:cNvSpPr/>
          <p:nvPr userDrawn="1"/>
        </p:nvSpPr>
        <p:spPr>
          <a:xfrm>
            <a:off x="0" y="6239580"/>
            <a:ext cx="12192000" cy="618420"/>
          </a:xfrm>
          <a:prstGeom prst="rect">
            <a:avLst/>
          </a:prstGeom>
          <a:solidFill>
            <a:srgbClr val="0039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" name="Picture 1" descr="ATAP_footer_orange_reversed_.png">
            <a:extLst>
              <a:ext uri="{FF2B5EF4-FFF2-40B4-BE49-F238E27FC236}">
                <a16:creationId xmlns:a16="http://schemas.microsoft.com/office/drawing/2014/main" id="{B25632D3-80F0-F14A-A261-FE9A67B8350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308" y="6388807"/>
            <a:ext cx="2628592" cy="392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 descr="RGB_White-Seal_White-Mark_SC_Horizontal.png">
            <a:extLst>
              <a:ext uri="{FF2B5EF4-FFF2-40B4-BE49-F238E27FC236}">
                <a16:creationId xmlns:a16="http://schemas.microsoft.com/office/drawing/2014/main" id="{D0FC1251-9BFE-214D-9A96-658D94CF131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6356929"/>
            <a:ext cx="2286000" cy="383721"/>
          </a:xfrm>
          <a:prstGeom prst="rect">
            <a:avLst/>
          </a:prstGeom>
        </p:spPr>
      </p:pic>
      <p:sp>
        <p:nvSpPr>
          <p:cNvPr id="51" name="Slide Number Placeholder 5">
            <a:extLst>
              <a:ext uri="{FF2B5EF4-FFF2-40B4-BE49-F238E27FC236}">
                <a16:creationId xmlns:a16="http://schemas.microsoft.com/office/drawing/2014/main" id="{DB98448C-F9A5-154C-B2C0-08CFA44F2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2210" y="6360285"/>
            <a:ext cx="6792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240704-CB09-4C45-B842-505336A7681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96557" y="6248400"/>
            <a:ext cx="775043" cy="58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79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4" r:id="rId2"/>
    <p:sldLayoutId id="2147484154" r:id="rId3"/>
    <p:sldLayoutId id="2147484159" r:id="rId4"/>
    <p:sldLayoutId id="2147484160" r:id="rId5"/>
    <p:sldLayoutId id="2147484165" r:id="rId6"/>
    <p:sldLayoutId id="2147484166" r:id="rId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53117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129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211627" y="-142629"/>
            <a:ext cx="12596659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6600" y="6350154"/>
            <a:ext cx="684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‹#›</a:t>
            </a:fld>
            <a:endParaRPr lang="en-US" dirty="0"/>
          </a:p>
        </p:txBody>
      </p:sp>
      <p:pic>
        <p:nvPicPr>
          <p:cNvPr id="56" name="Picture 55" descr="LBL_logo_notext_rev_transpare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9305" y="6357358"/>
            <a:ext cx="69088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011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8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1F497D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F497D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F497D"/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09/TASC.2019.2902458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109/TASC.2017.2766132" TargetMode="Externa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8.png"/><Relationship Id="rId7" Type="http://schemas.openxmlformats.org/officeDocument/2006/relationships/image" Target="../media/image2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tiff"/><Relationship Id="rId10" Type="http://schemas.openxmlformats.org/officeDocument/2006/relationships/image" Target="../media/image50.png"/><Relationship Id="rId4" Type="http://schemas.openxmlformats.org/officeDocument/2006/relationships/image" Target="../media/image44.tiff"/><Relationship Id="rId9" Type="http://schemas.openxmlformats.org/officeDocument/2006/relationships/image" Target="../media/image4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8.jpeg"/><Relationship Id="rId7" Type="http://schemas.openxmlformats.org/officeDocument/2006/relationships/image" Target="../media/image56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31.emf"/><Relationship Id="rId10" Type="http://schemas.openxmlformats.org/officeDocument/2006/relationships/image" Target="../media/image59.png"/><Relationship Id="rId4" Type="http://schemas.openxmlformats.org/officeDocument/2006/relationships/image" Target="../media/image36.png"/><Relationship Id="rId9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tiff"/><Relationship Id="rId7" Type="http://schemas.openxmlformats.org/officeDocument/2006/relationships/image" Target="../media/image66.png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hyperlink" Target="https://doi.org/10.1109/TASC.2019.2902458" TargetMode="External"/><Relationship Id="rId7" Type="http://schemas.openxmlformats.org/officeDocument/2006/relationships/hyperlink" Target="https://doi.org/10.1080/15361055.2019.1565912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88/1361-6668/aad844" TargetMode="External"/><Relationship Id="rId5" Type="http://schemas.openxmlformats.org/officeDocument/2006/relationships/hyperlink" Target="https://iopscience.iop.org/article/10.1088/1361-6668/ab0eba" TargetMode="External"/><Relationship Id="rId4" Type="http://schemas.openxmlformats.org/officeDocument/2006/relationships/hyperlink" Target="https://doi.org/10.1109/TASC.2019.2897708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11" Type="http://schemas.openxmlformats.org/officeDocument/2006/relationships/image" Target="../media/image17.emf"/><Relationship Id="rId5" Type="http://schemas.openxmlformats.org/officeDocument/2006/relationships/image" Target="../media/image12.png"/><Relationship Id="rId10" Type="http://schemas.openxmlformats.org/officeDocument/2006/relationships/image" Target="../media/image8.wmf"/><Relationship Id="rId4" Type="http://schemas.openxmlformats.org/officeDocument/2006/relationships/image" Target="../media/image11.png"/><Relationship Id="rId9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-304800"/>
            <a:ext cx="12192000" cy="6553200"/>
          </a:xfrm>
          <a:prstGeom prst="rect">
            <a:avLst/>
          </a:prstGeom>
          <a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6" tIns="45709" rIns="91416" bIns="45709" numCol="1" rtlCol="0" anchor="t" anchorCtr="0" compatLnSpc="1">
            <a:prstTxWarp prst="textNoShape">
              <a:avLst/>
            </a:prstTxWarp>
          </a:bodyPr>
          <a:lstStyle/>
          <a:p>
            <a:pPr defTabSz="914165" eaLnBrk="0" hangingPunct="0"/>
            <a:endParaRPr lang="en-US" sz="24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76400" y="2030523"/>
            <a:ext cx="9033753" cy="2758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Xiaorong Wang</a:t>
            </a:r>
            <a:endParaRPr lang="en-US" dirty="0">
              <a:solidFill>
                <a:prstClr val="white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prstClr val="white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  <a:spcBef>
                <a:spcPts val="400"/>
              </a:spcBef>
              <a:defRPr sz="1800"/>
            </a:pPr>
            <a:r>
              <a:rPr lang="en-US" dirty="0" smtClean="0">
                <a:latin typeface="+mj-lt"/>
              </a:rPr>
              <a:t>Presented to Mr. Barry Sullivan and Mr. </a:t>
            </a:r>
            <a:r>
              <a:rPr lang="en-US" dirty="0">
                <a:latin typeface="+mj-lt"/>
              </a:rPr>
              <a:t>Daniel Clark, FES Program Managers </a:t>
            </a:r>
            <a:endParaRPr lang="en-US" dirty="0" smtClean="0">
              <a:latin typeface="+mj-lt"/>
            </a:endParaRPr>
          </a:p>
          <a:p>
            <a:pPr algn="ctr">
              <a:lnSpc>
                <a:spcPct val="80000"/>
              </a:lnSpc>
              <a:spcBef>
                <a:spcPts val="400"/>
              </a:spcBef>
              <a:defRPr sz="1800"/>
            </a:pPr>
            <a:endParaRPr lang="en-US" dirty="0">
              <a:latin typeface="+mj-lt"/>
            </a:endParaRPr>
          </a:p>
          <a:p>
            <a:pPr algn="ctr">
              <a:lnSpc>
                <a:spcPct val="80000"/>
              </a:lnSpc>
              <a:spcBef>
                <a:spcPts val="300"/>
              </a:spcBef>
              <a:defRPr sz="1800"/>
            </a:pPr>
            <a:r>
              <a:rPr lang="en-US" dirty="0">
                <a:latin typeface="+mj-lt"/>
              </a:rPr>
              <a:t>Lawrence Berkeley National Laboratory</a:t>
            </a:r>
          </a:p>
          <a:p>
            <a:pPr algn="ctr">
              <a:lnSpc>
                <a:spcPct val="80000"/>
              </a:lnSpc>
              <a:spcBef>
                <a:spcPts val="300"/>
              </a:spcBef>
              <a:defRPr sz="1800"/>
            </a:pPr>
            <a:endParaRPr lang="en-US" dirty="0">
              <a:latin typeface="+mj-lt"/>
            </a:endParaRPr>
          </a:p>
          <a:p>
            <a:pPr algn="ctr"/>
            <a:r>
              <a:rPr lang="en-US" sz="1600" dirty="0" smtClean="0">
                <a:solidFill>
                  <a:prstClr val="white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October 22, 2019</a:t>
            </a:r>
            <a:endParaRPr lang="en-US" sz="1600" dirty="0">
              <a:solidFill>
                <a:prstClr val="white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16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2757" y="1105109"/>
            <a:ext cx="78210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REBCO R&amp;D results and plans</a:t>
            </a:r>
            <a:endParaRPr lang="en-US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1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26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</a:t>
            </a:r>
            <a:r>
              <a:rPr lang="en-US" dirty="0" smtClean="0"/>
              <a:t>investigation of the impact of mechanical strain on </a:t>
            </a:r>
            <a:r>
              <a:rPr lang="en-US" dirty="0"/>
              <a:t>commercial REBCO tapes </a:t>
            </a:r>
            <a:r>
              <a:rPr lang="en-US" dirty="0" smtClean="0"/>
              <a:t>provides critical input to develop robust high-current </a:t>
            </a:r>
            <a:r>
              <a:rPr lang="en-US" dirty="0"/>
              <a:t>fusion </a:t>
            </a:r>
            <a:r>
              <a:rPr lang="en-US" dirty="0" smtClean="0"/>
              <a:t>cables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374" y="3267040"/>
            <a:ext cx="5182657" cy="264725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10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87152" y="1167561"/>
            <a:ext cx="6206890" cy="197562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Tx/>
              <a:buSzTx/>
            </a:pPr>
            <a:r>
              <a:rPr lang="en-US" sz="1800" dirty="0" smtClean="0"/>
              <a:t>REBCO is brittle and subject to strain during the cabling process, magnet fabrication and operation</a:t>
            </a:r>
          </a:p>
          <a:p>
            <a:pPr fontAlgn="auto">
              <a:spcAft>
                <a:spcPts val="0"/>
              </a:spcAft>
              <a:buClrTx/>
              <a:buSzTx/>
            </a:pPr>
            <a:endParaRPr lang="en-US" sz="1800" dirty="0" smtClean="0"/>
          </a:p>
          <a:p>
            <a:pPr fontAlgn="auto">
              <a:spcAft>
                <a:spcPts val="0"/>
              </a:spcAft>
              <a:buClrTx/>
              <a:buSzTx/>
            </a:pPr>
            <a:r>
              <a:rPr lang="en-US" sz="1800" dirty="0" smtClean="0"/>
              <a:t>Our driving questions:</a:t>
            </a:r>
          </a:p>
          <a:p>
            <a:pPr lvl="1" fontAlgn="auto">
              <a:spcAft>
                <a:spcPts val="0"/>
              </a:spcAft>
              <a:buClrTx/>
              <a:buSzTx/>
            </a:pPr>
            <a:r>
              <a:rPr lang="en-US" sz="1600" dirty="0" smtClean="0"/>
              <a:t>What’s the impact of strain on REBCO tapes relevant for fusion magnet applications?</a:t>
            </a:r>
          </a:p>
          <a:p>
            <a:pPr lvl="1" fontAlgn="auto">
              <a:spcAft>
                <a:spcPts val="0"/>
              </a:spcAft>
              <a:buClrTx/>
              <a:buSzTx/>
            </a:pPr>
            <a:r>
              <a:rPr lang="en-US" sz="1600" dirty="0" smtClean="0"/>
              <a:t>What’s the mechanism of strain dependence? </a:t>
            </a:r>
          </a:p>
          <a:p>
            <a:pPr lvl="1" fontAlgn="auto">
              <a:spcAft>
                <a:spcPts val="0"/>
              </a:spcAft>
              <a:buClrTx/>
              <a:buSzTx/>
            </a:pPr>
            <a:r>
              <a:rPr lang="en-US" sz="1600" dirty="0" smtClean="0"/>
              <a:t>How to optimize strain dependence for fusion cables and magnets?</a:t>
            </a:r>
            <a:endParaRPr lang="en-US" sz="18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6228793" y="983027"/>
            <a:ext cx="2928432" cy="2676328"/>
            <a:chOff x="0" y="44203"/>
            <a:chExt cx="4193358" cy="376772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6156" y="207518"/>
              <a:ext cx="3807202" cy="3604409"/>
            </a:xfrm>
            <a:prstGeom prst="rect">
              <a:avLst/>
            </a:prstGeom>
          </p:spPr>
        </p:pic>
        <p:sp>
          <p:nvSpPr>
            <p:cNvPr id="17" name="TextBox 15"/>
            <p:cNvSpPr txBox="1"/>
            <p:nvPr/>
          </p:nvSpPr>
          <p:spPr>
            <a:xfrm>
              <a:off x="0" y="44203"/>
              <a:ext cx="186866" cy="2773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endParaRPr lang="en-US"/>
            </a:p>
          </p:txBody>
        </p:sp>
      </p:grpSp>
      <p:pic>
        <p:nvPicPr>
          <p:cNvPr id="18" name="Picture 17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8680"/>
          <a:stretch/>
        </p:blipFill>
        <p:spPr>
          <a:xfrm>
            <a:off x="9296400" y="1081529"/>
            <a:ext cx="1961593" cy="255606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537619" y="5662935"/>
            <a:ext cx="493070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1F497B"/>
                </a:solidFill>
              </a:rPr>
              <a:t>Measurements of the Strain Dependence of Critical Current of Commercial REBCO Tapes at 15 T between 4.2 and 40 K for High Field Magnets, </a:t>
            </a:r>
            <a:endParaRPr lang="en-US" sz="1100" dirty="0" smtClean="0">
              <a:solidFill>
                <a:srgbClr val="1F497B"/>
              </a:solidFill>
            </a:endParaRPr>
          </a:p>
          <a:p>
            <a:r>
              <a:rPr lang="en-US" sz="1100" dirty="0" smtClean="0">
                <a:solidFill>
                  <a:srgbClr val="1F497B"/>
                </a:solidFill>
              </a:rPr>
              <a:t>IEEE </a:t>
            </a:r>
            <a:r>
              <a:rPr lang="en-US" sz="1100" dirty="0">
                <a:solidFill>
                  <a:srgbClr val="1F497B"/>
                </a:solidFill>
              </a:rPr>
              <a:t>Trans. Appl. </a:t>
            </a:r>
            <a:r>
              <a:rPr lang="en-US" sz="1100" dirty="0" err="1">
                <a:solidFill>
                  <a:srgbClr val="1F497B"/>
                </a:solidFill>
              </a:rPr>
              <a:t>Supercond</a:t>
            </a:r>
            <a:r>
              <a:rPr lang="en-US" sz="1100" dirty="0">
                <a:solidFill>
                  <a:srgbClr val="1F497B"/>
                </a:solidFill>
              </a:rPr>
              <a:t>. </a:t>
            </a:r>
            <a:r>
              <a:rPr lang="en-US" sz="1100" dirty="0">
                <a:solidFill>
                  <a:srgbClr val="1F497B"/>
                </a:solidFill>
                <a:hlinkClick r:id="rId6"/>
              </a:rPr>
              <a:t>https://</a:t>
            </a:r>
            <a:r>
              <a:rPr lang="en-US" sz="1100" dirty="0" smtClean="0">
                <a:solidFill>
                  <a:srgbClr val="1F497B"/>
                </a:solidFill>
                <a:hlinkClick r:id="rId6"/>
              </a:rPr>
              <a:t>doi.org/10.1109/TASC.2019.2902458</a:t>
            </a:r>
            <a:r>
              <a:rPr lang="en-US" sz="1100" dirty="0" smtClean="0">
                <a:solidFill>
                  <a:srgbClr val="1F497B"/>
                </a:solidFill>
              </a:rPr>
              <a:t> </a:t>
            </a:r>
            <a:endParaRPr lang="en-US" sz="1100" dirty="0">
              <a:solidFill>
                <a:srgbClr val="1F497B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763771" y="3867018"/>
            <a:ext cx="61608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1F497B"/>
                </a:solidFill>
              </a:rPr>
              <a:t>Measured the strain dependence with a U-spring setup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1F497B"/>
                </a:solidFill>
              </a:rPr>
              <a:t>First </a:t>
            </a:r>
            <a:r>
              <a:rPr lang="en-US" dirty="0">
                <a:solidFill>
                  <a:srgbClr val="1F497B"/>
                </a:solidFill>
              </a:rPr>
              <a:t>data </a:t>
            </a:r>
            <a:r>
              <a:rPr lang="en-US" dirty="0" smtClean="0">
                <a:solidFill>
                  <a:srgbClr val="1F497B"/>
                </a:solidFill>
              </a:rPr>
              <a:t>at </a:t>
            </a:r>
            <a:r>
              <a:rPr lang="en-US" dirty="0">
                <a:solidFill>
                  <a:srgbClr val="1F497B"/>
                </a:solidFill>
              </a:rPr>
              <a:t>15 T and 4.2, 20 and 40 </a:t>
            </a:r>
            <a:r>
              <a:rPr lang="en-US" dirty="0" smtClean="0">
                <a:solidFill>
                  <a:srgbClr val="1F497B"/>
                </a:solidFill>
              </a:rPr>
              <a:t>K. Reversible strain dependence up to 0.7% in tension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1F497B"/>
                </a:solidFill>
              </a:rPr>
              <a:t>Critical input for the development of HTS </a:t>
            </a:r>
            <a:r>
              <a:rPr lang="en-US" dirty="0">
                <a:solidFill>
                  <a:srgbClr val="1F497B"/>
                </a:solidFill>
              </a:rPr>
              <a:t>fusion </a:t>
            </a:r>
            <a:r>
              <a:rPr lang="en-US" dirty="0" smtClean="0">
                <a:solidFill>
                  <a:srgbClr val="1F497B"/>
                </a:solidFill>
              </a:rPr>
              <a:t>cables </a:t>
            </a:r>
            <a:r>
              <a:rPr lang="en-US" dirty="0">
                <a:solidFill>
                  <a:srgbClr val="1F497B"/>
                </a:solidFill>
              </a:rPr>
              <a:t>and </a:t>
            </a:r>
            <a:r>
              <a:rPr lang="en-US" dirty="0" smtClean="0">
                <a:solidFill>
                  <a:srgbClr val="1F497B"/>
                </a:solidFill>
              </a:rPr>
              <a:t>magnets</a:t>
            </a:r>
            <a:endParaRPr lang="en-US" dirty="0">
              <a:solidFill>
                <a:srgbClr val="1F497B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113" y="6000056"/>
            <a:ext cx="3125536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1F497B"/>
                </a:solidFill>
              </a:rPr>
              <a:t>Addressing FWP elements I, IV</a:t>
            </a:r>
            <a:endParaRPr lang="en-US" dirty="0">
              <a:solidFill>
                <a:srgbClr val="1F497B"/>
              </a:solidFill>
            </a:endParaRPr>
          </a:p>
        </p:txBody>
      </p:sp>
      <p:pic>
        <p:nvPicPr>
          <p:cNvPr id="23" name="Picture 4" descr="Image result for Tuft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77937" y="5767840"/>
            <a:ext cx="1308912" cy="39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277196" y="5362400"/>
            <a:ext cx="1647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F497B"/>
                </a:solidFill>
              </a:rPr>
              <a:t>Federica </a:t>
            </a:r>
            <a:r>
              <a:rPr lang="en-US" dirty="0" err="1">
                <a:solidFill>
                  <a:srgbClr val="1F497B"/>
                </a:solidFill>
              </a:rPr>
              <a:t>Pierro</a:t>
            </a:r>
            <a:endParaRPr lang="en-US" dirty="0">
              <a:solidFill>
                <a:srgbClr val="1F49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63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7614" y="2660885"/>
            <a:ext cx="2892529" cy="22159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Develop optimal cable and magnet geometry to manage strain in REBCO cables and magnets based on the measured strain dependence on single REBCO tapes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11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3113" y="2848607"/>
            <a:ext cx="3574487" cy="22927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9600" y="1053555"/>
            <a:ext cx="10668000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What’s the best cable and magnet design that can minimize the bending strain? </a:t>
            </a:r>
          </a:p>
          <a:p>
            <a:pPr lvl="1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</a:pPr>
            <a:r>
              <a:rPr lang="en-US" sz="1600" dirty="0">
                <a:solidFill>
                  <a:srgbClr val="1F497D"/>
                </a:solidFill>
                <a:latin typeface="+mj-lt"/>
                <a:cs typeface="Arial" panose="020B0604020202020204" pitchFamily="34" charset="0"/>
              </a:rPr>
              <a:t>Use constant-perimeter geometry to enable easy-way bending and manage the strain distribution in REBCO tapes</a:t>
            </a:r>
          </a:p>
          <a:p>
            <a:pPr marL="285750" indent="-2857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  <a:p>
            <a:pPr marL="285750" indent="-2857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What’s the strain for specific HTS fusion cable design (e.g., CORC</a:t>
            </a:r>
            <a:r>
              <a:rPr lang="en-US" baseline="300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®</a:t>
            </a:r>
            <a:r>
              <a:rPr lang="en-US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and twisted-stack architecture</a:t>
            </a:r>
            <a:r>
              <a:rPr lang="en-US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)?</a:t>
            </a:r>
            <a:endParaRPr lang="en-US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09" y="3232303"/>
            <a:ext cx="3786675" cy="9173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57200" y="5562600"/>
            <a:ext cx="465511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1F497B"/>
                </a:solidFill>
              </a:rPr>
              <a:t>Strain Distribution in REBCO Coated Conductors Bent with the Constant-Perimeter Geometry, IEEE Trans. Appl. </a:t>
            </a:r>
            <a:r>
              <a:rPr lang="en-US" sz="1100" dirty="0" err="1">
                <a:solidFill>
                  <a:srgbClr val="1F497B"/>
                </a:solidFill>
              </a:rPr>
              <a:t>Supercond</a:t>
            </a:r>
            <a:r>
              <a:rPr lang="en-US" sz="1100" dirty="0">
                <a:solidFill>
                  <a:srgbClr val="1F497B"/>
                </a:solidFill>
              </a:rPr>
              <a:t>., 6604010, 2017. </a:t>
            </a:r>
            <a:r>
              <a:rPr lang="en-US" sz="1100" dirty="0">
                <a:solidFill>
                  <a:srgbClr val="1F497B"/>
                </a:solidFill>
                <a:hlinkClick r:id="rId5"/>
              </a:rPr>
              <a:t>https://</a:t>
            </a:r>
            <a:r>
              <a:rPr lang="en-US" sz="1100" dirty="0" smtClean="0">
                <a:solidFill>
                  <a:srgbClr val="1F497B"/>
                </a:solidFill>
                <a:hlinkClick r:id="rId5"/>
              </a:rPr>
              <a:t>doi.org/10.1109/TASC.2017.2766132</a:t>
            </a:r>
            <a:r>
              <a:rPr lang="en-US" sz="1100" dirty="0" smtClean="0">
                <a:solidFill>
                  <a:srgbClr val="1F497B"/>
                </a:solidFill>
              </a:rPr>
              <a:t>   </a:t>
            </a:r>
            <a:endParaRPr lang="en-US" sz="1100" dirty="0">
              <a:solidFill>
                <a:srgbClr val="1F497B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9401" y="4401622"/>
            <a:ext cx="35832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A helical winding used in CORC</a:t>
            </a:r>
            <a:r>
              <a:rPr lang="en-US" sz="1600" baseline="30000" dirty="0" smtClean="0">
                <a:solidFill>
                  <a:schemeClr val="tx2"/>
                </a:solidFill>
                <a:latin typeface="+mj-lt"/>
              </a:rPr>
              <a:t>®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 cable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49865" y="4982111"/>
            <a:ext cx="4028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A bending mode relevant for stacked cable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14141" y="5151388"/>
            <a:ext cx="3171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Strain in REBCO layer for the bend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610600" y="5794172"/>
            <a:ext cx="3356368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1F497B"/>
                </a:solidFill>
              </a:rPr>
              <a:t>Addressing FWP elements I, II, IV</a:t>
            </a:r>
            <a:endParaRPr lang="en-US" dirty="0">
              <a:solidFill>
                <a:srgbClr val="1F49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69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program collaborates with leading HTS cable manufacturers to develop viable HTS cable technology through SBIR programs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12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18" descr="Image result for advanced conductor technologie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7140" y="5454419"/>
            <a:ext cx="3110669" cy="65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5312" y="4830623"/>
            <a:ext cx="2579992" cy="12475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23" y="3276600"/>
            <a:ext cx="2045480" cy="190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8667" y="1241736"/>
            <a:ext cx="10668000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Collaborate with Advanced Conductor Technologies to develop high-current HTS fusion cable based on CORC</a:t>
            </a:r>
            <a:r>
              <a:rPr lang="en-US" baseline="30000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®</a:t>
            </a:r>
            <a:r>
              <a:rPr lang="en-US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wires – a concept different from the main stream cable-stack approach</a:t>
            </a:r>
          </a:p>
          <a:p>
            <a:pPr marL="285750" indent="-2857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Analyzed on mechanics and magnetics in a background field of 20 T. Provided feedback to the vendor on the cable optimization </a:t>
            </a:r>
          </a:p>
          <a:p>
            <a:pPr marL="285750" indent="-2857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Will help fabricate the cable samples to be tested at the SULTAN facility in Switzerland later this year</a:t>
            </a:r>
            <a:endParaRPr lang="en-US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5312" y="3339064"/>
            <a:ext cx="2590799" cy="145987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01709" y="2832714"/>
            <a:ext cx="2049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CORC</a:t>
            </a:r>
            <a:r>
              <a:rPr lang="en-US" sz="1600" baseline="30000" dirty="0" smtClean="0">
                <a:solidFill>
                  <a:schemeClr val="tx2"/>
                </a:solidFill>
                <a:latin typeface="+mj-lt"/>
              </a:rPr>
              <a:t>®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-CICC concept</a:t>
            </a:r>
          </a:p>
        </p:txBody>
      </p:sp>
      <p:pic>
        <p:nvPicPr>
          <p:cNvPr id="10" name="Picture 9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4145" y="3036489"/>
            <a:ext cx="5943600" cy="206502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2697344" y="2729003"/>
            <a:ext cx="3332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Mechanical and magnetic analysis for operations with 50 kA, 20 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2617" y="2667738"/>
            <a:ext cx="5485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A one-strand model cable to measure the quench behavior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863693" y="816799"/>
            <a:ext cx="3356368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1F497B"/>
                </a:solidFill>
              </a:rPr>
              <a:t>Addressing FWP elements I, II, IV</a:t>
            </a:r>
            <a:endParaRPr lang="en-US" dirty="0">
              <a:solidFill>
                <a:srgbClr val="1F497B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64852" y="5054309"/>
            <a:ext cx="4786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+mj-lt"/>
              </a:rPr>
              <a:t>Supported by the DOE FES SBIR programs</a:t>
            </a:r>
          </a:p>
        </p:txBody>
      </p:sp>
    </p:spTree>
    <p:extLst>
      <p:ext uri="{BB962C8B-B14F-4D97-AF65-F5344CB8AC3E}">
        <p14:creationId xmlns:p14="http://schemas.microsoft.com/office/powerpoint/2010/main" val="139692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Leveraging HEP effort to develop high-field REBCO </a:t>
            </a:r>
            <a:br>
              <a:rPr lang="en-US" dirty="0" smtClean="0"/>
            </a:br>
            <a:r>
              <a:rPr lang="en-US" dirty="0" smtClean="0"/>
              <a:t>magnet technology for HTS fusion magnets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28600" y="938893"/>
            <a:ext cx="11777584" cy="1238884"/>
          </a:xfrm>
        </p:spPr>
        <p:txBody>
          <a:bodyPr>
            <a:normAutofit fontScale="85000" lnSpcReduction="10000"/>
          </a:bodyPr>
          <a:lstStyle>
            <a:lvl1pPr marL="342813" indent="-342813" algn="l" rtl="0" eaLnBrk="0" fontAlgn="base" hangingPunct="0">
              <a:spcBef>
                <a:spcPts val="90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288850" indent="-226954" algn="l" rtl="0" eaLnBrk="0" fontAlgn="base" hangingPunct="0">
              <a:spcBef>
                <a:spcPts val="500"/>
              </a:spcBef>
              <a:spcAft>
                <a:spcPct val="0"/>
              </a:spcAft>
              <a:buSzPct val="85000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2pPr>
            <a:lvl3pPr marL="572941" indent="-117445" algn="l" rtl="0" eaLnBrk="0" fontAlgn="base" hangingPunct="0">
              <a:spcBef>
                <a:spcPts val="400"/>
              </a:spcBef>
              <a:spcAft>
                <a:spcPct val="0"/>
              </a:spcAft>
              <a:buSzPct val="75000"/>
              <a:buFont typeface="Lucida Grande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3pPr>
            <a:lvl4pPr marL="909404" indent="-226954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Lucida Grande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4pPr>
            <a:lvl5pPr marL="1145880" indent="-23647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5pPr>
            <a:lvl6pPr marL="2513959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6pPr>
            <a:lvl7pPr marL="2971040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7pPr>
            <a:lvl8pPr marL="3428124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8pPr>
            <a:lvl9pPr marL="3885205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9pPr>
          </a:lstStyle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kern="0" dirty="0" smtClean="0"/>
              <a:t>Strong synergies between FES and HEP high-field REBCO magnets: cable and magnet fabrication, impact of Lorentz loads, quench detection and protection, …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kern="0" dirty="0" smtClean="0"/>
              <a:t>Dipole magnets can help establish the technology and provide early feedback for fusion applications</a:t>
            </a:r>
          </a:p>
        </p:txBody>
      </p:sp>
      <p:pic>
        <p:nvPicPr>
          <p:cNvPr id="10" name="Picture 2" descr="https://lh3.googleusercontent.com/nvZ_A8pvYs2X-ixhTCufRg_w9V9rI7ofk-oZw7FxoNahEQRtcIEWRTcHrSVAAOd0mRGTco0H2HOYnY6JoJXJDyjHwHiAOGSlvAH2pKTWBEIEz4TqHI1Q65L1R-x9g2b2fkruFYoEtBlD5Co4BqL3e6bNSBHj34w_2wJfnH4Uq-vL6OnNaCV802xv5dGxAi4iXzG-sOOET2QLn9axwGqBbLI8vtuVItSeMj6A-6-9aKwH4RywDv4CmLqjPFxc005wqp8CIXg9r03nCSR1cpW7hsMgfAMy3sNoLTBGDXGnIgqSXAMUs7nGtc8uZJo9U6JUUg_J9zUNwv6dsQWMJ3iIPbn0ItyXmVsFrIk8YaBaGLi_Ld3cAB2PpvvexImWzpVGHfi6N4-DlA41rayj1jgiNCP303AvhOnhrPpfwRN4IEb7j_uh9-NMJpxxMEzLbyEw8ld4TBwj_GZNQftKNMynCrpaS6wg2w9Z4z2bmEb6oAdwCE66Mt6wbnx2fez10j2tHGtRkP9DW3JD1x5Rc38KM4HMd_RNIoRi_GYxGBddAz33cmTxJEp7W7ShbnmWThsUbQPjEg7qLAcQbAULJ1_MpM2Sh7ITlbQgPaWV6QMum6myWd3OMMKOjTGw8QmvrvWv_u_7yU5jSfIrN3nfhTUhYwKcOjE_nXyZ-zLiG1qshL1vog4iEbRiaIXslkHd4SeHTFHiD8SxN41VzEvYYlYvqt2cnQ=w1250-h937-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098194"/>
            <a:ext cx="2723066" cy="204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lh3.googleusercontent.com/KXt6AR6cL25l_Are8Qu34j3G73aDgBYc61BVz2tVa7OLr7_FGpAkzvo6Xux4qUMhTty9cj69NeyeFJx2gW37bA5Cp69fSsvZGk-4SF_lLkzb5y7KvMmPdy78gcsMbBlKg7lKDD1mwRKnn5D9GpH0YJw30AAYGxdbz1aqRa3fcbzwUfN6Zh6br_kD7_kd30vGzfpgtRbWRR7UHEwk1YS7zy1TpABg_7_zuR9e_jQf52ABsGnjtA8ROm_SY1vHtDsd0Hnz2gdhcEBI23i6vjkkFqC6J4g7BjhWeKoalNhIyiy-DjuMQ9PKT1g8RWzkP8Fqv7zvBreVBXKYYgh_YCBHlxOAIj_hO3O6Ee2lUpaK_nQU_8rb3arL83luJi2rhDtrEYSGwxSUvV0SsI534dwMP1pWZx52qXGqetiVdRr2wKajVZAGnBjNP-hlxSeB7_smJGLth_XmOWuaCdi9-qzXjPinkeIpdrM_IwzbhvalwryTT6zFLKG0Kl-wAmVrd0ikiHasWJTis_uzAVAHP7JRPlx2Jowqxf65ysz78C9qrBIcfzSgsiTiWyAepGz9LA1hsHT0a9Vb0uoFLwtRwqJsBgW_ISLMuWmkAjEjInh_KGABBVaACM8t-qf8F18K3O0j5gsXbTzeYSVeYaDnqzpjvgXCISR_zATgIu1XZHhzw_UBjrtTOE71lwUI06WSy_khrs4mj3umCG9w9u8-Zt-k9NhX=w1250-h937-n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191000"/>
            <a:ext cx="2723066" cy="204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lh3.googleusercontent.com/DUI2CjQx6U1voBVnE56WHZyg2yuAJw7SkO5vbklqgFvV-FnoDPOdEueq3lnckgxhxxTGntxrGhWsvp_7CEagBTuJ6ZN4VNd2MedqWE-tmajn2fKQLQ_hLfrEgg8_8fByq86ETyUGQpx4gRZNiBTduXoytbDmDbbk0lcXq6qNUtLBf9wQt2q9SiTpLkmWnsCDjefgA3ScYwHCBcEvhzdc1tEjWInA71f8ytkxSLQLD9Id9GP7loMC8thlWMKVvGE4KNdD5QReGv2SI2EXtlkgRBe7Ic-VuZ2pGhNqSDe9zJ9S-ZhvPtkSfMjdm0EVShVfsnoRySXuHi5-HBzjZG5o7z3ZKicPZ_Juopf84jWd4UBL7dFWG61YDG36sXPTrVcy2J2jqOcZsi_hrGpFjzRgPk8b_fYaPvcMYmU0077EPRXwoBkafJ-dNRkvV50fqqvRSsoYmlAbz9dM1XRPz5clc__f8NQ7-IHZJyMdPSNbAH-jJTAnCRdY4yopOHf40P6UGbHR0bTWossfCEdZPw6Hu_k09v5cH4RDKrTc0fpxgN7UYobNbw8KBXyn8gNSdmcr0oYCaWkmOgKCRzkLpq9TmSlOeNPifBnqfP4Q-Z6bcxcdFuPTOmHc3iVEEFZ3KHpivCl13FQ1xhTx7Zoao-XoHCsp-QnviAGZpQyKxnJb0VyloY-b3iXlRZWRoyvVrZwrsbGt7HH1vC6iL7g_wF8lg8X_=w1250-h937-no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86200" y="2098193"/>
            <a:ext cx="7848600" cy="412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Image result for advanced conductor technologies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5828114"/>
            <a:ext cx="1867952" cy="39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7904" y="5840211"/>
            <a:ext cx="1421081" cy="39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13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534400" y="5840211"/>
            <a:ext cx="3471784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1F497B"/>
                </a:solidFill>
              </a:rPr>
              <a:t>Addressing FWP elements II, III, IV</a:t>
            </a:r>
            <a:endParaRPr lang="en-US" dirty="0">
              <a:solidFill>
                <a:srgbClr val="1F49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33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latest REBCO dipole magnet using CORC® cables reached 2.9 T, laying a solid foundation towards our immediate next goal of 5 T with higher fields planned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14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255" y="1248353"/>
            <a:ext cx="4049284" cy="2743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35344" y="1464305"/>
            <a:ext cx="3182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F497D"/>
                </a:solidFill>
              </a:rPr>
              <a:t>Wire J</a:t>
            </a:r>
            <a:r>
              <a:rPr lang="en-US" baseline="-25000" dirty="0">
                <a:solidFill>
                  <a:srgbClr val="1F497D"/>
                </a:solidFill>
              </a:rPr>
              <a:t>e</a:t>
            </a:r>
            <a:r>
              <a:rPr lang="en-US" dirty="0">
                <a:solidFill>
                  <a:srgbClr val="1F497D"/>
                </a:solidFill>
              </a:rPr>
              <a:t> = 595 A/mm</a:t>
            </a:r>
            <a:r>
              <a:rPr lang="en-US" baseline="30000" dirty="0">
                <a:solidFill>
                  <a:srgbClr val="1F497D"/>
                </a:solidFill>
              </a:rPr>
              <a:t>2</a:t>
            </a:r>
            <a:r>
              <a:rPr lang="en-US" dirty="0">
                <a:solidFill>
                  <a:srgbClr val="1F497D"/>
                </a:solidFill>
              </a:rPr>
              <a:t> at 6.3 kA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2" y="1371601"/>
            <a:ext cx="2250508" cy="16001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3060169"/>
            <a:ext cx="2250509" cy="3000679"/>
          </a:xfrm>
          <a:prstGeom prst="rect">
            <a:avLst/>
          </a:prstGeom>
        </p:spPr>
      </p:pic>
      <p:pic>
        <p:nvPicPr>
          <p:cNvPr id="10" name="Content Placeholder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3484" y="1277555"/>
            <a:ext cx="4047068" cy="2743200"/>
          </a:xfrm>
          <a:prstGeom prst="rect">
            <a:avLst/>
          </a:prstGeom>
        </p:spPr>
      </p:pic>
      <p:pic>
        <p:nvPicPr>
          <p:cNvPr id="11" name="Picture 2" descr="https://lh3.googleusercontent.com/elCv6NI0XILUaoz5IYfolYpHjE8oYVFa_8-jXytAnszfkFmg5dta3WRR6pgauGfXcSeWuhIYvVwYaphPkXfs9XKWriqaOESC9w3531iKsq4845K6lxy2go5xw94O4fV_TIPKd2UGGlML9nvHYwqXN9_CsD7C3eKijDtou-DOSX8jykfor1vNLsggNfrrYV4UmuJgs6GXQhG6BwfovVYUfCQa0To6b9Em4GiEeQIsiI9IwfF8igUmHEetKRvaV9zQdf6FSnxoZZXZHx_Zz8GV5j9Pm3mdbj7K5KZNELiJu6rTrrUm1bE0KSHFPQWj9c5su4g5fHg4eqzPQ8YHTJjLE_DLvd_-LjJaj7yYj2iCDuWWCu8VNgUv79fGx_iYhbXiwhwhqrmzpMHhpYw48X62GffkPaM7o0ChKHEnZVB4Hp2AI0j_0VsZdoRHyAf3o1dc7e4pFqb2KW_p8EGvKwht44cG6stDTvsBoSU0MPvgZUpLiDt3_HmMZEWuINFz7F--SWOoD1EJzZ21KorreAO5656tICaWVcrnWHWcEkJA5JePr7SuCJXjF4-0blvYm2dRBtdsiZYSRQaTV8mrv6zpxUSJDPd2vIvg4o8_l929NqX0YngMy-lM55AHIQ2ifo-h18WJVwYxBYZB1RfWopnYtIEQ56pKQUlBcIEypl1yScLQRqujOlkuuxABHQtHwttjr5EYD6_qjzwEuyq2abPv0bs7UomjZ3FXPOaW_Gg32miqMmk=w1041-h780-no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8229600" y="1464305"/>
            <a:ext cx="1905000" cy="70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305111" y="4178303"/>
            <a:ext cx="88767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+mj-lt"/>
              </a:rPr>
              <a:t>Our goal is to provide critical technologies and expertise to fusion cables and magnets: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Coil winding and fabrication using REBCO conductors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Operation and quench detection at high current density (1000 A/mm</a:t>
            </a:r>
            <a:r>
              <a:rPr lang="en-US" sz="2000" baseline="30000" dirty="0" smtClean="0">
                <a:solidFill>
                  <a:schemeClr val="tx2"/>
                </a:solidFill>
                <a:latin typeface="+mj-lt"/>
              </a:rPr>
              <a:t>2</a:t>
            </a: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Low joint resistance 8 – 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24 n</a:t>
            </a:r>
            <a:r>
              <a:rPr lang="el-GR" sz="2000" dirty="0" smtClean="0">
                <a:solidFill>
                  <a:schemeClr val="tx2"/>
                </a:solidFill>
                <a:latin typeface="+mj-lt"/>
              </a:rPr>
              <a:t>Ω</a:t>
            </a: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 at 4.2 K (&lt; 1 n</a:t>
            </a:r>
            <a:r>
              <a:rPr lang="el-GR" sz="2000" dirty="0" smtClean="0">
                <a:solidFill>
                  <a:schemeClr val="tx2"/>
                </a:solidFill>
                <a:latin typeface="+mj-lt"/>
              </a:rPr>
              <a:t>Ω</a:t>
            </a: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)</a:t>
            </a:r>
          </a:p>
        </p:txBody>
      </p:sp>
      <p:pic>
        <p:nvPicPr>
          <p:cNvPr id="14" name="Picture 18" descr="Image result for advanced conductor technologies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0696" y="5807909"/>
            <a:ext cx="1867952" cy="39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91800" y="5820006"/>
            <a:ext cx="1421081" cy="39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0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CICC cable concepts using HTS materials are under investigation worldwide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prstGeom prst="rect">
            <a:avLst/>
          </a:prstGeom>
        </p:spPr>
        <p:txBody>
          <a:bodyPr>
            <a:normAutofit/>
          </a:bodyPr>
          <a:lstStyle>
            <a:lvl1pPr defTabSz="411479">
              <a:defRPr sz="2520"/>
            </a:lvl1pPr>
          </a:lstStyle>
          <a:p>
            <a:r>
              <a:rPr lang="en-US" dirty="0" smtClean="0"/>
              <a:t>Next Step: Cable </a:t>
            </a:r>
            <a:r>
              <a:rPr lang="en-US" dirty="0"/>
              <a:t>degradation is a critical concern, </a:t>
            </a:r>
            <a:br>
              <a:rPr lang="en-US" dirty="0"/>
            </a:br>
            <a:r>
              <a:rPr lang="en-US" dirty="0"/>
              <a:t>and LBNL is well-positioned to help understand HTS </a:t>
            </a:r>
            <a:r>
              <a:rPr lang="en-US" dirty="0" smtClean="0"/>
              <a:t>cable </a:t>
            </a:r>
            <a:r>
              <a:rPr lang="en-US" dirty="0"/>
              <a:t>behavior</a:t>
            </a:r>
            <a:endParaRPr dirty="0"/>
          </a:p>
        </p:txBody>
      </p:sp>
      <p:grpSp>
        <p:nvGrpSpPr>
          <p:cNvPr id="545" name="Group"/>
          <p:cNvGrpSpPr/>
          <p:nvPr/>
        </p:nvGrpSpPr>
        <p:grpSpPr>
          <a:xfrm>
            <a:off x="7524018" y="1143000"/>
            <a:ext cx="4994374" cy="1984499"/>
            <a:chOff x="0" y="0"/>
            <a:chExt cx="5279391" cy="2078509"/>
          </a:xfrm>
        </p:grpSpPr>
        <p:pic>
          <p:nvPicPr>
            <p:cNvPr id="540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497453" y="2207"/>
              <a:ext cx="2781938" cy="14277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1" name="Image" descr="Image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208" y="76503"/>
              <a:ext cx="2393413" cy="14753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2" name="Image" descr="Image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335" y="2207"/>
              <a:ext cx="954706" cy="1061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3" name="M. Takayasu, L. Chiesa, L. Bromberg, and J. V. Minervini, SUST, vol. 25, no. 1, Jan. 2012."/>
            <p:cNvSpPr txBox="1"/>
            <p:nvPr/>
          </p:nvSpPr>
          <p:spPr>
            <a:xfrm>
              <a:off x="743687" y="1537680"/>
              <a:ext cx="4090726" cy="461663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300" i="1"/>
              </a:lvl1pPr>
            </a:lstStyle>
            <a:p>
              <a:r>
                <a:rPr sz="1200" dirty="0">
                  <a:solidFill>
                    <a:schemeClr val="tx1"/>
                  </a:solidFill>
                </a:rPr>
                <a:t>M. Takayasu, L. Chiesa, L. Bromberg, and J. V. </a:t>
              </a:r>
              <a:r>
                <a:rPr sz="1200" dirty="0" err="1">
                  <a:solidFill>
                    <a:schemeClr val="tx1"/>
                  </a:solidFill>
                </a:rPr>
                <a:t>Minervini</a:t>
              </a:r>
              <a:r>
                <a:rPr sz="1200" dirty="0">
                  <a:solidFill>
                    <a:schemeClr val="tx1"/>
                  </a:solidFill>
                </a:rPr>
                <a:t>, SUST, vol. 25, no. 1, Jan. 2012.</a:t>
              </a:r>
            </a:p>
          </p:txBody>
        </p:sp>
        <p:sp>
          <p:nvSpPr>
            <p:cNvPr id="544" name="Rectangle"/>
            <p:cNvSpPr/>
            <p:nvPr/>
          </p:nvSpPr>
          <p:spPr>
            <a:xfrm>
              <a:off x="0" y="0"/>
              <a:ext cx="4872792" cy="2078509"/>
            </a:xfrm>
            <a:prstGeom prst="rect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550" name="Group"/>
          <p:cNvGrpSpPr/>
          <p:nvPr/>
        </p:nvGrpSpPr>
        <p:grpSpPr>
          <a:xfrm>
            <a:off x="7524018" y="3208443"/>
            <a:ext cx="4566985" cy="2963757"/>
            <a:chOff x="0" y="0"/>
            <a:chExt cx="4872792" cy="3080954"/>
          </a:xfrm>
        </p:grpSpPr>
        <p:pic>
          <p:nvPicPr>
            <p:cNvPr id="546" name="Image" descr="Image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0856" y="1937953"/>
              <a:ext cx="3585784" cy="1143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7" name="Image" descr="Image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80787" y="46403"/>
              <a:ext cx="2342710" cy="2103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8" name="D. Uglietti, R. Wesche, and P. Bruzzone, TAS, vol. 24, no. 3, pp. 1–4."/>
            <p:cNvSpPr txBox="1"/>
            <p:nvPr/>
          </p:nvSpPr>
          <p:spPr>
            <a:xfrm>
              <a:off x="614102" y="466963"/>
              <a:ext cx="1626535" cy="646329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300" i="1"/>
              </a:lvl1pPr>
            </a:lstStyle>
            <a:p>
              <a:r>
                <a:rPr sz="1200" dirty="0">
                  <a:solidFill>
                    <a:schemeClr val="tx1"/>
                  </a:solidFill>
                </a:rPr>
                <a:t>D. </a:t>
              </a:r>
              <a:r>
                <a:rPr sz="1200" dirty="0" err="1">
                  <a:solidFill>
                    <a:schemeClr val="tx1"/>
                  </a:solidFill>
                </a:rPr>
                <a:t>Uglietti</a:t>
              </a:r>
              <a:r>
                <a:rPr sz="1200" dirty="0">
                  <a:solidFill>
                    <a:schemeClr val="tx1"/>
                  </a:solidFill>
                </a:rPr>
                <a:t>, R. </a:t>
              </a:r>
              <a:r>
                <a:rPr sz="1200" dirty="0" err="1">
                  <a:solidFill>
                    <a:schemeClr val="tx1"/>
                  </a:solidFill>
                </a:rPr>
                <a:t>Wesche</a:t>
              </a:r>
              <a:r>
                <a:rPr sz="1200" dirty="0">
                  <a:solidFill>
                    <a:schemeClr val="tx1"/>
                  </a:solidFill>
                </a:rPr>
                <a:t>, and P. </a:t>
              </a:r>
              <a:r>
                <a:rPr sz="1200" dirty="0" err="1">
                  <a:solidFill>
                    <a:schemeClr val="tx1"/>
                  </a:solidFill>
                </a:rPr>
                <a:t>Bruzzone</a:t>
              </a:r>
              <a:r>
                <a:rPr sz="1200" dirty="0">
                  <a:solidFill>
                    <a:schemeClr val="tx1"/>
                  </a:solidFill>
                </a:rPr>
                <a:t>, TAS, vol. 24, no. 3, pp. 1–4.</a:t>
              </a:r>
            </a:p>
          </p:txBody>
        </p:sp>
        <p:sp>
          <p:nvSpPr>
            <p:cNvPr id="549" name="Rectangle"/>
            <p:cNvSpPr/>
            <p:nvPr/>
          </p:nvSpPr>
          <p:spPr>
            <a:xfrm>
              <a:off x="0" y="0"/>
              <a:ext cx="4872792" cy="3068254"/>
            </a:xfrm>
            <a:prstGeom prst="rect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551" name="Image" descr="Image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6277" y="1175604"/>
            <a:ext cx="2229836" cy="2046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552" name="Image" descr="Image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8840" y="1185064"/>
            <a:ext cx="2041267" cy="1959031"/>
          </a:xfrm>
          <a:prstGeom prst="rect">
            <a:avLst/>
          </a:prstGeom>
          <a:ln w="12700">
            <a:miter lim="400000"/>
          </a:ln>
        </p:spPr>
      </p:pic>
      <p:sp>
        <p:nvSpPr>
          <p:cNvPr id="553" name="D. van der Laan, Advanced Conductor Technologies LLC"/>
          <p:cNvSpPr txBox="1"/>
          <p:nvPr/>
        </p:nvSpPr>
        <p:spPr>
          <a:xfrm>
            <a:off x="3408840" y="3088647"/>
            <a:ext cx="4108238" cy="276999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300" i="1"/>
            </a:lvl1pPr>
          </a:lstStyle>
          <a:p>
            <a:r>
              <a:rPr sz="1200" dirty="0">
                <a:solidFill>
                  <a:schemeClr val="tx1"/>
                </a:solidFill>
              </a:rPr>
              <a:t>D. van der </a:t>
            </a:r>
            <a:r>
              <a:rPr sz="1200" dirty="0" err="1">
                <a:solidFill>
                  <a:schemeClr val="tx1"/>
                </a:solidFill>
              </a:rPr>
              <a:t>Laan</a:t>
            </a:r>
            <a:r>
              <a:rPr sz="1200" dirty="0">
                <a:solidFill>
                  <a:schemeClr val="tx1"/>
                </a:solidFill>
              </a:rPr>
              <a:t>, Advanced Conductor Technologies LLC</a:t>
            </a:r>
          </a:p>
        </p:txBody>
      </p:sp>
      <p:grpSp>
        <p:nvGrpSpPr>
          <p:cNvPr id="557" name="Group"/>
          <p:cNvGrpSpPr/>
          <p:nvPr/>
        </p:nvGrpSpPr>
        <p:grpSpPr>
          <a:xfrm>
            <a:off x="3291206" y="4325210"/>
            <a:ext cx="4174968" cy="1860604"/>
            <a:chOff x="0" y="0"/>
            <a:chExt cx="4174967" cy="1860603"/>
          </a:xfrm>
        </p:grpSpPr>
        <p:pic>
          <p:nvPicPr>
            <p:cNvPr id="554" name="Image" descr="Image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347" y="76984"/>
              <a:ext cx="3337497" cy="17836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5" name="G. Celentano et al., TAS, vol. 24, no. 3, pp. 1–5."/>
            <p:cNvSpPr txBox="1"/>
            <p:nvPr/>
          </p:nvSpPr>
          <p:spPr>
            <a:xfrm>
              <a:off x="41032" y="292026"/>
              <a:ext cx="1862318" cy="461663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300" i="1"/>
              </a:lvl1pPr>
            </a:lstStyle>
            <a:p>
              <a:r>
                <a:rPr sz="1200" dirty="0">
                  <a:solidFill>
                    <a:schemeClr val="tx1"/>
                  </a:solidFill>
                </a:rPr>
                <a:t>G. Celentano et al., TAS, vol. 24, no. 3, pp. 1–5.</a:t>
              </a:r>
            </a:p>
          </p:txBody>
        </p:sp>
        <p:sp>
          <p:nvSpPr>
            <p:cNvPr id="556" name="Rectangle"/>
            <p:cNvSpPr/>
            <p:nvPr/>
          </p:nvSpPr>
          <p:spPr>
            <a:xfrm>
              <a:off x="0" y="0"/>
              <a:ext cx="4174967" cy="1835203"/>
            </a:xfrm>
            <a:prstGeom prst="rect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</p:grpSp>
      <p:sp>
        <p:nvSpPr>
          <p:cNvPr id="558" name="Rectangle"/>
          <p:cNvSpPr/>
          <p:nvPr/>
        </p:nvSpPr>
        <p:spPr>
          <a:xfrm>
            <a:off x="3365010" y="1129442"/>
            <a:ext cx="4149480" cy="2455216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>
              <a:solidFill>
                <a:schemeClr val="tx1"/>
              </a:solidFill>
            </a:endParaRPr>
          </a:p>
        </p:txBody>
      </p:sp>
      <p:grpSp>
        <p:nvGrpSpPr>
          <p:cNvPr id="561" name="Group"/>
          <p:cNvGrpSpPr/>
          <p:nvPr/>
        </p:nvGrpSpPr>
        <p:grpSpPr>
          <a:xfrm>
            <a:off x="3312463" y="3688853"/>
            <a:ext cx="4231337" cy="502820"/>
            <a:chOff x="0" y="0"/>
            <a:chExt cx="4231335" cy="502818"/>
          </a:xfrm>
        </p:grpSpPr>
        <p:pic>
          <p:nvPicPr>
            <p:cNvPr id="559" name="Image" descr="Image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2731727" cy="5028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0" name="W. Goldacker et al., TAS 17 3396–401"/>
            <p:cNvSpPr txBox="1"/>
            <p:nvPr/>
          </p:nvSpPr>
          <p:spPr>
            <a:xfrm>
              <a:off x="2686266" y="2488"/>
              <a:ext cx="1545069" cy="46166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300"/>
              </a:lvl1pPr>
            </a:lstStyle>
            <a:p>
              <a:r>
                <a:rPr sz="1200" dirty="0">
                  <a:solidFill>
                    <a:schemeClr val="tx1"/>
                  </a:solidFill>
                </a:rPr>
                <a:t>W. </a:t>
              </a:r>
              <a:r>
                <a:rPr sz="1200" dirty="0" err="1">
                  <a:solidFill>
                    <a:schemeClr val="tx1"/>
                  </a:solidFill>
                </a:rPr>
                <a:t>Goldacker</a:t>
              </a:r>
              <a:r>
                <a:rPr sz="1200" dirty="0">
                  <a:solidFill>
                    <a:schemeClr val="tx1"/>
                  </a:solidFill>
                </a:rPr>
                <a:t> et al., TAS 17 3396–401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BB84225-3CC2-DF48-A542-F5FBD3946C91}"/>
              </a:ext>
            </a:extLst>
          </p:cNvPr>
          <p:cNvSpPr txBox="1"/>
          <p:nvPr/>
        </p:nvSpPr>
        <p:spPr>
          <a:xfrm>
            <a:off x="39467" y="1287047"/>
            <a:ext cx="323336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+mj-lt"/>
              </a:rPr>
              <a:t>All HTS cables tested at SULTAN have experienced degradation of some sort after thermal and/or in-field cycling </a:t>
            </a:r>
            <a:r>
              <a:rPr lang="en-US" sz="1200" i="1" dirty="0">
                <a:solidFill>
                  <a:schemeClr val="tx2"/>
                </a:solidFill>
                <a:latin typeface="+mj-lt"/>
              </a:rPr>
              <a:t>(</a:t>
            </a:r>
            <a:r>
              <a:rPr lang="en-US" sz="1200" i="1" dirty="0" err="1">
                <a:solidFill>
                  <a:schemeClr val="tx2"/>
                </a:solidFill>
                <a:latin typeface="+mj-lt"/>
              </a:rPr>
              <a:t>Bruzzone</a:t>
            </a:r>
            <a:r>
              <a:rPr lang="en-US" sz="1200" i="1" dirty="0">
                <a:solidFill>
                  <a:schemeClr val="tx2"/>
                </a:solidFill>
                <a:latin typeface="+mj-lt"/>
              </a:rPr>
              <a:t>, WAMHTS 2019, Budapest)</a:t>
            </a:r>
          </a:p>
          <a:p>
            <a:pPr marL="342900" indent="-342900">
              <a:buFontTx/>
              <a:buChar char="-"/>
            </a:pPr>
            <a:r>
              <a:rPr lang="en-US" sz="1100" dirty="0">
                <a:solidFill>
                  <a:schemeClr val="tx2"/>
                </a:solidFill>
                <a:latin typeface="+mj-lt"/>
              </a:rPr>
              <a:t>Statistics are low</a:t>
            </a:r>
          </a:p>
          <a:p>
            <a:pPr marL="342900" indent="-342900">
              <a:buFontTx/>
              <a:buChar char="-"/>
            </a:pPr>
            <a:r>
              <a:rPr lang="en-US" sz="1100" dirty="0">
                <a:solidFill>
                  <a:schemeClr val="tx2"/>
                </a:solidFill>
                <a:latin typeface="+mj-lt"/>
              </a:rPr>
              <a:t>Sources of degradation not yet clear</a:t>
            </a:r>
          </a:p>
          <a:p>
            <a:pPr marL="342900" indent="-342900">
              <a:buFontTx/>
              <a:buChar char="-"/>
            </a:pPr>
            <a:endParaRPr lang="en-US" sz="1200" dirty="0">
              <a:solidFill>
                <a:schemeClr val="tx2"/>
              </a:solidFill>
              <a:latin typeface="+mj-lt"/>
            </a:endParaRPr>
          </a:p>
          <a:p>
            <a:pPr marL="285750" indent="-285750">
              <a:buFont typeface="Symbol" pitchFamily="2" charset="2"/>
              <a:buChar char="Þ"/>
            </a:pPr>
            <a:r>
              <a:rPr lang="en-US" sz="1200" dirty="0">
                <a:solidFill>
                  <a:schemeClr val="tx2"/>
                </a:solidFill>
                <a:latin typeface="+mj-lt"/>
              </a:rPr>
              <a:t>Critical area where we can help the community</a:t>
            </a:r>
          </a:p>
          <a:p>
            <a:pPr marL="285750" indent="-285750">
              <a:buFont typeface="Symbol" pitchFamily="2" charset="2"/>
              <a:buChar char="Þ"/>
            </a:pPr>
            <a:endParaRPr lang="en-US" sz="1200" dirty="0">
              <a:solidFill>
                <a:schemeClr val="tx2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Corresponds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to proposed program element “</a:t>
            </a:r>
            <a:r>
              <a:rPr lang="en-US" sz="1200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Systematically evaluate and compare various concepts for HTS fusion cables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Starting point: systematically study and understand the behavior of </a:t>
            </a:r>
            <a:r>
              <a:rPr lang="en-US" sz="1200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the building blocks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of HTS CICC </a:t>
            </a: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cables</a:t>
            </a:r>
            <a:endParaRPr lang="en-US" sz="12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7932" y="5585006"/>
            <a:ext cx="3351174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1F497B"/>
                </a:solidFill>
              </a:rPr>
              <a:t>Addressing FWP elements I, IV, V</a:t>
            </a:r>
            <a:endParaRPr lang="en-US" dirty="0">
              <a:solidFill>
                <a:srgbClr val="1F49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68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Leveraging LBNL’s test infrastructure and expertise, we are developing a test platform to evaluate the impact or Lorentz load on HTS fusion cable strands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16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3111248"/>
            <a:ext cx="4676836" cy="28911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619839"/>
            <a:ext cx="2449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+mj-lt"/>
              </a:rPr>
              <a:t>Building 58 test facility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1600" y="1798171"/>
            <a:ext cx="2544536" cy="4191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404" y="983950"/>
            <a:ext cx="84150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+mj-lt"/>
              </a:rPr>
              <a:t>Use an existing 8 T, 90 mm aperture dipole magnet and two 25 kA power supplies to provide up to 200 </a:t>
            </a:r>
            <a:r>
              <a:rPr lang="en-US" dirty="0" err="1" smtClean="0">
                <a:solidFill>
                  <a:schemeClr val="tx2"/>
                </a:solidFill>
                <a:latin typeface="+mj-lt"/>
              </a:rPr>
              <a:t>kN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/m on single cable strand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2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+mj-lt"/>
              </a:rPr>
              <a:t>Measure impact of cycling Lorentz load on various strand and cable designs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+mj-lt"/>
              </a:rPr>
              <a:t>Understand mechanisms of degradation and provide feedback to tap/cable  manufacturers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+mj-lt"/>
              </a:rPr>
              <a:t>Allow other experiments relevant 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to 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fusion such 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as quench 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studies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1200" y="3098036"/>
            <a:ext cx="2396599" cy="28911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50487" y="2941971"/>
            <a:ext cx="24329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A new header to be made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70485" y="1226439"/>
            <a:ext cx="3169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Test in the background field of CCT5</a:t>
            </a:r>
          </a:p>
        </p:txBody>
      </p:sp>
    </p:spTree>
    <p:extLst>
      <p:ext uri="{BB962C8B-B14F-4D97-AF65-F5344CB8AC3E}">
        <p14:creationId xmlns:p14="http://schemas.microsoft.com/office/powerpoint/2010/main" val="74281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Leveraging the significant in-house expertise, we are developing comprehensive simulation capabilities to help understand current sharing and develop robust fusion cables and magnets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36005" y="4970320"/>
            <a:ext cx="48404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1F497B"/>
                </a:solidFill>
                <a:latin typeface="+mj-lt"/>
              </a:rPr>
              <a:t>Development of a modeling toolbox for CORC</a:t>
            </a:r>
            <a:r>
              <a:rPr lang="en-US" sz="1600" baseline="30000" dirty="0">
                <a:solidFill>
                  <a:srgbClr val="1F497B"/>
                </a:solidFill>
                <a:latin typeface="+mj-lt"/>
              </a:rPr>
              <a:t>®</a:t>
            </a:r>
            <a:r>
              <a:rPr lang="en-US" sz="1600" dirty="0">
                <a:solidFill>
                  <a:srgbClr val="1F497B"/>
                </a:solidFill>
                <a:latin typeface="+mj-lt"/>
              </a:rPr>
              <a:t> cable performance evaluation</a:t>
            </a:r>
          </a:p>
        </p:txBody>
      </p:sp>
      <p:pic>
        <p:nvPicPr>
          <p:cNvPr id="1026" name="Picture 2" descr="https://infuse.ornl.gov/wp-content/uploads/2019/05/Infuse_Titlev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448" y="4185363"/>
            <a:ext cx="3437471" cy="72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Image result for advanced conductor technologie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7196" y="5592249"/>
            <a:ext cx="1867952" cy="39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8074" y="5592249"/>
            <a:ext cx="1421081" cy="39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04800" y="3352800"/>
            <a:ext cx="7848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rgbClr val="1F497B"/>
                </a:solidFill>
              </a:rPr>
              <a:t>An Electric-Circuit Model on the Inter-Tape </a:t>
            </a:r>
            <a:r>
              <a:rPr lang="en-US" sz="1100" i="1" dirty="0" smtClean="0">
                <a:solidFill>
                  <a:srgbClr val="1F497B"/>
                </a:solidFill>
              </a:rPr>
              <a:t>Contact Resistance </a:t>
            </a:r>
            <a:r>
              <a:rPr lang="en-US" sz="1100" i="1" dirty="0">
                <a:solidFill>
                  <a:srgbClr val="1F497B"/>
                </a:solidFill>
              </a:rPr>
              <a:t>and Current Sharing for REBCO </a:t>
            </a:r>
            <a:r>
              <a:rPr lang="en-US" sz="1100" i="1" dirty="0" smtClean="0">
                <a:solidFill>
                  <a:srgbClr val="1F497B"/>
                </a:solidFill>
              </a:rPr>
              <a:t>Cable and </a:t>
            </a:r>
            <a:r>
              <a:rPr lang="en-US" sz="1100" i="1" dirty="0">
                <a:solidFill>
                  <a:srgbClr val="1F497B"/>
                </a:solidFill>
              </a:rPr>
              <a:t>Magnet Applications, </a:t>
            </a:r>
            <a:r>
              <a:rPr lang="en-US" sz="1100" i="1" dirty="0" smtClean="0">
                <a:solidFill>
                  <a:srgbClr val="1F497B"/>
                </a:solidFill>
              </a:rPr>
              <a:t>submitted to IEEE </a:t>
            </a:r>
            <a:r>
              <a:rPr lang="en-US" sz="1100" i="1" dirty="0">
                <a:solidFill>
                  <a:srgbClr val="1F497B"/>
                </a:solidFill>
              </a:rPr>
              <a:t>Trans. Appl. </a:t>
            </a:r>
            <a:r>
              <a:rPr lang="en-US" sz="1100" i="1" dirty="0" err="1" smtClean="0">
                <a:solidFill>
                  <a:srgbClr val="1F497B"/>
                </a:solidFill>
              </a:rPr>
              <a:t>Supercond</a:t>
            </a:r>
            <a:r>
              <a:rPr lang="en-US" sz="1100" i="1" dirty="0" smtClean="0">
                <a:solidFill>
                  <a:srgbClr val="1F497B"/>
                </a:solidFill>
              </a:rPr>
              <a:t>., 2019</a:t>
            </a:r>
            <a:endParaRPr lang="en-US" sz="1100" i="1" dirty="0">
              <a:solidFill>
                <a:srgbClr val="1F497B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1094445"/>
            <a:ext cx="10874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+mj-lt"/>
              </a:rPr>
              <a:t>Approach 1: simple network circuit models – get to the first-order physics and gain insight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800" y="3852162"/>
            <a:ext cx="11811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+mj-lt"/>
              </a:rPr>
              <a:t>Approach 2: multi-scale multi-physics simulation suites – high-fidelity tools to cover broader performance/behavior to help design fusion cables and magnets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4668080"/>
            <a:ext cx="1703119" cy="959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" t="30474" r="2615"/>
          <a:stretch/>
        </p:blipFill>
        <p:spPr>
          <a:xfrm>
            <a:off x="2018658" y="4630468"/>
            <a:ext cx="1875577" cy="9583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9774" y="1584490"/>
            <a:ext cx="2395551" cy="17013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9A191F9-F1BD-2640-B863-3F8A90C274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640" y="1447800"/>
            <a:ext cx="2971801" cy="1981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5315" y="1607107"/>
            <a:ext cx="2642036" cy="15059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6117" y="1552977"/>
            <a:ext cx="2320883" cy="152928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9128074" y="1948286"/>
            <a:ext cx="822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σ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=60%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0820400" y="2650119"/>
            <a:ext cx="758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σ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= 0%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99211" y="4630468"/>
            <a:ext cx="2073210" cy="1112574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36237" y="5866141"/>
            <a:ext cx="3059812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1F497B"/>
                </a:solidFill>
              </a:rPr>
              <a:t>Addressing FWP elements I, II</a:t>
            </a:r>
            <a:endParaRPr lang="en-US" dirty="0">
              <a:solidFill>
                <a:srgbClr val="1F49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49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We are exploring the feasibility of coating with variable resistivity to enable current sharing between HTS tapes 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63332" y="1133617"/>
            <a:ext cx="8467646" cy="1526410"/>
          </a:xfrm>
          <a:prstGeom prst="rect">
            <a:avLst/>
          </a:prstGeom>
        </p:spPr>
        <p:txBody>
          <a:bodyPr>
            <a:noAutofit/>
          </a:bodyPr>
          <a:lstStyle>
            <a:lvl1pPr marL="342813" indent="-342813" algn="l" rtl="0" eaLnBrk="0" fontAlgn="base" hangingPunct="0">
              <a:spcBef>
                <a:spcPts val="90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288850" indent="-226954" algn="l" rtl="0" eaLnBrk="0" fontAlgn="base" hangingPunct="0">
              <a:spcBef>
                <a:spcPts val="500"/>
              </a:spcBef>
              <a:spcAft>
                <a:spcPct val="0"/>
              </a:spcAft>
              <a:buSzPct val="85000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2pPr>
            <a:lvl3pPr marL="572941" indent="-117445" algn="l" rtl="0" eaLnBrk="0" fontAlgn="base" hangingPunct="0">
              <a:spcBef>
                <a:spcPts val="400"/>
              </a:spcBef>
              <a:spcAft>
                <a:spcPct val="0"/>
              </a:spcAft>
              <a:buSzPct val="75000"/>
              <a:buFont typeface="Lucida Grande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3pPr>
            <a:lvl4pPr marL="909404" indent="-226954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Lucida Grande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4pPr>
            <a:lvl5pPr marL="1145880" indent="-23647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5pPr>
            <a:lvl6pPr marL="2513959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6pPr>
            <a:lvl7pPr marL="2971040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7pPr>
            <a:lvl8pPr marL="3428124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8pPr>
            <a:lvl9pPr marL="3885205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9pPr>
          </a:lstStyle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+mj-lt"/>
              </a:rPr>
              <a:t>We demonstrated </a:t>
            </a:r>
            <a:r>
              <a:rPr lang="en-US" sz="1800" dirty="0">
                <a:solidFill>
                  <a:schemeClr val="tx2"/>
                </a:solidFill>
                <a:latin typeface="+mj-lt"/>
              </a:rPr>
              <a:t>V</a:t>
            </a:r>
            <a:r>
              <a:rPr lang="en-US" sz="1800" baseline="-25000" dirty="0">
                <a:solidFill>
                  <a:schemeClr val="tx2"/>
                </a:solidFill>
                <a:latin typeface="+mj-lt"/>
              </a:rPr>
              <a:t>2</a:t>
            </a:r>
            <a:r>
              <a:rPr lang="en-US" sz="1800" dirty="0">
                <a:solidFill>
                  <a:schemeClr val="tx2"/>
                </a:solidFill>
                <a:latin typeface="+mj-lt"/>
              </a:rPr>
              <a:t>O</a:t>
            </a:r>
            <a:r>
              <a:rPr lang="en-US" sz="1800" baseline="-25000" dirty="0">
                <a:solidFill>
                  <a:schemeClr val="tx2"/>
                </a:solidFill>
                <a:latin typeface="+mj-lt"/>
              </a:rPr>
              <a:t>3</a:t>
            </a:r>
            <a:r>
              <a:rPr lang="en-US" sz="1800" dirty="0">
                <a:solidFill>
                  <a:schemeClr val="tx2"/>
                </a:solidFill>
                <a:latin typeface="+mj-lt"/>
              </a:rPr>
              <a:t> coating on short REBCO tapes using </a:t>
            </a:r>
            <a:r>
              <a:rPr lang="en-US" sz="1800" dirty="0" err="1">
                <a:solidFill>
                  <a:schemeClr val="tx2"/>
                </a:solidFill>
                <a:latin typeface="+mj-lt"/>
              </a:rPr>
              <a:t>cathodic</a:t>
            </a:r>
            <a:r>
              <a:rPr lang="en-US" sz="1800" dirty="0">
                <a:solidFill>
                  <a:schemeClr val="tx2"/>
                </a:solidFill>
                <a:latin typeface="+mj-lt"/>
              </a:rPr>
              <a:t> arc plasma deposition as a first step to enhance protection capability for REBCO cables and magnets</a:t>
            </a:r>
            <a:endParaRPr lang="en-US" sz="1800" dirty="0" smtClean="0">
              <a:solidFill>
                <a:schemeClr val="tx2"/>
              </a:solidFill>
              <a:latin typeface="+mj-lt"/>
            </a:endParaRP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+mj-lt"/>
              </a:rPr>
              <a:t>Collaborating </a:t>
            </a:r>
            <a:r>
              <a:rPr lang="en-US" sz="1800" dirty="0">
                <a:solidFill>
                  <a:schemeClr val="tx2"/>
                </a:solidFill>
                <a:latin typeface="+mj-lt"/>
              </a:rPr>
              <a:t>and leveraging the coating expertise at ATAP </a:t>
            </a:r>
            <a:r>
              <a:rPr lang="en-US" sz="1800" dirty="0" smtClean="0">
                <a:solidFill>
                  <a:schemeClr val="tx2"/>
                </a:solidFill>
                <a:latin typeface="+mj-lt"/>
              </a:rPr>
              <a:t>division under the support of FES investment and LDRD</a:t>
            </a:r>
          </a:p>
        </p:txBody>
      </p:sp>
      <p:pic>
        <p:nvPicPr>
          <p:cNvPr id="4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" t="7146" r="5170"/>
          <a:stretch/>
        </p:blipFill>
        <p:spPr>
          <a:xfrm>
            <a:off x="3754792" y="3286687"/>
            <a:ext cx="3570441" cy="2617473"/>
          </a:xfrm>
          <a:prstGeom prst="rect">
            <a:avLst/>
          </a:prstGeom>
        </p:spPr>
      </p:pic>
      <p:pic>
        <p:nvPicPr>
          <p:cNvPr id="11" name="图片 5" descr="E:\文章和专利\文章\氧化钒\氧气浓度的影响\图\5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20" y="3030506"/>
            <a:ext cx="3655258" cy="291124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627720" y="2783520"/>
            <a:ext cx="326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i="1" dirty="0">
                <a:solidFill>
                  <a:srgbClr val="1F497D"/>
                </a:solidFill>
              </a:rPr>
              <a:t>ρ</a:t>
            </a:r>
            <a:r>
              <a:rPr lang="en-US" sz="1400" dirty="0">
                <a:solidFill>
                  <a:srgbClr val="1F497D"/>
                </a:solidFill>
              </a:rPr>
              <a:t>(</a:t>
            </a:r>
            <a:r>
              <a:rPr lang="en-US" sz="1400" i="1" dirty="0">
                <a:solidFill>
                  <a:srgbClr val="1F497D"/>
                </a:solidFill>
              </a:rPr>
              <a:t>T</a:t>
            </a:r>
            <a:r>
              <a:rPr lang="en-US" sz="1400" dirty="0">
                <a:solidFill>
                  <a:srgbClr val="1F497D"/>
                </a:solidFill>
              </a:rPr>
              <a:t>) with various O</a:t>
            </a:r>
            <a:r>
              <a:rPr lang="en-US" sz="1400" baseline="-25000" dirty="0">
                <a:solidFill>
                  <a:srgbClr val="1F497D"/>
                </a:solidFill>
              </a:rPr>
              <a:t>2</a:t>
            </a:r>
            <a:r>
              <a:rPr lang="en-US" sz="1400" dirty="0">
                <a:solidFill>
                  <a:srgbClr val="1F497D"/>
                </a:solidFill>
              </a:rPr>
              <a:t> flow </a:t>
            </a:r>
            <a:r>
              <a:rPr lang="en-US" sz="1400" dirty="0" smtClean="0">
                <a:solidFill>
                  <a:srgbClr val="1F497D"/>
                </a:solidFill>
              </a:rPr>
              <a:t>rates, 3 orders increase from RT to 77 K</a:t>
            </a:r>
            <a:endParaRPr lang="en-US" sz="1400" dirty="0">
              <a:solidFill>
                <a:srgbClr val="1F497D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08423" y="2881047"/>
            <a:ext cx="1860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1F497D"/>
                </a:solidFill>
              </a:rPr>
              <a:t>Negligible impact on </a:t>
            </a:r>
            <a:r>
              <a:rPr lang="en-US" sz="1400" i="1" dirty="0" err="1">
                <a:solidFill>
                  <a:srgbClr val="1F497D"/>
                </a:solidFill>
              </a:rPr>
              <a:t>I</a:t>
            </a:r>
            <a:r>
              <a:rPr lang="en-US" sz="1400" baseline="-25000" dirty="0" err="1">
                <a:solidFill>
                  <a:srgbClr val="1F497D"/>
                </a:solidFill>
              </a:rPr>
              <a:t>c</a:t>
            </a:r>
            <a:endParaRPr lang="en-US" sz="1400" baseline="-25000" dirty="0">
              <a:solidFill>
                <a:srgbClr val="1F497D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193816" y="2786863"/>
            <a:ext cx="5024140" cy="3221214"/>
            <a:chOff x="7193816" y="2786863"/>
            <a:chExt cx="5024140" cy="3221214"/>
          </a:xfrm>
        </p:grpSpPr>
        <p:sp>
          <p:nvSpPr>
            <p:cNvPr id="33" name="TextBox 32"/>
            <p:cNvSpPr txBox="1"/>
            <p:nvPr/>
          </p:nvSpPr>
          <p:spPr>
            <a:xfrm>
              <a:off x="7675571" y="2786863"/>
              <a:ext cx="45423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1F497D"/>
                  </a:solidFill>
                </a:rPr>
                <a:t>Setup to measure current sharing with the coating</a:t>
              </a:r>
              <a:endParaRPr lang="en-US" sz="1400" baseline="-25000" dirty="0">
                <a:solidFill>
                  <a:srgbClr val="1F497D"/>
                </a:solidFill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193816" y="3192244"/>
              <a:ext cx="4885893" cy="2815833"/>
              <a:chOff x="4670717" y="3424731"/>
              <a:chExt cx="4383509" cy="2497030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564991" y="3424731"/>
                <a:ext cx="3489235" cy="2497030"/>
                <a:chOff x="5784447" y="3424731"/>
                <a:chExt cx="3489235" cy="2497030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784447" y="3424731"/>
                  <a:ext cx="2603066" cy="2092763"/>
                </a:xfrm>
                <a:prstGeom prst="rect">
                  <a:avLst/>
                </a:prstGeom>
              </p:spPr>
            </p:pic>
            <p:grpSp>
              <p:nvGrpSpPr>
                <p:cNvPr id="40" name="Group 39"/>
                <p:cNvGrpSpPr/>
                <p:nvPr/>
              </p:nvGrpSpPr>
              <p:grpSpPr>
                <a:xfrm>
                  <a:off x="5829361" y="3866642"/>
                  <a:ext cx="3444321" cy="2055119"/>
                  <a:chOff x="5975665" y="3866642"/>
                  <a:chExt cx="3444321" cy="2055119"/>
                </a:xfrm>
              </p:grpSpPr>
              <p:sp>
                <p:nvSpPr>
                  <p:cNvPr id="25" name="文本框 15">
                    <a:extLst>
                      <a:ext uri="{FF2B5EF4-FFF2-40B4-BE49-F238E27FC236}">
                        <a16:creationId xmlns:a16="http://schemas.microsoft.com/office/drawing/2014/main" id="{4AE848C7-D161-4426-B402-293B0DB276F0}"/>
                      </a:ext>
                    </a:extLst>
                  </p:cNvPr>
                  <p:cNvSpPr txBox="1"/>
                  <p:nvPr/>
                </p:nvSpPr>
                <p:spPr>
                  <a:xfrm>
                    <a:off x="8533817" y="3866642"/>
                    <a:ext cx="886169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rgbClr val="002060"/>
                        </a:solidFill>
                        <a:latin typeface="Franklin Gothic Book" panose="020B0503020102020204" pitchFamily="34" charset="0"/>
                        <a:cs typeface="Times New Roman" panose="02020603050405020304" pitchFamily="18" charset="0"/>
                      </a:rPr>
                      <a:t>voltage contact</a:t>
                    </a:r>
                  </a:p>
                </p:txBody>
              </p:sp>
              <p:cxnSp>
                <p:nvCxnSpPr>
                  <p:cNvPr id="26" name="Straight Arrow Connector 25"/>
                  <p:cNvCxnSpPr/>
                  <p:nvPr/>
                </p:nvCxnSpPr>
                <p:spPr>
                  <a:xfrm flipV="1">
                    <a:off x="5975665" y="4894171"/>
                    <a:ext cx="883421" cy="775584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" name="文本框 15">
                    <a:extLst>
                      <a:ext uri="{FF2B5EF4-FFF2-40B4-BE49-F238E27FC236}">
                        <a16:creationId xmlns:a16="http://schemas.microsoft.com/office/drawing/2014/main" id="{4AE848C7-D161-4426-B402-293B0DB276F0}"/>
                      </a:ext>
                    </a:extLst>
                  </p:cNvPr>
                  <p:cNvSpPr txBox="1"/>
                  <p:nvPr/>
                </p:nvSpPr>
                <p:spPr>
                  <a:xfrm>
                    <a:off x="7092068" y="5545761"/>
                    <a:ext cx="765664" cy="3760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sz="1400" dirty="0">
                        <a:solidFill>
                          <a:srgbClr val="002060"/>
                        </a:solidFill>
                        <a:latin typeface="Franklin Gothic Book" panose="020B0503020102020204" pitchFamily="34" charset="0"/>
                        <a:cs typeface="Times New Roman" panose="02020603050405020304" pitchFamily="18" charset="0"/>
                      </a:rPr>
                      <a:t>Heater</a:t>
                    </a:r>
                  </a:p>
                </p:txBody>
              </p:sp>
              <p:cxnSp>
                <p:nvCxnSpPr>
                  <p:cNvPr id="28" name="Straight Arrow Connector 27"/>
                  <p:cNvCxnSpPr/>
                  <p:nvPr/>
                </p:nvCxnSpPr>
                <p:spPr>
                  <a:xfrm flipH="1" flipV="1">
                    <a:off x="7287041" y="4987058"/>
                    <a:ext cx="96348" cy="585700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" name="文本框 15">
                    <a:extLst>
                      <a:ext uri="{FF2B5EF4-FFF2-40B4-BE49-F238E27FC236}">
                        <a16:creationId xmlns:a16="http://schemas.microsoft.com/office/drawing/2014/main" id="{4AE848C7-D161-4426-B402-293B0DB276F0}"/>
                      </a:ext>
                    </a:extLst>
                  </p:cNvPr>
                  <p:cNvSpPr txBox="1"/>
                  <p:nvPr/>
                </p:nvSpPr>
                <p:spPr>
                  <a:xfrm>
                    <a:off x="7857732" y="5501713"/>
                    <a:ext cx="1002875" cy="41742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sz="1400" dirty="0">
                        <a:solidFill>
                          <a:srgbClr val="002060"/>
                        </a:solidFill>
                        <a:latin typeface="Franklin Gothic Book" panose="020B0503020102020204" pitchFamily="34" charset="0"/>
                        <a:cs typeface="Times New Roman" panose="02020603050405020304" pitchFamily="18" charset="0"/>
                      </a:rPr>
                      <a:t>Cu</a:t>
                    </a:r>
                    <a:r>
                      <a: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400" dirty="0">
                        <a:solidFill>
                          <a:srgbClr val="002060"/>
                        </a:solidFill>
                        <a:latin typeface="Franklin Gothic Book" panose="020B0503020102020204" pitchFamily="34" charset="0"/>
                        <a:cs typeface="Times New Roman" panose="02020603050405020304" pitchFamily="18" charset="0"/>
                      </a:rPr>
                      <a:t>lead</a:t>
                    </a:r>
                  </a:p>
                </p:txBody>
              </p:sp>
              <p:cxnSp>
                <p:nvCxnSpPr>
                  <p:cNvPr id="30" name="Straight Arrow Connector 29"/>
                  <p:cNvCxnSpPr/>
                  <p:nvPr/>
                </p:nvCxnSpPr>
                <p:spPr>
                  <a:xfrm flipH="1" flipV="1">
                    <a:off x="7945860" y="5026946"/>
                    <a:ext cx="92534" cy="490548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1" name="文本框 15">
                <a:extLst>
                  <a:ext uri="{FF2B5EF4-FFF2-40B4-BE49-F238E27FC236}">
                    <a16:creationId xmlns:a16="http://schemas.microsoft.com/office/drawing/2014/main" id="{4AE848C7-D161-4426-B402-293B0DB276F0}"/>
                  </a:ext>
                </a:extLst>
              </p:cNvPr>
              <p:cNvSpPr txBox="1"/>
              <p:nvPr/>
            </p:nvSpPr>
            <p:spPr>
              <a:xfrm>
                <a:off x="4670717" y="5545761"/>
                <a:ext cx="2089421" cy="376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400" dirty="0">
                    <a:solidFill>
                      <a:srgbClr val="002060"/>
                    </a:solidFill>
                    <a:latin typeface="Franklin Gothic Book" panose="020B0503020102020204" pitchFamily="34" charset="0"/>
                    <a:cs typeface="Times New Roman" panose="02020603050405020304" pitchFamily="18" charset="0"/>
                  </a:rPr>
                  <a:t>REBCO tape with coating</a:t>
                </a:r>
              </a:p>
            </p:txBody>
          </p:sp>
        </p:grpSp>
        <p:cxnSp>
          <p:nvCxnSpPr>
            <p:cNvPr id="32" name="Straight Arrow Connector 31"/>
            <p:cNvCxnSpPr>
              <a:stCxn id="25" idx="1"/>
            </p:cNvCxnSpPr>
            <p:nvPr/>
          </p:nvCxnSpPr>
          <p:spPr>
            <a:xfrm flipH="1">
              <a:off x="10278082" y="3985586"/>
              <a:ext cx="813896" cy="22898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019897" y="5889240"/>
            <a:ext cx="3059812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1F497B"/>
                </a:solidFill>
              </a:rPr>
              <a:t>Addressing FWP elements I, II</a:t>
            </a:r>
            <a:endParaRPr lang="en-US" dirty="0">
              <a:solidFill>
                <a:srgbClr val="1F497B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83802" y="1149405"/>
            <a:ext cx="2872051" cy="1270318"/>
            <a:chOff x="9519742" y="998475"/>
            <a:chExt cx="2872051" cy="1270318"/>
          </a:xfrm>
        </p:grpSpPr>
        <p:sp>
          <p:nvSpPr>
            <p:cNvPr id="12" name="TextBox 11"/>
            <p:cNvSpPr txBox="1"/>
            <p:nvPr/>
          </p:nvSpPr>
          <p:spPr>
            <a:xfrm>
              <a:off x="9519742" y="1668629"/>
              <a:ext cx="287205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i="1" dirty="0">
                  <a:solidFill>
                    <a:srgbClr val="1F497D"/>
                  </a:solidFill>
                </a:rPr>
                <a:t>Qing Ji, Andre Anders, </a:t>
              </a:r>
              <a:r>
                <a:rPr lang="en-US" sz="1100" i="1" dirty="0" err="1">
                  <a:solidFill>
                    <a:srgbClr val="1F497D"/>
                  </a:solidFill>
                </a:rPr>
                <a:t>Zhenhuai</a:t>
              </a:r>
              <a:r>
                <a:rPr lang="en-US" sz="1100" i="1" dirty="0">
                  <a:solidFill>
                    <a:srgbClr val="1F497D"/>
                  </a:solidFill>
                </a:rPr>
                <a:t> Yang </a:t>
              </a:r>
              <a:r>
                <a:rPr lang="en-US" sz="1100" i="1" dirty="0" smtClean="0">
                  <a:solidFill>
                    <a:srgbClr val="1F497D"/>
                  </a:solidFill>
                </a:rPr>
                <a:t>from Plasma Coating Group and </a:t>
              </a:r>
              <a:r>
                <a:rPr lang="en-US" sz="1100" i="1" dirty="0">
                  <a:solidFill>
                    <a:srgbClr val="1F497D"/>
                  </a:solidFill>
                </a:rPr>
                <a:t>Cecilia Araujo Martinez </a:t>
              </a:r>
              <a:r>
                <a:rPr lang="en-US" sz="1100" i="1" dirty="0" smtClean="0">
                  <a:solidFill>
                    <a:srgbClr val="1F497D"/>
                  </a:solidFill>
                </a:rPr>
                <a:t>from University </a:t>
              </a:r>
              <a:r>
                <a:rPr lang="en-US" sz="1100" i="1" dirty="0">
                  <a:solidFill>
                    <a:srgbClr val="1F497D"/>
                  </a:solidFill>
                </a:rPr>
                <a:t>of Guanajuato</a:t>
              </a:r>
            </a:p>
          </p:txBody>
        </p:sp>
        <p:pic>
          <p:nvPicPr>
            <p:cNvPr id="1026" name="Picture 2" descr="http://atap.lbl.gov/wp-content/uploads/sites/22/2015/07/QJi_150px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3594" y="998475"/>
              <a:ext cx="542441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AAnders_151x180y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3229" y="1014964"/>
              <a:ext cx="536956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Aurora Araujo  Martinez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88435" y="998475"/>
              <a:ext cx="533400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Zhenhuai Yang 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9388" y="998475"/>
              <a:ext cx="529844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8795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HTS activities are progressing well… and we are highly motivated to move faster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0" y="1109663"/>
            <a:ext cx="10203848" cy="4605337"/>
          </a:xfrm>
        </p:spPr>
        <p:txBody>
          <a:bodyPr>
            <a:normAutofit lnSpcReduction="10000"/>
          </a:bodyPr>
          <a:lstStyle/>
          <a:p>
            <a:r>
              <a:rPr lang="en-US" sz="1800" dirty="0" smtClean="0"/>
              <a:t>Priorities </a:t>
            </a:r>
            <a:r>
              <a:rPr lang="en-US" sz="1800" dirty="0"/>
              <a:t>are:</a:t>
            </a:r>
          </a:p>
          <a:p>
            <a:pPr lvl="1"/>
            <a:r>
              <a:rPr lang="en-US" sz="1600" dirty="0"/>
              <a:t>Improved understanding of REBCO cables for fusion</a:t>
            </a:r>
          </a:p>
          <a:p>
            <a:pPr lvl="2"/>
            <a:r>
              <a:rPr lang="en-US" sz="1600" dirty="0"/>
              <a:t>Leverage existing infrastructure</a:t>
            </a:r>
          </a:p>
          <a:p>
            <a:pPr lvl="2"/>
            <a:r>
              <a:rPr lang="en-US" sz="1600" dirty="0"/>
              <a:t>Development of new test capabilities as needed</a:t>
            </a:r>
          </a:p>
          <a:p>
            <a:pPr lvl="1"/>
            <a:r>
              <a:rPr lang="en-US" sz="1600" dirty="0"/>
              <a:t>Advanced modeling &amp; diagnostics</a:t>
            </a:r>
          </a:p>
          <a:p>
            <a:pPr lvl="2"/>
            <a:r>
              <a:rPr lang="en-US" sz="1600" dirty="0"/>
              <a:t>New FEA techniques under development with superconductor-specific physics properties built-in</a:t>
            </a:r>
          </a:p>
          <a:p>
            <a:pPr lvl="3"/>
            <a:r>
              <a:rPr lang="en-US" sz="1600" dirty="0"/>
              <a:t>Further leverage computer clusters with FEA</a:t>
            </a:r>
          </a:p>
          <a:p>
            <a:pPr lvl="2"/>
            <a:r>
              <a:rPr lang="en-US" sz="1600" dirty="0"/>
              <a:t>Development of analytic models to guide cable and magnet design</a:t>
            </a:r>
          </a:p>
          <a:p>
            <a:pPr lvl="2"/>
            <a:r>
              <a:rPr lang="en-US" sz="1600" dirty="0"/>
              <a:t>Active acoustic techniques for quench detection and magnet characterization</a:t>
            </a:r>
          </a:p>
          <a:p>
            <a:pPr lvl="2"/>
            <a:endParaRPr lang="en-US" sz="1600" dirty="0"/>
          </a:p>
          <a:p>
            <a:pPr lvl="1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Develop, characterize and compare competing cable architectures</a:t>
            </a:r>
          </a:p>
          <a:p>
            <a:pPr lvl="1"/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Characterize and understand the degradation of HTS fusion cables under cycling loads</a:t>
            </a:r>
          </a:p>
          <a:p>
            <a:pPr lvl="1"/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Demountable joint technology</a:t>
            </a:r>
          </a:p>
          <a:p>
            <a:pPr lvl="2"/>
            <a:endParaRPr lang="en-US" sz="1600" dirty="0" smtClean="0"/>
          </a:p>
          <a:p>
            <a:r>
              <a:rPr lang="en-US" sz="1800" dirty="0"/>
              <a:t>Current research effort is scaled to the funding provided</a:t>
            </a:r>
          </a:p>
          <a:p>
            <a:r>
              <a:rPr lang="en-US" sz="1800" dirty="0" smtClean="0"/>
              <a:t>Staff </a:t>
            </a:r>
            <a:r>
              <a:rPr lang="en-US" sz="1800" dirty="0"/>
              <a:t>available to move more rapidly if funding </a:t>
            </a:r>
            <a:r>
              <a:rPr lang="en-US" sz="1800" dirty="0" smtClean="0"/>
              <a:t>allowed</a:t>
            </a:r>
            <a:endParaRPr lang="en-US" sz="1800" dirty="0"/>
          </a:p>
        </p:txBody>
      </p:sp>
      <p:sp>
        <p:nvSpPr>
          <p:cNvPr id="5" name="Right Brace 4"/>
          <p:cNvSpPr/>
          <p:nvPr/>
        </p:nvSpPr>
        <p:spPr>
          <a:xfrm>
            <a:off x="9850457" y="1411397"/>
            <a:ext cx="353391" cy="2209800"/>
          </a:xfrm>
          <a:prstGeom prst="rightBrace">
            <a:avLst>
              <a:gd name="adj1" fmla="val 60156"/>
              <a:gd name="adj2" fmla="val 35433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11867" y="1869966"/>
            <a:ext cx="2212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tx2"/>
                </a:solidFill>
                <a:latin typeface="+mj-lt"/>
              </a:rPr>
              <a:t>Highly </a:t>
            </a:r>
            <a:r>
              <a:rPr lang="en-US" i="1" dirty="0">
                <a:solidFill>
                  <a:schemeClr val="tx2"/>
                </a:solidFill>
                <a:latin typeface="+mj-lt"/>
              </a:rPr>
              <a:t>leveraged with HEP MDP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311867" y="4035896"/>
            <a:ext cx="1530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2"/>
                </a:solidFill>
                <a:latin typeface="+mj-lt"/>
              </a:rPr>
              <a:t>FES </a:t>
            </a:r>
            <a:r>
              <a:rPr lang="en-US" i="1" dirty="0" smtClean="0">
                <a:solidFill>
                  <a:schemeClr val="tx2"/>
                </a:solidFill>
                <a:latin typeface="+mj-lt"/>
              </a:rPr>
              <a:t>magnet focused</a:t>
            </a:r>
            <a:endParaRPr lang="en-US" i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9878228" y="3922931"/>
            <a:ext cx="297848" cy="722565"/>
          </a:xfrm>
          <a:prstGeom prst="rightBrace">
            <a:avLst>
              <a:gd name="adj1" fmla="val 27521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87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643FB-FF4A-BC49-B6A4-5C8C389A8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Outline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C47278-CE72-954A-9D7A-5C05CDECA63E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685800" y="1143000"/>
            <a:ext cx="10286999" cy="492442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Our </a:t>
            </a:r>
            <a:r>
              <a:rPr lang="en-US" dirty="0"/>
              <a:t>vision of contributing towards developing HTS </a:t>
            </a:r>
            <a:r>
              <a:rPr lang="en-US" dirty="0" smtClean="0"/>
              <a:t>magnet technology for </a:t>
            </a:r>
            <a:r>
              <a:rPr lang="en-US" dirty="0"/>
              <a:t>fusion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Current program activities and impactful outcomes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Highlight of recent results with significant impact on HTS fusion magnet technology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Next steps and summary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2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95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LBNL can contribute to a national HTS fusion magnet program to accelerate and propel the technology development towards fusion electricity generation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6405" y="5509137"/>
            <a:ext cx="9126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+mj-lt"/>
              </a:rPr>
              <a:t>LBNL can play a major role to ensure the success of such a program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191000" y="1676400"/>
            <a:ext cx="3416900" cy="646331"/>
          </a:xfrm>
          <a:prstGeom prst="rect">
            <a:avLst/>
          </a:prstGeom>
          <a:solidFill>
            <a:srgbClr val="ED7D31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System Design Study and Needs for a Compact Fusion Pilot Plant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580294" y="3026472"/>
            <a:ext cx="145443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 smtClean="0">
                <a:solidFill>
                  <a:prstClr val="white"/>
                </a:solidFill>
                <a:latin typeface="Calibri" panose="020F0502020204030204"/>
              </a:rPr>
              <a:t>Material R&amp;D</a:t>
            </a: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415730" y="3026472"/>
            <a:ext cx="1802801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 smtClean="0">
                <a:solidFill>
                  <a:prstClr val="white"/>
                </a:solidFill>
                <a:latin typeface="Calibri" panose="020F0502020204030204"/>
              </a:rPr>
              <a:t>Cable technology</a:t>
            </a: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599530" y="3026472"/>
            <a:ext cx="2008370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 smtClean="0">
                <a:solidFill>
                  <a:prstClr val="white"/>
                </a:solidFill>
                <a:latin typeface="Calibri" panose="020F0502020204030204"/>
              </a:rPr>
              <a:t>Magnet technology</a:t>
            </a: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988899" y="3026472"/>
            <a:ext cx="2283895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 smtClean="0">
                <a:solidFill>
                  <a:prstClr val="white"/>
                </a:solidFill>
                <a:latin typeface="Calibri" panose="020F0502020204030204"/>
              </a:rPr>
              <a:t>Associated technology</a:t>
            </a: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956575" y="3869184"/>
            <a:ext cx="2502032" cy="369332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 smtClean="0">
                <a:solidFill>
                  <a:prstClr val="white"/>
                </a:solidFill>
                <a:latin typeface="Calibri" panose="020F0502020204030204"/>
              </a:rPr>
              <a:t>Enabling test capabilities</a:t>
            </a: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770559" y="3869184"/>
            <a:ext cx="3131755" cy="369332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 smtClean="0">
                <a:solidFill>
                  <a:prstClr val="white"/>
                </a:solidFill>
                <a:latin typeface="Calibri" panose="020F0502020204030204"/>
              </a:rPr>
              <a:t>Enabling simulation capabilities</a:t>
            </a: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406745" y="4711896"/>
            <a:ext cx="8985409" cy="36933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 smtClean="0">
                <a:solidFill>
                  <a:prstClr val="white"/>
                </a:solidFill>
                <a:latin typeface="Calibri" panose="020F0502020204030204"/>
              </a:rPr>
              <a:t>Leverage synergetic efforts/resources from programs at DOE SC, SBIR, Industry and University</a:t>
            </a: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54" name="Elbow Connector 53"/>
          <p:cNvCxnSpPr>
            <a:stCxn id="46" idx="2"/>
            <a:endCxn id="47" idx="0"/>
          </p:cNvCxnSpPr>
          <p:nvPr/>
        </p:nvCxnSpPr>
        <p:spPr>
          <a:xfrm rot="5400000">
            <a:off x="3751612" y="878633"/>
            <a:ext cx="703741" cy="3591937"/>
          </a:xfrm>
          <a:prstGeom prst="bentConnector3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5" name="Elbow Connector 54"/>
          <p:cNvCxnSpPr>
            <a:stCxn id="46" idx="2"/>
            <a:endCxn id="48" idx="0"/>
          </p:cNvCxnSpPr>
          <p:nvPr/>
        </p:nvCxnSpPr>
        <p:spPr>
          <a:xfrm rot="5400000">
            <a:off x="4756421" y="1883442"/>
            <a:ext cx="703741" cy="1582319"/>
          </a:xfrm>
          <a:prstGeom prst="bentConnector3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6" name="Elbow Connector 55"/>
          <p:cNvCxnSpPr>
            <a:stCxn id="46" idx="2"/>
            <a:endCxn id="49" idx="0"/>
          </p:cNvCxnSpPr>
          <p:nvPr/>
        </p:nvCxnSpPr>
        <p:spPr>
          <a:xfrm rot="16200000" flipH="1">
            <a:off x="5899712" y="2322468"/>
            <a:ext cx="703741" cy="704265"/>
          </a:xfrm>
          <a:prstGeom prst="bentConnector3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7" name="Elbow Connector 56"/>
          <p:cNvCxnSpPr>
            <a:stCxn id="46" idx="2"/>
            <a:endCxn id="50" idx="0"/>
          </p:cNvCxnSpPr>
          <p:nvPr/>
        </p:nvCxnSpPr>
        <p:spPr>
          <a:xfrm rot="16200000" flipH="1">
            <a:off x="7163278" y="1058902"/>
            <a:ext cx="703741" cy="3231397"/>
          </a:xfrm>
          <a:prstGeom prst="bentConnector3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8" name="Elbow Connector 57"/>
          <p:cNvCxnSpPr>
            <a:stCxn id="53" idx="0"/>
            <a:endCxn id="51" idx="2"/>
          </p:cNvCxnSpPr>
          <p:nvPr/>
        </p:nvCxnSpPr>
        <p:spPr>
          <a:xfrm rot="16200000" flipV="1">
            <a:off x="4816831" y="3629276"/>
            <a:ext cx="473380" cy="1691859"/>
          </a:xfrm>
          <a:prstGeom prst="bentConnector3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9" name="Elbow Connector 58"/>
          <p:cNvCxnSpPr>
            <a:stCxn id="53" idx="0"/>
            <a:endCxn id="52" idx="2"/>
          </p:cNvCxnSpPr>
          <p:nvPr/>
        </p:nvCxnSpPr>
        <p:spPr>
          <a:xfrm rot="5400000" flipH="1" flipV="1">
            <a:off x="6381253" y="3756713"/>
            <a:ext cx="473380" cy="1436987"/>
          </a:xfrm>
          <a:prstGeom prst="bentConnector3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0" name="Elbow Connector 59"/>
          <p:cNvCxnSpPr>
            <a:stCxn id="51" idx="0"/>
            <a:endCxn id="47" idx="2"/>
          </p:cNvCxnSpPr>
          <p:nvPr/>
        </p:nvCxnSpPr>
        <p:spPr>
          <a:xfrm rot="16200000" flipV="1">
            <a:off x="3020862" y="2682455"/>
            <a:ext cx="473380" cy="1900078"/>
          </a:xfrm>
          <a:prstGeom prst="bentConnector3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1" name="Elbow Connector 60"/>
          <p:cNvCxnSpPr>
            <a:stCxn id="52" idx="0"/>
            <a:endCxn id="48" idx="2"/>
          </p:cNvCxnSpPr>
          <p:nvPr/>
        </p:nvCxnSpPr>
        <p:spPr>
          <a:xfrm rot="16200000" flipV="1">
            <a:off x="5590094" y="2122841"/>
            <a:ext cx="473380" cy="3019306"/>
          </a:xfrm>
          <a:prstGeom prst="bentConnector3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2" name="Elbow Connector 61"/>
          <p:cNvCxnSpPr>
            <a:stCxn id="52" idx="0"/>
            <a:endCxn id="49" idx="2"/>
          </p:cNvCxnSpPr>
          <p:nvPr/>
        </p:nvCxnSpPr>
        <p:spPr>
          <a:xfrm rot="16200000" flipV="1">
            <a:off x="6733386" y="3266133"/>
            <a:ext cx="473380" cy="732722"/>
          </a:xfrm>
          <a:prstGeom prst="bentConnector3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3" name="Elbow Connector 62"/>
          <p:cNvCxnSpPr>
            <a:stCxn id="52" idx="0"/>
            <a:endCxn id="50" idx="2"/>
          </p:cNvCxnSpPr>
          <p:nvPr/>
        </p:nvCxnSpPr>
        <p:spPr>
          <a:xfrm rot="5400000" flipH="1" flipV="1">
            <a:off x="7996952" y="2735289"/>
            <a:ext cx="473380" cy="1794410"/>
          </a:xfrm>
          <a:prstGeom prst="bentConnector3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4" name="Elbow Connector 63"/>
          <p:cNvCxnSpPr>
            <a:stCxn id="51" idx="0"/>
            <a:endCxn id="48" idx="2"/>
          </p:cNvCxnSpPr>
          <p:nvPr/>
        </p:nvCxnSpPr>
        <p:spPr>
          <a:xfrm rot="5400000" flipH="1" flipV="1">
            <a:off x="4025671" y="3577724"/>
            <a:ext cx="473380" cy="109540"/>
          </a:xfrm>
          <a:prstGeom prst="bentConnector3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5" name="Elbow Connector 64"/>
          <p:cNvCxnSpPr>
            <a:stCxn id="49" idx="0"/>
            <a:endCxn id="46" idx="2"/>
          </p:cNvCxnSpPr>
          <p:nvPr/>
        </p:nvCxnSpPr>
        <p:spPr>
          <a:xfrm rot="16200000" flipV="1">
            <a:off x="5899713" y="2322469"/>
            <a:ext cx="703741" cy="704265"/>
          </a:xfrm>
          <a:prstGeom prst="bentConnector3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9" name="Straight Arrow Connector 68"/>
          <p:cNvCxnSpPr>
            <a:stCxn id="47" idx="3"/>
            <a:endCxn id="48" idx="1"/>
          </p:cNvCxnSpPr>
          <p:nvPr/>
        </p:nvCxnSpPr>
        <p:spPr>
          <a:xfrm>
            <a:off x="3034731" y="3211138"/>
            <a:ext cx="38099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48" idx="3"/>
            <a:endCxn id="49" idx="1"/>
          </p:cNvCxnSpPr>
          <p:nvPr/>
        </p:nvCxnSpPr>
        <p:spPr>
          <a:xfrm>
            <a:off x="5218531" y="3211138"/>
            <a:ext cx="38099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49" idx="3"/>
            <a:endCxn id="50" idx="1"/>
          </p:cNvCxnSpPr>
          <p:nvPr/>
        </p:nvCxnSpPr>
        <p:spPr>
          <a:xfrm>
            <a:off x="7607900" y="3211138"/>
            <a:ext cx="38099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265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4E652-D5A8-4945-A047-74BC18CBF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5A6D45-AEB3-D84D-AD9D-D8DBD25DA659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221855"/>
            <a:ext cx="10591800" cy="464554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We are working hard to support FES in the exploration, development, and application of </a:t>
            </a:r>
            <a:r>
              <a:rPr lang="en-US" dirty="0" smtClean="0"/>
              <a:t>HTS for </a:t>
            </a:r>
            <a:r>
              <a:rPr lang="en-US" dirty="0"/>
              <a:t>Fusion</a:t>
            </a:r>
          </a:p>
          <a:p>
            <a:pPr lvl="1"/>
            <a:r>
              <a:rPr lang="en-US" dirty="0"/>
              <a:t>Progress on conductor characterization and initial feedback to cabling</a:t>
            </a:r>
          </a:p>
          <a:p>
            <a:pPr lvl="1"/>
            <a:r>
              <a:rPr lang="en-US" dirty="0"/>
              <a:t>Progress in investigating novel diagnostics for quench detection/protection </a:t>
            </a:r>
            <a:r>
              <a:rPr lang="en-US" sz="1800" dirty="0" smtClean="0">
                <a:solidFill>
                  <a:srgbClr val="FF0000"/>
                </a:solidFill>
              </a:rPr>
              <a:t>[see Maxim’s presentation]</a:t>
            </a:r>
            <a:endParaRPr lang="en-US" b="1" i="1" dirty="0">
              <a:solidFill>
                <a:srgbClr val="FF0000"/>
              </a:solidFill>
            </a:endParaRPr>
          </a:p>
          <a:p>
            <a:pPr lvl="1"/>
            <a:endParaRPr lang="en-US" dirty="0"/>
          </a:p>
          <a:p>
            <a:r>
              <a:rPr lang="en-US" dirty="0"/>
              <a:t>We are very active in the community </a:t>
            </a:r>
            <a:r>
              <a:rPr lang="en-US" dirty="0" smtClean="0"/>
              <a:t>to support FES </a:t>
            </a:r>
            <a:r>
              <a:rPr lang="en-US" dirty="0"/>
              <a:t>in a major role in this arena</a:t>
            </a:r>
          </a:p>
          <a:p>
            <a:pPr lvl="1"/>
            <a:r>
              <a:rPr lang="en-US" dirty="0"/>
              <a:t>Working closely with FES and the fusion community to develop plans for a test </a:t>
            </a:r>
            <a:r>
              <a:rPr lang="en-US" dirty="0" smtClean="0"/>
              <a:t>facility </a:t>
            </a:r>
            <a:r>
              <a:rPr lang="en-US" sz="1800" dirty="0" smtClean="0">
                <a:solidFill>
                  <a:srgbClr val="FF0000"/>
                </a:solidFill>
              </a:rPr>
              <a:t>[see </a:t>
            </a:r>
            <a:r>
              <a:rPr lang="en-US" sz="1800" dirty="0" err="1" smtClean="0">
                <a:solidFill>
                  <a:srgbClr val="FF0000"/>
                </a:solidFill>
              </a:rPr>
              <a:t>GianLuca’s</a:t>
            </a:r>
            <a:r>
              <a:rPr lang="en-US" sz="1800" dirty="0" smtClean="0">
                <a:solidFill>
                  <a:srgbClr val="FF0000"/>
                </a:solidFill>
              </a:rPr>
              <a:t> presentation]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Actively engaged with the research community to identify, understand, and address technical hurdles</a:t>
            </a:r>
          </a:p>
          <a:p>
            <a:pPr lvl="1"/>
            <a:r>
              <a:rPr lang="en-US" dirty="0"/>
              <a:t>Actively engaged with industry to identify how DOE-FES / laboratories can best interact to advance the </a:t>
            </a:r>
            <a:r>
              <a:rPr lang="en-US" dirty="0" smtClean="0"/>
              <a:t>field</a:t>
            </a:r>
          </a:p>
          <a:p>
            <a:pPr lvl="1"/>
            <a:r>
              <a:rPr lang="en-US" dirty="0" smtClean="0"/>
              <a:t>Support the development of next-generation fusion scientists and engineers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We have identified the primary elements of an efficient and effective research program for FES</a:t>
            </a:r>
          </a:p>
          <a:p>
            <a:pPr lvl="1"/>
            <a:r>
              <a:rPr lang="en-US" dirty="0"/>
              <a:t>Maximizes leveraging of other DOE programs (e.g. </a:t>
            </a:r>
            <a:r>
              <a:rPr lang="en-US" dirty="0" smtClean="0"/>
              <a:t>MDP). Tailored </a:t>
            </a:r>
            <a:r>
              <a:rPr lang="en-US" dirty="0"/>
              <a:t>to LBNL’s expertise and </a:t>
            </a:r>
            <a:r>
              <a:rPr lang="en-US" dirty="0" smtClean="0"/>
              <a:t>capabilities, aligned </a:t>
            </a:r>
            <a:r>
              <a:rPr lang="en-US" dirty="0"/>
              <a:t>with the communities </a:t>
            </a:r>
            <a:r>
              <a:rPr lang="en-US" dirty="0" smtClean="0"/>
              <a:t>needs</a:t>
            </a:r>
          </a:p>
          <a:p>
            <a:pPr lvl="1"/>
            <a:r>
              <a:rPr lang="en-US" dirty="0" smtClean="0"/>
              <a:t>Next step is to characterize and understand the degradation behavior of HTS cables under cycling loads</a:t>
            </a:r>
          </a:p>
          <a:p>
            <a:endParaRPr lang="en-US" dirty="0"/>
          </a:p>
          <a:p>
            <a:r>
              <a:rPr lang="en-US" dirty="0" smtClean="0"/>
              <a:t>Are we effective to help DOE-FES evaluate/develop the feasibility of HTS fusion magnet technology?</a:t>
            </a:r>
          </a:p>
          <a:p>
            <a:r>
              <a:rPr lang="en-US" dirty="0" smtClean="0"/>
              <a:t>How can we better address the technology needs/missions for DOE-FES?</a:t>
            </a:r>
          </a:p>
          <a:p>
            <a:r>
              <a:rPr lang="en-US" dirty="0" smtClean="0"/>
              <a:t>Anything else we can contribute to a successful technology program at DOE-FES?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19CC23-056B-3740-A7C2-FA7785BBD92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76025" y="6324600"/>
            <a:ext cx="815975" cy="36512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21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1695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Picture 3">
            <a:extLst>
              <a:ext uri="{FF2B5EF4-FFF2-40B4-BE49-F238E27FC236}">
                <a16:creationId xmlns:a16="http://schemas.microsoft.com/office/drawing/2014/main" id="{F4977997-11F4-F749-9239-864FED71C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42244" y="976818"/>
            <a:ext cx="2238209" cy="2901928"/>
          </a:xfrm>
          <a:prstGeom prst="rect">
            <a:avLst/>
          </a:prstGeom>
          <a:ln w="12700">
            <a:miter lim="400000"/>
          </a:ln>
        </p:spPr>
      </p:pic>
      <p:sp>
        <p:nvSpPr>
          <p:cNvPr id="636" name="There is strong potential for partnerships with related science and technology programs within the U.S. Department of Energy and other institu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defTabSz="397763">
              <a:defRPr sz="2436"/>
            </a:lvl1pPr>
          </a:lstStyle>
          <a:p>
            <a:r>
              <a:rPr lang="en-US" sz="1800" dirty="0"/>
              <a:t>As stated in our NAS presentation, we are convinced…</a:t>
            </a:r>
            <a:br>
              <a:rPr lang="en-US" sz="1800" dirty="0"/>
            </a:br>
            <a:r>
              <a:rPr lang="en-US" sz="1800" i="1" dirty="0"/>
              <a:t>“</a:t>
            </a:r>
            <a:r>
              <a:rPr sz="1800" i="1" dirty="0"/>
              <a:t>There is strong potential for partnerships with related science and technology programs within the U.S. Department of Energy and other institutions</a:t>
            </a:r>
            <a:r>
              <a:rPr lang="en-US" sz="1800" i="1" dirty="0"/>
              <a:t>"</a:t>
            </a:r>
            <a:endParaRPr sz="1800" i="1" dirty="0"/>
          </a:p>
        </p:txBody>
      </p:sp>
      <p:sp>
        <p:nvSpPr>
          <p:cNvPr id="637" name="Strong synergy between FES and HEP…"/>
          <p:cNvSpPr txBox="1">
            <a:spLocks noGrp="1"/>
          </p:cNvSpPr>
          <p:nvPr>
            <p:ph type="body" idx="4294967295"/>
          </p:nvPr>
        </p:nvSpPr>
        <p:spPr>
          <a:xfrm>
            <a:off x="0" y="966788"/>
            <a:ext cx="6888163" cy="28654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17348" indent="-117348" defTabSz="301752">
              <a:spcBef>
                <a:spcPts val="300"/>
              </a:spcBef>
              <a:defRPr sz="1584"/>
            </a:pPr>
            <a:r>
              <a:rPr sz="1600" dirty="0"/>
              <a:t>Strong synergy between FES and HEP </a:t>
            </a:r>
          </a:p>
          <a:p>
            <a:pPr marL="509206" lvl="1" indent="-207454" defTabSz="301752">
              <a:spcBef>
                <a:spcPts val="300"/>
              </a:spcBef>
              <a:defRPr sz="1452"/>
            </a:pPr>
            <a:r>
              <a:rPr sz="1600" dirty="0"/>
              <a:t>in superconductor R&amp;D and industrialization</a:t>
            </a:r>
          </a:p>
          <a:p>
            <a:pPr marL="792099" lvl="2" indent="-188595" defTabSz="301752">
              <a:spcBef>
                <a:spcPts val="300"/>
              </a:spcBef>
              <a:defRPr sz="1320"/>
            </a:pPr>
            <a:r>
              <a:rPr sz="1400" dirty="0"/>
              <a:t>The Low Temperature Superconductor Workshop has been extremely successful in mapping science needs to industry developments - 35 years of work demonstrating value</a:t>
            </a:r>
          </a:p>
          <a:p>
            <a:pPr marL="792099" lvl="2" indent="-188595" defTabSz="301752">
              <a:spcBef>
                <a:spcPts val="300"/>
              </a:spcBef>
              <a:defRPr sz="1320"/>
            </a:pPr>
            <a:r>
              <a:rPr sz="1400" dirty="0">
                <a:solidFill>
                  <a:schemeClr val="accent2">
                    <a:satOff val="-4966"/>
                    <a:lumOff val="-10549"/>
                  </a:schemeClr>
                </a:solidFill>
              </a:rPr>
              <a:t>C</a:t>
            </a:r>
            <a:r>
              <a:rPr sz="1400" i="1" dirty="0">
                <a:solidFill>
                  <a:schemeClr val="accent2">
                    <a:satOff val="-4966"/>
                    <a:lumOff val="-10549"/>
                  </a:schemeClr>
                </a:solidFill>
              </a:rPr>
              <a:t>ontinue to leverage “LTSW” for common HEP/FES goals for HTS</a:t>
            </a:r>
          </a:p>
          <a:p>
            <a:pPr marL="509206" lvl="1" indent="-207454" defTabSz="301752">
              <a:spcBef>
                <a:spcPts val="300"/>
              </a:spcBef>
              <a:defRPr sz="1452"/>
            </a:pPr>
            <a:r>
              <a:rPr sz="1600" dirty="0"/>
              <a:t>in high field superconducting magnet technology</a:t>
            </a:r>
          </a:p>
          <a:p>
            <a:pPr marL="792099" lvl="2" indent="-188595" defTabSz="301752">
              <a:spcBef>
                <a:spcPts val="300"/>
              </a:spcBef>
              <a:defRPr sz="1320"/>
            </a:pPr>
            <a:r>
              <a:rPr sz="1400" dirty="0"/>
              <a:t>HEP has initiated the US Magnet Development Program with clear goals and a roadmap to achieve them</a:t>
            </a:r>
          </a:p>
          <a:p>
            <a:pPr marL="792099" lvl="2" indent="-188595" defTabSz="301752">
              <a:spcBef>
                <a:spcPts val="300"/>
              </a:spcBef>
              <a:defRPr sz="1320" i="1">
                <a:solidFill>
                  <a:schemeClr val="accent2">
                    <a:satOff val="-4966"/>
                    <a:lumOff val="-10549"/>
                  </a:schemeClr>
                </a:solidFill>
              </a:defRPr>
            </a:pPr>
            <a:r>
              <a:rPr sz="1400" dirty="0"/>
              <a:t>A similar programmatic roadmap for FES magnet development would clarify areas of unique investment and areas of overlap (synergy)</a:t>
            </a:r>
          </a:p>
          <a:p>
            <a:pPr marL="792099" lvl="2" indent="-188595" defTabSz="301752">
              <a:spcBef>
                <a:spcPts val="300"/>
              </a:spcBef>
              <a:defRPr sz="1320" i="1">
                <a:solidFill>
                  <a:schemeClr val="accent2">
                    <a:satOff val="-4966"/>
                    <a:lumOff val="-10549"/>
                  </a:schemeClr>
                </a:solidFill>
              </a:defRPr>
            </a:pPr>
            <a:endParaRPr sz="1400" dirty="0"/>
          </a:p>
        </p:txBody>
      </p:sp>
      <p:sp>
        <p:nvSpPr>
          <p:cNvPr id="8" name="Strong synergy between FES and HEP…">
            <a:extLst>
              <a:ext uri="{FF2B5EF4-FFF2-40B4-BE49-F238E27FC236}">
                <a16:creationId xmlns:a16="http://schemas.microsoft.com/office/drawing/2014/main" id="{6FF84C4F-1020-474A-A58B-43D3D2D80501}"/>
              </a:ext>
            </a:extLst>
          </p:cNvPr>
          <p:cNvSpPr txBox="1">
            <a:spLocks/>
          </p:cNvSpPr>
          <p:nvPr/>
        </p:nvSpPr>
        <p:spPr>
          <a:xfrm>
            <a:off x="1543453" y="3696511"/>
            <a:ext cx="9114816" cy="252886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813" indent="-342813" algn="l" rtl="0" eaLnBrk="0" fontAlgn="base" hangingPunct="0">
              <a:spcBef>
                <a:spcPts val="90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288850" indent="-226954" algn="l" rtl="0" eaLnBrk="0" fontAlgn="base" hangingPunct="0">
              <a:spcBef>
                <a:spcPts val="500"/>
              </a:spcBef>
              <a:spcAft>
                <a:spcPct val="0"/>
              </a:spcAft>
              <a:buSzPct val="85000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2pPr>
            <a:lvl3pPr marL="572941" indent="-117445" algn="l" rtl="0" eaLnBrk="0" fontAlgn="base" hangingPunct="0">
              <a:spcBef>
                <a:spcPts val="400"/>
              </a:spcBef>
              <a:spcAft>
                <a:spcPct val="0"/>
              </a:spcAft>
              <a:buSzPct val="75000"/>
              <a:buFont typeface="Lucida Grande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3pPr>
            <a:lvl4pPr marL="909404" indent="-226954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Lucida Grande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4pPr>
            <a:lvl5pPr marL="1145880" indent="-23647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5pPr>
            <a:lvl6pPr marL="2513959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6pPr>
            <a:lvl7pPr marL="2971040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7pPr>
            <a:lvl8pPr marL="3428124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8pPr>
            <a:lvl9pPr marL="3885205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9pPr>
          </a:lstStyle>
          <a:p>
            <a:pPr marL="792099" lvl="2" indent="-188595" defTabSz="301752">
              <a:spcBef>
                <a:spcPts val="300"/>
              </a:spcBef>
              <a:defRPr sz="1320" i="1">
                <a:solidFill>
                  <a:schemeClr val="accent2">
                    <a:satOff val="-4966"/>
                    <a:lumOff val="-10549"/>
                  </a:schemeClr>
                </a:solidFill>
              </a:defRPr>
            </a:pPr>
            <a:endParaRPr lang="en-US" sz="1400" i="1" kern="0" dirty="0">
              <a:solidFill>
                <a:schemeClr val="accent2">
                  <a:satOff val="-4966"/>
                  <a:lumOff val="-10549"/>
                </a:schemeClr>
              </a:solidFill>
            </a:endParaRPr>
          </a:p>
          <a:p>
            <a:pPr marL="226314" indent="-226314" defTabSz="301752">
              <a:spcBef>
                <a:spcPts val="300"/>
              </a:spcBef>
              <a:defRPr sz="1584"/>
            </a:pPr>
            <a:r>
              <a:rPr lang="en-US" sz="1600" kern="0" dirty="0"/>
              <a:t>Strong synergy with the (largely NSF-funded) National High Magnetic Field Laboratory</a:t>
            </a:r>
          </a:p>
          <a:p>
            <a:pPr marL="509206" lvl="1" indent="-207454" defTabSz="301752">
              <a:spcBef>
                <a:spcPts val="300"/>
              </a:spcBef>
              <a:defRPr sz="1452"/>
            </a:pPr>
            <a:r>
              <a:rPr lang="en-US" sz="1600" kern="0" dirty="0"/>
              <a:t>Leading the development of HTS for high field in a solenoid configuration</a:t>
            </a:r>
          </a:p>
          <a:p>
            <a:pPr marL="509206" lvl="1" indent="-207454" defTabSz="301752">
              <a:spcBef>
                <a:spcPts val="300"/>
              </a:spcBef>
              <a:defRPr sz="1452"/>
            </a:pPr>
            <a:r>
              <a:rPr lang="en-US" sz="1600" kern="0" dirty="0"/>
              <a:t>Deep expertise in conductor development and characterization </a:t>
            </a:r>
          </a:p>
          <a:p>
            <a:pPr marL="509206" lvl="1" indent="-207454" defTabSz="301752">
              <a:spcBef>
                <a:spcPts val="300"/>
              </a:spcBef>
              <a:defRPr sz="1452"/>
            </a:pPr>
            <a:r>
              <a:rPr lang="en-US" sz="1600" kern="0" dirty="0"/>
              <a:t>significant expertise and infrastructure to support HTS technology development</a:t>
            </a:r>
          </a:p>
          <a:p>
            <a:pPr marL="509206" lvl="1" indent="-207454" defTabSz="301752">
              <a:spcBef>
                <a:spcPts val="300"/>
              </a:spcBef>
              <a:defRPr sz="1452" i="1">
                <a:solidFill>
                  <a:schemeClr val="accent2">
                    <a:satOff val="-4966"/>
                    <a:lumOff val="-10549"/>
                  </a:schemeClr>
                </a:solidFill>
              </a:defRPr>
            </a:pPr>
            <a:r>
              <a:rPr lang="en-US" sz="1600" i="1" kern="0" dirty="0">
                <a:solidFill>
                  <a:schemeClr val="accent2">
                    <a:satOff val="-4966"/>
                    <a:lumOff val="-10549"/>
                  </a:schemeClr>
                </a:solidFill>
              </a:rPr>
              <a:t>Coordination/integration of DOE/NSF HTS technology capabilities and development roadmaps would lead to enhanced efficiency and speed up technology development</a:t>
            </a:r>
          </a:p>
          <a:p>
            <a:pPr marL="509206" lvl="1" indent="-207454" defTabSz="301752">
              <a:spcBef>
                <a:spcPts val="300"/>
              </a:spcBef>
              <a:defRPr sz="1452"/>
            </a:pPr>
            <a:endParaRPr lang="en-US" sz="1600" kern="0" dirty="0"/>
          </a:p>
          <a:p>
            <a:pPr marL="207454" indent="-207454" defTabSz="301752">
              <a:spcBef>
                <a:spcPts val="300"/>
              </a:spcBef>
              <a:defRPr sz="1452"/>
            </a:pPr>
            <a:r>
              <a:rPr lang="en-US" sz="1600" kern="0" dirty="0"/>
              <a:t>The international community has growing interest in exploring HTS for fusion</a:t>
            </a:r>
          </a:p>
          <a:p>
            <a:pPr marL="509206" lvl="1" indent="-207454" defTabSz="301752">
              <a:spcBef>
                <a:spcPts val="300"/>
              </a:spcBef>
              <a:defRPr sz="1452"/>
            </a:pPr>
            <a:r>
              <a:rPr lang="en-US" sz="1600" kern="0" dirty="0"/>
              <a:t>Many areas where facilities and expertise can be leveraged/coordinated</a:t>
            </a:r>
          </a:p>
          <a:p>
            <a:pPr marL="509206" lvl="1" indent="-207454" defTabSz="301752">
              <a:spcBef>
                <a:spcPts val="300"/>
              </a:spcBef>
              <a:defRPr sz="1452" i="1">
                <a:solidFill>
                  <a:schemeClr val="accent2">
                    <a:satOff val="-4966"/>
                    <a:lumOff val="-10549"/>
                  </a:schemeClr>
                </a:solidFill>
              </a:defRPr>
            </a:pPr>
            <a:r>
              <a:rPr lang="en-US" sz="1600" i="1" kern="0" dirty="0">
                <a:solidFill>
                  <a:schemeClr val="accent2">
                    <a:satOff val="-4966"/>
                    <a:lumOff val="-10549"/>
                  </a:schemeClr>
                </a:solidFill>
              </a:rPr>
              <a:t>Collaboration with the international community is essential - access to expertise, facilities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22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44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6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6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6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6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6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dvAuto="0"/>
      <p:bldP spid="637" grpId="0" build="p" animBg="1" advAuto="0"/>
      <p:bldP spid="8" grpId="0" build="p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world-class cabling facility and expertise at LBNL can contribute to the development of HTS fusion cables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826" y="1008102"/>
            <a:ext cx="4204981" cy="1015663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3366"/>
                </a:solidFill>
              </a:rPr>
              <a:t>LBNL 6-around-1 cabling machine. It can be adjusted for use with CORC® wires and cables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400" y="4343400"/>
            <a:ext cx="2884262" cy="17131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80706" y="5029200"/>
            <a:ext cx="2285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3366"/>
                </a:solidFill>
              </a:rPr>
              <a:t>LBNL made </a:t>
            </a:r>
            <a:r>
              <a:rPr lang="en-US" sz="2000" dirty="0" err="1">
                <a:solidFill>
                  <a:srgbClr val="003366"/>
                </a:solidFill>
              </a:rPr>
              <a:t>NbTi</a:t>
            </a:r>
            <a:r>
              <a:rPr lang="en-US" sz="2000" dirty="0">
                <a:solidFill>
                  <a:srgbClr val="003366"/>
                </a:solidFill>
              </a:rPr>
              <a:t> CICC fusion cables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946" y="2445759"/>
            <a:ext cx="2658454" cy="19943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00600" y="1737873"/>
            <a:ext cx="3733800" cy="707886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3366"/>
                </a:solidFill>
              </a:rPr>
              <a:t>Tape wrapper to apply insulation or make cables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7" b="18565"/>
          <a:stretch/>
        </p:blipFill>
        <p:spPr>
          <a:xfrm>
            <a:off x="914400" y="2117467"/>
            <a:ext cx="3714348" cy="175678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23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3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Strong test infrastructure and capability for </a:t>
            </a:r>
            <a:br>
              <a:rPr lang="en-US" sz="1800" dirty="0"/>
            </a:br>
            <a:r>
              <a:rPr lang="en-US" sz="1800" dirty="0"/>
              <a:t>high-field superconducting conductors and magnets will benefit </a:t>
            </a:r>
            <a:br>
              <a:rPr lang="en-US" sz="1800" dirty="0"/>
            </a:br>
            <a:r>
              <a:rPr lang="en-US" sz="1800" dirty="0"/>
              <a:t>the development of HTS fusion cable and magnet technology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9234"/>
            <a:ext cx="8264525" cy="54308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072783" y="4724400"/>
            <a:ext cx="4117925" cy="1200329"/>
          </a:xfrm>
          <a:prstGeom prst="rect">
            <a:avLst/>
          </a:prstGeom>
          <a:solidFill>
            <a:srgbClr val="F4B183">
              <a:alpha val="8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66"/>
                </a:solidFill>
              </a:rPr>
              <a:t>Short-sample Test facility (Building 58)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66"/>
                </a:solidFill>
              </a:rPr>
              <a:t>15 T magnet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66"/>
                </a:solidFill>
              </a:rPr>
              <a:t>Test temperature 4.2 – 50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66"/>
                </a:solidFill>
              </a:rPr>
              <a:t>5 kA power supply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60273" y="1653192"/>
            <a:ext cx="4630435" cy="1200329"/>
          </a:xfrm>
          <a:prstGeom prst="rect">
            <a:avLst/>
          </a:prstGeom>
          <a:solidFill>
            <a:srgbClr val="F4B183">
              <a:alpha val="8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66"/>
                </a:solidFill>
              </a:rPr>
              <a:t>Magnet Test Facility (Building 58)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66"/>
                </a:solidFill>
              </a:rPr>
              <a:t>24 kA DC power supply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66"/>
                </a:solidFill>
              </a:rPr>
              <a:t>Fast data acquisition (500 kHz, 16-bit)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66"/>
                </a:solidFill>
              </a:rPr>
              <a:t>Advanced quench detection and protection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24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45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Our vision for a fusion </a:t>
            </a:r>
            <a:r>
              <a:rPr lang="en-US" dirty="0"/>
              <a:t>high-field </a:t>
            </a:r>
            <a:r>
              <a:rPr lang="en-US" dirty="0" smtClean="0"/>
              <a:t>magnet development program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3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00200"/>
            <a:ext cx="8803398" cy="344265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542550" y="2928797"/>
            <a:ext cx="137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+mj-lt"/>
              </a:rPr>
              <a:t>Fusion</a:t>
            </a:r>
          </a:p>
          <a:p>
            <a:r>
              <a:rPr lang="en-US" sz="2400" dirty="0" smtClean="0">
                <a:solidFill>
                  <a:schemeClr val="tx2"/>
                </a:solidFill>
                <a:latin typeface="+mj-lt"/>
              </a:rPr>
              <a:t>Magnet Program</a:t>
            </a:r>
          </a:p>
        </p:txBody>
      </p:sp>
      <p:sp>
        <p:nvSpPr>
          <p:cNvPr id="7" name="Left Brace 6"/>
          <p:cNvSpPr/>
          <p:nvPr/>
        </p:nvSpPr>
        <p:spPr>
          <a:xfrm rot="10800000">
            <a:off x="10006923" y="2819394"/>
            <a:ext cx="322701" cy="1419138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562600" y="5312526"/>
            <a:ext cx="6553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2"/>
                </a:solidFill>
                <a:latin typeface="+mj-lt"/>
              </a:rPr>
              <a:t>More details </a:t>
            </a:r>
            <a:r>
              <a:rPr lang="en-US" sz="1600" i="1" dirty="0" smtClean="0">
                <a:solidFill>
                  <a:schemeClr val="tx2"/>
                </a:solidFill>
                <a:latin typeface="+mj-lt"/>
              </a:rPr>
              <a:t>in High </a:t>
            </a:r>
            <a:r>
              <a:rPr lang="en-US" sz="1600" i="1" dirty="0">
                <a:solidFill>
                  <a:schemeClr val="tx2"/>
                </a:solidFill>
                <a:latin typeface="+mj-lt"/>
              </a:rPr>
              <a:t>Field Fusion Magnet and Conductor </a:t>
            </a:r>
            <a:r>
              <a:rPr lang="en-US" sz="1600" i="1" dirty="0" smtClean="0">
                <a:solidFill>
                  <a:schemeClr val="tx2"/>
                </a:solidFill>
                <a:latin typeface="+mj-lt"/>
              </a:rPr>
              <a:t>Development by R</a:t>
            </a:r>
            <a:r>
              <a:rPr lang="en-US" sz="1600" i="1" dirty="0">
                <a:solidFill>
                  <a:schemeClr val="tx2"/>
                </a:solidFill>
                <a:latin typeface="+mj-lt"/>
              </a:rPr>
              <a:t>. Duckworth, S. </a:t>
            </a:r>
            <a:r>
              <a:rPr lang="en-US" sz="1600" i="1" dirty="0" err="1">
                <a:solidFill>
                  <a:schemeClr val="tx2"/>
                </a:solidFill>
                <a:latin typeface="+mj-lt"/>
              </a:rPr>
              <a:t>Gourlay</a:t>
            </a:r>
            <a:r>
              <a:rPr lang="en-US" sz="1600" i="1" dirty="0">
                <a:solidFill>
                  <a:schemeClr val="tx2"/>
                </a:solidFill>
                <a:latin typeface="+mj-lt"/>
              </a:rPr>
              <a:t>, S. </a:t>
            </a:r>
            <a:r>
              <a:rPr lang="en-US" sz="1600" i="1" dirty="0" err="1">
                <a:solidFill>
                  <a:schemeClr val="tx2"/>
                </a:solidFill>
                <a:latin typeface="+mj-lt"/>
              </a:rPr>
              <a:t>Prestemon</a:t>
            </a:r>
            <a:r>
              <a:rPr lang="en-US" sz="1600" i="1" dirty="0">
                <a:solidFill>
                  <a:schemeClr val="tx2"/>
                </a:solidFill>
                <a:latin typeface="+mj-lt"/>
              </a:rPr>
              <a:t>, P. Titus, X. Wang, </a:t>
            </a:r>
            <a:r>
              <a:rPr lang="en-US" sz="1600" i="1" dirty="0" smtClean="0">
                <a:solidFill>
                  <a:schemeClr val="tx2"/>
                </a:solidFill>
                <a:latin typeface="+mj-lt"/>
              </a:rPr>
              <a:t>and Y</a:t>
            </a:r>
            <a:r>
              <a:rPr lang="en-US" sz="1600" i="1" dirty="0">
                <a:solidFill>
                  <a:schemeClr val="tx2"/>
                </a:solidFill>
                <a:latin typeface="+mj-lt"/>
              </a:rPr>
              <a:t>. </a:t>
            </a:r>
            <a:r>
              <a:rPr lang="en-US" sz="1600" i="1" dirty="0" err="1" smtClean="0">
                <a:solidFill>
                  <a:schemeClr val="tx2"/>
                </a:solidFill>
                <a:latin typeface="+mj-lt"/>
              </a:rPr>
              <a:t>Zhai</a:t>
            </a:r>
            <a:r>
              <a:rPr lang="en-US" sz="1600" i="1" dirty="0" smtClean="0">
                <a:solidFill>
                  <a:schemeClr val="tx2"/>
                </a:solidFill>
                <a:latin typeface="+mj-lt"/>
              </a:rPr>
              <a:t>, submitted to the upcoming APS-DPP Knoxville workshop</a:t>
            </a:r>
          </a:p>
        </p:txBody>
      </p:sp>
    </p:spTree>
    <p:extLst>
      <p:ext uri="{BB962C8B-B14F-4D97-AF65-F5344CB8AC3E}">
        <p14:creationId xmlns:p14="http://schemas.microsoft.com/office/powerpoint/2010/main" val="358808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We are focused on addressing the issues described in </a:t>
            </a:r>
            <a:r>
              <a:rPr lang="en-US" sz="2400" dirty="0" smtClean="0"/>
              <a:t>our </a:t>
            </a:r>
            <a:r>
              <a:rPr lang="en-US" sz="2400" dirty="0"/>
              <a:t>FES scope of </a:t>
            </a:r>
            <a:r>
              <a:rPr lang="en-US" sz="2400" dirty="0" smtClean="0"/>
              <a:t>work aiming to lay the foundation for the fusion magnet program</a:t>
            </a:r>
            <a:endParaRPr lang="en-US" sz="24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190368901"/>
              </p:ext>
            </p:extLst>
          </p:nvPr>
        </p:nvGraphicFramePr>
        <p:xfrm>
          <a:off x="2004681" y="1117511"/>
          <a:ext cx="8802112" cy="4900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3059">
                  <a:extLst>
                    <a:ext uri="{9D8B030D-6E8A-4147-A177-3AD203B41FA5}">
                      <a16:colId xmlns:a16="http://schemas.microsoft.com/office/drawing/2014/main" val="3263140174"/>
                    </a:ext>
                  </a:extLst>
                </a:gridCol>
                <a:gridCol w="5629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9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524">
                <a:tc>
                  <a:txBody>
                    <a:bodyPr/>
                    <a:lstStyle/>
                    <a:p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/>
                          <a:cs typeface="Times New Roman"/>
                        </a:rPr>
                        <a:t>FWP Scope Element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/>
                          <a:cs typeface="Times New Roman"/>
                        </a:rPr>
                        <a:t>Progress</a:t>
                      </a:r>
                      <a:endParaRPr lang="en-US" sz="14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426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Understand conductor and cable performance and its impact on magnet design and performance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Yes. </a:t>
                      </a:r>
                      <a:r>
                        <a:rPr lang="en-US" sz="1400" dirty="0">
                          <a:latin typeface="Times New Roman"/>
                          <a:cs typeface="Times New Roman"/>
                        </a:rPr>
                        <a:t>Developing</a:t>
                      </a:r>
                      <a:r>
                        <a:rPr lang="en-US" sz="1400" baseline="0" dirty="0">
                          <a:latin typeface="Times New Roman"/>
                          <a:cs typeface="Times New Roman"/>
                        </a:rPr>
                        <a:t> test capabilities and appropriate performance metrics</a:t>
                      </a:r>
                      <a:endParaRPr lang="en-US" sz="14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248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Develop fundamental HTS magnet technologies with a focus on advanced tools for integrated design and analysis of magnetics and mechanics; magnet fabrication and test; and quench detection and protection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Yes.</a:t>
                      </a:r>
                      <a:r>
                        <a:rPr lang="en-US" sz="14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400" baseline="0" dirty="0">
                          <a:latin typeface="Times New Roman"/>
                          <a:cs typeface="Times New Roman"/>
                        </a:rPr>
                        <a:t>Systematically addressing magnet technology issues: modeling and design, magnet fabrication techniques, magnet protection, etc.</a:t>
                      </a:r>
                      <a:endParaRPr lang="en-US" sz="14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837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Produce subscale coils that mimic the essential magnetic and mechanical features of TF and PF coils and understand their behavior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latin typeface="Times New Roman"/>
                          <a:cs typeface="Times New Roman"/>
                        </a:rPr>
                        <a:t>Just starting</a:t>
                      </a:r>
                      <a:r>
                        <a:rPr lang="en-US" sz="1400" dirty="0">
                          <a:latin typeface="Times New Roman"/>
                          <a:cs typeface="Times New Roman"/>
                        </a:rPr>
                        <a:t>; mainly leveraging HEP geometries</a:t>
                      </a:r>
                      <a:r>
                        <a:rPr lang="en-US" sz="1400" baseline="0" dirty="0">
                          <a:latin typeface="Times New Roman"/>
                          <a:cs typeface="Times New Roman"/>
                        </a:rPr>
                        <a:t> to-date; mimic features and some conditions of fusion coils</a:t>
                      </a:r>
                      <a:endParaRPr lang="en-US" sz="14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426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Feedback to conductor and cable manufacturers on parameters that will improve magnet performance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Yes.</a:t>
                      </a:r>
                      <a:r>
                        <a:rPr lang="en-U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400" dirty="0">
                          <a:latin typeface="Times New Roman"/>
                          <a:cs typeface="Times New Roman"/>
                        </a:rPr>
                        <a:t>Working closely with industry via SBIRs;</a:t>
                      </a:r>
                      <a:r>
                        <a:rPr lang="en-US" sz="1400" baseline="0" dirty="0">
                          <a:latin typeface="Times New Roman"/>
                          <a:cs typeface="Times New Roman"/>
                        </a:rPr>
                        <a:t> providing feedback on tape and cable performance</a:t>
                      </a:r>
                      <a:endParaRPr lang="en-US" sz="14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426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Evaluate the feasibility and next steps for development of high-field HTS fusion magnets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Yes. </a:t>
                      </a:r>
                      <a:r>
                        <a:rPr lang="en-US" sz="1400" dirty="0">
                          <a:latin typeface="Times New Roman"/>
                          <a:cs typeface="Times New Roman"/>
                        </a:rPr>
                        <a:t>Working with the community to develop</a:t>
                      </a:r>
                      <a:r>
                        <a:rPr lang="en-US" sz="1400" baseline="0" dirty="0">
                          <a:latin typeface="Times New Roman"/>
                          <a:cs typeface="Times New Roman"/>
                        </a:rPr>
                        <a:t> technology roadmaps for application of HTS to fusion</a:t>
                      </a:r>
                      <a:endParaRPr lang="en-US" sz="14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4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1979671" cy="567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38600" y="2895600"/>
            <a:ext cx="3937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+mj-lt"/>
              </a:rPr>
              <a:t>[Maxim’s presentation on diagnostics]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58239" y="5648743"/>
            <a:ext cx="4317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+mj-lt"/>
              </a:rPr>
              <a:t>[</a:t>
            </a:r>
            <a:r>
              <a:rPr lang="en-US" dirty="0" err="1" smtClean="0">
                <a:solidFill>
                  <a:schemeClr val="tx2"/>
                </a:solidFill>
                <a:latin typeface="+mj-lt"/>
              </a:rPr>
              <a:t>GianLuca’s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 presentation on cable facility]</a:t>
            </a:r>
          </a:p>
        </p:txBody>
      </p:sp>
    </p:spTree>
    <p:extLst>
      <p:ext uri="{BB962C8B-B14F-4D97-AF65-F5344CB8AC3E}">
        <p14:creationId xmlns:p14="http://schemas.microsoft.com/office/powerpoint/2010/main" val="51849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Franklin Gothic Medium" panose="020B0603020102020204" pitchFamily="34" charset="0"/>
              </a:rPr>
              <a:t>LBNL FES efforts on HTS magnet technology leverage expertise and facilities from HEP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4294967295"/>
          </p:nvPr>
        </p:nvSpPr>
        <p:spPr>
          <a:xfrm>
            <a:off x="457200" y="1159909"/>
            <a:ext cx="5410200" cy="2236787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r>
              <a:rPr lang="en-US" dirty="0"/>
              <a:t>FY17-19 programmatic funds: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Focus on aspects critical to FES and relevant to HEP </a:t>
            </a:r>
          </a:p>
          <a:p>
            <a:pPr lvl="2"/>
            <a:r>
              <a:rPr lang="en-US" sz="2100" dirty="0"/>
              <a:t>REBCO tape and cable transport properties as a function of T, B, </a:t>
            </a:r>
            <a:r>
              <a:rPr lang="el-GR" sz="2100" dirty="0"/>
              <a:t>ε</a:t>
            </a:r>
            <a:endParaRPr lang="en-US" sz="2100" dirty="0"/>
          </a:p>
          <a:p>
            <a:pPr lvl="2"/>
            <a:r>
              <a:rPr lang="en-US" sz="2100" dirty="0"/>
              <a:t>HTS magnet technology development</a:t>
            </a:r>
          </a:p>
          <a:p>
            <a:pPr lvl="2"/>
            <a:r>
              <a:rPr lang="en-US" sz="2100" dirty="0"/>
              <a:t>HTS magnet modeling and diagnostics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4294967295"/>
            <p:extLst/>
          </p:nvPr>
        </p:nvGraphicFramePr>
        <p:xfrm>
          <a:off x="8235950" y="1214438"/>
          <a:ext cx="3955521" cy="76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85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85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85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FY17</a:t>
                      </a:r>
                    </a:p>
                  </a:txBody>
                  <a:tcPr marL="215305" marR="215305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FY18</a:t>
                      </a:r>
                    </a:p>
                  </a:txBody>
                  <a:tcPr marL="215305" marR="215305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FY19</a:t>
                      </a:r>
                    </a:p>
                  </a:txBody>
                  <a:tcPr marL="215305" marR="21530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$333k</a:t>
                      </a:r>
                    </a:p>
                  </a:txBody>
                  <a:tcPr marL="215305" marR="21530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$333k</a:t>
                      </a:r>
                    </a:p>
                  </a:txBody>
                  <a:tcPr marL="215305" marR="21530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$333k</a:t>
                      </a:r>
                    </a:p>
                  </a:txBody>
                  <a:tcPr marL="215305" marR="21530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B1E4F7-269C-7848-B94B-4B1149E95EDE}"/>
              </a:ext>
            </a:extLst>
          </p:cNvPr>
          <p:cNvCxnSpPr/>
          <p:nvPr/>
        </p:nvCxnSpPr>
        <p:spPr bwMode="auto">
          <a:xfrm>
            <a:off x="8271534" y="2133600"/>
            <a:ext cx="210217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F1C56D9-D92B-614F-8378-373EBA8B6E77}"/>
              </a:ext>
            </a:extLst>
          </p:cNvPr>
          <p:cNvCxnSpPr>
            <a:cxnSpLocks/>
          </p:cNvCxnSpPr>
          <p:nvPr/>
        </p:nvCxnSpPr>
        <p:spPr bwMode="auto">
          <a:xfrm>
            <a:off x="10436098" y="2133600"/>
            <a:ext cx="93922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oval" w="med" len="med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9923355-6142-8D48-9413-ADB6342BF6A3}"/>
              </a:ext>
            </a:extLst>
          </p:cNvPr>
          <p:cNvSpPr txBox="1"/>
          <p:nvPr/>
        </p:nvSpPr>
        <p:spPr>
          <a:xfrm>
            <a:off x="9372600" y="2275174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1"/>
                </a:solidFill>
              </a:rPr>
              <a:t>In FY18 funds were obligated for CORC</a:t>
            </a:r>
            <a:r>
              <a:rPr lang="en-US" sz="1600" i="1" baseline="30000" dirty="0">
                <a:solidFill>
                  <a:schemeClr val="tx1"/>
                </a:solidFill>
              </a:rPr>
              <a:t>®</a:t>
            </a:r>
            <a:r>
              <a:rPr lang="en-US" sz="1600" i="1" dirty="0">
                <a:solidFill>
                  <a:schemeClr val="tx1"/>
                </a:solidFill>
              </a:rPr>
              <a:t> cable ($230k) and a graduate student </a:t>
            </a:r>
            <a:r>
              <a:rPr lang="en-US" sz="1600" i="1" dirty="0" smtClean="0">
                <a:solidFill>
                  <a:schemeClr val="tx1"/>
                </a:solidFill>
              </a:rPr>
              <a:t>($184 k</a:t>
            </a:r>
            <a:r>
              <a:rPr lang="en-US" sz="1600" i="1" dirty="0">
                <a:solidFill>
                  <a:schemeClr val="tx1"/>
                </a:solidFill>
              </a:rPr>
              <a:t>)</a:t>
            </a:r>
          </a:p>
        </p:txBody>
      </p:sp>
      <p:graphicFrame>
        <p:nvGraphicFramePr>
          <p:cNvPr id="10" name="Content Placeholder 4">
            <a:extLst>
              <a:ext uri="{FF2B5EF4-FFF2-40B4-BE49-F238E27FC236}">
                <a16:creationId xmlns:a16="http://schemas.microsoft.com/office/drawing/2014/main" id="{D568A36C-B356-D243-8CC4-95697DC641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6655977"/>
              </p:ext>
            </p:extLst>
          </p:nvPr>
        </p:nvGraphicFramePr>
        <p:xfrm>
          <a:off x="10136914" y="4256057"/>
          <a:ext cx="1318507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85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FY19</a:t>
                      </a:r>
                    </a:p>
                  </a:txBody>
                  <a:tcPr marL="215305" marR="21530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smtClean="0"/>
                        <a:t>$500</a:t>
                      </a:r>
                      <a:r>
                        <a:rPr lang="en-US" sz="2000" baseline="0" smtClean="0"/>
                        <a:t>k</a:t>
                      </a:r>
                      <a:endParaRPr lang="en-US" sz="2000" dirty="0"/>
                    </a:p>
                  </a:txBody>
                  <a:tcPr marL="215305" marR="21530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7F7BE2-8B8E-7C43-98B5-35A118C34857}"/>
              </a:ext>
            </a:extLst>
          </p:cNvPr>
          <p:cNvCxnSpPr>
            <a:cxnSpLocks/>
          </p:cNvCxnSpPr>
          <p:nvPr/>
        </p:nvCxnSpPr>
        <p:spPr bwMode="auto">
          <a:xfrm>
            <a:off x="10136914" y="5207273"/>
            <a:ext cx="65925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24E5DD5F-2658-8D45-AE79-118F62A8955C}"/>
              </a:ext>
            </a:extLst>
          </p:cNvPr>
          <p:cNvSpPr txBox="1">
            <a:spLocks/>
          </p:cNvSpPr>
          <p:nvPr/>
        </p:nvSpPr>
        <p:spPr>
          <a:xfrm>
            <a:off x="1600200" y="4194752"/>
            <a:ext cx="6061075" cy="168323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813" indent="-342813" algn="l" rtl="0" eaLnBrk="0" fontAlgn="base" hangingPunct="0">
              <a:spcBef>
                <a:spcPts val="90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288850" indent="-226954" algn="l" rtl="0" eaLnBrk="0" fontAlgn="base" hangingPunct="0">
              <a:spcBef>
                <a:spcPts val="500"/>
              </a:spcBef>
              <a:spcAft>
                <a:spcPct val="0"/>
              </a:spcAft>
              <a:buSzPct val="85000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2pPr>
            <a:lvl3pPr marL="572941" indent="-117445" algn="l" rtl="0" eaLnBrk="0" fontAlgn="base" hangingPunct="0">
              <a:spcBef>
                <a:spcPts val="400"/>
              </a:spcBef>
              <a:spcAft>
                <a:spcPct val="0"/>
              </a:spcAft>
              <a:buSzPct val="75000"/>
              <a:buFont typeface="Lucida Grande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3pPr>
            <a:lvl4pPr marL="909404" indent="-226954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Lucida Grande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4pPr>
            <a:lvl5pPr marL="1145880" indent="-23647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5pPr>
            <a:lvl6pPr marL="2513959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6pPr>
            <a:lvl7pPr marL="2971040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7pPr>
            <a:lvl8pPr marL="3428124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8pPr>
            <a:lvl9pPr marL="3885205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9pPr>
          </a:lstStyle>
          <a:p>
            <a:pPr marL="0" indent="0" defTabSz="914400"/>
            <a:r>
              <a:rPr lang="en-US" sz="2000" kern="0" dirty="0"/>
              <a:t>FY18 end-of-year funds:</a:t>
            </a:r>
          </a:p>
          <a:p>
            <a:pPr marL="288937" lvl="1" indent="-342900" defTabSz="914400">
              <a:buFont typeface="Arial" panose="020B0604020202020204" pitchFamily="34" charset="0"/>
              <a:buChar char="•"/>
            </a:pPr>
            <a:r>
              <a:rPr lang="en-US" sz="2000" kern="0" dirty="0"/>
              <a:t>Focus on aspects novel quench detection methods and magnet protection paradigms</a:t>
            </a:r>
          </a:p>
          <a:p>
            <a:pPr marL="573028" lvl="2" indent="-342900" defTabSz="914400">
              <a:buFont typeface="Arial" panose="020B0604020202020204" pitchFamily="34" charset="0"/>
              <a:buChar char="•"/>
            </a:pPr>
            <a:r>
              <a:rPr lang="en-US" sz="2000" kern="0" dirty="0"/>
              <a:t>Active acoustics - first demonstration on cable architectures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EB87D5-A808-E040-84E3-B3DA965056B0}"/>
              </a:ext>
            </a:extLst>
          </p:cNvPr>
          <p:cNvCxnSpPr>
            <a:cxnSpLocks/>
          </p:cNvCxnSpPr>
          <p:nvPr/>
        </p:nvCxnSpPr>
        <p:spPr bwMode="auto">
          <a:xfrm>
            <a:off x="723900" y="3962400"/>
            <a:ext cx="102870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17" name="Content Placeholder 4">
            <a:extLst>
              <a:ext uri="{FF2B5EF4-FFF2-40B4-BE49-F238E27FC236}">
                <a16:creationId xmlns:a16="http://schemas.microsoft.com/office/drawing/2014/main" id="{ACC2E330-B6ED-3944-9E00-E3BC567D2B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7775843"/>
              </p:ext>
            </p:extLst>
          </p:nvPr>
        </p:nvGraphicFramePr>
        <p:xfrm>
          <a:off x="8839200" y="4256057"/>
          <a:ext cx="1318507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85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FY18</a:t>
                      </a:r>
                    </a:p>
                  </a:txBody>
                  <a:tcPr marL="215305" marR="21530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$400k</a:t>
                      </a:r>
                    </a:p>
                  </a:txBody>
                  <a:tcPr marL="215305" marR="21530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" name="Content Placeholder 4">
            <a:extLst>
              <a:ext uri="{FF2B5EF4-FFF2-40B4-BE49-F238E27FC236}">
                <a16:creationId xmlns:a16="http://schemas.microsoft.com/office/drawing/2014/main" id="{82397AC5-CDB6-4049-B38F-D646FB1233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2503613"/>
              </p:ext>
            </p:extLst>
          </p:nvPr>
        </p:nvGraphicFramePr>
        <p:xfrm>
          <a:off x="6934200" y="1195890"/>
          <a:ext cx="1301750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1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4148">
                <a:tc>
                  <a:txBody>
                    <a:bodyPr/>
                    <a:lstStyle/>
                    <a:p>
                      <a:r>
                        <a:rPr lang="en-US" sz="2000" dirty="0"/>
                        <a:t>FY16</a:t>
                      </a:r>
                    </a:p>
                  </a:txBody>
                  <a:tcPr marL="215305" marR="21530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14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$1000k</a:t>
                      </a:r>
                    </a:p>
                  </a:txBody>
                  <a:tcPr marL="215305" marR="21530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6200" y="5818573"/>
            <a:ext cx="2779287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1F497B"/>
                </a:solidFill>
              </a:rPr>
              <a:t>Addressing FWP </a:t>
            </a:r>
            <a:r>
              <a:rPr lang="en-US" dirty="0">
                <a:solidFill>
                  <a:srgbClr val="1F497B"/>
                </a:solidFill>
              </a:rPr>
              <a:t>element </a:t>
            </a:r>
            <a:r>
              <a:rPr lang="en-US" dirty="0" smtClean="0">
                <a:solidFill>
                  <a:srgbClr val="1F497B"/>
                </a:solidFill>
              </a:rPr>
              <a:t>II</a:t>
            </a:r>
            <a:endParaRPr lang="en-US" dirty="0">
              <a:solidFill>
                <a:srgbClr val="1F497B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6200" y="3494882"/>
            <a:ext cx="3406061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1F497B"/>
                </a:solidFill>
              </a:rPr>
              <a:t>Addressing FWP elements I, II, III </a:t>
            </a:r>
            <a:endParaRPr lang="en-US" dirty="0">
              <a:solidFill>
                <a:srgbClr val="1F497B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98654" y="5567099"/>
            <a:ext cx="3937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+mj-lt"/>
              </a:rPr>
              <a:t>[Maxim’s presentation on diagnostics]</a:t>
            </a:r>
          </a:p>
        </p:txBody>
      </p:sp>
    </p:spTree>
    <p:extLst>
      <p:ext uri="{BB962C8B-B14F-4D97-AF65-F5344CB8AC3E}">
        <p14:creationId xmlns:p14="http://schemas.microsoft.com/office/powerpoint/2010/main" val="230861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>
            <a:noAutofit/>
          </a:bodyPr>
          <a:lstStyle/>
          <a:p>
            <a:r>
              <a:rPr lang="en-US" sz="2400" dirty="0"/>
              <a:t>The FES magnet program at LBNL is </a:t>
            </a:r>
            <a:r>
              <a:rPr lang="en-US" sz="2400" dirty="0" smtClean="0"/>
              <a:t>generating </a:t>
            </a:r>
            <a:r>
              <a:rPr lang="en-US" sz="2400" dirty="0"/>
              <a:t>high impact </a:t>
            </a:r>
            <a:br>
              <a:rPr lang="en-US" sz="2400" dirty="0"/>
            </a:br>
            <a:r>
              <a:rPr lang="en-US" sz="2400" dirty="0"/>
              <a:t>in the area of HTS for </a:t>
            </a:r>
            <a:r>
              <a:rPr lang="en-US" sz="2400" dirty="0" smtClean="0"/>
              <a:t>fusion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0" y="1091111"/>
            <a:ext cx="12344400" cy="1804489"/>
          </a:xfrm>
        </p:spPr>
        <p:txBody>
          <a:bodyPr>
            <a:noAutofit/>
          </a:bodyPr>
          <a:lstStyle/>
          <a:p>
            <a:r>
              <a:rPr lang="en-US" sz="1800" dirty="0" smtClean="0"/>
              <a:t>5 </a:t>
            </a:r>
            <a:r>
              <a:rPr lang="en-US" sz="1800" dirty="0"/>
              <a:t>peer-reviewed journal papers</a:t>
            </a:r>
          </a:p>
          <a:p>
            <a:pPr lvl="1"/>
            <a:r>
              <a:rPr lang="en-US" sz="1200" dirty="0"/>
              <a:t>Measurements of the Strain Dependence of Critical Current of Commercial REBCO Tapes at 15 T between 4.2 and 40 K for High Field Magnets, </a:t>
            </a:r>
            <a:r>
              <a:rPr lang="en-US" sz="1200" dirty="0">
                <a:hlinkClick r:id="rId3"/>
              </a:rPr>
              <a:t>https://</a:t>
            </a:r>
            <a:r>
              <a:rPr lang="en-US" sz="1200" dirty="0" smtClean="0">
                <a:hlinkClick r:id="rId3"/>
              </a:rPr>
              <a:t>doi.org/10.1109/TASC.2019.2902458</a:t>
            </a:r>
            <a:endParaRPr lang="en-US" sz="1200" dirty="0"/>
          </a:p>
          <a:p>
            <a:pPr lvl="1"/>
            <a:r>
              <a:rPr lang="en-US" sz="1200" dirty="0"/>
              <a:t>Finite element analysis of the strain distribution due to bending in a REBCO coated conductor for Canted Cosine Theta dipole magnet applications, </a:t>
            </a:r>
            <a:r>
              <a:rPr lang="en-US" sz="1200" dirty="0">
                <a:hlinkClick r:id="rId4"/>
              </a:rPr>
              <a:t>https://</a:t>
            </a:r>
            <a:r>
              <a:rPr lang="en-US" sz="1200" dirty="0" smtClean="0">
                <a:hlinkClick r:id="rId4"/>
              </a:rPr>
              <a:t>doi.org/10.1109/TASC.2019.2897708</a:t>
            </a:r>
            <a:endParaRPr lang="en-US" sz="1200" dirty="0"/>
          </a:p>
          <a:p>
            <a:pPr lvl="1"/>
            <a:r>
              <a:rPr lang="en-US" sz="1200" dirty="0"/>
              <a:t>A 1.2-T canted cos</a:t>
            </a:r>
            <a:r>
              <a:rPr lang="el-GR" sz="1200" dirty="0"/>
              <a:t>Θ </a:t>
            </a:r>
            <a:r>
              <a:rPr lang="en-US" sz="1200" dirty="0"/>
              <a:t>dipole magnet using high-temperature superconducting CORC® wires, </a:t>
            </a:r>
            <a:r>
              <a:rPr lang="en-US" sz="1200" dirty="0">
                <a:hlinkClick r:id="rId5"/>
              </a:rPr>
              <a:t>https://</a:t>
            </a:r>
            <a:r>
              <a:rPr lang="en-US" sz="1200" dirty="0" smtClean="0">
                <a:hlinkClick r:id="rId5"/>
              </a:rPr>
              <a:t>iopscience.iop.org/article/10.1088/1361-6668/ab0eba</a:t>
            </a:r>
            <a:r>
              <a:rPr lang="en-US" sz="1200" dirty="0" smtClean="0"/>
              <a:t> </a:t>
            </a:r>
            <a:endParaRPr lang="en-US" sz="1200" dirty="0"/>
          </a:p>
          <a:p>
            <a:pPr lvl="1"/>
            <a:r>
              <a:rPr lang="en-US" sz="1200" dirty="0"/>
              <a:t>Engineering current density over 5 kA mm-2 at 4.2 K, 14 T in thick film REBCO tapes, </a:t>
            </a:r>
            <a:r>
              <a:rPr lang="en-US" sz="1200" dirty="0">
                <a:hlinkClick r:id="rId6"/>
              </a:rPr>
              <a:t>https://</a:t>
            </a:r>
            <a:r>
              <a:rPr lang="en-US" sz="1200" dirty="0" smtClean="0">
                <a:hlinkClick r:id="rId6"/>
              </a:rPr>
              <a:t>doi.org/10.1088/1361-6668/aad844</a:t>
            </a:r>
            <a:r>
              <a:rPr lang="en-US" sz="1200" dirty="0" smtClean="0"/>
              <a:t>  </a:t>
            </a:r>
            <a:endParaRPr lang="en-US" sz="1200" dirty="0"/>
          </a:p>
          <a:p>
            <a:pPr lvl="1"/>
            <a:r>
              <a:rPr lang="en-US" sz="1200" dirty="0"/>
              <a:t>Summary of the FESAC Transformative Enabling Capabilities Panel Report, </a:t>
            </a:r>
            <a:r>
              <a:rPr lang="en-US" sz="1200" dirty="0">
                <a:hlinkClick r:id="rId7"/>
              </a:rPr>
              <a:t>https://</a:t>
            </a:r>
            <a:r>
              <a:rPr lang="en-US" sz="1200" dirty="0" smtClean="0">
                <a:hlinkClick r:id="rId7"/>
              </a:rPr>
              <a:t>doi.org/10.1080/15361055.2019.1565912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C0E5CE6-6E6D-FD43-B8EE-62990CF04D18}"/>
              </a:ext>
            </a:extLst>
          </p:cNvPr>
          <p:cNvSpPr txBox="1">
            <a:spLocks/>
          </p:cNvSpPr>
          <p:nvPr/>
        </p:nvSpPr>
        <p:spPr>
          <a:xfrm>
            <a:off x="0" y="4147421"/>
            <a:ext cx="9296400" cy="1981200"/>
          </a:xfrm>
        </p:spPr>
        <p:txBody>
          <a:bodyPr>
            <a:noAutofit/>
          </a:bodyPr>
          <a:lstStyle>
            <a:lvl1pPr marL="342813" indent="-342813" algn="l" rtl="0" eaLnBrk="0" fontAlgn="base" hangingPunct="0">
              <a:spcBef>
                <a:spcPts val="90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288850" indent="-226954" algn="l" rtl="0" eaLnBrk="0" fontAlgn="base" hangingPunct="0">
              <a:spcBef>
                <a:spcPts val="500"/>
              </a:spcBef>
              <a:spcAft>
                <a:spcPct val="0"/>
              </a:spcAft>
              <a:buSzPct val="85000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2pPr>
            <a:lvl3pPr marL="572941" indent="-117445" algn="l" rtl="0" eaLnBrk="0" fontAlgn="base" hangingPunct="0">
              <a:spcBef>
                <a:spcPts val="400"/>
              </a:spcBef>
              <a:spcAft>
                <a:spcPct val="0"/>
              </a:spcAft>
              <a:buSzPct val="75000"/>
              <a:buFont typeface="Lucida Grande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3pPr>
            <a:lvl4pPr marL="909404" indent="-226954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Lucida Grande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4pPr>
            <a:lvl5pPr marL="1145880" indent="-23647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5pPr>
            <a:lvl6pPr marL="2513959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6pPr>
            <a:lvl7pPr marL="2971040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7pPr>
            <a:lvl8pPr marL="3428124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8pPr>
            <a:lvl9pPr marL="3885205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9pPr>
          </a:lstStyle>
          <a:p>
            <a:pPr marL="457200" indent="-457200" defTabSz="914400">
              <a:buFont typeface="Arial" panose="020B0604020202020204" pitchFamily="34" charset="0"/>
              <a:buChar char="•"/>
            </a:pPr>
            <a:r>
              <a:rPr lang="en-US" sz="1800" kern="0" dirty="0" smtClean="0"/>
              <a:t>9 </a:t>
            </a:r>
            <a:r>
              <a:rPr lang="en-US" sz="1800" kern="0" dirty="0"/>
              <a:t>presentations in relevant international conferences and workshops: </a:t>
            </a:r>
            <a:r>
              <a:rPr lang="en-US" sz="1800" kern="0" dirty="0" smtClean="0"/>
              <a:t>2017- now</a:t>
            </a:r>
            <a:endParaRPr lang="en-US" sz="1800" kern="0" dirty="0"/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Font typeface="Courier New"/>
              <a:buChar char="o"/>
            </a:pPr>
            <a:r>
              <a:rPr lang="en-US" sz="12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Conference on Magnet Technology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Font typeface="Courier New"/>
              <a:buChar char="o"/>
            </a:pPr>
            <a:r>
              <a:rPr lang="en-US" sz="12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 on HTS accelerator magnets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Font typeface="Courier New"/>
              <a:buChar char="o"/>
            </a:pPr>
            <a:r>
              <a:rPr lang="en-US" sz="12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Academies Panel: Strategic Plan for US Burning Plasma Research 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Font typeface="Courier New"/>
              <a:buChar char="o"/>
            </a:pPr>
            <a:r>
              <a:rPr lang="en-US" sz="12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IAEA DEMO </a:t>
            </a:r>
            <a:r>
              <a:rPr lang="en-US" sz="1200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12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Workshop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Font typeface="Courier New"/>
              <a:buChar char="o"/>
            </a:pPr>
            <a:r>
              <a:rPr lang="en-US" sz="12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Applied Superconductivity Conference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Font typeface="Courier New"/>
              <a:buChar char="o"/>
            </a:pPr>
            <a:r>
              <a:rPr lang="en-US" sz="12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WAMHTS (invited)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Font typeface="Courier New"/>
              <a:buChar char="o"/>
            </a:pPr>
            <a:r>
              <a:rPr lang="en-US" sz="12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“Back to the Future” (invited)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Font typeface="Courier New"/>
              <a:buChar char="o"/>
            </a:pPr>
            <a:r>
              <a:rPr lang="en-US" sz="12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23rd Topical Meeting on the Technology of Fusion Energy (TOFE) (invited</a:t>
            </a:r>
            <a:r>
              <a:rPr lang="en-US" sz="12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Font typeface="Courier New"/>
              <a:buChar char="o"/>
            </a:pPr>
            <a:r>
              <a:rPr lang="en-US" sz="12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Transformative Enabling Capabilities for the </a:t>
            </a:r>
            <a:r>
              <a:rPr lang="en-US" sz="12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ISFNT conference (co-author of A. </a:t>
            </a:r>
            <a:r>
              <a:rPr lang="en-US" sz="1200" dirty="0" err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Lumsdaine’s</a:t>
            </a:r>
            <a:r>
              <a:rPr lang="en-US" sz="12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invited talk/paper)</a:t>
            </a:r>
            <a:endParaRPr lang="en-US" sz="12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6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5600" y="5637990"/>
            <a:ext cx="1827271" cy="52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0" y="2971800"/>
            <a:ext cx="12344400" cy="1300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Tx/>
              <a:buSzTx/>
            </a:pPr>
            <a:r>
              <a:rPr lang="en-US" sz="1800" dirty="0" smtClean="0">
                <a:solidFill>
                  <a:srgbClr val="1F497B"/>
                </a:solidFill>
              </a:rPr>
              <a:t>3 </a:t>
            </a:r>
            <a:r>
              <a:rPr lang="en-US" sz="1800" dirty="0">
                <a:solidFill>
                  <a:srgbClr val="1F497B"/>
                </a:solidFill>
              </a:rPr>
              <a:t>white papers on the needs of a national HTS fusion magnet </a:t>
            </a:r>
            <a:r>
              <a:rPr lang="en-US" sz="1800" dirty="0" smtClean="0">
                <a:solidFill>
                  <a:srgbClr val="1F497B"/>
                </a:solidFill>
              </a:rPr>
              <a:t>program</a:t>
            </a:r>
            <a:endParaRPr lang="en-US" sz="1800" dirty="0" smtClean="0"/>
          </a:p>
          <a:p>
            <a:pPr lvl="1" fontAlgn="auto">
              <a:spcAft>
                <a:spcPts val="0"/>
              </a:spcAft>
              <a:buClrTx/>
              <a:buSzTx/>
            </a:pPr>
            <a:r>
              <a:rPr lang="en-US" sz="1200" dirty="0" smtClean="0"/>
              <a:t>National Academy of Science panel on the Magnetic Fusion Research Strategic Directions</a:t>
            </a:r>
          </a:p>
          <a:p>
            <a:pPr lvl="1" fontAlgn="auto">
              <a:spcAft>
                <a:spcPts val="0"/>
              </a:spcAft>
              <a:buClrTx/>
              <a:buSzTx/>
            </a:pPr>
            <a:r>
              <a:rPr lang="en-US" sz="1200" dirty="0" smtClean="0"/>
              <a:t>FESAC </a:t>
            </a:r>
            <a:r>
              <a:rPr lang="en-US" sz="1200" dirty="0"/>
              <a:t>Transformative Enabling Capabilities Subcommittee</a:t>
            </a:r>
          </a:p>
          <a:p>
            <a:pPr lvl="1" fontAlgn="auto">
              <a:spcAft>
                <a:spcPts val="0"/>
              </a:spcAft>
              <a:buClrTx/>
              <a:buSzTx/>
            </a:pPr>
            <a:r>
              <a:rPr lang="en-US" sz="1200" dirty="0"/>
              <a:t>National Fusion Magnet and Conductor Development Initiative for the Madison </a:t>
            </a:r>
            <a:r>
              <a:rPr lang="en-US" sz="1200" dirty="0" smtClean="0"/>
              <a:t>and Knoxville Workshops, </a:t>
            </a:r>
            <a:r>
              <a:rPr lang="en-US" sz="1200" dirty="0"/>
              <a:t>APS DPP Community Planning </a:t>
            </a:r>
            <a:r>
              <a:rPr lang="en-US" sz="1200" dirty="0" smtClean="0"/>
              <a:t>Process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2207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D93F1-544F-644B-9C67-BF66B0BE5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 continue to work hard to support strategy </a:t>
            </a:r>
            <a:r>
              <a:rPr lang="en-US" dirty="0" smtClean="0"/>
              <a:t>development for HTS fusion technology program</a:t>
            </a:r>
            <a:endParaRPr lang="en-US" dirty="0"/>
          </a:p>
        </p:txBody>
      </p:sp>
      <p:grpSp>
        <p:nvGrpSpPr>
          <p:cNvPr id="7" name="Image">
            <a:extLst>
              <a:ext uri="{FF2B5EF4-FFF2-40B4-BE49-F238E27FC236}">
                <a16:creationId xmlns:a16="http://schemas.microsoft.com/office/drawing/2014/main" id="{323487A2-2914-C544-9ECE-7DE981F5BB74}"/>
              </a:ext>
            </a:extLst>
          </p:cNvPr>
          <p:cNvGrpSpPr>
            <a:grpSpLocks noChangeAspect="1"/>
          </p:cNvGrpSpPr>
          <p:nvPr/>
        </p:nvGrpSpPr>
        <p:grpSpPr>
          <a:xfrm>
            <a:off x="152400" y="1066801"/>
            <a:ext cx="5062880" cy="2027202"/>
            <a:chOff x="0" y="0"/>
            <a:chExt cx="3359956" cy="1345341"/>
          </a:xfrm>
        </p:grpSpPr>
        <p:pic>
          <p:nvPicPr>
            <p:cNvPr id="8" name="Image" descr="Image">
              <a:extLst>
                <a:ext uri="{FF2B5EF4-FFF2-40B4-BE49-F238E27FC236}">
                  <a16:creationId xmlns:a16="http://schemas.microsoft.com/office/drawing/2014/main" id="{91164805-8FB3-6A4D-9FF6-05F319CDB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39700" y="88900"/>
              <a:ext cx="3080557" cy="97704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" name="Image" descr="Image">
              <a:extLst>
                <a:ext uri="{FF2B5EF4-FFF2-40B4-BE49-F238E27FC236}">
                  <a16:creationId xmlns:a16="http://schemas.microsoft.com/office/drawing/2014/main" id="{8F1FBF72-EE83-A847-B4DA-4BA65056B24E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3359957" cy="1345343"/>
            </a:xfrm>
            <a:prstGeom prst="rect">
              <a:avLst/>
            </a:prstGeom>
            <a:effectLst/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AB4F4F1-6DC5-4D40-B273-1717C560E06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474" y="1117977"/>
            <a:ext cx="3934480" cy="2680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8C5734-A5B2-FC43-A7A3-8634C5B3C54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286000"/>
            <a:ext cx="4207028" cy="24955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02A75B-8524-9C4F-B7AD-16143C6AA28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921" y="3681284"/>
            <a:ext cx="3917950" cy="2520158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7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884" y="3054980"/>
            <a:ext cx="2391916" cy="3017858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blurRad="127000" dist="50800" dir="5400000" sx="31000" sy="3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10B167-3C34-A548-9E49-E29A662ED7F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6351" y="3054980"/>
            <a:ext cx="2429560" cy="3009900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blurRad="127000" dist="50800" dir="5400000" sx="31000" sy="3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67F204-B38A-BF40-9CEC-E5ACE6B7176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5622" y="3054980"/>
            <a:ext cx="2399320" cy="30099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4729" y="1037558"/>
            <a:ext cx="1827271" cy="52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260651" y="1670423"/>
            <a:ext cx="2787301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1F497B"/>
                </a:solidFill>
              </a:rPr>
              <a:t>Addressing FWP </a:t>
            </a:r>
            <a:r>
              <a:rPr lang="en-US" dirty="0">
                <a:solidFill>
                  <a:srgbClr val="1F497B"/>
                </a:solidFill>
              </a:rPr>
              <a:t>element </a:t>
            </a:r>
            <a:r>
              <a:rPr lang="en-US" dirty="0" smtClean="0">
                <a:solidFill>
                  <a:srgbClr val="1F497B"/>
                </a:solidFill>
              </a:rPr>
              <a:t>V</a:t>
            </a:r>
            <a:endParaRPr lang="en-US" dirty="0">
              <a:solidFill>
                <a:srgbClr val="1F497B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10247" y="4173632"/>
            <a:ext cx="4724197" cy="1135367"/>
          </a:xfrm>
          <a:prstGeom prst="rect">
            <a:avLst/>
          </a:prstGeom>
          <a:ln>
            <a:solidFill>
              <a:srgbClr val="1F497B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10247" y="5321558"/>
            <a:ext cx="4724197" cy="749767"/>
          </a:xfrm>
          <a:prstGeom prst="rect">
            <a:avLst/>
          </a:prstGeom>
          <a:ln>
            <a:solidFill>
              <a:srgbClr val="1F497B"/>
            </a:solidFill>
          </a:ln>
        </p:spPr>
      </p:pic>
    </p:spTree>
    <p:extLst>
      <p:ext uri="{BB962C8B-B14F-4D97-AF65-F5344CB8AC3E}">
        <p14:creationId xmlns:p14="http://schemas.microsoft.com/office/powerpoint/2010/main" val="147850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The FES </a:t>
            </a:r>
            <a:r>
              <a:rPr lang="en-US" sz="2000" dirty="0"/>
              <a:t>magnet program at LBNL </a:t>
            </a:r>
            <a:r>
              <a:rPr lang="en-US" sz="2000" dirty="0" smtClean="0"/>
              <a:t>also provides excellent opportunity for graduate students to pursue their research and career in fusion technology development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8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627A6E-E1D1-EB4A-8474-755216F7C7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4311" y="1295400"/>
            <a:ext cx="2819400" cy="1867852"/>
          </a:xfrm>
          <a:prstGeom prst="rect">
            <a:avLst/>
          </a:prstGeom>
        </p:spPr>
      </p:pic>
      <p:pic>
        <p:nvPicPr>
          <p:cNvPr id="6" name="Picture 4" descr="Image result for Tuf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7000" y="5562600"/>
            <a:ext cx="1559811" cy="46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5"/>
          <p:cNvSpPr txBox="1">
            <a:spLocks/>
          </p:cNvSpPr>
          <p:nvPr/>
        </p:nvSpPr>
        <p:spPr>
          <a:xfrm>
            <a:off x="228600" y="1314629"/>
            <a:ext cx="58674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Tx/>
              <a:buSzTx/>
            </a:pPr>
            <a:r>
              <a:rPr lang="en-US" dirty="0" smtClean="0"/>
              <a:t>Federica </a:t>
            </a:r>
            <a:r>
              <a:rPr lang="en-US" dirty="0" err="1" smtClean="0"/>
              <a:t>Pierro</a:t>
            </a:r>
            <a:r>
              <a:rPr lang="en-US" dirty="0" smtClean="0"/>
              <a:t> who recently earned her PhD from Tufts University under the supervision of Prof. Luisa Chiesa, performed her study at LBNL</a:t>
            </a:r>
          </a:p>
          <a:p>
            <a:pPr lvl="1" fontAlgn="auto">
              <a:spcAft>
                <a:spcPts val="0"/>
              </a:spcAft>
              <a:buClrTx/>
              <a:buSzTx/>
            </a:pPr>
            <a:r>
              <a:rPr lang="en-US" dirty="0" smtClean="0"/>
              <a:t>Characterization of the impact of mechanical strain on the performance of commercial HTS conductors</a:t>
            </a:r>
          </a:p>
          <a:p>
            <a:pPr lvl="1" fontAlgn="auto">
              <a:spcAft>
                <a:spcPts val="0"/>
              </a:spcAft>
              <a:buClrTx/>
              <a:buSzTx/>
            </a:pPr>
            <a:endParaRPr lang="en-US" dirty="0" smtClean="0"/>
          </a:p>
          <a:p>
            <a:pPr fontAlgn="auto">
              <a:spcAft>
                <a:spcPts val="0"/>
              </a:spcAft>
              <a:buClrTx/>
              <a:buSzTx/>
            </a:pPr>
            <a:r>
              <a:rPr lang="en-US" dirty="0" smtClean="0"/>
              <a:t>Federica’s research was recognized by several highly-selective awards</a:t>
            </a:r>
          </a:p>
          <a:p>
            <a:pPr lvl="1" fontAlgn="auto">
              <a:spcAft>
                <a:spcPts val="0"/>
              </a:spcAft>
              <a:buClrTx/>
              <a:buSzTx/>
            </a:pPr>
            <a:r>
              <a:rPr lang="en-US" dirty="0" smtClean="0"/>
              <a:t>Best Student Paper, 1</a:t>
            </a:r>
            <a:r>
              <a:rPr lang="en-US" baseline="30000" dirty="0" smtClean="0"/>
              <a:t>st</a:t>
            </a:r>
            <a:r>
              <a:rPr lang="en-US" dirty="0" smtClean="0"/>
              <a:t> Prize (Materials)</a:t>
            </a:r>
          </a:p>
          <a:p>
            <a:pPr lvl="1" fontAlgn="auto">
              <a:spcAft>
                <a:spcPts val="0"/>
              </a:spcAft>
              <a:buClrTx/>
              <a:buSzTx/>
            </a:pPr>
            <a:r>
              <a:rPr lang="en-US" dirty="0" smtClean="0"/>
              <a:t>The </a:t>
            </a:r>
            <a:r>
              <a:rPr lang="en-US" dirty="0"/>
              <a:t>Victor </a:t>
            </a:r>
            <a:r>
              <a:rPr lang="en-US" dirty="0" err="1"/>
              <a:t>Keilin</a:t>
            </a:r>
            <a:r>
              <a:rPr lang="en-US" dirty="0"/>
              <a:t> Memorial Prize (Materials</a:t>
            </a:r>
            <a:r>
              <a:rPr lang="en-US" dirty="0" smtClean="0"/>
              <a:t>)</a:t>
            </a:r>
          </a:p>
          <a:p>
            <a:pPr lvl="1" fontAlgn="auto">
              <a:spcAft>
                <a:spcPts val="0"/>
              </a:spcAft>
              <a:buClrTx/>
              <a:buSzTx/>
            </a:pPr>
            <a:r>
              <a:rPr lang="en-US" dirty="0" smtClean="0"/>
              <a:t>IEEE </a:t>
            </a:r>
            <a:r>
              <a:rPr lang="en-US" dirty="0"/>
              <a:t>Council on Superconductivity</a:t>
            </a:r>
            <a:r>
              <a:rPr lang="en-US" dirty="0" smtClean="0"/>
              <a:t> Graduate Fellowship</a:t>
            </a:r>
          </a:p>
          <a:p>
            <a:pPr lvl="1" fontAlgn="auto">
              <a:spcAft>
                <a:spcPts val="0"/>
              </a:spcAft>
              <a:buClrTx/>
              <a:buSzTx/>
            </a:pPr>
            <a:endParaRPr lang="en-US" dirty="0" smtClean="0"/>
          </a:p>
          <a:p>
            <a:pPr fontAlgn="auto">
              <a:spcAft>
                <a:spcPts val="0"/>
              </a:spcAft>
              <a:buClrTx/>
              <a:buSzTx/>
            </a:pPr>
            <a:r>
              <a:rPr lang="en-US" dirty="0" smtClean="0"/>
              <a:t>We continue to host students pursuing their graduate studies as part of the FES magnet programs</a:t>
            </a:r>
          </a:p>
          <a:p>
            <a:pPr lvl="1" fontAlgn="auto">
              <a:spcAft>
                <a:spcPts val="0"/>
              </a:spcAft>
              <a:buClrTx/>
              <a:buSzTx/>
            </a:pPr>
            <a:r>
              <a:rPr lang="en-US" dirty="0"/>
              <a:t>Aurora </a:t>
            </a:r>
            <a:r>
              <a:rPr lang="en-US" dirty="0" smtClean="0"/>
              <a:t>Cecilia </a:t>
            </a:r>
            <a:r>
              <a:rPr lang="en-US" dirty="0"/>
              <a:t>Araujo </a:t>
            </a:r>
            <a:r>
              <a:rPr lang="en-US" dirty="0" smtClean="0"/>
              <a:t>Martinez, Master Student from University of Guanajuato, Mexico</a:t>
            </a:r>
            <a:endParaRPr lang="en-US" sz="1700" dirty="0"/>
          </a:p>
        </p:txBody>
      </p:sp>
      <p:sp>
        <p:nvSpPr>
          <p:cNvPr id="9" name="Rectangle 8"/>
          <p:cNvSpPr/>
          <p:nvPr/>
        </p:nvSpPr>
        <p:spPr>
          <a:xfrm>
            <a:off x="9173711" y="2160719"/>
            <a:ext cx="2676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1F497B"/>
                </a:solidFill>
              </a:rPr>
              <a:t>Dr. </a:t>
            </a:r>
            <a:r>
              <a:rPr lang="en-US" sz="1600" dirty="0" err="1" smtClean="0">
                <a:solidFill>
                  <a:srgbClr val="1F497B"/>
                </a:solidFill>
              </a:rPr>
              <a:t>Pierro</a:t>
            </a:r>
            <a:r>
              <a:rPr lang="en-US" sz="1600" dirty="0" smtClean="0">
                <a:solidFill>
                  <a:srgbClr val="1F497B"/>
                </a:solidFill>
              </a:rPr>
              <a:t> with the best student paper award at the Applied Superconductivity Conference, October 2018</a:t>
            </a:r>
            <a:endParaRPr lang="en-US" sz="1600" dirty="0">
              <a:solidFill>
                <a:srgbClr val="1F497B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4311" y="3471949"/>
            <a:ext cx="3551689" cy="214128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929011" y="3434892"/>
            <a:ext cx="17827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1F497B"/>
                </a:solidFill>
              </a:rPr>
              <a:t>Dr. </a:t>
            </a:r>
            <a:r>
              <a:rPr lang="en-US" sz="1600" dirty="0" err="1" smtClean="0">
                <a:solidFill>
                  <a:srgbClr val="1F497B"/>
                </a:solidFill>
              </a:rPr>
              <a:t>Pierro</a:t>
            </a:r>
            <a:r>
              <a:rPr lang="en-US" sz="1600" dirty="0" smtClean="0">
                <a:solidFill>
                  <a:srgbClr val="1F497B"/>
                </a:solidFill>
              </a:rPr>
              <a:t> with the IEEE Graduate Fellowship award, September 2019</a:t>
            </a:r>
            <a:endParaRPr lang="en-US" sz="1600" dirty="0">
              <a:solidFill>
                <a:srgbClr val="1F49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89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2834670"/>
            <a:ext cx="11049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1F497B"/>
                </a:solidFill>
              </a:rPr>
              <a:t>Highlights of recent research activities </a:t>
            </a:r>
          </a:p>
          <a:p>
            <a:pPr algn="ctr"/>
            <a:r>
              <a:rPr lang="en-US" sz="2800" dirty="0" smtClean="0">
                <a:solidFill>
                  <a:srgbClr val="1F497B"/>
                </a:solidFill>
              </a:rPr>
              <a:t>supported by the FES investment and next steps</a:t>
            </a:r>
            <a:endParaRPr lang="en-US" sz="2800" dirty="0">
              <a:solidFill>
                <a:srgbClr val="1F49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18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ATAP Blue Footer">
  <a:themeElements>
    <a:clrScheme name="ATAP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chemeClr val="tx2"/>
            </a:solidFill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5_ATAP Blue Footer">
  <a:themeElements>
    <a:clrScheme name="ATAP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chemeClr val="tx2"/>
            </a:solidFill>
            <a:latin typeface="+mj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33633</TotalTime>
  <Words>2649</Words>
  <Application>Microsoft Office PowerPoint</Application>
  <PresentationFormat>Widescreen</PresentationFormat>
  <Paragraphs>302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ＭＳ Ｐゴシック</vt:lpstr>
      <vt:lpstr>Arial</vt:lpstr>
      <vt:lpstr>Avenir</vt:lpstr>
      <vt:lpstr>Calibri</vt:lpstr>
      <vt:lpstr>Courier New</vt:lpstr>
      <vt:lpstr>Franklin Gothic Book</vt:lpstr>
      <vt:lpstr>Franklin Gothic Medium</vt:lpstr>
      <vt:lpstr>Lucida Grande</vt:lpstr>
      <vt:lpstr>Symbol</vt:lpstr>
      <vt:lpstr>Times New Roman</vt:lpstr>
      <vt:lpstr>4_ATAP Blue Footer</vt:lpstr>
      <vt:lpstr>5_ATAP Blue Footer</vt:lpstr>
      <vt:lpstr>PowerPoint Presentation</vt:lpstr>
      <vt:lpstr>Outline</vt:lpstr>
      <vt:lpstr>Our vision for a fusion high-field magnet development program</vt:lpstr>
      <vt:lpstr>We are focused on addressing the issues described in our FES scope of work aiming to lay the foundation for the fusion magnet program</vt:lpstr>
      <vt:lpstr>LBNL FES efforts on HTS magnet technology leverage expertise and facilities from HEP</vt:lpstr>
      <vt:lpstr>The FES magnet program at LBNL is generating high impact  in the area of HTS for fusion</vt:lpstr>
      <vt:lpstr>We continue to work hard to support strategy development for HTS fusion technology program</vt:lpstr>
      <vt:lpstr>The FES magnet program at LBNL also provides excellent opportunity for graduate students to pursue their research and career in fusion technology development</vt:lpstr>
      <vt:lpstr>PowerPoint Presentation</vt:lpstr>
      <vt:lpstr>The investigation of the impact of mechanical strain on commercial REBCO tapes provides critical input to develop robust high-current fusion cables</vt:lpstr>
      <vt:lpstr>Develop optimal cable and magnet geometry to manage strain in REBCO cables and magnets based on the measured strain dependence on single REBCO tapes</vt:lpstr>
      <vt:lpstr>The program collaborates with leading HTS cable manufacturers to develop viable HTS cable technology through SBIR programs</vt:lpstr>
      <vt:lpstr>Leveraging HEP effort to develop high-field REBCO  magnet technology for HTS fusion magnets</vt:lpstr>
      <vt:lpstr>The latest REBCO dipole magnet using CORC® cables reached 2.9 T, laying a solid foundation towards our immediate next goal of 5 T with higher fields planned</vt:lpstr>
      <vt:lpstr>Next Step: Cable degradation is a critical concern,  and LBNL is well-positioned to help understand HTS cable behavior</vt:lpstr>
      <vt:lpstr>Leveraging LBNL’s test infrastructure and expertise, we are developing a test platform to evaluate the impact or Lorentz load on HTS fusion cable strands</vt:lpstr>
      <vt:lpstr>Leveraging the significant in-house expertise, we are developing comprehensive simulation capabilities to help understand current sharing and develop robust fusion cables and magnets</vt:lpstr>
      <vt:lpstr>We are exploring the feasibility of coating with variable resistivity to enable current sharing between HTS tapes </vt:lpstr>
      <vt:lpstr>HTS activities are progressing well… and we are highly motivated to move faster</vt:lpstr>
      <vt:lpstr>LBNL can contribute to a national HTS fusion magnet program to accelerate and propel the technology development towards fusion electricity generation</vt:lpstr>
      <vt:lpstr>Summary</vt:lpstr>
      <vt:lpstr>As stated in our NAS presentation, we are convinced… “There is strong potential for partnerships with related science and technology programs within the U.S. Department of Energy and other institutions"</vt:lpstr>
      <vt:lpstr>The world-class cabling facility and expertise at LBNL can contribute to the development of HTS fusion cables</vt:lpstr>
      <vt:lpstr>Strong test infrastructure and capability for  high-field superconducting conductors and magnets will benefit  the development of HTS fusion cable and magnet technology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teid05</dc:creator>
  <cp:lastModifiedBy>Xiaorong R. Wang</cp:lastModifiedBy>
  <cp:revision>1053</cp:revision>
  <cp:lastPrinted>2018-01-30T00:12:16Z</cp:lastPrinted>
  <dcterms:created xsi:type="dcterms:W3CDTF">2015-07-10T17:44:33Z</dcterms:created>
  <dcterms:modified xsi:type="dcterms:W3CDTF">2019-10-22T21:14:28Z</dcterms:modified>
</cp:coreProperties>
</file>