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0" r:id="rId2"/>
  </p:sldMasterIdLst>
  <p:notesMasterIdLst>
    <p:notesMasterId r:id="rId18"/>
  </p:notesMasterIdLst>
  <p:handoutMasterIdLst>
    <p:handoutMasterId r:id="rId19"/>
  </p:handoutMasterIdLst>
  <p:sldIdLst>
    <p:sldId id="258" r:id="rId3"/>
    <p:sldId id="338" r:id="rId4"/>
    <p:sldId id="302" r:id="rId5"/>
    <p:sldId id="413" r:id="rId6"/>
    <p:sldId id="412" r:id="rId7"/>
    <p:sldId id="407" r:id="rId8"/>
    <p:sldId id="360" r:id="rId9"/>
    <p:sldId id="342" r:id="rId10"/>
    <p:sldId id="408" r:id="rId11"/>
    <p:sldId id="409" r:id="rId12"/>
    <p:sldId id="410" r:id="rId13"/>
    <p:sldId id="414" r:id="rId14"/>
    <p:sldId id="415" r:id="rId15"/>
    <p:sldId id="416" r:id="rId16"/>
    <p:sldId id="411" r:id="rId17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2AD"/>
    <a:srgbClr val="525252"/>
    <a:srgbClr val="E2A616"/>
    <a:srgbClr val="CF9814"/>
    <a:srgbClr val="022543"/>
    <a:srgbClr val="07477F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1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784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BFC5B56-155A-8A4F-A200-15510EAC000D}" type="datetime1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20232FE-02A3-6D41-B422-B15757ACBFED}" type="datetime1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20232FE-02A3-6D41-B422-B15757ACBFED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NNSA’s accelerator laboratory: make sure we know</a:t>
            </a:r>
            <a:r>
              <a:rPr lang="en-US" baseline="0" dirty="0"/>
              <a:t> and achieve the hallmarks of our role: builders / designers; operators / maintainers / accelerator physicists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20232FE-02A3-6D41-B422-B15757ACBFED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828800" y="0"/>
            <a:ext cx="1828800" cy="193898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9670"/>
            <a:ext cx="12192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5" y="969493"/>
            <a:ext cx="7315200" cy="36576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6096000" y="6309670"/>
            <a:ext cx="6096000" cy="506013"/>
            <a:chOff x="6096000" y="5966277"/>
            <a:chExt cx="6096000" cy="506013"/>
          </a:xfrm>
        </p:grpSpPr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6096000" y="6287624"/>
              <a:ext cx="6096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Operated by Los Alamos National Security, LLC for the U.S. Department of Energy's NNSA</a:t>
              </a:r>
            </a:p>
          </p:txBody>
        </p:sp>
        <p:pic>
          <p:nvPicPr>
            <p:cNvPr id="9" name="Picture 8" descr="NNSA_80%.ai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10783406" y="5966277"/>
              <a:ext cx="1281735" cy="385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91818"/>
            <a:ext cx="12192000" cy="3661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0"/>
            <a:ext cx="12192000" cy="9850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-11364"/>
            <a:ext cx="10972800" cy="996457"/>
          </a:xfrm>
          <a:prstGeom prst="rect">
            <a:avLst/>
          </a:prstGeom>
        </p:spPr>
        <p:txBody>
          <a:bodyPr vert="horz"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97D45A-E2C2-5444-8727-94AA467EBF1A}" type="datetime1">
              <a:rPr lang="en-US" smtClean="0"/>
              <a:pPr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131636"/>
            <a:ext cx="10972800" cy="519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-11364"/>
            <a:ext cx="12192000" cy="39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6491818"/>
            <a:ext cx="12192000" cy="3661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97D45A-E2C2-5444-8727-94AA467EBF1A}" type="datetime1">
              <a:rPr lang="en-US" smtClean="0"/>
              <a:pPr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131636"/>
            <a:ext cx="10972800" cy="519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3822"/>
            <a:ext cx="109728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171"/>
            <a:ext cx="12192000" cy="6308195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656395"/>
            <a:ext cx="12192000" cy="461659"/>
          </a:xfrm>
          <a:prstGeom prst="rect">
            <a:avLst/>
          </a:prstGeom>
          <a:solidFill>
            <a:srgbClr val="0B62AD">
              <a:alpha val="70000"/>
            </a:srgbClr>
          </a:solidFill>
          <a:ln>
            <a:noFill/>
          </a:ln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56094" y="1337847"/>
            <a:ext cx="134891" cy="40310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56094" y="1740951"/>
            <a:ext cx="134891" cy="40310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56094" y="2144055"/>
            <a:ext cx="134891" cy="40310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56094" y="2547160"/>
            <a:ext cx="134891" cy="40310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56094" y="3"/>
            <a:ext cx="134891" cy="40310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56094" y="403107"/>
            <a:ext cx="134891" cy="40310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56094" y="872774"/>
            <a:ext cx="134891" cy="403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05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US"/>
              <a:t>LA-UR-16-XXXXX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600200"/>
            <a:ext cx="5384800" cy="4419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97600" y="1600200"/>
            <a:ext cx="5384800" cy="44196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1031875" indent="-35083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374775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lvl4pPr>
            <a:lvl5pPr marL="1830388" indent="-22542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47324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0ED-E6EE-428F-A438-C8D9813B888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3C56-7224-480E-BCD1-CBFCF2F2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8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0ED-E6EE-428F-A438-C8D9813B888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3C56-7224-480E-BCD1-CBFCF2F2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27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0ED-E6EE-428F-A438-C8D9813B888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3C56-7224-480E-BCD1-CBFCF2F2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06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0ED-E6EE-428F-A438-C8D9813B888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3C56-7224-480E-BCD1-CBFCF2F2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75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0ED-E6EE-428F-A438-C8D9813B888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3C56-7224-480E-BCD1-CBFCF2F2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3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9670"/>
            <a:ext cx="12192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6096000" y="6647649"/>
            <a:ext cx="6096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Operated by Los Alamos National Security, LLC for the U.S. Department of Energy's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10783406" y="6326302"/>
            <a:ext cx="1281735" cy="38586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7112000" cy="631952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845780" y="3291843"/>
            <a:ext cx="3962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chemeClr val="bg1">
                    <a:alpha val="75000"/>
                  </a:schemeClr>
                </a:solidFill>
                <a:latin typeface="Arial"/>
                <a:cs typeface="Arial"/>
              </a:rPr>
              <a:t>Delivering science and technology</a:t>
            </a:r>
            <a:r>
              <a:rPr lang="en-US" sz="1400" b="0" i="0" baseline="0" dirty="0">
                <a:solidFill>
                  <a:schemeClr val="bg1">
                    <a:alpha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1400" b="0" i="0" baseline="0" dirty="0">
                <a:solidFill>
                  <a:schemeClr val="bg1">
                    <a:alpha val="75000"/>
                  </a:scheme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chemeClr val="bg1">
                    <a:alpha val="75000"/>
                  </a:scheme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chemeClr val="bg1">
                    <a:alpha val="75000"/>
                  </a:scheme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chemeClr val="bg1">
                    <a:alpha val="75000"/>
                  </a:scheme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19110" y="4"/>
            <a:ext cx="1919111" cy="230831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dirty="0">
                <a:effectLst/>
              </a:rPr>
              <a:t/>
            </a: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09" y="815061"/>
            <a:ext cx="4282876" cy="21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0ED-E6EE-428F-A438-C8D9813B888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3C56-7224-480E-BCD1-CBFCF2F2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02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0ED-E6EE-428F-A438-C8D9813B888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3C56-7224-480E-BCD1-CBFCF2F2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37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0ED-E6EE-428F-A438-C8D9813B888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3C56-7224-480E-BCD1-CBFCF2F2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0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0ED-E6EE-428F-A438-C8D9813B888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3C56-7224-480E-BCD1-CBFCF2F2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39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0ED-E6EE-428F-A438-C8D9813B888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3C56-7224-480E-BCD1-CBFCF2F2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0ED-E6EE-428F-A438-C8D9813B888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3C56-7224-480E-BCD1-CBFCF2F2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38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BF07-F528-4CFD-9446-B2593D86ADD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089D-C1B4-446D-A40F-9EFCD8DE3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9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32432"/>
            <a:ext cx="12192000" cy="4897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2"/>
            <a:ext cx="10363200" cy="1633361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6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0" y="3798488"/>
            <a:ext cx="4724400" cy="728290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presenter/s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0" y="4527560"/>
            <a:ext cx="47244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1632434"/>
            <a:ext cx="10363200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subtitle/venue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595559" y="6529924"/>
            <a:ext cx="2596444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908534"/>
            <a:ext cx="4415246" cy="1990643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6096000" y="5966277"/>
            <a:ext cx="6096000" cy="506013"/>
            <a:chOff x="6096000" y="5966277"/>
            <a:chExt cx="6096000" cy="506013"/>
          </a:xfrm>
        </p:grpSpPr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6096000" y="6287624"/>
              <a:ext cx="6096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Operated by Los Alamos National Security, LLC for the U.S. Department of Energy's NNSA</a:t>
              </a:r>
            </a:p>
          </p:txBody>
        </p:sp>
        <p:pic>
          <p:nvPicPr>
            <p:cNvPr id="15" name="Picture 14" descr="NNSA_80%.ai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10783406" y="5966277"/>
              <a:ext cx="1281735" cy="385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12192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"/>
            <a:ext cx="109728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95E-3847-284B-804A-F0C0441E204C}" type="datetime1">
              <a:rPr lang="en-US" smtClean="0"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75024" y="1131636"/>
            <a:ext cx="0" cy="519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860803" y="1131637"/>
            <a:ext cx="2156884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60803" y="1512712"/>
            <a:ext cx="2156884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time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860803" y="2223912"/>
            <a:ext cx="2156884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0800" y="1131636"/>
            <a:ext cx="51816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908534"/>
            <a:ext cx="4415246" cy="19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12192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"/>
            <a:ext cx="109728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131636"/>
            <a:ext cx="109728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12192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A60-AEBD-CD41-AE13-C139EF5F076B}" type="datetime1">
              <a:rPr lang="en-US" smtClean="0"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3822"/>
            <a:ext cx="109728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131636"/>
            <a:ext cx="109728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0" y="-1818"/>
            <a:ext cx="12192000" cy="16930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529924"/>
            <a:ext cx="12192000" cy="3280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0" y="3798488"/>
            <a:ext cx="4724400" cy="728290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presenter/s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0" y="4527560"/>
            <a:ext cx="47244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1632434"/>
            <a:ext cx="10363200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subtitle/venue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595559" y="6529924"/>
            <a:ext cx="2596444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0"/>
            <a:ext cx="10363200" cy="1627188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>
              <a:defRPr lang="en-US" sz="3600" baseline="0" smtClean="0"/>
            </a:lvl1pPr>
            <a:lvl2pPr>
              <a:defRPr lang="en-US" sz="3600" smtClean="0"/>
            </a:lvl2pPr>
            <a:lvl3pPr>
              <a:defRPr lang="en-US" sz="3600" smtClean="0"/>
            </a:lvl3pPr>
            <a:lvl4pPr>
              <a:defRPr lang="en-US" sz="3600" smtClean="0"/>
            </a:lvl4pPr>
            <a:lvl5pPr>
              <a:defRPr lang="en-US" sz="3600"/>
            </a:lvl5pPr>
          </a:lstStyle>
          <a:p>
            <a:pPr marL="0" lvl="0" indent="0" algn="r">
              <a:buNone/>
            </a:pPr>
            <a:r>
              <a:rPr lang="en-US" dirty="0"/>
              <a:t>Click to add title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96000" y="5966277"/>
            <a:ext cx="6096000" cy="506013"/>
            <a:chOff x="6096000" y="5966277"/>
            <a:chExt cx="6096000" cy="506013"/>
          </a:xfrm>
        </p:grpSpPr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6096000" y="6287624"/>
              <a:ext cx="6096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Operated by Los Alamos National Security, LLC for the U.S. Department of Energy's NNSA</a:t>
              </a:r>
            </a:p>
          </p:txBody>
        </p:sp>
        <p:pic>
          <p:nvPicPr>
            <p:cNvPr id="20" name="Picture 19" descr="NNSA_80%.ai"/>
            <p:cNvPicPr>
              <a:picLocks noChangeAspect="1"/>
            </p:cNvPicPr>
            <p:nvPr userDrawn="1"/>
          </p:nvPicPr>
          <p:blipFill rotWithShape="1">
            <a:blip r:embed="rId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10783406" y="5966277"/>
              <a:ext cx="1281735" cy="385862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7" y="3723622"/>
            <a:ext cx="4792342" cy="23961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-55179"/>
            <a:ext cx="12192000" cy="10402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 userDrawn="1"/>
        </p:nvSpPr>
        <p:spPr>
          <a:xfrm flipV="1">
            <a:off x="0" y="6529924"/>
            <a:ext cx="12192000" cy="3280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"/>
            <a:ext cx="10972800" cy="98509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FC695E-3847-284B-804A-F0C0441E204C}" type="datetime1">
              <a:rPr lang="en-US" smtClean="0"/>
              <a:pPr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Los Alamos National Laboratory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75024" y="1131636"/>
            <a:ext cx="0" cy="5194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860803" y="1131637"/>
            <a:ext cx="2156884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>
                <a:solidFill>
                  <a:schemeClr val="bg1"/>
                </a:solidFill>
              </a:defRPr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60803" y="1512712"/>
            <a:ext cx="2156884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>
                <a:solidFill>
                  <a:schemeClr val="bg1"/>
                </a:solidFill>
              </a:defRPr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time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860803" y="2223912"/>
            <a:ext cx="2156884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>
                <a:solidFill>
                  <a:schemeClr val="bg1"/>
                </a:solidFill>
              </a:defRPr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0800" y="1131636"/>
            <a:ext cx="5181600" cy="519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7" y="3723622"/>
            <a:ext cx="4792342" cy="23961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664181"/>
            <a:ext cx="10972800" cy="98509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6442-326F-BF43-9512-C754596C1A34}" type="datetime1">
              <a:rPr lang="en-US" smtClean="0"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B62AD"/>
            </a:gs>
            <a:gs pos="100000">
              <a:srgbClr val="0225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6491818"/>
            <a:ext cx="4413956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Los Alamos National Laboratory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338733" y="6491818"/>
            <a:ext cx="28448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BB098140-90E5-4392-9510-CF3F577C3551}" type="datetime1">
              <a:rPr lang="en-US" smtClean="0"/>
              <a:pPr/>
              <a:t>1/24/2020</a:t>
            </a:fld>
            <a:r>
              <a:rPr lang="en-US" dirty="0"/>
              <a:t>   |   </a:t>
            </a:r>
            <a:fld id="{5D01E7E5-6465-7A46-A26D-BAABC2D34D38}" type="slidenum">
              <a:rPr lang="en-US" b="1" smtClean="0"/>
              <a:pPr/>
              <a:t>‹#›</a:t>
            </a:fld>
            <a:endParaRPr lang="en-US" b="1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56094" y="1486494"/>
            <a:ext cx="134891" cy="44789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56094" y="1934388"/>
            <a:ext cx="134891" cy="44789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56094" y="2382282"/>
            <a:ext cx="134891" cy="44789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56094" y="2830176"/>
            <a:ext cx="134891" cy="44789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56094" y="0"/>
            <a:ext cx="134891" cy="44789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56094" y="447895"/>
            <a:ext cx="134891" cy="44789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56094" y="969745"/>
            <a:ext cx="134891" cy="447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846667" y="-2"/>
            <a:ext cx="69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49" r:id="rId3"/>
    <p:sldLayoutId id="2147483673" r:id="rId4"/>
    <p:sldLayoutId id="2147483650" r:id="rId5"/>
    <p:sldLayoutId id="2147483674" r:id="rId6"/>
    <p:sldLayoutId id="2147483679" r:id="rId7"/>
    <p:sldLayoutId id="2147483680" r:id="rId8"/>
    <p:sldLayoutId id="2147483671" r:id="rId9"/>
    <p:sldLayoutId id="2147483660" r:id="rId10"/>
    <p:sldLayoutId id="2147483678" r:id="rId11"/>
    <p:sldLayoutId id="2147483677" r:id="rId12"/>
    <p:sldLayoutId id="2147483682" r:id="rId13"/>
    <p:sldLayoutId id="2147483686" r:id="rId14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B10ED-E6EE-428F-A438-C8D9813B888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53C56-7224-480E-BCD1-CBFCF2F20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0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19200" y="197715"/>
            <a:ext cx="10363200" cy="1324444"/>
          </a:xfrm>
        </p:spPr>
        <p:txBody>
          <a:bodyPr/>
          <a:lstStyle/>
          <a:p>
            <a:r>
              <a:rPr lang="en-US" b="1" dirty="0"/>
              <a:t>LANSCE Beam Diagnostic Needs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58000" y="3378361"/>
            <a:ext cx="4724400" cy="728290"/>
          </a:xfrm>
        </p:spPr>
        <p:txBody>
          <a:bodyPr/>
          <a:lstStyle/>
          <a:p>
            <a:r>
              <a:rPr lang="en-US" dirty="0"/>
              <a:t>John Smedley</a:t>
            </a:r>
          </a:p>
          <a:p>
            <a:r>
              <a:rPr lang="en-US" dirty="0"/>
              <a:t>Jen </a:t>
            </a:r>
            <a:r>
              <a:rPr lang="en-US" dirty="0" err="1"/>
              <a:t>Bohon</a:t>
            </a:r>
            <a:endParaRPr lang="en-US" dirty="0"/>
          </a:p>
          <a:p>
            <a:r>
              <a:rPr lang="en-US" dirty="0"/>
              <a:t>Rod </a:t>
            </a:r>
            <a:r>
              <a:rPr lang="en-US" dirty="0" err="1"/>
              <a:t>McCrady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858000" y="4107433"/>
            <a:ext cx="4724400" cy="752592"/>
          </a:xfrm>
        </p:spPr>
        <p:txBody>
          <a:bodyPr/>
          <a:lstStyle/>
          <a:p>
            <a:r>
              <a:rPr lang="en-US" dirty="0"/>
              <a:t>UC Davis</a:t>
            </a:r>
          </a:p>
          <a:p>
            <a:r>
              <a:rPr lang="en-US" dirty="0"/>
              <a:t>UC Fees Diagnostics Program Kickoff</a:t>
            </a:r>
          </a:p>
          <a:p>
            <a:r>
              <a:rPr lang="en-US" dirty="0"/>
              <a:t>1/25/2020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LA-UR-20-20730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D0F5C-CA26-4409-976C-B028043F65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9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chamber prototype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31" name="Content Placeholder 3">
            <a:extLst>
              <a:ext uri="{FF2B5EF4-FFF2-40B4-BE49-F238E27FC236}">
                <a16:creationId xmlns:a16="http://schemas.microsoft.com/office/drawing/2014/main" id="{A63512A5-09F4-4348-858A-02CFEEC022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73" y="1568970"/>
            <a:ext cx="6034617" cy="452596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F6134D8-2923-470E-8E26-3426D34F43A6}"/>
              </a:ext>
            </a:extLst>
          </p:cNvPr>
          <p:cNvSpPr txBox="1">
            <a:spLocks/>
          </p:cNvSpPr>
          <p:nvPr/>
        </p:nvSpPr>
        <p:spPr>
          <a:xfrm>
            <a:off x="617184" y="1515573"/>
            <a:ext cx="1447800" cy="1066801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sz="24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Helium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 atm.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99EA9147-24F0-4CFB-8627-E536B67D5BA7}"/>
              </a:ext>
            </a:extLst>
          </p:cNvPr>
          <p:cNvSpPr txBox="1">
            <a:spLocks/>
          </p:cNvSpPr>
          <p:nvPr/>
        </p:nvSpPr>
        <p:spPr>
          <a:xfrm>
            <a:off x="632397" y="4748239"/>
            <a:ext cx="1600200" cy="1066801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sz="24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Variable bias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8A7A607F-19AD-4F3A-BC67-18795A6451D0}"/>
              </a:ext>
            </a:extLst>
          </p:cNvPr>
          <p:cNvSpPr txBox="1">
            <a:spLocks/>
          </p:cNvSpPr>
          <p:nvPr/>
        </p:nvSpPr>
        <p:spPr>
          <a:xfrm>
            <a:off x="8415768" y="3983098"/>
            <a:ext cx="1981199" cy="1530281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sz="24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Horizontal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Vertical signals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E0E8688-0502-4582-9459-296339C16F63}"/>
              </a:ext>
            </a:extLst>
          </p:cNvPr>
          <p:cNvCxnSpPr>
            <a:stCxn id="32" idx="3"/>
          </p:cNvCxnSpPr>
          <p:nvPr/>
        </p:nvCxnSpPr>
        <p:spPr>
          <a:xfrm>
            <a:off x="2064984" y="2048974"/>
            <a:ext cx="2420999" cy="1282147"/>
          </a:xfrm>
          <a:prstGeom prst="straightConnector1">
            <a:avLst/>
          </a:prstGeom>
          <a:noFill/>
          <a:ln w="50800" cap="flat" cmpd="sng" algn="ctr">
            <a:solidFill>
              <a:srgbClr val="FFFF00"/>
            </a:solidFill>
            <a:prstDash val="soli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BF72B61-C603-489B-BD3A-237AA45E5E90}"/>
              </a:ext>
            </a:extLst>
          </p:cNvPr>
          <p:cNvCxnSpPr/>
          <p:nvPr/>
        </p:nvCxnSpPr>
        <p:spPr>
          <a:xfrm flipH="1" flipV="1">
            <a:off x="6086183" y="2873921"/>
            <a:ext cx="2399056" cy="1442440"/>
          </a:xfrm>
          <a:prstGeom prst="straightConnector1">
            <a:avLst/>
          </a:prstGeom>
          <a:noFill/>
          <a:ln w="50800" cap="flat" cmpd="sng" algn="ctr">
            <a:solidFill>
              <a:srgbClr val="FFFF00"/>
            </a:solidFill>
            <a:prstDash val="soli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76E488B-8DB5-4F17-B2B9-1E971171874E}"/>
              </a:ext>
            </a:extLst>
          </p:cNvPr>
          <p:cNvCxnSpPr/>
          <p:nvPr/>
        </p:nvCxnSpPr>
        <p:spPr>
          <a:xfrm flipV="1">
            <a:off x="2459274" y="4152929"/>
            <a:ext cx="658422" cy="563044"/>
          </a:xfrm>
          <a:prstGeom prst="straightConnector1">
            <a:avLst/>
          </a:prstGeom>
          <a:noFill/>
          <a:ln w="50800" cap="flat" cmpd="sng" algn="ctr">
            <a:solidFill>
              <a:srgbClr val="FFFF00"/>
            </a:solidFill>
            <a:prstDash val="solid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EA16444-D8F0-4B68-BFD8-821E0FF28333}"/>
              </a:ext>
            </a:extLst>
          </p:cNvPr>
          <p:cNvCxnSpPr/>
          <p:nvPr/>
        </p:nvCxnSpPr>
        <p:spPr>
          <a:xfrm flipH="1">
            <a:off x="4943183" y="5388521"/>
            <a:ext cx="3542056" cy="0"/>
          </a:xfrm>
          <a:prstGeom prst="straightConnector1">
            <a:avLst/>
          </a:prstGeom>
          <a:noFill/>
          <a:ln w="50800" cap="flat" cmpd="sng" algn="ctr">
            <a:solidFill>
              <a:srgbClr val="FFFF00"/>
            </a:solidFill>
            <a:prstDash val="solid"/>
            <a:tailEnd type="triangle"/>
          </a:ln>
          <a:effectLst/>
        </p:spPr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B4FDD66F-5289-4BE2-B1E1-312467139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64640"/>
          <a:stretch/>
        </p:blipFill>
        <p:spPr>
          <a:xfrm>
            <a:off x="8583381" y="1624307"/>
            <a:ext cx="2103120" cy="22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34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F6E8E7-A206-4183-8168-0C7E1CF32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29423"/>
            <a:ext cx="6858000" cy="2639535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9D3764-30C7-48B6-9AF1-3650C50C6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0"/>
            <a:ext cx="6858000" cy="263953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chamber prototype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98753" y="5806018"/>
            <a:ext cx="2844800" cy="366182"/>
          </a:xfrm>
        </p:spPr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746390-3267-4CEA-81E2-81E34F2B92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7" t="17329" r="7002" b="36006"/>
          <a:stretch/>
        </p:blipFill>
        <p:spPr>
          <a:xfrm>
            <a:off x="228600" y="1099786"/>
            <a:ext cx="5562600" cy="2496038"/>
          </a:xfrm>
          <a:prstGeom prst="rect">
            <a:avLst/>
          </a:prstGeo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9FA4E6DF-01CF-4EB1-AAC6-7C09F138C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31" y="230716"/>
            <a:ext cx="4572009" cy="3200406"/>
          </a:xfr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D8097B7-2331-4F61-87F1-505586000598}"/>
              </a:ext>
            </a:extLst>
          </p:cNvPr>
          <p:cNvSpPr txBox="1">
            <a:spLocks/>
          </p:cNvSpPr>
          <p:nvPr/>
        </p:nvSpPr>
        <p:spPr>
          <a:xfrm>
            <a:off x="10332060" y="571244"/>
            <a:ext cx="1371600" cy="361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Tx/>
              <a:buNone/>
              <a:tabLst/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Tx/>
              <a:buNone/>
              <a:tabLst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Tx/>
              <a:buNone/>
              <a:tabLst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V = + 4 V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5367ADE-0EFD-481E-919F-C4DBDB4C8F80}"/>
              </a:ext>
            </a:extLst>
          </p:cNvPr>
          <p:cNvSpPr txBox="1">
            <a:spLocks/>
          </p:cNvSpPr>
          <p:nvPr/>
        </p:nvSpPr>
        <p:spPr>
          <a:xfrm>
            <a:off x="10484460" y="1143449"/>
            <a:ext cx="1371600" cy="361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Tx/>
              <a:buNone/>
              <a:tabLst/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Tx/>
              <a:buNone/>
              <a:tabLst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Tx/>
              <a:buNone/>
              <a:tabLst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Horizontal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BFA7F13-331A-468F-8869-B0371C848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51" y="3324292"/>
            <a:ext cx="4572009" cy="320040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71CD69F-5025-4671-8F56-CC71E94102E9}"/>
              </a:ext>
            </a:extLst>
          </p:cNvPr>
          <p:cNvSpPr txBox="1">
            <a:spLocks/>
          </p:cNvSpPr>
          <p:nvPr/>
        </p:nvSpPr>
        <p:spPr>
          <a:xfrm>
            <a:off x="8497616" y="3705292"/>
            <a:ext cx="1371600" cy="361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Tx/>
              <a:buNone/>
              <a:tabLst/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Tx/>
              <a:buNone/>
              <a:tabLst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Tx/>
              <a:buNone/>
              <a:tabLst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V = - 4 V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7902A3D-EC15-4305-977B-3C28E82D8968}"/>
              </a:ext>
            </a:extLst>
          </p:cNvPr>
          <p:cNvSpPr txBox="1">
            <a:spLocks/>
          </p:cNvSpPr>
          <p:nvPr/>
        </p:nvSpPr>
        <p:spPr>
          <a:xfrm>
            <a:off x="8328655" y="4286384"/>
            <a:ext cx="1371600" cy="361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Tx/>
              <a:buNone/>
              <a:tabLst/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Tx/>
              <a:buNone/>
              <a:tabLst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Tx/>
              <a:buNone/>
              <a:tabLst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Vertical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2299C659-D77D-48F1-A132-8F04F658D066}"/>
              </a:ext>
            </a:extLst>
          </p:cNvPr>
          <p:cNvSpPr txBox="1">
            <a:spLocks/>
          </p:cNvSpPr>
          <p:nvPr/>
        </p:nvSpPr>
        <p:spPr>
          <a:xfrm>
            <a:off x="5567897" y="1432568"/>
            <a:ext cx="2340666" cy="1430887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sz="24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Tested at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pRad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with 800 MeV proton beam</a:t>
            </a:r>
          </a:p>
        </p:txBody>
      </p:sp>
    </p:spTree>
    <p:extLst>
      <p:ext uri="{BB962C8B-B14F-4D97-AF65-F5344CB8AC3E}">
        <p14:creationId xmlns:p14="http://schemas.microsoft.com/office/powerpoint/2010/main" val="39552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Bremsstrahlung X-ray cutoff monitor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291" y="1334835"/>
            <a:ext cx="10446327" cy="3523492"/>
          </a:xfrm>
        </p:spPr>
        <p:txBody>
          <a:bodyPr/>
          <a:lstStyle/>
          <a:p>
            <a:pPr marL="231775" lvl="1" indent="0">
              <a:buNone/>
            </a:pPr>
            <a:r>
              <a:rPr lang="en-US" sz="2400" dirty="0" smtClean="0"/>
              <a:t>Measure ~60 </a:t>
            </a:r>
            <a:r>
              <a:rPr lang="en-US" sz="2400" dirty="0" err="1" smtClean="0"/>
              <a:t>keV</a:t>
            </a:r>
            <a:r>
              <a:rPr lang="en-US" sz="2400" dirty="0" smtClean="0"/>
              <a:t> photons with 1% or better resolution</a:t>
            </a:r>
          </a:p>
          <a:p>
            <a:pPr marL="231775" lvl="1" indent="0">
              <a:buNone/>
            </a:pPr>
            <a:r>
              <a:rPr lang="en-US" sz="2400" dirty="0" smtClean="0"/>
              <a:t>Currently use </a:t>
            </a:r>
            <a:r>
              <a:rPr lang="en-US" sz="2400" dirty="0" err="1" smtClean="0"/>
              <a:t>cryo</a:t>
            </a:r>
            <a:r>
              <a:rPr lang="en-US" sz="2400" dirty="0" smtClean="0"/>
              <a:t>-cooled Ge</a:t>
            </a:r>
          </a:p>
          <a:p>
            <a:pPr marL="231775" lvl="1" indent="0">
              <a:buNone/>
            </a:pPr>
            <a:r>
              <a:rPr lang="en-US" sz="2400" dirty="0" smtClean="0"/>
              <a:t>Replacement without cryogens would be a big improvement</a:t>
            </a:r>
          </a:p>
          <a:p>
            <a:pPr marL="231775" lvl="1" indent="0">
              <a:buNone/>
            </a:pPr>
            <a:r>
              <a:rPr lang="en-US" sz="2400" dirty="0" smtClean="0"/>
              <a:t>Used to measure the electric field in the DTL gaps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501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halo and electron cloud monitor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291" y="1334835"/>
            <a:ext cx="10446327" cy="3523492"/>
          </a:xfrm>
        </p:spPr>
        <p:txBody>
          <a:bodyPr/>
          <a:lstStyle/>
          <a:p>
            <a:pPr marL="231775" lvl="1" indent="0">
              <a:buNone/>
            </a:pPr>
            <a:r>
              <a:rPr lang="en-US" sz="2400" dirty="0" smtClean="0"/>
              <a:t>Goal to measure proton beam halo and electron cloud, and to discriminate electrons from protons.  A variable bias on a retarding grid would allow electron cloud spectrum measurement. Each element would be a diamond imager to localize halo/cloud, and 4 such devices enable vertical and horizontal characterization.</a:t>
            </a:r>
          </a:p>
          <a:p>
            <a:pPr marL="231775" lvl="1" indent="0">
              <a:buNone/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251585" y="3451123"/>
            <a:ext cx="137652" cy="2546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5547" y="3451123"/>
            <a:ext cx="137652" cy="2546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038167" y="3456812"/>
            <a:ext cx="9832" cy="254655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21625" y="4704736"/>
            <a:ext cx="12600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63198" y="4260470"/>
            <a:ext cx="670570" cy="311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10465" y="380925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energy e-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33659" y="614339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&amp; e-</a:t>
            </a:r>
            <a:endParaRPr lang="en-US" dirty="0"/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1602657" y="6142582"/>
            <a:ext cx="707922" cy="185477"/>
          </a:xfrm>
          <a:prstGeom prst="bentConnector3">
            <a:avLst>
              <a:gd name="adj1" fmla="val 10138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>
            <a:off x="2674374" y="6142583"/>
            <a:ext cx="747251" cy="185477"/>
          </a:xfrm>
          <a:prstGeom prst="bentConnector3">
            <a:avLst>
              <a:gd name="adj1" fmla="val 9868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2941" y="610443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only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454" y="3585227"/>
            <a:ext cx="6095026" cy="25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8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halo and electron cloud monitor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291" y="1334835"/>
            <a:ext cx="10446327" cy="3523492"/>
          </a:xfrm>
        </p:spPr>
        <p:txBody>
          <a:bodyPr/>
          <a:lstStyle/>
          <a:p>
            <a:pPr marL="231775" lvl="1" indent="0">
              <a:buNone/>
            </a:pPr>
            <a:r>
              <a:rPr lang="en-US" sz="2400" dirty="0" smtClean="0"/>
              <a:t>Goal to measure proton beam halo and electron cloud, and to discriminate electrons from protons.  A variable bias on a retarding grid would allow electron cloud spectrum measurement. Each element would be a diamond imager to localize halo/cloud, and 4 such devices enable vertical and horizontal characterization.</a:t>
            </a:r>
          </a:p>
          <a:p>
            <a:pPr marL="231775" lvl="1" indent="0">
              <a:buNone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54" y="3401961"/>
            <a:ext cx="3410935" cy="306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8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705A-74E5-415B-A409-F598EC77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27BC5-2333-452D-A56E-EA23A51B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892D3-C350-4A8B-95A0-D1C1AED4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DF748-2304-4BBD-A7E8-9AFE83A41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B6F27-DFF9-4182-8863-115EF3960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005" y="74382"/>
            <a:ext cx="6749395" cy="633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3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3675" y="1297171"/>
            <a:ext cx="11108725" cy="4872719"/>
          </a:xfrm>
        </p:spPr>
        <p:txBody>
          <a:bodyPr/>
          <a:lstStyle/>
          <a:p>
            <a:r>
              <a:rPr lang="en-US" sz="2800" dirty="0"/>
              <a:t>LANSCE overview</a:t>
            </a:r>
          </a:p>
          <a:p>
            <a:pPr lvl="1"/>
            <a:r>
              <a:rPr lang="en-US" sz="2600" dirty="0"/>
              <a:t>Diamond diagnostic experience</a:t>
            </a:r>
          </a:p>
          <a:p>
            <a:r>
              <a:rPr lang="en-US" sz="2800" dirty="0"/>
              <a:t>Proton Beam Imaging</a:t>
            </a:r>
          </a:p>
          <a:p>
            <a:pPr lvl="1"/>
            <a:r>
              <a:rPr lang="en-US" sz="2600" dirty="0"/>
              <a:t>SWIM</a:t>
            </a:r>
          </a:p>
          <a:p>
            <a:pPr lvl="1"/>
            <a:r>
              <a:rPr lang="en-US" sz="2600" dirty="0"/>
              <a:t>Laser slicing for 3D beam imaging</a:t>
            </a:r>
          </a:p>
          <a:p>
            <a:r>
              <a:rPr lang="en-US" sz="2800" dirty="0"/>
              <a:t>X-ray spectrometer</a:t>
            </a:r>
          </a:p>
          <a:p>
            <a:r>
              <a:rPr lang="en-US" sz="2800" dirty="0"/>
              <a:t>Beam Halo/Electron cloud</a:t>
            </a:r>
          </a:p>
        </p:txBody>
      </p:sp>
    </p:spTree>
    <p:extLst>
      <p:ext uri="{BB962C8B-B14F-4D97-AF65-F5344CB8AC3E}">
        <p14:creationId xmlns:p14="http://schemas.microsoft.com/office/powerpoint/2010/main" val="264897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94A0-4672-6D4D-8F70-CB853857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73" y="3"/>
            <a:ext cx="10972800" cy="985093"/>
          </a:xfrm>
        </p:spPr>
        <p:txBody>
          <a:bodyPr/>
          <a:lstStyle/>
          <a:p>
            <a:r>
              <a:rPr lang="en-US" dirty="0"/>
              <a:t>LANSCE accelerator 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17A2C-8C22-C548-A17E-6ABA9F96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8D116-C99A-054E-B906-D07FAE22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59F45B-E947-C345-BFD5-3EDCE975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14" y="1049197"/>
            <a:ext cx="11240530" cy="3281338"/>
          </a:xfrm>
        </p:spPr>
        <p:txBody>
          <a:bodyPr/>
          <a:lstStyle/>
          <a:p>
            <a:r>
              <a:rPr lang="en-US" sz="2400" dirty="0"/>
              <a:t>MW class proton accelerator and H</a:t>
            </a:r>
            <a:r>
              <a:rPr lang="en-US" sz="2400" baseline="30000" dirty="0"/>
              <a:t>-</a:t>
            </a:r>
            <a:r>
              <a:rPr lang="en-US" sz="2400" dirty="0"/>
              <a:t> , 800 MeV</a:t>
            </a:r>
          </a:p>
          <a:p>
            <a:r>
              <a:rPr lang="en-US" sz="2400" dirty="0"/>
              <a:t>Proton Radiography, Neutron scattering and cross section, isotope production</a:t>
            </a:r>
          </a:p>
          <a:p>
            <a:r>
              <a:rPr lang="en-US" sz="2400" dirty="0"/>
              <a:t>Proton and Neutron beamlines for user projects</a:t>
            </a:r>
          </a:p>
          <a:p>
            <a:r>
              <a:rPr lang="en-US" sz="2400" dirty="0"/>
              <a:t>Operational in 1972!</a:t>
            </a:r>
          </a:p>
          <a:p>
            <a:r>
              <a:rPr lang="en-US" sz="2400" dirty="0"/>
              <a:t>Includes a proton storage ring (PSR)</a:t>
            </a:r>
          </a:p>
          <a:p>
            <a:r>
              <a:rPr lang="en-US" sz="2400" dirty="0"/>
              <a:t>Upgrade plans include high energy proton radiography and</a:t>
            </a:r>
            <a:br>
              <a:rPr lang="en-US" sz="2400" dirty="0"/>
            </a:br>
            <a:r>
              <a:rPr lang="en-US" sz="2400" dirty="0"/>
              <a:t>A Hard X-ray, variable pulse format Free Electron Laser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5016" b="6525"/>
          <a:stretch/>
        </p:blipFill>
        <p:spPr>
          <a:xfrm>
            <a:off x="358266" y="4559514"/>
            <a:ext cx="2717249" cy="1688692"/>
          </a:xfrm>
          <a:prstGeom prst="rect">
            <a:avLst/>
          </a:prstGeom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4" cstate="print"/>
          <a:srcRect t="10373" r="14894" b="24797"/>
          <a:stretch>
            <a:fillRect/>
          </a:stretch>
        </p:blipFill>
        <p:spPr bwMode="auto">
          <a:xfrm>
            <a:off x="3304860" y="4551561"/>
            <a:ext cx="3754836" cy="168967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295" y="4551561"/>
            <a:ext cx="3396348" cy="1698763"/>
          </a:xfrm>
          <a:prstGeom prst="rect">
            <a:avLst/>
          </a:prstGeom>
        </p:spPr>
      </p:pic>
      <p:pic>
        <p:nvPicPr>
          <p:cNvPr id="10" name="Picture 2" descr="Mari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44" y="2316948"/>
            <a:ext cx="1764133" cy="186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0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B711-EF84-8544-9460-C92CCE94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378" y="-4883"/>
            <a:ext cx="8229600" cy="985093"/>
          </a:xfrm>
        </p:spPr>
        <p:txBody>
          <a:bodyPr/>
          <a:lstStyle/>
          <a:p>
            <a:r>
              <a:rPr lang="en-US" dirty="0"/>
              <a:t>ASET: 10-Year End State</a:t>
            </a:r>
            <a:br>
              <a:rPr lang="en-US" dirty="0"/>
            </a:br>
            <a:r>
              <a:rPr lang="en-US" dirty="0"/>
              <a:t>	LANSCE Facility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59205-9684-724A-8740-82A1313438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7228" y="6486933"/>
            <a:ext cx="2133600" cy="366182"/>
          </a:xfrm>
        </p:spPr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9B00D-933E-4249-AFFC-A0152D75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3178" y="6486933"/>
            <a:ext cx="3310467" cy="366182"/>
          </a:xfrm>
        </p:spPr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D13820B8-F249-9544-8600-7D4476F55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1161913"/>
            <a:ext cx="9144000" cy="5087257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06B92C2D-A352-B64F-924E-DB0C6B1BF154}"/>
              </a:ext>
            </a:extLst>
          </p:cNvPr>
          <p:cNvGrpSpPr/>
          <p:nvPr/>
        </p:nvGrpSpPr>
        <p:grpSpPr>
          <a:xfrm>
            <a:off x="1582647" y="1067036"/>
            <a:ext cx="9058983" cy="5217225"/>
            <a:chOff x="58646" y="1067035"/>
            <a:chExt cx="9058983" cy="521722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DC69A5A-9D75-D745-96BE-E98012967C05}"/>
                </a:ext>
              </a:extLst>
            </p:cNvPr>
            <p:cNvGrpSpPr/>
            <p:nvPr/>
          </p:nvGrpSpPr>
          <p:grpSpPr>
            <a:xfrm>
              <a:off x="58646" y="1067035"/>
              <a:ext cx="9058983" cy="5217225"/>
              <a:chOff x="27824" y="1005391"/>
              <a:chExt cx="9058983" cy="5217225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AF2B20F3-0DA0-9A46-A994-B6A1DCEDB716}"/>
                  </a:ext>
                </a:extLst>
              </p:cNvPr>
              <p:cNvGrpSpPr/>
              <p:nvPr/>
            </p:nvGrpSpPr>
            <p:grpSpPr>
              <a:xfrm>
                <a:off x="368300" y="1393825"/>
                <a:ext cx="801007" cy="1053298"/>
                <a:chOff x="368300" y="1393825"/>
                <a:chExt cx="801007" cy="1053298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AFB17FD9-54AA-0A46-99A4-98074782F609}"/>
                    </a:ext>
                  </a:extLst>
                </p:cNvPr>
                <p:cNvCxnSpPr/>
                <p:nvPr/>
              </p:nvCxnSpPr>
              <p:spPr>
                <a:xfrm>
                  <a:off x="457200" y="1485656"/>
                  <a:ext cx="0" cy="6430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36F13578-E27E-1C43-B6FB-4CC7E5EADE9C}"/>
                    </a:ext>
                  </a:extLst>
                </p:cNvPr>
                <p:cNvCxnSpPr/>
                <p:nvPr/>
              </p:nvCxnSpPr>
              <p:spPr>
                <a:xfrm>
                  <a:off x="450850" y="2125575"/>
                  <a:ext cx="718457" cy="3215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66FA64E-423F-0A44-AF2F-A3AC2A3D9A9C}"/>
                    </a:ext>
                  </a:extLst>
                </p:cNvPr>
                <p:cNvSpPr/>
                <p:nvPr/>
              </p:nvSpPr>
              <p:spPr>
                <a:xfrm>
                  <a:off x="368300" y="1393825"/>
                  <a:ext cx="180975" cy="117475"/>
                </a:xfrm>
                <a:custGeom>
                  <a:avLst/>
                  <a:gdLst>
                    <a:gd name="connsiteX0" fmla="*/ 0 w 180975"/>
                    <a:gd name="connsiteY0" fmla="*/ 114300 h 117475"/>
                    <a:gd name="connsiteX1" fmla="*/ 0 w 180975"/>
                    <a:gd name="connsiteY1" fmla="*/ 0 h 117475"/>
                    <a:gd name="connsiteX2" fmla="*/ 180975 w 180975"/>
                    <a:gd name="connsiteY2" fmla="*/ 0 h 117475"/>
                    <a:gd name="connsiteX3" fmla="*/ 180975 w 180975"/>
                    <a:gd name="connsiteY3" fmla="*/ 117475 h 1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975" h="117475">
                      <a:moveTo>
                        <a:pt x="0" y="114300"/>
                      </a:moveTo>
                      <a:lnTo>
                        <a:pt x="0" y="0"/>
                      </a:lnTo>
                      <a:lnTo>
                        <a:pt x="180975" y="0"/>
                      </a:lnTo>
                      <a:lnTo>
                        <a:pt x="180975" y="117475"/>
                      </a:lnTo>
                    </a:path>
                  </a:pathLst>
                </a:custGeom>
                <a:noFill/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E2B9AD47-00DC-C641-BF08-7383F40A72A7}"/>
                  </a:ext>
                </a:extLst>
              </p:cNvPr>
              <p:cNvGrpSpPr/>
              <p:nvPr/>
            </p:nvGrpSpPr>
            <p:grpSpPr>
              <a:xfrm>
                <a:off x="358775" y="2439237"/>
                <a:ext cx="807356" cy="1034998"/>
                <a:chOff x="358775" y="2445587"/>
                <a:chExt cx="807356" cy="1034998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7EE8B822-C344-9848-A91D-A3D36F7272F2}"/>
                    </a:ext>
                  </a:extLst>
                </p:cNvPr>
                <p:cNvCxnSpPr/>
                <p:nvPr/>
              </p:nvCxnSpPr>
              <p:spPr>
                <a:xfrm>
                  <a:off x="447675" y="2762424"/>
                  <a:ext cx="0" cy="6430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C75BEF1-607B-6248-AEEE-5A79B28940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7674" y="2445587"/>
                  <a:ext cx="718457" cy="3215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85505D87-410D-3D46-A464-1EF854D21B57}"/>
                    </a:ext>
                  </a:extLst>
                </p:cNvPr>
                <p:cNvSpPr/>
                <p:nvPr/>
              </p:nvSpPr>
              <p:spPr>
                <a:xfrm flipV="1">
                  <a:off x="358775" y="3363110"/>
                  <a:ext cx="180975" cy="117475"/>
                </a:xfrm>
                <a:custGeom>
                  <a:avLst/>
                  <a:gdLst>
                    <a:gd name="connsiteX0" fmla="*/ 0 w 180975"/>
                    <a:gd name="connsiteY0" fmla="*/ 114300 h 117475"/>
                    <a:gd name="connsiteX1" fmla="*/ 0 w 180975"/>
                    <a:gd name="connsiteY1" fmla="*/ 0 h 117475"/>
                    <a:gd name="connsiteX2" fmla="*/ 180975 w 180975"/>
                    <a:gd name="connsiteY2" fmla="*/ 0 h 117475"/>
                    <a:gd name="connsiteX3" fmla="*/ 180975 w 180975"/>
                    <a:gd name="connsiteY3" fmla="*/ 117475 h 1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975" h="117475">
                      <a:moveTo>
                        <a:pt x="0" y="114300"/>
                      </a:moveTo>
                      <a:lnTo>
                        <a:pt x="0" y="0"/>
                      </a:lnTo>
                      <a:lnTo>
                        <a:pt x="180975" y="0"/>
                      </a:lnTo>
                      <a:lnTo>
                        <a:pt x="180975" y="117475"/>
                      </a:lnTo>
                    </a:path>
                  </a:pathLst>
                </a:custGeom>
                <a:noFill/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94E6818-4960-0A47-A91C-5CB1A14A8C4E}"/>
                  </a:ext>
                </a:extLst>
              </p:cNvPr>
              <p:cNvCxnSpPr/>
              <p:nvPr/>
            </p:nvCxnSpPr>
            <p:spPr>
              <a:xfrm>
                <a:off x="960895" y="2439374"/>
                <a:ext cx="7663912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5A1B001-D79D-1640-930D-3F59EC3EA948}"/>
                  </a:ext>
                </a:extLst>
              </p:cNvPr>
              <p:cNvSpPr/>
              <p:nvPr/>
            </p:nvSpPr>
            <p:spPr>
              <a:xfrm>
                <a:off x="1225550" y="2352675"/>
                <a:ext cx="1390650" cy="16192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201</a:t>
                </a: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74BDC88E-B54A-184D-9133-908304A8F5D9}"/>
                  </a:ext>
                </a:extLst>
              </p:cNvPr>
              <p:cNvSpPr/>
              <p:nvPr/>
            </p:nvSpPr>
            <p:spPr>
              <a:xfrm>
                <a:off x="2881385" y="2352675"/>
                <a:ext cx="1390650" cy="158750"/>
              </a:xfrm>
              <a:custGeom>
                <a:avLst/>
                <a:gdLst>
                  <a:gd name="connsiteX0" fmla="*/ 1279525 w 1292225"/>
                  <a:gd name="connsiteY0" fmla="*/ 0 h 158750"/>
                  <a:gd name="connsiteX1" fmla="*/ 0 w 1292225"/>
                  <a:gd name="connsiteY1" fmla="*/ 0 h 158750"/>
                  <a:gd name="connsiteX2" fmla="*/ 0 w 1292225"/>
                  <a:gd name="connsiteY2" fmla="*/ 34925 h 158750"/>
                  <a:gd name="connsiteX3" fmla="*/ 0 w 1292225"/>
                  <a:gd name="connsiteY3" fmla="*/ 158750 h 158750"/>
                  <a:gd name="connsiteX4" fmla="*/ 1282700 w 1292225"/>
                  <a:gd name="connsiteY4" fmla="*/ 158750 h 158750"/>
                  <a:gd name="connsiteX5" fmla="*/ 1247775 w 1292225"/>
                  <a:gd name="connsiteY5" fmla="*/ 123825 h 158750"/>
                  <a:gd name="connsiteX6" fmla="*/ 1241425 w 1292225"/>
                  <a:gd name="connsiteY6" fmla="*/ 95250 h 158750"/>
                  <a:gd name="connsiteX7" fmla="*/ 1244600 w 1292225"/>
                  <a:gd name="connsiteY7" fmla="*/ 73025 h 158750"/>
                  <a:gd name="connsiteX8" fmla="*/ 1247775 w 1292225"/>
                  <a:gd name="connsiteY8" fmla="*/ 63500 h 158750"/>
                  <a:gd name="connsiteX9" fmla="*/ 1257300 w 1292225"/>
                  <a:gd name="connsiteY9" fmla="*/ 60325 h 158750"/>
                  <a:gd name="connsiteX10" fmla="*/ 1292225 w 1292225"/>
                  <a:gd name="connsiteY10" fmla="*/ 44450 h 158750"/>
                  <a:gd name="connsiteX11" fmla="*/ 1289050 w 1292225"/>
                  <a:gd name="connsiteY11" fmla="*/ 19050 h 158750"/>
                  <a:gd name="connsiteX12" fmla="*/ 1279525 w 1292225"/>
                  <a:gd name="connsiteY12" fmla="*/ 12700 h 158750"/>
                  <a:gd name="connsiteX13" fmla="*/ 1279525 w 1292225"/>
                  <a:gd name="connsiteY13" fmla="*/ 0 h 15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92225" h="158750">
                    <a:moveTo>
                      <a:pt x="1279525" y="0"/>
                    </a:moveTo>
                    <a:lnTo>
                      <a:pt x="0" y="0"/>
                    </a:lnTo>
                    <a:lnTo>
                      <a:pt x="0" y="34925"/>
                    </a:lnTo>
                    <a:lnTo>
                      <a:pt x="0" y="158750"/>
                    </a:lnTo>
                    <a:lnTo>
                      <a:pt x="1282700" y="158750"/>
                    </a:lnTo>
                    <a:lnTo>
                      <a:pt x="1247775" y="123825"/>
                    </a:lnTo>
                    <a:cubicBezTo>
                      <a:pt x="1245658" y="114300"/>
                      <a:pt x="1242034" y="104988"/>
                      <a:pt x="1241425" y="95250"/>
                    </a:cubicBezTo>
                    <a:cubicBezTo>
                      <a:pt x="1240958" y="87781"/>
                      <a:pt x="1243132" y="80363"/>
                      <a:pt x="1244600" y="73025"/>
                    </a:cubicBezTo>
                    <a:cubicBezTo>
                      <a:pt x="1245256" y="69743"/>
                      <a:pt x="1245408" y="65867"/>
                      <a:pt x="1247775" y="63500"/>
                    </a:cubicBezTo>
                    <a:cubicBezTo>
                      <a:pt x="1250142" y="61133"/>
                      <a:pt x="1254374" y="61950"/>
                      <a:pt x="1257300" y="60325"/>
                    </a:cubicBezTo>
                    <a:cubicBezTo>
                      <a:pt x="1288196" y="43160"/>
                      <a:pt x="1263665" y="50162"/>
                      <a:pt x="1292225" y="44450"/>
                    </a:cubicBezTo>
                    <a:cubicBezTo>
                      <a:pt x="1291167" y="35983"/>
                      <a:pt x="1292219" y="26972"/>
                      <a:pt x="1289050" y="19050"/>
                    </a:cubicBezTo>
                    <a:cubicBezTo>
                      <a:pt x="1287633" y="15507"/>
                      <a:pt x="1283012" y="14250"/>
                      <a:pt x="1279525" y="12700"/>
                    </a:cubicBezTo>
                    <a:cubicBezTo>
                      <a:pt x="1273408" y="9982"/>
                      <a:pt x="1260475" y="6350"/>
                      <a:pt x="127952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805</a:t>
                </a: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7537AC6-5F55-444D-8E04-C116D56C2170}"/>
                  </a:ext>
                </a:extLst>
              </p:cNvPr>
              <p:cNvSpPr/>
              <p:nvPr/>
            </p:nvSpPr>
            <p:spPr>
              <a:xfrm flipH="1" flipV="1">
                <a:off x="4362445" y="2359999"/>
                <a:ext cx="2536829" cy="158750"/>
              </a:xfrm>
              <a:custGeom>
                <a:avLst/>
                <a:gdLst>
                  <a:gd name="connsiteX0" fmla="*/ 1279525 w 1292225"/>
                  <a:gd name="connsiteY0" fmla="*/ 0 h 158750"/>
                  <a:gd name="connsiteX1" fmla="*/ 0 w 1292225"/>
                  <a:gd name="connsiteY1" fmla="*/ 0 h 158750"/>
                  <a:gd name="connsiteX2" fmla="*/ 0 w 1292225"/>
                  <a:gd name="connsiteY2" fmla="*/ 34925 h 158750"/>
                  <a:gd name="connsiteX3" fmla="*/ 0 w 1292225"/>
                  <a:gd name="connsiteY3" fmla="*/ 158750 h 158750"/>
                  <a:gd name="connsiteX4" fmla="*/ 1282700 w 1292225"/>
                  <a:gd name="connsiteY4" fmla="*/ 158750 h 158750"/>
                  <a:gd name="connsiteX5" fmla="*/ 1247775 w 1292225"/>
                  <a:gd name="connsiteY5" fmla="*/ 123825 h 158750"/>
                  <a:gd name="connsiteX6" fmla="*/ 1241425 w 1292225"/>
                  <a:gd name="connsiteY6" fmla="*/ 95250 h 158750"/>
                  <a:gd name="connsiteX7" fmla="*/ 1244600 w 1292225"/>
                  <a:gd name="connsiteY7" fmla="*/ 73025 h 158750"/>
                  <a:gd name="connsiteX8" fmla="*/ 1247775 w 1292225"/>
                  <a:gd name="connsiteY8" fmla="*/ 63500 h 158750"/>
                  <a:gd name="connsiteX9" fmla="*/ 1257300 w 1292225"/>
                  <a:gd name="connsiteY9" fmla="*/ 60325 h 158750"/>
                  <a:gd name="connsiteX10" fmla="*/ 1292225 w 1292225"/>
                  <a:gd name="connsiteY10" fmla="*/ 44450 h 158750"/>
                  <a:gd name="connsiteX11" fmla="*/ 1289050 w 1292225"/>
                  <a:gd name="connsiteY11" fmla="*/ 19050 h 158750"/>
                  <a:gd name="connsiteX12" fmla="*/ 1279525 w 1292225"/>
                  <a:gd name="connsiteY12" fmla="*/ 12700 h 158750"/>
                  <a:gd name="connsiteX13" fmla="*/ 1279525 w 1292225"/>
                  <a:gd name="connsiteY13" fmla="*/ 0 h 15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92225" h="158750">
                    <a:moveTo>
                      <a:pt x="1279525" y="0"/>
                    </a:moveTo>
                    <a:lnTo>
                      <a:pt x="0" y="0"/>
                    </a:lnTo>
                    <a:lnTo>
                      <a:pt x="0" y="34925"/>
                    </a:lnTo>
                    <a:lnTo>
                      <a:pt x="0" y="158750"/>
                    </a:lnTo>
                    <a:lnTo>
                      <a:pt x="1282700" y="158750"/>
                    </a:lnTo>
                    <a:lnTo>
                      <a:pt x="1247775" y="123825"/>
                    </a:lnTo>
                    <a:cubicBezTo>
                      <a:pt x="1245658" y="114300"/>
                      <a:pt x="1242034" y="104988"/>
                      <a:pt x="1241425" y="95250"/>
                    </a:cubicBezTo>
                    <a:cubicBezTo>
                      <a:pt x="1240958" y="87781"/>
                      <a:pt x="1243132" y="80363"/>
                      <a:pt x="1244600" y="73025"/>
                    </a:cubicBezTo>
                    <a:cubicBezTo>
                      <a:pt x="1245256" y="69743"/>
                      <a:pt x="1245408" y="65867"/>
                      <a:pt x="1247775" y="63500"/>
                    </a:cubicBezTo>
                    <a:cubicBezTo>
                      <a:pt x="1250142" y="61133"/>
                      <a:pt x="1254374" y="61950"/>
                      <a:pt x="1257300" y="60325"/>
                    </a:cubicBezTo>
                    <a:cubicBezTo>
                      <a:pt x="1288196" y="43160"/>
                      <a:pt x="1263665" y="50162"/>
                      <a:pt x="1292225" y="44450"/>
                    </a:cubicBezTo>
                    <a:cubicBezTo>
                      <a:pt x="1291167" y="35983"/>
                      <a:pt x="1292219" y="26972"/>
                      <a:pt x="1289050" y="19050"/>
                    </a:cubicBezTo>
                    <a:cubicBezTo>
                      <a:pt x="1287633" y="15507"/>
                      <a:pt x="1283012" y="14250"/>
                      <a:pt x="1279525" y="12700"/>
                    </a:cubicBezTo>
                    <a:cubicBezTo>
                      <a:pt x="1273408" y="9982"/>
                      <a:pt x="1260475" y="6350"/>
                      <a:pt x="127952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771E2A-E163-9047-BABD-741DE7BED2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2725" y="1561042"/>
                <a:ext cx="376696" cy="86703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691FB17-01DE-8947-A8F7-1AB125BA52AE}"/>
                  </a:ext>
                </a:extLst>
              </p:cNvPr>
              <p:cNvCxnSpPr>
                <a:stCxn id="22" idx="3"/>
              </p:cNvCxnSpPr>
              <p:nvPr/>
            </p:nvCxnSpPr>
            <p:spPr>
              <a:xfrm>
                <a:off x="2616200" y="2433637"/>
                <a:ext cx="265185" cy="242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C2099B3-D6C4-C54B-A754-2A2680A1ADFC}"/>
                  </a:ext>
                </a:extLst>
              </p:cNvPr>
              <p:cNvGrpSpPr/>
              <p:nvPr/>
            </p:nvGrpSpPr>
            <p:grpSpPr>
              <a:xfrm>
                <a:off x="6418719" y="1156158"/>
                <a:ext cx="1575931" cy="1282621"/>
                <a:chOff x="6393319" y="1204353"/>
                <a:chExt cx="1575931" cy="1282621"/>
              </a:xfrm>
            </p:grpSpPr>
            <p:sp>
              <p:nvSpPr>
                <p:cNvPr id="34" name="Arc 33">
                  <a:extLst>
                    <a:ext uri="{FF2B5EF4-FFF2-40B4-BE49-F238E27FC236}">
                      <a16:creationId xmlns:a16="http://schemas.microsoft.com/office/drawing/2014/main" id="{5DA7A982-0E14-094A-879A-0CC38304CAC2}"/>
                    </a:ext>
                  </a:extLst>
                </p:cNvPr>
                <p:cNvSpPr/>
                <p:nvPr/>
              </p:nvSpPr>
              <p:spPr>
                <a:xfrm rot="5122182">
                  <a:off x="6393319" y="1265514"/>
                  <a:ext cx="1221460" cy="1221460"/>
                </a:xfrm>
                <a:prstGeom prst="arc">
                  <a:avLst>
                    <a:gd name="adj1" fmla="val 18119366"/>
                    <a:gd name="adj2" fmla="val 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F864472D-3348-BC4E-BCC6-535962E5A328}"/>
                    </a:ext>
                  </a:extLst>
                </p:cNvPr>
                <p:cNvCxnSpPr>
                  <a:stCxn id="34" idx="0"/>
                </p:cNvCxnSpPr>
                <p:nvPr/>
              </p:nvCxnSpPr>
              <p:spPr>
                <a:xfrm flipV="1">
                  <a:off x="7546465" y="1279525"/>
                  <a:ext cx="422785" cy="87739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7C521824-32AE-CC43-A3D7-3194637E9FD8}"/>
                    </a:ext>
                  </a:extLst>
                </p:cNvPr>
                <p:cNvSpPr/>
                <p:nvPr/>
              </p:nvSpPr>
              <p:spPr>
                <a:xfrm rot="1546454">
                  <a:off x="7132825" y="1571588"/>
                  <a:ext cx="539595" cy="535565"/>
                </a:xfrm>
                <a:prstGeom prst="arc">
                  <a:avLst>
                    <a:gd name="adj1" fmla="val 16471439"/>
                    <a:gd name="adj2" fmla="val 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86BBFD4E-F133-D742-A6AC-B9FF7FEED069}"/>
                    </a:ext>
                  </a:extLst>
                </p:cNvPr>
                <p:cNvCxnSpPr/>
                <p:nvPr/>
              </p:nvCxnSpPr>
              <p:spPr>
                <a:xfrm flipH="1" flipV="1">
                  <a:off x="6950075" y="1204353"/>
                  <a:ext cx="596390" cy="40854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B016CD5-4E26-AE47-9DD8-AC43BF7F6867}"/>
                  </a:ext>
                </a:extLst>
              </p:cNvPr>
              <p:cNvCxnSpPr/>
              <p:nvPr/>
            </p:nvCxnSpPr>
            <p:spPr>
              <a:xfrm flipH="1">
                <a:off x="6896099" y="2434849"/>
                <a:ext cx="140017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5D9C2C16-EC04-C04E-AA0E-D6FF381A501C}"/>
                  </a:ext>
                </a:extLst>
              </p:cNvPr>
              <p:cNvSpPr/>
              <p:nvPr/>
            </p:nvSpPr>
            <p:spPr>
              <a:xfrm>
                <a:off x="6549978" y="2434161"/>
                <a:ext cx="1106730" cy="1237951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3D67CAB-154B-9B4E-9DC0-AEF03EE03540}"/>
                  </a:ext>
                </a:extLst>
              </p:cNvPr>
              <p:cNvCxnSpPr>
                <a:cxnSpLocks/>
                <a:stCxn id="45" idx="2"/>
              </p:cNvCxnSpPr>
              <p:nvPr/>
            </p:nvCxnSpPr>
            <p:spPr>
              <a:xfrm>
                <a:off x="7656708" y="3053137"/>
                <a:ext cx="0" cy="1711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50250C1-25A7-7A4F-BF7E-3A8BAE4156B9}"/>
                  </a:ext>
                </a:extLst>
              </p:cNvPr>
              <p:cNvCxnSpPr/>
              <p:nvPr/>
            </p:nvCxnSpPr>
            <p:spPr>
              <a:xfrm flipH="1">
                <a:off x="7293342" y="4765080"/>
                <a:ext cx="363366" cy="111112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73156BA-69EF-5441-8AAA-5419FE1A3136}"/>
                  </a:ext>
                </a:extLst>
              </p:cNvPr>
              <p:cNvCxnSpPr/>
              <p:nvPr/>
            </p:nvCxnSpPr>
            <p:spPr>
              <a:xfrm flipH="1">
                <a:off x="7490065" y="3602955"/>
                <a:ext cx="166642" cy="32422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73A0C6D-F07D-714C-B151-932E4CA45B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89597" y="4043484"/>
                <a:ext cx="806678" cy="10348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3D3B1F3-6632-B04D-96D3-31F74572DAC4}"/>
                  </a:ext>
                </a:extLst>
              </p:cNvPr>
              <p:cNvGrpSpPr/>
              <p:nvPr/>
            </p:nvGrpSpPr>
            <p:grpSpPr>
              <a:xfrm>
                <a:off x="6920468" y="3694341"/>
                <a:ext cx="578931" cy="578931"/>
                <a:chOff x="6920468" y="3694341"/>
                <a:chExt cx="578931" cy="578931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65C0AB1-C687-0341-BBF6-7B514392B4EB}"/>
                    </a:ext>
                  </a:extLst>
                </p:cNvPr>
                <p:cNvSpPr/>
                <p:nvPr/>
              </p:nvSpPr>
              <p:spPr>
                <a:xfrm>
                  <a:off x="6920468" y="3694341"/>
                  <a:ext cx="578931" cy="57893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149946C-04CF-614D-AAD6-92101D6F42DF}"/>
                    </a:ext>
                  </a:extLst>
                </p:cNvPr>
                <p:cNvSpPr txBox="1"/>
                <p:nvPr/>
              </p:nvSpPr>
              <p:spPr>
                <a:xfrm>
                  <a:off x="6934884" y="3835090"/>
                  <a:ext cx="55009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PSR</a:t>
                  </a:r>
                </a:p>
              </p:txBody>
            </p:sp>
          </p:grp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232F91D-5C06-BD4A-A102-E749E600FF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2956" y="2443162"/>
                <a:ext cx="59419" cy="121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A196F86-A030-CC47-90D4-6C3D6CE996FF}"/>
                  </a:ext>
                </a:extLst>
              </p:cNvPr>
              <p:cNvSpPr txBox="1"/>
              <p:nvPr/>
            </p:nvSpPr>
            <p:spPr>
              <a:xfrm>
                <a:off x="457200" y="1051528"/>
                <a:ext cx="6232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CW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A5C6CD6-D15D-7241-B77B-0C199C733176}"/>
                  </a:ext>
                </a:extLst>
              </p:cNvPr>
              <p:cNvSpPr txBox="1"/>
              <p:nvPr/>
            </p:nvSpPr>
            <p:spPr>
              <a:xfrm>
                <a:off x="372849" y="3526812"/>
                <a:ext cx="6232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CW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E81DDC5-5277-9B42-9EF6-2E49BABCF854}"/>
                  </a:ext>
                </a:extLst>
              </p:cNvPr>
              <p:cNvSpPr txBox="1"/>
              <p:nvPr/>
            </p:nvSpPr>
            <p:spPr>
              <a:xfrm>
                <a:off x="27824" y="1300777"/>
                <a:ext cx="5208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H</a:t>
                </a:r>
                <a:r>
                  <a:rPr lang="en-US" sz="1200" baseline="30000" dirty="0"/>
                  <a:t>+</a:t>
                </a:r>
                <a:endParaRPr lang="en-US" sz="1200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4B8ED8D-EBA2-5E45-82C6-9A53779E8823}"/>
                  </a:ext>
                </a:extLst>
              </p:cNvPr>
              <p:cNvSpPr txBox="1"/>
              <p:nvPr/>
            </p:nvSpPr>
            <p:spPr>
              <a:xfrm>
                <a:off x="27951" y="3300775"/>
                <a:ext cx="5208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H</a:t>
                </a:r>
                <a:r>
                  <a:rPr lang="en-US" sz="1200" baseline="30000" dirty="0"/>
                  <a:t>-</a:t>
                </a:r>
                <a:endParaRPr lang="en-US" sz="1200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F587912-5EA8-B045-9575-BD189786964F}"/>
                  </a:ext>
                </a:extLst>
              </p:cNvPr>
              <p:cNvSpPr txBox="1"/>
              <p:nvPr/>
            </p:nvSpPr>
            <p:spPr>
              <a:xfrm>
                <a:off x="1487291" y="1994558"/>
                <a:ext cx="7574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DTL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2FEFF0D-5329-8C43-9A98-981A0C4D1999}"/>
                  </a:ext>
                </a:extLst>
              </p:cNvPr>
              <p:cNvSpPr txBox="1"/>
              <p:nvPr/>
            </p:nvSpPr>
            <p:spPr>
              <a:xfrm>
                <a:off x="3033829" y="1224359"/>
                <a:ext cx="7574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IPF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6309DA4-3DE5-B641-8F62-2C5CD1BDF1BD}"/>
                  </a:ext>
                </a:extLst>
              </p:cNvPr>
              <p:cNvSpPr txBox="1"/>
              <p:nvPr/>
            </p:nvSpPr>
            <p:spPr>
              <a:xfrm>
                <a:off x="4161532" y="2032486"/>
                <a:ext cx="7574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CCL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8C22511-369D-124C-BA71-846CDBCE07FE}"/>
                  </a:ext>
                </a:extLst>
              </p:cNvPr>
              <p:cNvSpPr txBox="1"/>
              <p:nvPr/>
            </p:nvSpPr>
            <p:spPr>
              <a:xfrm>
                <a:off x="2975167" y="1695073"/>
                <a:ext cx="917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100 MeV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3347DF7-8F7B-6044-AD96-83395CCFC04F}"/>
                  </a:ext>
                </a:extLst>
              </p:cNvPr>
              <p:cNvSpPr txBox="1"/>
              <p:nvPr/>
            </p:nvSpPr>
            <p:spPr>
              <a:xfrm>
                <a:off x="6366688" y="1016121"/>
                <a:ext cx="7574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/>
                  <a:t>pRad</a:t>
                </a:r>
                <a:endParaRPr lang="en-US" sz="14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1813594-9DE3-EE4A-A6BF-62B42A5C4FA5}"/>
                  </a:ext>
                </a:extLst>
              </p:cNvPr>
              <p:cNvSpPr txBox="1"/>
              <p:nvPr/>
            </p:nvSpPr>
            <p:spPr>
              <a:xfrm>
                <a:off x="7979330" y="1005391"/>
                <a:ext cx="7574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UCN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005DE30-1E56-DE4B-85BD-07FB6C0381A5}"/>
                  </a:ext>
                </a:extLst>
              </p:cNvPr>
              <p:cNvSpPr txBox="1"/>
              <p:nvPr/>
            </p:nvSpPr>
            <p:spPr>
              <a:xfrm>
                <a:off x="7998085" y="2461685"/>
                <a:ext cx="10887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To Area A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F6C130E-AEB3-BA48-8F07-6D88E2503938}"/>
                  </a:ext>
                </a:extLst>
              </p:cNvPr>
              <p:cNvSpPr txBox="1"/>
              <p:nvPr/>
            </p:nvSpPr>
            <p:spPr>
              <a:xfrm>
                <a:off x="8238682" y="5081013"/>
                <a:ext cx="6267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NSC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727C170-2B4B-F84E-81D0-96D0A1AA851F}"/>
                  </a:ext>
                </a:extLst>
              </p:cNvPr>
              <p:cNvSpPr txBox="1"/>
              <p:nvPr/>
            </p:nvSpPr>
            <p:spPr>
              <a:xfrm>
                <a:off x="7029985" y="5914839"/>
                <a:ext cx="6267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WNR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CF59600-18EB-334B-B18B-3E1EA8F92272}"/>
                </a:ext>
              </a:extLst>
            </p:cNvPr>
            <p:cNvGrpSpPr/>
            <p:nvPr/>
          </p:nvGrpSpPr>
          <p:grpSpPr>
            <a:xfrm>
              <a:off x="1191802" y="2044557"/>
              <a:ext cx="6201535" cy="2321169"/>
              <a:chOff x="1191802" y="2044557"/>
              <a:chExt cx="6201535" cy="2321169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8D39E12-7846-644C-A147-E25BA5D4B58A}"/>
                  </a:ext>
                </a:extLst>
              </p:cNvPr>
              <p:cNvSpPr txBox="1"/>
              <p:nvPr/>
            </p:nvSpPr>
            <p:spPr>
              <a:xfrm>
                <a:off x="6476041" y="2689026"/>
                <a:ext cx="917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800 MeV</a:t>
                </a:r>
              </a:p>
              <a:p>
                <a:r>
                  <a:rPr lang="en-US" sz="1400" dirty="0"/>
                  <a:t>1mA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8C26F19-57D0-594B-807F-F18096F084B8}"/>
                  </a:ext>
                </a:extLst>
              </p:cNvPr>
              <p:cNvGrpSpPr/>
              <p:nvPr/>
            </p:nvGrpSpPr>
            <p:grpSpPr>
              <a:xfrm>
                <a:off x="2414423" y="3513532"/>
                <a:ext cx="2291141" cy="852194"/>
                <a:chOff x="2414423" y="3431340"/>
                <a:chExt cx="2291141" cy="852194"/>
              </a:xfrm>
            </p:grpSpPr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4A8A07B2-E60A-4545-983B-0D1F4E6B9009}"/>
                    </a:ext>
                  </a:extLst>
                </p:cNvPr>
                <p:cNvSpPr txBox="1"/>
                <p:nvPr/>
              </p:nvSpPr>
              <p:spPr>
                <a:xfrm>
                  <a:off x="2527443" y="3664599"/>
                  <a:ext cx="217812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Existing System</a:t>
                  </a:r>
                </a:p>
              </p:txBody>
            </p: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D2AC3113-D1E0-284E-8ED0-6BD2B111EA4B}"/>
                    </a:ext>
                  </a:extLst>
                </p:cNvPr>
                <p:cNvGrpSpPr/>
                <p:nvPr/>
              </p:nvGrpSpPr>
              <p:grpSpPr>
                <a:xfrm>
                  <a:off x="2414423" y="3468724"/>
                  <a:ext cx="97427" cy="814810"/>
                  <a:chOff x="2178121" y="3807766"/>
                  <a:chExt cx="97427" cy="814810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B244BCB8-34DF-EE44-81A4-84F6698779A3}"/>
                      </a:ext>
                    </a:extLst>
                  </p:cNvPr>
                  <p:cNvCxnSpPr/>
                  <p:nvPr/>
                </p:nvCxnSpPr>
                <p:spPr>
                  <a:xfrm>
                    <a:off x="2275548" y="3807766"/>
                    <a:ext cx="0" cy="81481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E6A00AC5-DFFE-EF41-87D6-3C83E7607AA5}"/>
                      </a:ext>
                    </a:extLst>
                  </p:cNvPr>
                  <p:cNvCxnSpPr/>
                  <p:nvPr/>
                </p:nvCxnSpPr>
                <p:spPr>
                  <a:xfrm>
                    <a:off x="2178121" y="4045450"/>
                    <a:ext cx="0" cy="289466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BB2A625D-4E87-3D4F-BB20-FCE4033BA1FC}"/>
                    </a:ext>
                  </a:extLst>
                </p:cNvPr>
                <p:cNvGrpSpPr/>
                <p:nvPr/>
              </p:nvGrpSpPr>
              <p:grpSpPr>
                <a:xfrm flipH="1">
                  <a:off x="4527430" y="3431340"/>
                  <a:ext cx="97427" cy="814810"/>
                  <a:chOff x="2178121" y="3807766"/>
                  <a:chExt cx="97427" cy="814810"/>
                </a:xfrm>
              </p:grpSpPr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6A4AE1B9-9BC0-8D4C-9E23-D6BC8ACB2EB4}"/>
                      </a:ext>
                    </a:extLst>
                  </p:cNvPr>
                  <p:cNvCxnSpPr/>
                  <p:nvPr/>
                </p:nvCxnSpPr>
                <p:spPr>
                  <a:xfrm>
                    <a:off x="2275548" y="3807766"/>
                    <a:ext cx="0" cy="81481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6932E51F-E4D0-E245-9E57-9BD88871AADA}"/>
                      </a:ext>
                    </a:extLst>
                  </p:cNvPr>
                  <p:cNvCxnSpPr/>
                  <p:nvPr/>
                </p:nvCxnSpPr>
                <p:spPr>
                  <a:xfrm>
                    <a:off x="2178121" y="4045450"/>
                    <a:ext cx="0" cy="289466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1218F729-B4D6-3D46-A2F6-574E3EDBC6A1}"/>
                  </a:ext>
                </a:extLst>
              </p:cNvPr>
              <p:cNvSpPr/>
              <p:nvPr/>
            </p:nvSpPr>
            <p:spPr>
              <a:xfrm>
                <a:off x="1191802" y="2044557"/>
                <a:ext cx="3698697" cy="1232899"/>
              </a:xfrm>
              <a:custGeom>
                <a:avLst/>
                <a:gdLst>
                  <a:gd name="connsiteX0" fmla="*/ 0 w 3698697"/>
                  <a:gd name="connsiteY0" fmla="*/ 0 h 1232899"/>
                  <a:gd name="connsiteX1" fmla="*/ 0 w 3698697"/>
                  <a:gd name="connsiteY1" fmla="*/ 1232899 h 1232899"/>
                  <a:gd name="connsiteX2" fmla="*/ 1561672 w 3698697"/>
                  <a:gd name="connsiteY2" fmla="*/ 1232899 h 1232899"/>
                  <a:gd name="connsiteX3" fmla="*/ 1561672 w 3698697"/>
                  <a:gd name="connsiteY3" fmla="*/ 842481 h 1232899"/>
                  <a:gd name="connsiteX4" fmla="*/ 1900719 w 3698697"/>
                  <a:gd name="connsiteY4" fmla="*/ 842481 h 1232899"/>
                  <a:gd name="connsiteX5" fmla="*/ 2106202 w 3698697"/>
                  <a:gd name="connsiteY5" fmla="*/ 1047964 h 1232899"/>
                  <a:gd name="connsiteX6" fmla="*/ 2280862 w 3698697"/>
                  <a:gd name="connsiteY6" fmla="*/ 873304 h 1232899"/>
                  <a:gd name="connsiteX7" fmla="*/ 3698697 w 3698697"/>
                  <a:gd name="connsiteY7" fmla="*/ 873304 h 123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98697" h="1232899">
                    <a:moveTo>
                      <a:pt x="0" y="0"/>
                    </a:moveTo>
                    <a:lnTo>
                      <a:pt x="0" y="1232899"/>
                    </a:lnTo>
                    <a:lnTo>
                      <a:pt x="1561672" y="1232899"/>
                    </a:lnTo>
                    <a:lnTo>
                      <a:pt x="1561672" y="842481"/>
                    </a:lnTo>
                    <a:lnTo>
                      <a:pt x="1900719" y="842481"/>
                    </a:lnTo>
                    <a:lnTo>
                      <a:pt x="2106202" y="1047964"/>
                    </a:lnTo>
                    <a:lnTo>
                      <a:pt x="2280862" y="873304"/>
                    </a:lnTo>
                    <a:lnTo>
                      <a:pt x="3698697" y="873304"/>
                    </a:lnTo>
                  </a:path>
                </a:pathLst>
              </a:custGeom>
              <a:noFill/>
              <a:ln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AE14325-735F-514E-BB5A-F7DDDEDC13BC}"/>
                  </a:ext>
                </a:extLst>
              </p:cNvPr>
              <p:cNvSpPr txBox="1"/>
              <p:nvPr/>
            </p:nvSpPr>
            <p:spPr>
              <a:xfrm>
                <a:off x="3576486" y="2948328"/>
                <a:ext cx="202571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Shield Wall Boundary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302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B711-EF84-8544-9460-C92CCE94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378" y="-4883"/>
            <a:ext cx="8229600" cy="985093"/>
          </a:xfrm>
        </p:spPr>
        <p:txBody>
          <a:bodyPr/>
          <a:lstStyle/>
          <a:p>
            <a:r>
              <a:rPr lang="en-US" dirty="0"/>
              <a:t>ASET: 10-Year End State</a:t>
            </a:r>
            <a:br>
              <a:rPr lang="en-US" dirty="0"/>
            </a:br>
            <a:r>
              <a:rPr lang="en-US" dirty="0"/>
              <a:t>	LANSCE Facility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59205-9684-724A-8740-82A1313438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7228" y="6486933"/>
            <a:ext cx="2133600" cy="366182"/>
          </a:xfrm>
        </p:spPr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9B00D-933E-4249-AFFC-A0152D75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3178" y="6486933"/>
            <a:ext cx="3310467" cy="366182"/>
          </a:xfrm>
        </p:spPr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D13820B8-F249-9544-8600-7D4476F55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1161913"/>
            <a:ext cx="9144000" cy="5087257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AF2B20F3-0DA0-9A46-A994-B6A1DCEDB716}"/>
              </a:ext>
            </a:extLst>
          </p:cNvPr>
          <p:cNvGrpSpPr/>
          <p:nvPr/>
        </p:nvGrpSpPr>
        <p:grpSpPr>
          <a:xfrm>
            <a:off x="1923123" y="1379267"/>
            <a:ext cx="801007" cy="1053298"/>
            <a:chOff x="368300" y="1393825"/>
            <a:chExt cx="801007" cy="105329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FB17FD9-54AA-0A46-99A4-98074782F609}"/>
                </a:ext>
              </a:extLst>
            </p:cNvPr>
            <p:cNvCxnSpPr/>
            <p:nvPr/>
          </p:nvCxnSpPr>
          <p:spPr>
            <a:xfrm>
              <a:off x="457200" y="1485656"/>
              <a:ext cx="0" cy="6430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F13578-E27E-1C43-B6FB-4CC7E5EADE9C}"/>
                </a:ext>
              </a:extLst>
            </p:cNvPr>
            <p:cNvCxnSpPr/>
            <p:nvPr/>
          </p:nvCxnSpPr>
          <p:spPr>
            <a:xfrm>
              <a:off x="450850" y="2125575"/>
              <a:ext cx="718457" cy="3215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66FA64E-423F-0A44-AF2F-A3AC2A3D9A9C}"/>
                </a:ext>
              </a:extLst>
            </p:cNvPr>
            <p:cNvSpPr/>
            <p:nvPr/>
          </p:nvSpPr>
          <p:spPr>
            <a:xfrm>
              <a:off x="368300" y="1393825"/>
              <a:ext cx="180975" cy="117475"/>
            </a:xfrm>
            <a:custGeom>
              <a:avLst/>
              <a:gdLst>
                <a:gd name="connsiteX0" fmla="*/ 0 w 180975"/>
                <a:gd name="connsiteY0" fmla="*/ 114300 h 117475"/>
                <a:gd name="connsiteX1" fmla="*/ 0 w 180975"/>
                <a:gd name="connsiteY1" fmla="*/ 0 h 117475"/>
                <a:gd name="connsiteX2" fmla="*/ 180975 w 180975"/>
                <a:gd name="connsiteY2" fmla="*/ 0 h 117475"/>
                <a:gd name="connsiteX3" fmla="*/ 180975 w 180975"/>
                <a:gd name="connsiteY3" fmla="*/ 117475 h 1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17475">
                  <a:moveTo>
                    <a:pt x="0" y="114300"/>
                  </a:moveTo>
                  <a:lnTo>
                    <a:pt x="0" y="0"/>
                  </a:lnTo>
                  <a:lnTo>
                    <a:pt x="180975" y="0"/>
                  </a:lnTo>
                  <a:lnTo>
                    <a:pt x="180975" y="117475"/>
                  </a:lnTo>
                </a:path>
              </a:pathLst>
            </a:cu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4E6818-4960-0A47-A91C-5CB1A14A8C4E}"/>
              </a:ext>
            </a:extLst>
          </p:cNvPr>
          <p:cNvCxnSpPr/>
          <p:nvPr/>
        </p:nvCxnSpPr>
        <p:spPr>
          <a:xfrm>
            <a:off x="2515717" y="2413930"/>
            <a:ext cx="7663912" cy="0"/>
          </a:xfrm>
          <a:prstGeom prst="line">
            <a:avLst/>
          </a:prstGeom>
          <a:ln w="6350">
            <a:solidFill>
              <a:schemeClr val="tx1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5A1B001-D79D-1640-930D-3F59EC3EA948}"/>
              </a:ext>
            </a:extLst>
          </p:cNvPr>
          <p:cNvSpPr/>
          <p:nvPr/>
        </p:nvSpPr>
        <p:spPr>
          <a:xfrm>
            <a:off x="2780372" y="2338117"/>
            <a:ext cx="1390650" cy="1619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201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4BDC88E-B54A-184D-9133-908304A8F5D9}"/>
              </a:ext>
            </a:extLst>
          </p:cNvPr>
          <p:cNvSpPr/>
          <p:nvPr/>
        </p:nvSpPr>
        <p:spPr>
          <a:xfrm>
            <a:off x="4436207" y="2338117"/>
            <a:ext cx="1390650" cy="158750"/>
          </a:xfrm>
          <a:custGeom>
            <a:avLst/>
            <a:gdLst>
              <a:gd name="connsiteX0" fmla="*/ 1279525 w 1292225"/>
              <a:gd name="connsiteY0" fmla="*/ 0 h 158750"/>
              <a:gd name="connsiteX1" fmla="*/ 0 w 1292225"/>
              <a:gd name="connsiteY1" fmla="*/ 0 h 158750"/>
              <a:gd name="connsiteX2" fmla="*/ 0 w 1292225"/>
              <a:gd name="connsiteY2" fmla="*/ 34925 h 158750"/>
              <a:gd name="connsiteX3" fmla="*/ 0 w 1292225"/>
              <a:gd name="connsiteY3" fmla="*/ 158750 h 158750"/>
              <a:gd name="connsiteX4" fmla="*/ 1282700 w 1292225"/>
              <a:gd name="connsiteY4" fmla="*/ 158750 h 158750"/>
              <a:gd name="connsiteX5" fmla="*/ 1247775 w 1292225"/>
              <a:gd name="connsiteY5" fmla="*/ 123825 h 158750"/>
              <a:gd name="connsiteX6" fmla="*/ 1241425 w 1292225"/>
              <a:gd name="connsiteY6" fmla="*/ 95250 h 158750"/>
              <a:gd name="connsiteX7" fmla="*/ 1244600 w 1292225"/>
              <a:gd name="connsiteY7" fmla="*/ 73025 h 158750"/>
              <a:gd name="connsiteX8" fmla="*/ 1247775 w 1292225"/>
              <a:gd name="connsiteY8" fmla="*/ 63500 h 158750"/>
              <a:gd name="connsiteX9" fmla="*/ 1257300 w 1292225"/>
              <a:gd name="connsiteY9" fmla="*/ 60325 h 158750"/>
              <a:gd name="connsiteX10" fmla="*/ 1292225 w 1292225"/>
              <a:gd name="connsiteY10" fmla="*/ 44450 h 158750"/>
              <a:gd name="connsiteX11" fmla="*/ 1289050 w 1292225"/>
              <a:gd name="connsiteY11" fmla="*/ 19050 h 158750"/>
              <a:gd name="connsiteX12" fmla="*/ 1279525 w 1292225"/>
              <a:gd name="connsiteY12" fmla="*/ 12700 h 158750"/>
              <a:gd name="connsiteX13" fmla="*/ 1279525 w 1292225"/>
              <a:gd name="connsiteY13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2225" h="158750">
                <a:moveTo>
                  <a:pt x="1279525" y="0"/>
                </a:moveTo>
                <a:lnTo>
                  <a:pt x="0" y="0"/>
                </a:lnTo>
                <a:lnTo>
                  <a:pt x="0" y="34925"/>
                </a:lnTo>
                <a:lnTo>
                  <a:pt x="0" y="158750"/>
                </a:lnTo>
                <a:lnTo>
                  <a:pt x="1282700" y="158750"/>
                </a:lnTo>
                <a:lnTo>
                  <a:pt x="1247775" y="123825"/>
                </a:lnTo>
                <a:cubicBezTo>
                  <a:pt x="1245658" y="114300"/>
                  <a:pt x="1242034" y="104988"/>
                  <a:pt x="1241425" y="95250"/>
                </a:cubicBezTo>
                <a:cubicBezTo>
                  <a:pt x="1240958" y="87781"/>
                  <a:pt x="1243132" y="80363"/>
                  <a:pt x="1244600" y="73025"/>
                </a:cubicBezTo>
                <a:cubicBezTo>
                  <a:pt x="1245256" y="69743"/>
                  <a:pt x="1245408" y="65867"/>
                  <a:pt x="1247775" y="63500"/>
                </a:cubicBezTo>
                <a:cubicBezTo>
                  <a:pt x="1250142" y="61133"/>
                  <a:pt x="1254374" y="61950"/>
                  <a:pt x="1257300" y="60325"/>
                </a:cubicBezTo>
                <a:cubicBezTo>
                  <a:pt x="1288196" y="43160"/>
                  <a:pt x="1263665" y="50162"/>
                  <a:pt x="1292225" y="44450"/>
                </a:cubicBezTo>
                <a:cubicBezTo>
                  <a:pt x="1291167" y="35983"/>
                  <a:pt x="1292219" y="26972"/>
                  <a:pt x="1289050" y="19050"/>
                </a:cubicBezTo>
                <a:cubicBezTo>
                  <a:pt x="1287633" y="15507"/>
                  <a:pt x="1283012" y="14250"/>
                  <a:pt x="1279525" y="12700"/>
                </a:cubicBezTo>
                <a:cubicBezTo>
                  <a:pt x="1273408" y="9982"/>
                  <a:pt x="1260475" y="6350"/>
                  <a:pt x="127952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805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A7537AC6-5F55-444D-8E04-C116D56C2170}"/>
              </a:ext>
            </a:extLst>
          </p:cNvPr>
          <p:cNvSpPr/>
          <p:nvPr/>
        </p:nvSpPr>
        <p:spPr>
          <a:xfrm flipH="1" flipV="1">
            <a:off x="5917268" y="2345441"/>
            <a:ext cx="2536829" cy="158750"/>
          </a:xfrm>
          <a:custGeom>
            <a:avLst/>
            <a:gdLst>
              <a:gd name="connsiteX0" fmla="*/ 1279525 w 1292225"/>
              <a:gd name="connsiteY0" fmla="*/ 0 h 158750"/>
              <a:gd name="connsiteX1" fmla="*/ 0 w 1292225"/>
              <a:gd name="connsiteY1" fmla="*/ 0 h 158750"/>
              <a:gd name="connsiteX2" fmla="*/ 0 w 1292225"/>
              <a:gd name="connsiteY2" fmla="*/ 34925 h 158750"/>
              <a:gd name="connsiteX3" fmla="*/ 0 w 1292225"/>
              <a:gd name="connsiteY3" fmla="*/ 158750 h 158750"/>
              <a:gd name="connsiteX4" fmla="*/ 1282700 w 1292225"/>
              <a:gd name="connsiteY4" fmla="*/ 158750 h 158750"/>
              <a:gd name="connsiteX5" fmla="*/ 1247775 w 1292225"/>
              <a:gd name="connsiteY5" fmla="*/ 123825 h 158750"/>
              <a:gd name="connsiteX6" fmla="*/ 1241425 w 1292225"/>
              <a:gd name="connsiteY6" fmla="*/ 95250 h 158750"/>
              <a:gd name="connsiteX7" fmla="*/ 1244600 w 1292225"/>
              <a:gd name="connsiteY7" fmla="*/ 73025 h 158750"/>
              <a:gd name="connsiteX8" fmla="*/ 1247775 w 1292225"/>
              <a:gd name="connsiteY8" fmla="*/ 63500 h 158750"/>
              <a:gd name="connsiteX9" fmla="*/ 1257300 w 1292225"/>
              <a:gd name="connsiteY9" fmla="*/ 60325 h 158750"/>
              <a:gd name="connsiteX10" fmla="*/ 1292225 w 1292225"/>
              <a:gd name="connsiteY10" fmla="*/ 44450 h 158750"/>
              <a:gd name="connsiteX11" fmla="*/ 1289050 w 1292225"/>
              <a:gd name="connsiteY11" fmla="*/ 19050 h 158750"/>
              <a:gd name="connsiteX12" fmla="*/ 1279525 w 1292225"/>
              <a:gd name="connsiteY12" fmla="*/ 12700 h 158750"/>
              <a:gd name="connsiteX13" fmla="*/ 1279525 w 1292225"/>
              <a:gd name="connsiteY13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2225" h="158750">
                <a:moveTo>
                  <a:pt x="1279525" y="0"/>
                </a:moveTo>
                <a:lnTo>
                  <a:pt x="0" y="0"/>
                </a:lnTo>
                <a:lnTo>
                  <a:pt x="0" y="34925"/>
                </a:lnTo>
                <a:lnTo>
                  <a:pt x="0" y="158750"/>
                </a:lnTo>
                <a:lnTo>
                  <a:pt x="1282700" y="158750"/>
                </a:lnTo>
                <a:lnTo>
                  <a:pt x="1247775" y="123825"/>
                </a:lnTo>
                <a:cubicBezTo>
                  <a:pt x="1245658" y="114300"/>
                  <a:pt x="1242034" y="104988"/>
                  <a:pt x="1241425" y="95250"/>
                </a:cubicBezTo>
                <a:cubicBezTo>
                  <a:pt x="1240958" y="87781"/>
                  <a:pt x="1243132" y="80363"/>
                  <a:pt x="1244600" y="73025"/>
                </a:cubicBezTo>
                <a:cubicBezTo>
                  <a:pt x="1245256" y="69743"/>
                  <a:pt x="1245408" y="65867"/>
                  <a:pt x="1247775" y="63500"/>
                </a:cubicBezTo>
                <a:cubicBezTo>
                  <a:pt x="1250142" y="61133"/>
                  <a:pt x="1254374" y="61950"/>
                  <a:pt x="1257300" y="60325"/>
                </a:cubicBezTo>
                <a:cubicBezTo>
                  <a:pt x="1288196" y="43160"/>
                  <a:pt x="1263665" y="50162"/>
                  <a:pt x="1292225" y="44450"/>
                </a:cubicBezTo>
                <a:cubicBezTo>
                  <a:pt x="1291167" y="35983"/>
                  <a:pt x="1292219" y="26972"/>
                  <a:pt x="1289050" y="19050"/>
                </a:cubicBezTo>
                <a:cubicBezTo>
                  <a:pt x="1287633" y="15507"/>
                  <a:pt x="1283012" y="14250"/>
                  <a:pt x="1279525" y="12700"/>
                </a:cubicBezTo>
                <a:cubicBezTo>
                  <a:pt x="1273408" y="9982"/>
                  <a:pt x="1260475" y="6350"/>
                  <a:pt x="127952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771E2A-E163-9047-BABD-741DE7BED238}"/>
              </a:ext>
            </a:extLst>
          </p:cNvPr>
          <p:cNvCxnSpPr>
            <a:cxnSpLocks/>
          </p:cNvCxnSpPr>
          <p:nvPr/>
        </p:nvCxnSpPr>
        <p:spPr>
          <a:xfrm flipV="1">
            <a:off x="4146619" y="1546485"/>
            <a:ext cx="537625" cy="12760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691FB17-01DE-8947-A8F7-1AB125BA52AE}"/>
              </a:ext>
            </a:extLst>
          </p:cNvPr>
          <p:cNvCxnSpPr>
            <a:stCxn id="22" idx="3"/>
          </p:cNvCxnSpPr>
          <p:nvPr/>
        </p:nvCxnSpPr>
        <p:spPr>
          <a:xfrm>
            <a:off x="4171023" y="2419080"/>
            <a:ext cx="265185" cy="2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C2099B3-D6C4-C54B-A754-2A2680A1ADFC}"/>
              </a:ext>
            </a:extLst>
          </p:cNvPr>
          <p:cNvGrpSpPr/>
          <p:nvPr/>
        </p:nvGrpSpPr>
        <p:grpSpPr>
          <a:xfrm>
            <a:off x="7973542" y="1141601"/>
            <a:ext cx="1575931" cy="1282621"/>
            <a:chOff x="6393319" y="1204353"/>
            <a:chExt cx="1575931" cy="1282621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DA7A982-0E14-094A-879A-0CC38304CAC2}"/>
                </a:ext>
              </a:extLst>
            </p:cNvPr>
            <p:cNvSpPr/>
            <p:nvPr/>
          </p:nvSpPr>
          <p:spPr>
            <a:xfrm rot="5122182">
              <a:off x="6393319" y="1265514"/>
              <a:ext cx="1221460" cy="1221460"/>
            </a:xfrm>
            <a:prstGeom prst="arc">
              <a:avLst>
                <a:gd name="adj1" fmla="val 18119366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864472D-3348-BC4E-BCC6-535962E5A328}"/>
                </a:ext>
              </a:extLst>
            </p:cNvPr>
            <p:cNvCxnSpPr>
              <a:stCxn id="34" idx="0"/>
            </p:cNvCxnSpPr>
            <p:nvPr/>
          </p:nvCxnSpPr>
          <p:spPr>
            <a:xfrm flipV="1">
              <a:off x="7546465" y="1279525"/>
              <a:ext cx="422785" cy="8773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7C521824-32AE-CC43-A3D7-3194637E9FD8}"/>
                </a:ext>
              </a:extLst>
            </p:cNvPr>
            <p:cNvSpPr/>
            <p:nvPr/>
          </p:nvSpPr>
          <p:spPr>
            <a:xfrm rot="1546454">
              <a:off x="7132825" y="1571588"/>
              <a:ext cx="539595" cy="535565"/>
            </a:xfrm>
            <a:prstGeom prst="arc">
              <a:avLst>
                <a:gd name="adj1" fmla="val 16471439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6BBFD4E-F133-D742-A6AC-B9FF7FEED069}"/>
                </a:ext>
              </a:extLst>
            </p:cNvPr>
            <p:cNvCxnSpPr/>
            <p:nvPr/>
          </p:nvCxnSpPr>
          <p:spPr>
            <a:xfrm flipH="1" flipV="1">
              <a:off x="6950075" y="1204353"/>
              <a:ext cx="596390" cy="4085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B016CD5-4E26-AE47-9DD8-AC43BF7F6867}"/>
              </a:ext>
            </a:extLst>
          </p:cNvPr>
          <p:cNvCxnSpPr/>
          <p:nvPr/>
        </p:nvCxnSpPr>
        <p:spPr>
          <a:xfrm flipH="1">
            <a:off x="8450921" y="2420291"/>
            <a:ext cx="14001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Arc 44">
            <a:extLst>
              <a:ext uri="{FF2B5EF4-FFF2-40B4-BE49-F238E27FC236}">
                <a16:creationId xmlns:a16="http://schemas.microsoft.com/office/drawing/2014/main" id="{5D9C2C16-EC04-C04E-AA0E-D6FF381A501C}"/>
              </a:ext>
            </a:extLst>
          </p:cNvPr>
          <p:cNvSpPr/>
          <p:nvPr/>
        </p:nvSpPr>
        <p:spPr>
          <a:xfrm>
            <a:off x="8104800" y="2419604"/>
            <a:ext cx="1106730" cy="1237951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3D67CAB-154B-9B4E-9DC0-AEF03EE03540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9211530" y="3038580"/>
            <a:ext cx="0" cy="17119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50250C1-25A7-7A4F-BF7E-3A8BAE4156B9}"/>
              </a:ext>
            </a:extLst>
          </p:cNvPr>
          <p:cNvCxnSpPr/>
          <p:nvPr/>
        </p:nvCxnSpPr>
        <p:spPr>
          <a:xfrm flipH="1">
            <a:off x="8848164" y="4750522"/>
            <a:ext cx="363366" cy="11111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73156BA-69EF-5441-8AAA-5419FE1A3136}"/>
              </a:ext>
            </a:extLst>
          </p:cNvPr>
          <p:cNvCxnSpPr/>
          <p:nvPr/>
        </p:nvCxnSpPr>
        <p:spPr>
          <a:xfrm flipH="1">
            <a:off x="9044887" y="3588398"/>
            <a:ext cx="166642" cy="324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73A0C6D-F07D-714C-B151-932E4CA45BBD}"/>
              </a:ext>
            </a:extLst>
          </p:cNvPr>
          <p:cNvCxnSpPr>
            <a:cxnSpLocks/>
          </p:cNvCxnSpPr>
          <p:nvPr/>
        </p:nvCxnSpPr>
        <p:spPr>
          <a:xfrm flipH="1" flipV="1">
            <a:off x="9044419" y="4028927"/>
            <a:ext cx="806678" cy="1034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3D3B1F3-6632-B04D-96D3-31F74572DAC4}"/>
              </a:ext>
            </a:extLst>
          </p:cNvPr>
          <p:cNvGrpSpPr/>
          <p:nvPr/>
        </p:nvGrpSpPr>
        <p:grpSpPr>
          <a:xfrm>
            <a:off x="8475291" y="3679784"/>
            <a:ext cx="578931" cy="578931"/>
            <a:chOff x="6920468" y="3694341"/>
            <a:chExt cx="578931" cy="57893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65C0AB1-C687-0341-BBF6-7B514392B4EB}"/>
                </a:ext>
              </a:extLst>
            </p:cNvPr>
            <p:cNvSpPr/>
            <p:nvPr/>
          </p:nvSpPr>
          <p:spPr>
            <a:xfrm>
              <a:off x="6920468" y="3694341"/>
              <a:ext cx="578931" cy="57893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149946C-04CF-614D-AAD6-92101D6F42DF}"/>
                </a:ext>
              </a:extLst>
            </p:cNvPr>
            <p:cNvSpPr txBox="1"/>
            <p:nvPr/>
          </p:nvSpPr>
          <p:spPr>
            <a:xfrm>
              <a:off x="6934884" y="3835090"/>
              <a:ext cx="5500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PSR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232F91D-5C06-BD4A-A102-E749E600FFE2}"/>
              </a:ext>
            </a:extLst>
          </p:cNvPr>
          <p:cNvCxnSpPr>
            <a:cxnSpLocks/>
          </p:cNvCxnSpPr>
          <p:nvPr/>
        </p:nvCxnSpPr>
        <p:spPr>
          <a:xfrm flipV="1">
            <a:off x="2717779" y="2428604"/>
            <a:ext cx="59419" cy="1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A196F86-A030-CC47-90D4-6C3D6CE996FF}"/>
              </a:ext>
            </a:extLst>
          </p:cNvPr>
          <p:cNvSpPr txBox="1"/>
          <p:nvPr/>
        </p:nvSpPr>
        <p:spPr>
          <a:xfrm>
            <a:off x="2012022" y="1036971"/>
            <a:ext cx="62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CW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A5C6CD6-D15D-7241-B77B-0C199C733176}"/>
              </a:ext>
            </a:extLst>
          </p:cNvPr>
          <p:cNvSpPr txBox="1"/>
          <p:nvPr/>
        </p:nvSpPr>
        <p:spPr>
          <a:xfrm>
            <a:off x="2101941" y="1321834"/>
            <a:ext cx="80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Keep Optional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E81DDC5-5277-9B42-9EF6-2E49BABCF854}"/>
              </a:ext>
            </a:extLst>
          </p:cNvPr>
          <p:cNvSpPr txBox="1"/>
          <p:nvPr/>
        </p:nvSpPr>
        <p:spPr>
          <a:xfrm>
            <a:off x="1582646" y="1286220"/>
            <a:ext cx="520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</a:t>
            </a:r>
            <a:r>
              <a:rPr lang="en-US" sz="1200" baseline="30000" dirty="0"/>
              <a:t>+</a:t>
            </a:r>
            <a:endParaRPr lang="en-US" sz="12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F587912-5EA8-B045-9575-BD189786964F}"/>
              </a:ext>
            </a:extLst>
          </p:cNvPr>
          <p:cNvSpPr txBox="1"/>
          <p:nvPr/>
        </p:nvSpPr>
        <p:spPr>
          <a:xfrm>
            <a:off x="3094664" y="2022041"/>
            <a:ext cx="757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DTL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FEFF0D-5329-8C43-9A98-981A0C4D1999}"/>
              </a:ext>
            </a:extLst>
          </p:cNvPr>
          <p:cNvSpPr txBox="1"/>
          <p:nvPr/>
        </p:nvSpPr>
        <p:spPr>
          <a:xfrm>
            <a:off x="4588652" y="1209802"/>
            <a:ext cx="757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IPF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6309DA4-3DE5-B641-8F62-2C5CD1BDF1BD}"/>
              </a:ext>
            </a:extLst>
          </p:cNvPr>
          <p:cNvSpPr txBox="1"/>
          <p:nvPr/>
        </p:nvSpPr>
        <p:spPr>
          <a:xfrm>
            <a:off x="5716355" y="2017929"/>
            <a:ext cx="757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CCL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8C22511-369D-124C-BA71-846CDBCE07FE}"/>
              </a:ext>
            </a:extLst>
          </p:cNvPr>
          <p:cNvSpPr txBox="1"/>
          <p:nvPr/>
        </p:nvSpPr>
        <p:spPr>
          <a:xfrm>
            <a:off x="4529989" y="1680516"/>
            <a:ext cx="1844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100 MeV – 300 MeV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3347DF7-8F7B-6044-AD96-83395CCFC04F}"/>
              </a:ext>
            </a:extLst>
          </p:cNvPr>
          <p:cNvSpPr txBox="1"/>
          <p:nvPr/>
        </p:nvSpPr>
        <p:spPr>
          <a:xfrm>
            <a:off x="7921511" y="1001564"/>
            <a:ext cx="757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pRad</a:t>
            </a:r>
            <a:endParaRPr lang="en-US" sz="1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1813594-9DE3-EE4A-A6BF-62B42A5C4FA5}"/>
              </a:ext>
            </a:extLst>
          </p:cNvPr>
          <p:cNvSpPr txBox="1"/>
          <p:nvPr/>
        </p:nvSpPr>
        <p:spPr>
          <a:xfrm>
            <a:off x="9534153" y="990834"/>
            <a:ext cx="757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UCN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005DE30-1E56-DE4B-85BD-07FB6C0381A5}"/>
              </a:ext>
            </a:extLst>
          </p:cNvPr>
          <p:cNvSpPr txBox="1"/>
          <p:nvPr/>
        </p:nvSpPr>
        <p:spPr>
          <a:xfrm>
            <a:off x="9552907" y="2447128"/>
            <a:ext cx="108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 Area 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F6C130E-AEB3-BA48-8F07-6D88E2503938}"/>
              </a:ext>
            </a:extLst>
          </p:cNvPr>
          <p:cNvSpPr txBox="1"/>
          <p:nvPr/>
        </p:nvSpPr>
        <p:spPr>
          <a:xfrm>
            <a:off x="9851097" y="4909935"/>
            <a:ext cx="626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NSC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727C170-2B4B-F84E-81D0-96D0A1AA851F}"/>
              </a:ext>
            </a:extLst>
          </p:cNvPr>
          <p:cNvSpPr txBox="1"/>
          <p:nvPr/>
        </p:nvSpPr>
        <p:spPr>
          <a:xfrm>
            <a:off x="8584807" y="5900282"/>
            <a:ext cx="626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WNR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8D39E12-7846-644C-A147-E25BA5D4B58A}"/>
              </a:ext>
            </a:extLst>
          </p:cNvPr>
          <p:cNvSpPr txBox="1"/>
          <p:nvPr/>
        </p:nvSpPr>
        <p:spPr>
          <a:xfrm>
            <a:off x="9280730" y="2741483"/>
            <a:ext cx="1211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 GeV Protons and 25 GeV e</a:t>
            </a:r>
            <a:r>
              <a:rPr lang="en-US" sz="1400" baseline="30000" dirty="0"/>
              <a:t>–  </a:t>
            </a:r>
            <a:r>
              <a:rPr lang="en-US" sz="1400" dirty="0"/>
              <a:t>to Area 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79054A-EA93-C443-A5DE-30E4067A1680}"/>
              </a:ext>
            </a:extLst>
          </p:cNvPr>
          <p:cNvGrpSpPr/>
          <p:nvPr/>
        </p:nvGrpSpPr>
        <p:grpSpPr>
          <a:xfrm>
            <a:off x="5518233" y="4612056"/>
            <a:ext cx="3394319" cy="852194"/>
            <a:chOff x="1728623" y="3382906"/>
            <a:chExt cx="3394319" cy="85219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A8A07B2-E60A-4545-983B-0D1F4E6B9009}"/>
                </a:ext>
              </a:extLst>
            </p:cNvPr>
            <p:cNvSpPr txBox="1"/>
            <p:nvPr/>
          </p:nvSpPr>
          <p:spPr>
            <a:xfrm>
              <a:off x="1841643" y="3616165"/>
              <a:ext cx="32120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Phases 1 – 5 implemented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244BCB8-34DF-EE44-81A4-84F6698779A3}"/>
                </a:ext>
              </a:extLst>
            </p:cNvPr>
            <p:cNvCxnSpPr/>
            <p:nvPr/>
          </p:nvCxnSpPr>
          <p:spPr>
            <a:xfrm>
              <a:off x="1826050" y="3420290"/>
              <a:ext cx="0" cy="8148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6A00AC5-DFFE-EF41-87D6-3C83E7607AA5}"/>
                </a:ext>
              </a:extLst>
            </p:cNvPr>
            <p:cNvCxnSpPr/>
            <p:nvPr/>
          </p:nvCxnSpPr>
          <p:spPr>
            <a:xfrm>
              <a:off x="1728623" y="3657974"/>
              <a:ext cx="0" cy="2894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A4AE1B9-9BC0-8D4C-9E23-D6BC8ACB2EB4}"/>
                </a:ext>
              </a:extLst>
            </p:cNvPr>
            <p:cNvCxnSpPr/>
            <p:nvPr/>
          </p:nvCxnSpPr>
          <p:spPr>
            <a:xfrm flipH="1">
              <a:off x="5025515" y="3382906"/>
              <a:ext cx="0" cy="8148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932E51F-E4D0-E245-9E57-9BD88871AADA}"/>
                </a:ext>
              </a:extLst>
            </p:cNvPr>
            <p:cNvCxnSpPr/>
            <p:nvPr/>
          </p:nvCxnSpPr>
          <p:spPr>
            <a:xfrm flipH="1">
              <a:off x="5122942" y="3620590"/>
              <a:ext cx="0" cy="2894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Freeform 87">
            <a:extLst>
              <a:ext uri="{FF2B5EF4-FFF2-40B4-BE49-F238E27FC236}">
                <a16:creationId xmlns:a16="http://schemas.microsoft.com/office/drawing/2014/main" id="{1218F729-B4D6-3D46-A2F6-574E3EDBC6A1}"/>
              </a:ext>
            </a:extLst>
          </p:cNvPr>
          <p:cNvSpPr/>
          <p:nvPr/>
        </p:nvSpPr>
        <p:spPr>
          <a:xfrm>
            <a:off x="2715803" y="1968356"/>
            <a:ext cx="3698697" cy="1232899"/>
          </a:xfrm>
          <a:custGeom>
            <a:avLst/>
            <a:gdLst>
              <a:gd name="connsiteX0" fmla="*/ 0 w 3698697"/>
              <a:gd name="connsiteY0" fmla="*/ 0 h 1232899"/>
              <a:gd name="connsiteX1" fmla="*/ 0 w 3698697"/>
              <a:gd name="connsiteY1" fmla="*/ 1232899 h 1232899"/>
              <a:gd name="connsiteX2" fmla="*/ 1561672 w 3698697"/>
              <a:gd name="connsiteY2" fmla="*/ 1232899 h 1232899"/>
              <a:gd name="connsiteX3" fmla="*/ 1561672 w 3698697"/>
              <a:gd name="connsiteY3" fmla="*/ 842481 h 1232899"/>
              <a:gd name="connsiteX4" fmla="*/ 1900719 w 3698697"/>
              <a:gd name="connsiteY4" fmla="*/ 842481 h 1232899"/>
              <a:gd name="connsiteX5" fmla="*/ 2106202 w 3698697"/>
              <a:gd name="connsiteY5" fmla="*/ 1047964 h 1232899"/>
              <a:gd name="connsiteX6" fmla="*/ 2280862 w 3698697"/>
              <a:gd name="connsiteY6" fmla="*/ 873304 h 1232899"/>
              <a:gd name="connsiteX7" fmla="*/ 3698697 w 3698697"/>
              <a:gd name="connsiteY7" fmla="*/ 873304 h 123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8697" h="1232899">
                <a:moveTo>
                  <a:pt x="0" y="0"/>
                </a:moveTo>
                <a:lnTo>
                  <a:pt x="0" y="1232899"/>
                </a:lnTo>
                <a:lnTo>
                  <a:pt x="1561672" y="1232899"/>
                </a:lnTo>
                <a:lnTo>
                  <a:pt x="1561672" y="842481"/>
                </a:lnTo>
                <a:lnTo>
                  <a:pt x="1900719" y="842481"/>
                </a:lnTo>
                <a:lnTo>
                  <a:pt x="2106202" y="1047964"/>
                </a:lnTo>
                <a:lnTo>
                  <a:pt x="2280862" y="873304"/>
                </a:lnTo>
                <a:lnTo>
                  <a:pt x="3698697" y="873304"/>
                </a:lnTo>
              </a:path>
            </a:pathLst>
          </a:cu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AE14325-735F-514E-BB5A-F7DDDEDC13BC}"/>
              </a:ext>
            </a:extLst>
          </p:cNvPr>
          <p:cNvSpPr txBox="1"/>
          <p:nvPr/>
        </p:nvSpPr>
        <p:spPr>
          <a:xfrm>
            <a:off x="9702372" y="5166855"/>
            <a:ext cx="789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(1L High Power Version)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4DD9CDD-0D8A-4044-A436-381E7DAC195D}"/>
              </a:ext>
            </a:extLst>
          </p:cNvPr>
          <p:cNvSpPr/>
          <p:nvPr/>
        </p:nvSpPr>
        <p:spPr>
          <a:xfrm>
            <a:off x="2724130" y="2754905"/>
            <a:ext cx="292121" cy="486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D64A495-18F9-EF4A-9693-23B63304936F}"/>
              </a:ext>
            </a:extLst>
          </p:cNvPr>
          <p:cNvSpPr/>
          <p:nvPr/>
        </p:nvSpPr>
        <p:spPr>
          <a:xfrm>
            <a:off x="2720954" y="2871985"/>
            <a:ext cx="292121" cy="486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EA9A781-98BA-B840-92F8-46FB48C4FD9B}"/>
              </a:ext>
            </a:extLst>
          </p:cNvPr>
          <p:cNvSpPr/>
          <p:nvPr/>
        </p:nvSpPr>
        <p:spPr>
          <a:xfrm>
            <a:off x="3132537" y="2803524"/>
            <a:ext cx="300447" cy="645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0BA190F-757C-424A-A87F-63FAC228A543}"/>
              </a:ext>
            </a:extLst>
          </p:cNvPr>
          <p:cNvCxnSpPr>
            <a:cxnSpLocks/>
            <a:stCxn id="93" idx="3"/>
            <a:endCxn id="95" idx="1"/>
          </p:cNvCxnSpPr>
          <p:nvPr/>
        </p:nvCxnSpPr>
        <p:spPr>
          <a:xfrm>
            <a:off x="3016250" y="2779214"/>
            <a:ext cx="116286" cy="565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9576699-9CDB-C845-AB78-F8A18DB57D52}"/>
              </a:ext>
            </a:extLst>
          </p:cNvPr>
          <p:cNvCxnSpPr>
            <a:cxnSpLocks/>
          </p:cNvCxnSpPr>
          <p:nvPr/>
        </p:nvCxnSpPr>
        <p:spPr>
          <a:xfrm flipV="1">
            <a:off x="3016251" y="2842714"/>
            <a:ext cx="116285" cy="58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Freeform 98">
            <a:extLst>
              <a:ext uri="{FF2B5EF4-FFF2-40B4-BE49-F238E27FC236}">
                <a16:creationId xmlns:a16="http://schemas.microsoft.com/office/drawing/2014/main" id="{FFED7704-BAA3-C744-958C-7689190789C9}"/>
              </a:ext>
            </a:extLst>
          </p:cNvPr>
          <p:cNvSpPr/>
          <p:nvPr/>
        </p:nvSpPr>
        <p:spPr>
          <a:xfrm>
            <a:off x="2609851" y="2740023"/>
            <a:ext cx="66675" cy="82550"/>
          </a:xfrm>
          <a:custGeom>
            <a:avLst/>
            <a:gdLst>
              <a:gd name="connsiteX0" fmla="*/ 66675 w 66675"/>
              <a:gd name="connsiteY0" fmla="*/ 0 h 82550"/>
              <a:gd name="connsiteX1" fmla="*/ 0 w 66675"/>
              <a:gd name="connsiteY1" fmla="*/ 0 h 82550"/>
              <a:gd name="connsiteX2" fmla="*/ 0 w 66675"/>
              <a:gd name="connsiteY2" fmla="*/ 82550 h 82550"/>
              <a:gd name="connsiteX3" fmla="*/ 63500 w 66675"/>
              <a:gd name="connsiteY3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82550">
                <a:moveTo>
                  <a:pt x="66675" y="0"/>
                </a:moveTo>
                <a:lnTo>
                  <a:pt x="0" y="0"/>
                </a:lnTo>
                <a:lnTo>
                  <a:pt x="0" y="82550"/>
                </a:lnTo>
                <a:lnTo>
                  <a:pt x="63500" y="8255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>
            <a:extLst>
              <a:ext uri="{FF2B5EF4-FFF2-40B4-BE49-F238E27FC236}">
                <a16:creationId xmlns:a16="http://schemas.microsoft.com/office/drawing/2014/main" id="{B4D4DE45-6684-A845-830D-7CA542BD4574}"/>
              </a:ext>
            </a:extLst>
          </p:cNvPr>
          <p:cNvSpPr/>
          <p:nvPr/>
        </p:nvSpPr>
        <p:spPr>
          <a:xfrm>
            <a:off x="2609460" y="2861687"/>
            <a:ext cx="66675" cy="82550"/>
          </a:xfrm>
          <a:custGeom>
            <a:avLst/>
            <a:gdLst>
              <a:gd name="connsiteX0" fmla="*/ 66675 w 66675"/>
              <a:gd name="connsiteY0" fmla="*/ 0 h 82550"/>
              <a:gd name="connsiteX1" fmla="*/ 0 w 66675"/>
              <a:gd name="connsiteY1" fmla="*/ 0 h 82550"/>
              <a:gd name="connsiteX2" fmla="*/ 0 w 66675"/>
              <a:gd name="connsiteY2" fmla="*/ 82550 h 82550"/>
              <a:gd name="connsiteX3" fmla="*/ 63500 w 66675"/>
              <a:gd name="connsiteY3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82550">
                <a:moveTo>
                  <a:pt x="66675" y="0"/>
                </a:moveTo>
                <a:lnTo>
                  <a:pt x="0" y="0"/>
                </a:lnTo>
                <a:lnTo>
                  <a:pt x="0" y="82550"/>
                </a:lnTo>
                <a:lnTo>
                  <a:pt x="63500" y="8255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7064B36-CBE6-E942-8BAF-CBB4F8E7363B}"/>
              </a:ext>
            </a:extLst>
          </p:cNvPr>
          <p:cNvSpPr txBox="1"/>
          <p:nvPr/>
        </p:nvSpPr>
        <p:spPr>
          <a:xfrm>
            <a:off x="2360503" y="2851688"/>
            <a:ext cx="520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</a:t>
            </a:r>
            <a:r>
              <a:rPr lang="en-US" sz="1200" baseline="30000" dirty="0"/>
              <a:t>-</a:t>
            </a:r>
            <a:endParaRPr lang="en-US" sz="12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FF88775-3A1E-1E4E-BE53-902745B5FCBB}"/>
              </a:ext>
            </a:extLst>
          </p:cNvPr>
          <p:cNvSpPr txBox="1"/>
          <p:nvPr/>
        </p:nvSpPr>
        <p:spPr>
          <a:xfrm>
            <a:off x="2360503" y="2571944"/>
            <a:ext cx="520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</a:t>
            </a:r>
            <a:r>
              <a:rPr lang="en-US" sz="1200" baseline="30000" dirty="0"/>
              <a:t>+</a:t>
            </a:r>
            <a:endParaRPr lang="en-US" sz="12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5E622BA-8AFC-BD4F-866A-C1108B4A9AEA}"/>
              </a:ext>
            </a:extLst>
          </p:cNvPr>
          <p:cNvSpPr txBox="1"/>
          <p:nvPr/>
        </p:nvSpPr>
        <p:spPr>
          <a:xfrm>
            <a:off x="2656513" y="2535073"/>
            <a:ext cx="757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RFQ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6EA5AC0-E37C-D44C-9B93-3613E0B3192D}"/>
              </a:ext>
            </a:extLst>
          </p:cNvPr>
          <p:cNvSpPr txBox="1"/>
          <p:nvPr/>
        </p:nvSpPr>
        <p:spPr>
          <a:xfrm>
            <a:off x="2663396" y="2909145"/>
            <a:ext cx="757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RFQ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74A04F1-4395-D74C-95BD-D4D19D423293}"/>
              </a:ext>
            </a:extLst>
          </p:cNvPr>
          <p:cNvSpPr/>
          <p:nvPr/>
        </p:nvSpPr>
        <p:spPr>
          <a:xfrm>
            <a:off x="3537744" y="2802494"/>
            <a:ext cx="537625" cy="645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3A59B9-0BB3-2444-B112-A735AA38E855}"/>
              </a:ext>
            </a:extLst>
          </p:cNvPr>
          <p:cNvCxnSpPr>
            <a:cxnSpLocks/>
          </p:cNvCxnSpPr>
          <p:nvPr/>
        </p:nvCxnSpPr>
        <p:spPr>
          <a:xfrm flipH="1">
            <a:off x="4078545" y="2431084"/>
            <a:ext cx="1373720" cy="41001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769B6D1-1933-BF4D-8ADB-B2D5D6EB683B}"/>
              </a:ext>
            </a:extLst>
          </p:cNvPr>
          <p:cNvCxnSpPr>
            <a:cxnSpLocks/>
            <a:stCxn id="102" idx="1"/>
          </p:cNvCxnSpPr>
          <p:nvPr/>
        </p:nvCxnSpPr>
        <p:spPr>
          <a:xfrm flipH="1">
            <a:off x="3433427" y="2834744"/>
            <a:ext cx="10431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9095A5D-FE1B-EE44-9E8A-C21759DC36C1}"/>
              </a:ext>
            </a:extLst>
          </p:cNvPr>
          <p:cNvCxnSpPr>
            <a:cxnSpLocks/>
          </p:cNvCxnSpPr>
          <p:nvPr/>
        </p:nvCxnSpPr>
        <p:spPr>
          <a:xfrm flipH="1">
            <a:off x="4311115" y="2772363"/>
            <a:ext cx="42391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B4F3B38-FF32-C246-8B71-82D4A0572CD8}"/>
              </a:ext>
            </a:extLst>
          </p:cNvPr>
          <p:cNvCxnSpPr>
            <a:cxnSpLocks/>
          </p:cNvCxnSpPr>
          <p:nvPr/>
        </p:nvCxnSpPr>
        <p:spPr>
          <a:xfrm flipH="1">
            <a:off x="3478454" y="2746227"/>
            <a:ext cx="86999" cy="8712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5BCB457-2734-DD49-9FF1-A7FA73F23B67}"/>
              </a:ext>
            </a:extLst>
          </p:cNvPr>
          <p:cNvCxnSpPr>
            <a:cxnSpLocks/>
          </p:cNvCxnSpPr>
          <p:nvPr/>
        </p:nvCxnSpPr>
        <p:spPr>
          <a:xfrm flipH="1">
            <a:off x="3564019" y="2746081"/>
            <a:ext cx="61497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21C1C56-FD2B-AC42-8DE6-214F110DD041}"/>
              </a:ext>
            </a:extLst>
          </p:cNvPr>
          <p:cNvSpPr txBox="1"/>
          <p:nvPr/>
        </p:nvSpPr>
        <p:spPr>
          <a:xfrm>
            <a:off x="3067958" y="2550072"/>
            <a:ext cx="917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100 MeV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72D7E1A-EAF4-AB46-870F-73989549036F}"/>
              </a:ext>
            </a:extLst>
          </p:cNvPr>
          <p:cNvSpPr txBox="1"/>
          <p:nvPr/>
        </p:nvSpPr>
        <p:spPr>
          <a:xfrm>
            <a:off x="3620236" y="2856939"/>
            <a:ext cx="917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300 MeV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0C50785-6DF0-9F48-A6AD-D66680FD805A}"/>
              </a:ext>
            </a:extLst>
          </p:cNvPr>
          <p:cNvCxnSpPr>
            <a:cxnSpLocks/>
          </p:cNvCxnSpPr>
          <p:nvPr/>
        </p:nvCxnSpPr>
        <p:spPr>
          <a:xfrm>
            <a:off x="3339457" y="1779623"/>
            <a:ext cx="32576" cy="22103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A910E59A-BAB6-A844-ADD2-8013F365CED1}"/>
              </a:ext>
            </a:extLst>
          </p:cNvPr>
          <p:cNvSpPr txBox="1"/>
          <p:nvPr/>
        </p:nvSpPr>
        <p:spPr>
          <a:xfrm>
            <a:off x="2819184" y="1183361"/>
            <a:ext cx="141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Operational as stand alone system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2903964-8A86-0646-B383-35DB1E4719EE}"/>
              </a:ext>
            </a:extLst>
          </p:cNvPr>
          <p:cNvSpPr txBox="1"/>
          <p:nvPr/>
        </p:nvSpPr>
        <p:spPr>
          <a:xfrm>
            <a:off x="7700177" y="4159426"/>
            <a:ext cx="90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Updated Version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96348EA-0FFF-EE47-A281-41AE35C3E2EA}"/>
              </a:ext>
            </a:extLst>
          </p:cNvPr>
          <p:cNvSpPr txBox="1"/>
          <p:nvPr/>
        </p:nvSpPr>
        <p:spPr>
          <a:xfrm>
            <a:off x="5098919" y="2883419"/>
            <a:ext cx="1450512" cy="254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Shield Wall Boundary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41DAF58-1C82-5B4E-AF5B-B1416E80CDC9}"/>
              </a:ext>
            </a:extLst>
          </p:cNvPr>
          <p:cNvSpPr txBox="1"/>
          <p:nvPr/>
        </p:nvSpPr>
        <p:spPr>
          <a:xfrm>
            <a:off x="2981260" y="2992420"/>
            <a:ext cx="2025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805 Injector System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EEFFF92-1291-3B47-8CB8-7F5112F5E82E}"/>
              </a:ext>
            </a:extLst>
          </p:cNvPr>
          <p:cNvSpPr txBox="1"/>
          <p:nvPr/>
        </p:nvSpPr>
        <p:spPr>
          <a:xfrm>
            <a:off x="1559786" y="3602401"/>
            <a:ext cx="38434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Phase 5: 25 GeV e</a:t>
            </a:r>
            <a:r>
              <a:rPr lang="en-US" sz="1400" b="1" baseline="30000" dirty="0"/>
              <a:t>–</a:t>
            </a:r>
            <a:r>
              <a:rPr lang="en-US" sz="1400" b="1" dirty="0"/>
              <a:t> FEL Driver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High Gradient C-Band System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High shunt impedance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Beta = 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Stacked above </a:t>
            </a:r>
            <a:r>
              <a:rPr lang="en-US" sz="1400" dirty="0" err="1"/>
              <a:t>pRad</a:t>
            </a:r>
            <a:r>
              <a:rPr lang="en-US" sz="1400" dirty="0"/>
              <a:t> Machine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Waveguide switching to ”existing” C-band power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Multi Hz, variable pulse format over 1 </a:t>
            </a:r>
            <a:r>
              <a:rPr lang="en-US" sz="1400" dirty="0" err="1"/>
              <a:t>ms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DF855-348E-D946-800D-1DFCB13E9737}"/>
              </a:ext>
            </a:extLst>
          </p:cNvPr>
          <p:cNvSpPr/>
          <p:nvPr/>
        </p:nvSpPr>
        <p:spPr>
          <a:xfrm>
            <a:off x="4425464" y="2743181"/>
            <a:ext cx="344741" cy="48619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63024A8-E1C6-0B4B-8FD4-0EB8BD0AD22B}"/>
              </a:ext>
            </a:extLst>
          </p:cNvPr>
          <p:cNvCxnSpPr>
            <a:cxnSpLocks/>
          </p:cNvCxnSpPr>
          <p:nvPr/>
        </p:nvCxnSpPr>
        <p:spPr>
          <a:xfrm flipH="1" flipV="1">
            <a:off x="4776691" y="2769611"/>
            <a:ext cx="216805" cy="5682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DF200C-72EF-C64A-9DC7-557DFA0BB71B}"/>
              </a:ext>
            </a:extLst>
          </p:cNvPr>
          <p:cNvCxnSpPr/>
          <p:nvPr/>
        </p:nvCxnSpPr>
        <p:spPr>
          <a:xfrm>
            <a:off x="8455836" y="2776348"/>
            <a:ext cx="862789" cy="0"/>
          </a:xfrm>
          <a:prstGeom prst="line">
            <a:avLst/>
          </a:prstGeom>
          <a:ln w="12700"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Freeform 89">
            <a:extLst>
              <a:ext uri="{FF2B5EF4-FFF2-40B4-BE49-F238E27FC236}">
                <a16:creationId xmlns:a16="http://schemas.microsoft.com/office/drawing/2014/main" id="{3C373FA3-3FBA-574F-9463-E4B9BC419ADD}"/>
              </a:ext>
            </a:extLst>
          </p:cNvPr>
          <p:cNvSpPr/>
          <p:nvPr/>
        </p:nvSpPr>
        <p:spPr>
          <a:xfrm>
            <a:off x="4989211" y="2751612"/>
            <a:ext cx="837646" cy="45719"/>
          </a:xfrm>
          <a:custGeom>
            <a:avLst/>
            <a:gdLst>
              <a:gd name="connsiteX0" fmla="*/ 1279525 w 1292225"/>
              <a:gd name="connsiteY0" fmla="*/ 0 h 158750"/>
              <a:gd name="connsiteX1" fmla="*/ 0 w 1292225"/>
              <a:gd name="connsiteY1" fmla="*/ 0 h 158750"/>
              <a:gd name="connsiteX2" fmla="*/ 0 w 1292225"/>
              <a:gd name="connsiteY2" fmla="*/ 34925 h 158750"/>
              <a:gd name="connsiteX3" fmla="*/ 0 w 1292225"/>
              <a:gd name="connsiteY3" fmla="*/ 158750 h 158750"/>
              <a:gd name="connsiteX4" fmla="*/ 1282700 w 1292225"/>
              <a:gd name="connsiteY4" fmla="*/ 158750 h 158750"/>
              <a:gd name="connsiteX5" fmla="*/ 1247775 w 1292225"/>
              <a:gd name="connsiteY5" fmla="*/ 123825 h 158750"/>
              <a:gd name="connsiteX6" fmla="*/ 1241425 w 1292225"/>
              <a:gd name="connsiteY6" fmla="*/ 95250 h 158750"/>
              <a:gd name="connsiteX7" fmla="*/ 1244600 w 1292225"/>
              <a:gd name="connsiteY7" fmla="*/ 73025 h 158750"/>
              <a:gd name="connsiteX8" fmla="*/ 1247775 w 1292225"/>
              <a:gd name="connsiteY8" fmla="*/ 63500 h 158750"/>
              <a:gd name="connsiteX9" fmla="*/ 1257300 w 1292225"/>
              <a:gd name="connsiteY9" fmla="*/ 60325 h 158750"/>
              <a:gd name="connsiteX10" fmla="*/ 1292225 w 1292225"/>
              <a:gd name="connsiteY10" fmla="*/ 44450 h 158750"/>
              <a:gd name="connsiteX11" fmla="*/ 1289050 w 1292225"/>
              <a:gd name="connsiteY11" fmla="*/ 19050 h 158750"/>
              <a:gd name="connsiteX12" fmla="*/ 1279525 w 1292225"/>
              <a:gd name="connsiteY12" fmla="*/ 12700 h 158750"/>
              <a:gd name="connsiteX13" fmla="*/ 1279525 w 1292225"/>
              <a:gd name="connsiteY13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2225" h="158750">
                <a:moveTo>
                  <a:pt x="1279525" y="0"/>
                </a:moveTo>
                <a:lnTo>
                  <a:pt x="0" y="0"/>
                </a:lnTo>
                <a:lnTo>
                  <a:pt x="0" y="34925"/>
                </a:lnTo>
                <a:lnTo>
                  <a:pt x="0" y="158750"/>
                </a:lnTo>
                <a:lnTo>
                  <a:pt x="1282700" y="158750"/>
                </a:lnTo>
                <a:lnTo>
                  <a:pt x="1247775" y="123825"/>
                </a:lnTo>
                <a:cubicBezTo>
                  <a:pt x="1245658" y="114300"/>
                  <a:pt x="1242034" y="104988"/>
                  <a:pt x="1241425" y="95250"/>
                </a:cubicBezTo>
                <a:cubicBezTo>
                  <a:pt x="1240958" y="87781"/>
                  <a:pt x="1243132" y="80363"/>
                  <a:pt x="1244600" y="73025"/>
                </a:cubicBezTo>
                <a:cubicBezTo>
                  <a:pt x="1245256" y="69743"/>
                  <a:pt x="1245408" y="65867"/>
                  <a:pt x="1247775" y="63500"/>
                </a:cubicBezTo>
                <a:cubicBezTo>
                  <a:pt x="1250142" y="61133"/>
                  <a:pt x="1254374" y="61950"/>
                  <a:pt x="1257300" y="60325"/>
                </a:cubicBezTo>
                <a:cubicBezTo>
                  <a:pt x="1288196" y="43160"/>
                  <a:pt x="1263665" y="50162"/>
                  <a:pt x="1292225" y="44450"/>
                </a:cubicBezTo>
                <a:cubicBezTo>
                  <a:pt x="1291167" y="35983"/>
                  <a:pt x="1292219" y="26972"/>
                  <a:pt x="1289050" y="19050"/>
                </a:cubicBezTo>
                <a:cubicBezTo>
                  <a:pt x="1287633" y="15507"/>
                  <a:pt x="1283012" y="14250"/>
                  <a:pt x="1279525" y="12700"/>
                </a:cubicBezTo>
                <a:cubicBezTo>
                  <a:pt x="1273408" y="9982"/>
                  <a:pt x="1260475" y="6350"/>
                  <a:pt x="127952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07025B09-2CEA-F748-8138-AE0218645232}"/>
              </a:ext>
            </a:extLst>
          </p:cNvPr>
          <p:cNvSpPr/>
          <p:nvPr/>
        </p:nvSpPr>
        <p:spPr>
          <a:xfrm flipH="1" flipV="1">
            <a:off x="5896127" y="2754904"/>
            <a:ext cx="2554793" cy="45719"/>
          </a:xfrm>
          <a:custGeom>
            <a:avLst/>
            <a:gdLst>
              <a:gd name="connsiteX0" fmla="*/ 1279525 w 1292225"/>
              <a:gd name="connsiteY0" fmla="*/ 0 h 158750"/>
              <a:gd name="connsiteX1" fmla="*/ 0 w 1292225"/>
              <a:gd name="connsiteY1" fmla="*/ 0 h 158750"/>
              <a:gd name="connsiteX2" fmla="*/ 0 w 1292225"/>
              <a:gd name="connsiteY2" fmla="*/ 34925 h 158750"/>
              <a:gd name="connsiteX3" fmla="*/ 0 w 1292225"/>
              <a:gd name="connsiteY3" fmla="*/ 158750 h 158750"/>
              <a:gd name="connsiteX4" fmla="*/ 1282700 w 1292225"/>
              <a:gd name="connsiteY4" fmla="*/ 158750 h 158750"/>
              <a:gd name="connsiteX5" fmla="*/ 1247775 w 1292225"/>
              <a:gd name="connsiteY5" fmla="*/ 123825 h 158750"/>
              <a:gd name="connsiteX6" fmla="*/ 1241425 w 1292225"/>
              <a:gd name="connsiteY6" fmla="*/ 95250 h 158750"/>
              <a:gd name="connsiteX7" fmla="*/ 1244600 w 1292225"/>
              <a:gd name="connsiteY7" fmla="*/ 73025 h 158750"/>
              <a:gd name="connsiteX8" fmla="*/ 1247775 w 1292225"/>
              <a:gd name="connsiteY8" fmla="*/ 63500 h 158750"/>
              <a:gd name="connsiteX9" fmla="*/ 1257300 w 1292225"/>
              <a:gd name="connsiteY9" fmla="*/ 60325 h 158750"/>
              <a:gd name="connsiteX10" fmla="*/ 1292225 w 1292225"/>
              <a:gd name="connsiteY10" fmla="*/ 44450 h 158750"/>
              <a:gd name="connsiteX11" fmla="*/ 1289050 w 1292225"/>
              <a:gd name="connsiteY11" fmla="*/ 19050 h 158750"/>
              <a:gd name="connsiteX12" fmla="*/ 1279525 w 1292225"/>
              <a:gd name="connsiteY12" fmla="*/ 12700 h 158750"/>
              <a:gd name="connsiteX13" fmla="*/ 1279525 w 1292225"/>
              <a:gd name="connsiteY13" fmla="*/ 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2225" h="158750">
                <a:moveTo>
                  <a:pt x="1279525" y="0"/>
                </a:moveTo>
                <a:lnTo>
                  <a:pt x="0" y="0"/>
                </a:lnTo>
                <a:lnTo>
                  <a:pt x="0" y="34925"/>
                </a:lnTo>
                <a:lnTo>
                  <a:pt x="0" y="158750"/>
                </a:lnTo>
                <a:lnTo>
                  <a:pt x="1282700" y="158750"/>
                </a:lnTo>
                <a:lnTo>
                  <a:pt x="1247775" y="123825"/>
                </a:lnTo>
                <a:cubicBezTo>
                  <a:pt x="1245658" y="114300"/>
                  <a:pt x="1242034" y="104988"/>
                  <a:pt x="1241425" y="95250"/>
                </a:cubicBezTo>
                <a:cubicBezTo>
                  <a:pt x="1240958" y="87781"/>
                  <a:pt x="1243132" y="80363"/>
                  <a:pt x="1244600" y="73025"/>
                </a:cubicBezTo>
                <a:cubicBezTo>
                  <a:pt x="1245256" y="69743"/>
                  <a:pt x="1245408" y="65867"/>
                  <a:pt x="1247775" y="63500"/>
                </a:cubicBezTo>
                <a:cubicBezTo>
                  <a:pt x="1250142" y="61133"/>
                  <a:pt x="1254374" y="61950"/>
                  <a:pt x="1257300" y="60325"/>
                </a:cubicBezTo>
                <a:cubicBezTo>
                  <a:pt x="1288196" y="43160"/>
                  <a:pt x="1263665" y="50162"/>
                  <a:pt x="1292225" y="44450"/>
                </a:cubicBezTo>
                <a:cubicBezTo>
                  <a:pt x="1291167" y="35983"/>
                  <a:pt x="1292219" y="26972"/>
                  <a:pt x="1289050" y="19050"/>
                </a:cubicBezTo>
                <a:cubicBezTo>
                  <a:pt x="1287633" y="15507"/>
                  <a:pt x="1283012" y="14250"/>
                  <a:pt x="1279525" y="12700"/>
                </a:cubicBezTo>
                <a:cubicBezTo>
                  <a:pt x="1273408" y="9982"/>
                  <a:pt x="1260475" y="6350"/>
                  <a:pt x="1279525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CB60AC8-2FE5-C140-8D59-EE9C343E9FB6}"/>
              </a:ext>
            </a:extLst>
          </p:cNvPr>
          <p:cNvSpPr txBox="1"/>
          <p:nvPr/>
        </p:nvSpPr>
        <p:spPr>
          <a:xfrm>
            <a:off x="8032561" y="1841004"/>
            <a:ext cx="91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800 MeV</a:t>
            </a:r>
          </a:p>
          <a:p>
            <a:r>
              <a:rPr lang="en-US" sz="1400" dirty="0"/>
              <a:t>1mA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DD378CB-C470-A246-B64D-EAF5575C345A}"/>
              </a:ext>
            </a:extLst>
          </p:cNvPr>
          <p:cNvSpPr txBox="1"/>
          <p:nvPr/>
        </p:nvSpPr>
        <p:spPr>
          <a:xfrm>
            <a:off x="6496154" y="3230585"/>
            <a:ext cx="1783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25 GeV C-band e</a:t>
            </a:r>
            <a:r>
              <a:rPr lang="en-US" sz="1400" baseline="30000" dirty="0"/>
              <a:t>–</a:t>
            </a:r>
            <a:r>
              <a:rPr lang="en-US" sz="1400" dirty="0"/>
              <a:t> </a:t>
            </a:r>
            <a:r>
              <a:rPr lang="en-US" sz="1400" dirty="0" err="1"/>
              <a:t>linac</a:t>
            </a:r>
            <a:r>
              <a:rPr lang="en-US" sz="1400" dirty="0"/>
              <a:t> FEL Driver stacked above proton </a:t>
            </a:r>
            <a:r>
              <a:rPr lang="en-US" sz="1400" dirty="0" err="1"/>
              <a:t>linac</a:t>
            </a:r>
            <a:endParaRPr lang="en-US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4362B2-8958-994E-BCED-FC135A3CA47B}"/>
              </a:ext>
            </a:extLst>
          </p:cNvPr>
          <p:cNvCxnSpPr/>
          <p:nvPr/>
        </p:nvCxnSpPr>
        <p:spPr>
          <a:xfrm flipV="1">
            <a:off x="7224098" y="2833352"/>
            <a:ext cx="489788" cy="4052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69F84FA-482C-9746-B20A-310ECCAF2238}"/>
              </a:ext>
            </a:extLst>
          </p:cNvPr>
          <p:cNvSpPr txBox="1"/>
          <p:nvPr/>
        </p:nvSpPr>
        <p:spPr>
          <a:xfrm>
            <a:off x="1573896" y="5526322"/>
            <a:ext cx="52148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~ 80 m undulator system in Area 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&gt;50 keV fully coherent ultrashort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Building extension required for experimental hall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1E7423-4A98-7943-A4BC-4F70E633EC7F}"/>
              </a:ext>
            </a:extLst>
          </p:cNvPr>
          <p:cNvSpPr/>
          <p:nvPr/>
        </p:nvSpPr>
        <p:spPr>
          <a:xfrm rot="18792025">
            <a:off x="4487471" y="3009366"/>
            <a:ext cx="356875" cy="4571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C8BA9C8-BCA6-D546-B050-C5FBB9885368}"/>
              </a:ext>
            </a:extLst>
          </p:cNvPr>
          <p:cNvSpPr/>
          <p:nvPr/>
        </p:nvSpPr>
        <p:spPr>
          <a:xfrm>
            <a:off x="4279901" y="3016251"/>
            <a:ext cx="542925" cy="333375"/>
          </a:xfrm>
          <a:custGeom>
            <a:avLst/>
            <a:gdLst>
              <a:gd name="connsiteX0" fmla="*/ 542925 w 542925"/>
              <a:gd name="connsiteY0" fmla="*/ 0 h 333375"/>
              <a:gd name="connsiteX1" fmla="*/ 542925 w 542925"/>
              <a:gd name="connsiteY1" fmla="*/ 333375 h 333375"/>
              <a:gd name="connsiteX2" fmla="*/ 0 w 542925"/>
              <a:gd name="connsiteY2" fmla="*/ 333375 h 333375"/>
              <a:gd name="connsiteX3" fmla="*/ 0 w 542925"/>
              <a:gd name="connsiteY3" fmla="*/ 1809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333375">
                <a:moveTo>
                  <a:pt x="542925" y="0"/>
                </a:moveTo>
                <a:lnTo>
                  <a:pt x="542925" y="333375"/>
                </a:lnTo>
                <a:lnTo>
                  <a:pt x="0" y="333375"/>
                </a:lnTo>
                <a:lnTo>
                  <a:pt x="0" y="180975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C2EDF86-3A0F-324E-90E8-C359A90A65C2}"/>
              </a:ext>
            </a:extLst>
          </p:cNvPr>
          <p:cNvSpPr/>
          <p:nvPr/>
        </p:nvSpPr>
        <p:spPr>
          <a:xfrm>
            <a:off x="4464051" y="3171826"/>
            <a:ext cx="73515" cy="74253"/>
          </a:xfrm>
          <a:custGeom>
            <a:avLst/>
            <a:gdLst>
              <a:gd name="connsiteX0" fmla="*/ 53975 w 104775"/>
              <a:gd name="connsiteY0" fmla="*/ 0 h 98425"/>
              <a:gd name="connsiteX1" fmla="*/ 0 w 104775"/>
              <a:gd name="connsiteY1" fmla="*/ 53975 h 98425"/>
              <a:gd name="connsiteX2" fmla="*/ 50800 w 104775"/>
              <a:gd name="connsiteY2" fmla="*/ 98425 h 98425"/>
              <a:gd name="connsiteX3" fmla="*/ 104775 w 104775"/>
              <a:gd name="connsiteY3" fmla="*/ 44450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98425">
                <a:moveTo>
                  <a:pt x="53975" y="0"/>
                </a:moveTo>
                <a:lnTo>
                  <a:pt x="0" y="53975"/>
                </a:lnTo>
                <a:lnTo>
                  <a:pt x="50800" y="98425"/>
                </a:lnTo>
                <a:lnTo>
                  <a:pt x="104775" y="4445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6F90F5-F646-B14C-A5F1-002336D7BA56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4788058" y="2779214"/>
            <a:ext cx="119966" cy="122936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C55F33A6-809F-A048-9187-04D20D481497}"/>
              </a:ext>
            </a:extLst>
          </p:cNvPr>
          <p:cNvCxnSpPr>
            <a:cxnSpLocks/>
          </p:cNvCxnSpPr>
          <p:nvPr/>
        </p:nvCxnSpPr>
        <p:spPr>
          <a:xfrm flipH="1" flipV="1">
            <a:off x="4728782" y="3217316"/>
            <a:ext cx="402750" cy="324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18D1151A-E454-0444-87B3-E9BBA16C259D}"/>
              </a:ext>
            </a:extLst>
          </p:cNvPr>
          <p:cNvSpPr txBox="1"/>
          <p:nvPr/>
        </p:nvSpPr>
        <p:spPr>
          <a:xfrm>
            <a:off x="4955634" y="3515818"/>
            <a:ext cx="143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High brightness e</a:t>
            </a:r>
            <a:r>
              <a:rPr lang="en-US" sz="1400" baseline="30000" dirty="0"/>
              <a:t>–</a:t>
            </a:r>
            <a:r>
              <a:rPr lang="en-US" sz="1400" dirty="0"/>
              <a:t> injector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7FA501-00FB-C148-8041-FA2B623942CD}"/>
              </a:ext>
            </a:extLst>
          </p:cNvPr>
          <p:cNvSpPr/>
          <p:nvPr/>
        </p:nvSpPr>
        <p:spPr>
          <a:xfrm>
            <a:off x="6576550" y="1113853"/>
            <a:ext cx="1190985" cy="1152092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E9AC48-BA49-B548-8F40-1FF900BE9426}"/>
              </a:ext>
            </a:extLst>
          </p:cNvPr>
          <p:cNvSpPr/>
          <p:nvPr/>
        </p:nvSpPr>
        <p:spPr>
          <a:xfrm>
            <a:off x="6663159" y="1680515"/>
            <a:ext cx="342228" cy="35460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426C71C-3C1D-2747-B619-DBD2B54D0762}"/>
              </a:ext>
            </a:extLst>
          </p:cNvPr>
          <p:cNvSpPr/>
          <p:nvPr/>
        </p:nvSpPr>
        <p:spPr>
          <a:xfrm>
            <a:off x="7496356" y="1899671"/>
            <a:ext cx="211174" cy="2111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87E06A0-FD4E-AC4B-AF90-DF6A64041FA7}"/>
              </a:ext>
            </a:extLst>
          </p:cNvPr>
          <p:cNvSpPr/>
          <p:nvPr/>
        </p:nvSpPr>
        <p:spPr>
          <a:xfrm>
            <a:off x="7499419" y="1623598"/>
            <a:ext cx="211174" cy="2111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00E0A2B-B10A-A54A-B3F3-B986C19FFAF7}"/>
              </a:ext>
            </a:extLst>
          </p:cNvPr>
          <p:cNvSpPr txBox="1"/>
          <p:nvPr/>
        </p:nvSpPr>
        <p:spPr>
          <a:xfrm>
            <a:off x="6549432" y="1440558"/>
            <a:ext cx="688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805 </a:t>
            </a:r>
            <a:r>
              <a:rPr lang="en-US" sz="1000" dirty="0" err="1"/>
              <a:t>linac</a:t>
            </a:r>
            <a:endParaRPr lang="en-US" sz="10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255B17E-DD1E-D64A-8334-096553E72DB3}"/>
              </a:ext>
            </a:extLst>
          </p:cNvPr>
          <p:cNvSpPr txBox="1"/>
          <p:nvPr/>
        </p:nvSpPr>
        <p:spPr>
          <a:xfrm>
            <a:off x="6944400" y="1880237"/>
            <a:ext cx="651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 GeV protons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FFA6514-6254-A04E-ADD0-175724103268}"/>
              </a:ext>
            </a:extLst>
          </p:cNvPr>
          <p:cNvSpPr txBox="1"/>
          <p:nvPr/>
        </p:nvSpPr>
        <p:spPr>
          <a:xfrm>
            <a:off x="7109638" y="1245500"/>
            <a:ext cx="837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25 GeV electrons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B52B57E-CF75-6E4A-A37A-21D089D8666A}"/>
              </a:ext>
            </a:extLst>
          </p:cNvPr>
          <p:cNvSpPr txBox="1"/>
          <p:nvPr/>
        </p:nvSpPr>
        <p:spPr>
          <a:xfrm>
            <a:off x="5977124" y="1080657"/>
            <a:ext cx="852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Tunnel Cross Section</a:t>
            </a:r>
          </a:p>
        </p:txBody>
      </p:sp>
    </p:spTree>
    <p:extLst>
      <p:ext uri="{BB962C8B-B14F-4D97-AF65-F5344CB8AC3E}">
        <p14:creationId xmlns:p14="http://schemas.microsoft.com/office/powerpoint/2010/main" val="4642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40710"/>
            <a:ext cx="7886700" cy="4261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Diamond work ongoing at LANSCE</a:t>
            </a:r>
          </a:p>
        </p:txBody>
      </p:sp>
      <p:pic>
        <p:nvPicPr>
          <p:cNvPr id="4" name="Picture 3" descr="D:\0Diamond\paper\LANL_2\CCEvsPhi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6250" r="2389"/>
          <a:stretch/>
        </p:blipFill>
        <p:spPr bwMode="auto">
          <a:xfrm>
            <a:off x="6323019" y="1075432"/>
            <a:ext cx="4766508" cy="37823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7" y="918897"/>
            <a:ext cx="4766508" cy="3972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16819" r="10262" b="24009"/>
          <a:stretch/>
        </p:blipFill>
        <p:spPr>
          <a:xfrm>
            <a:off x="3633057" y="1267434"/>
            <a:ext cx="2531503" cy="15688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10476" y="5101023"/>
            <a:ext cx="2349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Timing measurement reproduces LANSCE pulse structure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42409" y="4870178"/>
            <a:ext cx="2527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Lifetime measurement (100 years of therapeutic dose) – 20% reduction in efficiency after 10 years of dose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03173" y="1486521"/>
            <a:ext cx="6559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FF00"/>
                </a:solidFill>
                <a:latin typeface="Calibri" panose="020F0502020204030204"/>
              </a:rPr>
              <a:t>LANSCE ICT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EE4997-B396-4E69-B469-593A00D52B65}"/>
              </a:ext>
            </a:extLst>
          </p:cNvPr>
          <p:cNvSpPr txBox="1"/>
          <p:nvPr/>
        </p:nvSpPr>
        <p:spPr>
          <a:xfrm>
            <a:off x="3435178" y="5923005"/>
            <a:ext cx="452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Anticipate next beam opportunity in ~October</a:t>
            </a:r>
          </a:p>
        </p:txBody>
      </p:sp>
    </p:spTree>
    <p:extLst>
      <p:ext uri="{BB962C8B-B14F-4D97-AF65-F5344CB8AC3E}">
        <p14:creationId xmlns:p14="http://schemas.microsoft.com/office/powerpoint/2010/main" val="17808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Beam Imaging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291" y="1334835"/>
            <a:ext cx="10446327" cy="3523492"/>
          </a:xfrm>
        </p:spPr>
        <p:txBody>
          <a:bodyPr/>
          <a:lstStyle/>
          <a:p>
            <a:pPr marL="231775" lvl="1" indent="0">
              <a:buNone/>
            </a:pPr>
            <a:r>
              <a:rPr lang="en-US" sz="2400" dirty="0"/>
              <a:t>Similar to X-ray beam imager</a:t>
            </a:r>
          </a:p>
          <a:p>
            <a:pPr marL="231775" lvl="1" indent="0">
              <a:buNone/>
            </a:pPr>
            <a:r>
              <a:rPr lang="en-US" sz="2400" dirty="0"/>
              <a:t>	x-y Pulse Mode (separation of 5 ns) </a:t>
            </a:r>
          </a:p>
          <a:p>
            <a:pPr marL="231775" lvl="1" indent="0">
              <a:buNone/>
            </a:pPr>
            <a:r>
              <a:rPr lang="en-US" sz="2400" dirty="0"/>
              <a:t>	Imaging mode</a:t>
            </a:r>
            <a:br>
              <a:rPr lang="en-US" sz="2400" dirty="0"/>
            </a:br>
            <a:r>
              <a:rPr lang="en-US" sz="2400" dirty="0"/>
              <a:t>In addition to general beam imaging, two unique applications</a:t>
            </a:r>
          </a:p>
          <a:p>
            <a:pPr marL="231775" lvl="1" indent="0">
              <a:buNone/>
            </a:pPr>
            <a:r>
              <a:rPr lang="en-US" sz="2400" dirty="0"/>
              <a:t>	In combination with a laser beam slicer which will photo-deionize H</a:t>
            </a:r>
            <a:r>
              <a:rPr lang="en-US" sz="2400" baseline="30000" dirty="0"/>
              <a:t>-</a:t>
            </a:r>
            <a:r>
              <a:rPr lang="en-US" sz="2400" dirty="0"/>
              <a:t>, generate 3D beam images</a:t>
            </a:r>
          </a:p>
          <a:p>
            <a:pPr marL="231775" lvl="1" indent="0">
              <a:buNone/>
            </a:pPr>
            <a:r>
              <a:rPr lang="en-US" sz="2400" dirty="0"/>
              <a:t>	Submersible Wireless Monitor (SWIM)</a:t>
            </a:r>
          </a:p>
        </p:txBody>
      </p:sp>
    </p:spTree>
    <p:extLst>
      <p:ext uri="{BB962C8B-B14F-4D97-AF65-F5344CB8AC3E}">
        <p14:creationId xmlns:p14="http://schemas.microsoft.com/office/powerpoint/2010/main" val="28358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 Production Facility at LANSCE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FB66E8A6-98CC-42EE-8109-69F59284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7" t="1" r="21022" b="15147"/>
          <a:stretch/>
        </p:blipFill>
        <p:spPr>
          <a:xfrm>
            <a:off x="3690973" y="2818440"/>
            <a:ext cx="2194560" cy="3840480"/>
          </a:xfrm>
        </p:spPr>
      </p:pic>
      <p:grpSp>
        <p:nvGrpSpPr>
          <p:cNvPr id="17" name="Canvas 10">
            <a:extLst>
              <a:ext uri="{FF2B5EF4-FFF2-40B4-BE49-F238E27FC236}">
                <a16:creationId xmlns:a16="http://schemas.microsoft.com/office/drawing/2014/main" id="{9D254F99-B4D9-470F-90BA-4BFC7E7C8D33}"/>
              </a:ext>
            </a:extLst>
          </p:cNvPr>
          <p:cNvGrpSpPr/>
          <p:nvPr/>
        </p:nvGrpSpPr>
        <p:grpSpPr>
          <a:xfrm>
            <a:off x="-326673" y="681530"/>
            <a:ext cx="5067300" cy="6191250"/>
            <a:chOff x="0" y="0"/>
            <a:chExt cx="5067300" cy="61912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EA4351-F1F9-462F-945A-730998C3C249}"/>
                </a:ext>
              </a:extLst>
            </p:cNvPr>
            <p:cNvSpPr/>
            <p:nvPr/>
          </p:nvSpPr>
          <p:spPr>
            <a:xfrm>
              <a:off x="0" y="0"/>
              <a:ext cx="5067300" cy="6191250"/>
            </a:xfrm>
            <a:prstGeom prst="rect">
              <a:avLst/>
            </a:prstGeom>
          </p:spPr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DE22C5-E2F5-49D0-B5BA-CF5F4F27F0EF}"/>
                </a:ext>
              </a:extLst>
            </p:cNvPr>
            <p:cNvSpPr/>
            <p:nvPr/>
          </p:nvSpPr>
          <p:spPr>
            <a:xfrm>
              <a:off x="2266950" y="295275"/>
              <a:ext cx="1685925" cy="10763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03F448-8897-41F3-8B43-79EC678C6091}"/>
                </a:ext>
              </a:extLst>
            </p:cNvPr>
            <p:cNvSpPr/>
            <p:nvPr/>
          </p:nvSpPr>
          <p:spPr>
            <a:xfrm>
              <a:off x="819151" y="5114925"/>
              <a:ext cx="2152650" cy="1428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82754E-F352-4CB2-AF55-D87A008F6481}"/>
                </a:ext>
              </a:extLst>
            </p:cNvPr>
            <p:cNvSpPr/>
            <p:nvPr/>
          </p:nvSpPr>
          <p:spPr>
            <a:xfrm>
              <a:off x="2981325" y="1276350"/>
              <a:ext cx="428625" cy="3981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830CC4B-B1A7-4AE1-A814-03F05B7F3927}"/>
                </a:ext>
              </a:extLst>
            </p:cNvPr>
            <p:cNvSpPr/>
            <p:nvPr/>
          </p:nvSpPr>
          <p:spPr>
            <a:xfrm>
              <a:off x="3038476" y="4914900"/>
              <a:ext cx="161925" cy="3429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8A9156-906B-42A5-8FF1-C0681B2C500D}"/>
                </a:ext>
              </a:extLst>
            </p:cNvPr>
            <p:cNvSpPr/>
            <p:nvPr/>
          </p:nvSpPr>
          <p:spPr>
            <a:xfrm>
              <a:off x="3228974" y="442913"/>
              <a:ext cx="138113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ABDA54-C78F-4E41-A447-BE381173BE84}"/>
                </a:ext>
              </a:extLst>
            </p:cNvPr>
            <p:cNvSpPr/>
            <p:nvPr/>
          </p:nvSpPr>
          <p:spPr>
            <a:xfrm>
              <a:off x="3228975" y="5080613"/>
              <a:ext cx="133350" cy="1238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Text Box 295">
              <a:extLst>
                <a:ext uri="{FF2B5EF4-FFF2-40B4-BE49-F238E27FC236}">
                  <a16:creationId xmlns:a16="http://schemas.microsoft.com/office/drawing/2014/main" id="{6B3CD057-7D33-456B-ADE8-EB75359EE6B9}"/>
                </a:ext>
              </a:extLst>
            </p:cNvPr>
            <p:cNvSpPr txBox="1"/>
            <p:nvPr/>
          </p:nvSpPr>
          <p:spPr>
            <a:xfrm>
              <a:off x="876300" y="4791075"/>
              <a:ext cx="1371599" cy="26572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Beam pipe</a:t>
              </a:r>
              <a:endParaRPr lang="en-US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95">
              <a:extLst>
                <a:ext uri="{FF2B5EF4-FFF2-40B4-BE49-F238E27FC236}">
                  <a16:creationId xmlns:a16="http://schemas.microsoft.com/office/drawing/2014/main" id="{D836DF56-C56F-4B5B-AFC1-226274AF579A}"/>
                </a:ext>
              </a:extLst>
            </p:cNvPr>
            <p:cNvSpPr txBox="1"/>
            <p:nvPr/>
          </p:nvSpPr>
          <p:spPr>
            <a:xfrm>
              <a:off x="1600200" y="2793636"/>
              <a:ext cx="1371601" cy="89253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Water-filled transfer tube</a:t>
              </a:r>
              <a:endParaRPr lang="en-US" sz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295">
              <a:extLst>
                <a:ext uri="{FF2B5EF4-FFF2-40B4-BE49-F238E27FC236}">
                  <a16:creationId xmlns:a16="http://schemas.microsoft.com/office/drawing/2014/main" id="{B8718719-11C1-4587-9971-D417000FB6E0}"/>
                </a:ext>
              </a:extLst>
            </p:cNvPr>
            <p:cNvSpPr txBox="1"/>
            <p:nvPr/>
          </p:nvSpPr>
          <p:spPr>
            <a:xfrm>
              <a:off x="2156440" y="5398723"/>
              <a:ext cx="1996460" cy="38197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Target carrier</a:t>
              </a:r>
              <a:endParaRPr lang="en-US" sz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295">
              <a:extLst>
                <a:ext uri="{FF2B5EF4-FFF2-40B4-BE49-F238E27FC236}">
                  <a16:creationId xmlns:a16="http://schemas.microsoft.com/office/drawing/2014/main" id="{F24573F7-A0EC-479E-8ABB-67DE79C40339}"/>
                </a:ext>
              </a:extLst>
            </p:cNvPr>
            <p:cNvSpPr txBox="1"/>
            <p:nvPr/>
          </p:nvSpPr>
          <p:spPr>
            <a:xfrm>
              <a:off x="2304076" y="391794"/>
              <a:ext cx="515325" cy="62738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Hot cell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295">
              <a:extLst>
                <a:ext uri="{FF2B5EF4-FFF2-40B4-BE49-F238E27FC236}">
                  <a16:creationId xmlns:a16="http://schemas.microsoft.com/office/drawing/2014/main" id="{2CE31BD8-6BDC-4EF1-B9B5-899EF7C2AA91}"/>
                </a:ext>
              </a:extLst>
            </p:cNvPr>
            <p:cNvSpPr txBox="1"/>
            <p:nvPr/>
          </p:nvSpPr>
          <p:spPr>
            <a:xfrm>
              <a:off x="3456600" y="1413488"/>
              <a:ext cx="1505925" cy="572475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Chain drive mechanism</a:t>
              </a:r>
              <a:endParaRPr lang="en-US" sz="1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6833455-88F0-47AF-AB6E-D57D9F9FB2C5}"/>
                </a:ext>
              </a:extLst>
            </p:cNvPr>
            <p:cNvCxnSpPr/>
            <p:nvPr/>
          </p:nvCxnSpPr>
          <p:spPr>
            <a:xfrm>
              <a:off x="352426" y="5191125"/>
              <a:ext cx="24669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85">
              <a:extLst>
                <a:ext uri="{FF2B5EF4-FFF2-40B4-BE49-F238E27FC236}">
                  <a16:creationId xmlns:a16="http://schemas.microsoft.com/office/drawing/2014/main" id="{605DFDFB-FF46-470A-B8D2-897866FB35AA}"/>
                </a:ext>
              </a:extLst>
            </p:cNvPr>
            <p:cNvSpPr/>
            <p:nvPr/>
          </p:nvSpPr>
          <p:spPr>
            <a:xfrm>
              <a:off x="3228976" y="438150"/>
              <a:ext cx="133350" cy="4772025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3" name="Curved Connector 86">
              <a:extLst>
                <a:ext uri="{FF2B5EF4-FFF2-40B4-BE49-F238E27FC236}">
                  <a16:creationId xmlns:a16="http://schemas.microsoft.com/office/drawing/2014/main" id="{34512336-8F5A-4376-9335-BC7832BB02CD}"/>
                </a:ext>
              </a:extLst>
            </p:cNvPr>
            <p:cNvCxnSpPr/>
            <p:nvPr/>
          </p:nvCxnSpPr>
          <p:spPr>
            <a:xfrm rot="10800000">
              <a:off x="3374231" y="1152526"/>
              <a:ext cx="388145" cy="290512"/>
            </a:xfrm>
            <a:prstGeom prst="curvedConnector3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F9D5EAC-9991-4703-B6C1-0A198F488074}"/>
                </a:ext>
              </a:extLst>
            </p:cNvPr>
            <p:cNvCxnSpPr>
              <a:stCxn id="28" idx="0"/>
              <a:endCxn id="23" idx="2"/>
            </p:cNvCxnSpPr>
            <p:nvPr/>
          </p:nvCxnSpPr>
          <p:spPr>
            <a:xfrm flipH="1" flipV="1">
              <a:off x="3119439" y="5257800"/>
              <a:ext cx="35231" cy="140923"/>
            </a:xfrm>
            <a:prstGeom prst="straightConnector1">
              <a:avLst/>
            </a:prstGeom>
            <a:ln w="158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68656B-C96B-4F06-BCDF-94A2C1544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367" y="2131320"/>
            <a:ext cx="3747462" cy="2809636"/>
          </a:xfrm>
          <a:prstGeom prst="rect">
            <a:avLst/>
          </a:prstGeom>
        </p:spPr>
      </p:pic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243095DE-DEC8-4C56-A81F-D98E830777DB}"/>
              </a:ext>
            </a:extLst>
          </p:cNvPr>
          <p:cNvSpPr txBox="1">
            <a:spLocks/>
          </p:cNvSpPr>
          <p:nvPr/>
        </p:nvSpPr>
        <p:spPr>
          <a:xfrm>
            <a:off x="5907972" y="1409321"/>
            <a:ext cx="2711302" cy="2245242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sz="24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solidFill>
                  <a:schemeClr val="accent1"/>
                </a:solidFill>
              </a:rPr>
              <a:t>Presently: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Plastic film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accent1"/>
                </a:solidFill>
                <a:sym typeface="Symbol" panose="05050102010706020507" pitchFamily="18" charset="2"/>
              </a:rPr>
              <a:t> 1 hour per measurement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C24AA5DF-FEDD-4C4C-A895-AC638A07E31F}"/>
              </a:ext>
            </a:extLst>
          </p:cNvPr>
          <p:cNvSpPr txBox="1">
            <a:spLocks/>
          </p:cNvSpPr>
          <p:nvPr/>
        </p:nvSpPr>
        <p:spPr>
          <a:xfrm>
            <a:off x="5942196" y="3871644"/>
            <a:ext cx="2711302" cy="2245242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sz="24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solidFill>
                  <a:schemeClr val="accent1"/>
                </a:solidFill>
              </a:rPr>
              <a:t>Preferred: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Electronic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Seconds per measurement</a:t>
            </a:r>
          </a:p>
        </p:txBody>
      </p:sp>
    </p:spTree>
    <p:extLst>
      <p:ext uri="{BB962C8B-B14F-4D97-AF65-F5344CB8AC3E}">
        <p14:creationId xmlns:p14="http://schemas.microsoft.com/office/powerpoint/2010/main" val="219960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 Production Facility at LANSCE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grpSp>
        <p:nvGrpSpPr>
          <p:cNvPr id="35" name="Canvas 10">
            <a:extLst>
              <a:ext uri="{FF2B5EF4-FFF2-40B4-BE49-F238E27FC236}">
                <a16:creationId xmlns:a16="http://schemas.microsoft.com/office/drawing/2014/main" id="{E560086D-A9CA-4A9C-806D-C09FDFBC654A}"/>
              </a:ext>
            </a:extLst>
          </p:cNvPr>
          <p:cNvGrpSpPr/>
          <p:nvPr/>
        </p:nvGrpSpPr>
        <p:grpSpPr>
          <a:xfrm>
            <a:off x="2885184" y="737201"/>
            <a:ext cx="5067300" cy="6191250"/>
            <a:chOff x="0" y="0"/>
            <a:chExt cx="5067300" cy="619125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1BD352C-DBC3-47B0-AE81-1529B1E82054}"/>
                </a:ext>
              </a:extLst>
            </p:cNvPr>
            <p:cNvSpPr/>
            <p:nvPr/>
          </p:nvSpPr>
          <p:spPr>
            <a:xfrm>
              <a:off x="0" y="0"/>
              <a:ext cx="5067300" cy="6191250"/>
            </a:xfrm>
            <a:prstGeom prst="rect">
              <a:avLst/>
            </a:prstGeom>
          </p:spPr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62FF1CD-2828-47AA-9FB9-752B62ACE4D7}"/>
                </a:ext>
              </a:extLst>
            </p:cNvPr>
            <p:cNvSpPr/>
            <p:nvPr/>
          </p:nvSpPr>
          <p:spPr>
            <a:xfrm>
              <a:off x="2266950" y="295275"/>
              <a:ext cx="1685925" cy="10763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06EBC51-395D-48AD-9A68-F036BA0763A5}"/>
                </a:ext>
              </a:extLst>
            </p:cNvPr>
            <p:cNvSpPr/>
            <p:nvPr/>
          </p:nvSpPr>
          <p:spPr>
            <a:xfrm>
              <a:off x="819151" y="5114925"/>
              <a:ext cx="2152650" cy="1428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0AA99E-C43D-4952-80F2-D839100CF88E}"/>
                </a:ext>
              </a:extLst>
            </p:cNvPr>
            <p:cNvSpPr/>
            <p:nvPr/>
          </p:nvSpPr>
          <p:spPr>
            <a:xfrm>
              <a:off x="2981325" y="1276350"/>
              <a:ext cx="428625" cy="3981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62D63F3-870A-45F3-B417-0B3B5B8D05ED}"/>
                </a:ext>
              </a:extLst>
            </p:cNvPr>
            <p:cNvSpPr/>
            <p:nvPr/>
          </p:nvSpPr>
          <p:spPr>
            <a:xfrm>
              <a:off x="3038476" y="4914900"/>
              <a:ext cx="161925" cy="3429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475D64D-D329-48FE-A8D9-379975B8C3AD}"/>
                </a:ext>
              </a:extLst>
            </p:cNvPr>
            <p:cNvSpPr/>
            <p:nvPr/>
          </p:nvSpPr>
          <p:spPr>
            <a:xfrm>
              <a:off x="3228974" y="442913"/>
              <a:ext cx="138113" cy="142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9F44336-8CC0-45C9-ABAF-DD1848CDF034}"/>
                </a:ext>
              </a:extLst>
            </p:cNvPr>
            <p:cNvSpPr/>
            <p:nvPr/>
          </p:nvSpPr>
          <p:spPr>
            <a:xfrm>
              <a:off x="3228975" y="5080613"/>
              <a:ext cx="133350" cy="1238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" name="Text Box 295">
              <a:extLst>
                <a:ext uri="{FF2B5EF4-FFF2-40B4-BE49-F238E27FC236}">
                  <a16:creationId xmlns:a16="http://schemas.microsoft.com/office/drawing/2014/main" id="{2C4C0455-FBFF-4B8C-94C2-DE0A8E7AEF37}"/>
                </a:ext>
              </a:extLst>
            </p:cNvPr>
            <p:cNvSpPr txBox="1"/>
            <p:nvPr/>
          </p:nvSpPr>
          <p:spPr>
            <a:xfrm>
              <a:off x="876300" y="4791075"/>
              <a:ext cx="1371599" cy="26572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Beam pipe</a:t>
              </a:r>
              <a:endParaRPr lang="en-US" sz="110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295">
              <a:extLst>
                <a:ext uri="{FF2B5EF4-FFF2-40B4-BE49-F238E27FC236}">
                  <a16:creationId xmlns:a16="http://schemas.microsoft.com/office/drawing/2014/main" id="{878256BF-8569-416C-BB60-F1F194C67065}"/>
                </a:ext>
              </a:extLst>
            </p:cNvPr>
            <p:cNvSpPr txBox="1"/>
            <p:nvPr/>
          </p:nvSpPr>
          <p:spPr>
            <a:xfrm>
              <a:off x="1600200" y="2793636"/>
              <a:ext cx="1371601" cy="89253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Water-filled transfer tube</a:t>
              </a:r>
              <a:endParaRPr lang="en-US" sz="120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Text Box 295">
              <a:extLst>
                <a:ext uri="{FF2B5EF4-FFF2-40B4-BE49-F238E27FC236}">
                  <a16:creationId xmlns:a16="http://schemas.microsoft.com/office/drawing/2014/main" id="{884F2E5A-962A-45D8-AB91-48A454ADCBD7}"/>
                </a:ext>
              </a:extLst>
            </p:cNvPr>
            <p:cNvSpPr txBox="1"/>
            <p:nvPr/>
          </p:nvSpPr>
          <p:spPr>
            <a:xfrm>
              <a:off x="2156440" y="5398723"/>
              <a:ext cx="1996460" cy="38197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Target carrier</a:t>
              </a:r>
              <a:endParaRPr lang="en-US" sz="120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Text Box 295">
              <a:extLst>
                <a:ext uri="{FF2B5EF4-FFF2-40B4-BE49-F238E27FC236}">
                  <a16:creationId xmlns:a16="http://schemas.microsoft.com/office/drawing/2014/main" id="{F5EBF1BD-40D8-40E4-B4EE-3B7DC017E160}"/>
                </a:ext>
              </a:extLst>
            </p:cNvPr>
            <p:cNvSpPr txBox="1"/>
            <p:nvPr/>
          </p:nvSpPr>
          <p:spPr>
            <a:xfrm>
              <a:off x="2304076" y="391794"/>
              <a:ext cx="515325" cy="62738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Hot cell</a:t>
              </a:r>
              <a:endParaRPr lang="en-US" sz="120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Text Box 295">
              <a:extLst>
                <a:ext uri="{FF2B5EF4-FFF2-40B4-BE49-F238E27FC236}">
                  <a16:creationId xmlns:a16="http://schemas.microsoft.com/office/drawing/2014/main" id="{172F5B5D-EF2F-4291-A519-2C3B4834444B}"/>
                </a:ext>
              </a:extLst>
            </p:cNvPr>
            <p:cNvSpPr txBox="1"/>
            <p:nvPr/>
          </p:nvSpPr>
          <p:spPr>
            <a:xfrm>
              <a:off x="3456600" y="1413488"/>
              <a:ext cx="1505925" cy="572475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Chain drive mechanism</a:t>
              </a:r>
              <a:endParaRPr lang="en-US" sz="120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8B79B10-6777-49C3-A80A-F8687FFC8400}"/>
                </a:ext>
              </a:extLst>
            </p:cNvPr>
            <p:cNvCxnSpPr/>
            <p:nvPr/>
          </p:nvCxnSpPr>
          <p:spPr>
            <a:xfrm>
              <a:off x="352426" y="5191125"/>
              <a:ext cx="24669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17">
              <a:extLst>
                <a:ext uri="{FF2B5EF4-FFF2-40B4-BE49-F238E27FC236}">
                  <a16:creationId xmlns:a16="http://schemas.microsoft.com/office/drawing/2014/main" id="{5F8B8BB3-30D9-46D7-A2B6-263EACC1F836}"/>
                </a:ext>
              </a:extLst>
            </p:cNvPr>
            <p:cNvSpPr/>
            <p:nvPr/>
          </p:nvSpPr>
          <p:spPr>
            <a:xfrm>
              <a:off x="3228976" y="438150"/>
              <a:ext cx="133350" cy="4772025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52" name="Curved Connector 18">
              <a:extLst>
                <a:ext uri="{FF2B5EF4-FFF2-40B4-BE49-F238E27FC236}">
                  <a16:creationId xmlns:a16="http://schemas.microsoft.com/office/drawing/2014/main" id="{76E1F189-D34D-4E0B-BDE2-4D7E6C51BA37}"/>
                </a:ext>
              </a:extLst>
            </p:cNvPr>
            <p:cNvCxnSpPr/>
            <p:nvPr/>
          </p:nvCxnSpPr>
          <p:spPr>
            <a:xfrm rot="10800000">
              <a:off x="3374231" y="1152526"/>
              <a:ext cx="388145" cy="290512"/>
            </a:xfrm>
            <a:prstGeom prst="curvedConnector3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52634ED-AC91-43D6-8336-681F0FC392AE}"/>
                </a:ext>
              </a:extLst>
            </p:cNvPr>
            <p:cNvCxnSpPr>
              <a:stCxn id="47" idx="0"/>
              <a:endCxn id="42" idx="2"/>
            </p:cNvCxnSpPr>
            <p:nvPr/>
          </p:nvCxnSpPr>
          <p:spPr>
            <a:xfrm flipH="1" flipV="1">
              <a:off x="3119439" y="5257800"/>
              <a:ext cx="35231" cy="140923"/>
            </a:xfrm>
            <a:prstGeom prst="straightConnector1">
              <a:avLst/>
            </a:prstGeom>
            <a:ln w="158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1DF157D3-1006-4235-9417-268785A21991}"/>
              </a:ext>
            </a:extLst>
          </p:cNvPr>
          <p:cNvSpPr txBox="1">
            <a:spLocks/>
          </p:cNvSpPr>
          <p:nvPr/>
        </p:nvSpPr>
        <p:spPr>
          <a:xfrm>
            <a:off x="1427858" y="4585874"/>
            <a:ext cx="2847975" cy="762000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sz="24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Submersible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271A8F2D-1539-4914-9079-0D8B2332058E}"/>
              </a:ext>
            </a:extLst>
          </p:cNvPr>
          <p:cNvSpPr txBox="1">
            <a:spLocks/>
          </p:cNvSpPr>
          <p:nvPr/>
        </p:nvSpPr>
        <p:spPr>
          <a:xfrm>
            <a:off x="1704075" y="1728465"/>
            <a:ext cx="2919629" cy="1457233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sz="24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Low maintenance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EA6F9DD-9562-4F08-995A-DFDF57D6E6CF}"/>
              </a:ext>
            </a:extLst>
          </p:cNvPr>
          <p:cNvSpPr/>
          <p:nvPr/>
        </p:nvSpPr>
        <p:spPr>
          <a:xfrm>
            <a:off x="4304408" y="3146682"/>
            <a:ext cx="1619251" cy="1448143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AFEE318-713C-4CE5-9433-27A7FD81DBE7}"/>
              </a:ext>
            </a:extLst>
          </p:cNvPr>
          <p:cNvSpPr/>
          <p:nvPr/>
        </p:nvSpPr>
        <p:spPr>
          <a:xfrm>
            <a:off x="6295137" y="1770961"/>
            <a:ext cx="1619251" cy="1448143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5576D3D-5A05-4D5F-BB2B-07A07ECB1B89}"/>
              </a:ext>
            </a:extLst>
          </p:cNvPr>
          <p:cNvCxnSpPr/>
          <p:nvPr/>
        </p:nvCxnSpPr>
        <p:spPr>
          <a:xfrm flipH="1">
            <a:off x="3377507" y="4080862"/>
            <a:ext cx="803076" cy="446887"/>
          </a:xfrm>
          <a:prstGeom prst="straightConnector1">
            <a:avLst/>
          </a:prstGeom>
          <a:ln w="50800">
            <a:solidFill>
              <a:srgbClr val="FFC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66A8B6C-533D-4F7E-A691-A7991DBCA943}"/>
              </a:ext>
            </a:extLst>
          </p:cNvPr>
          <p:cNvCxnSpPr/>
          <p:nvPr/>
        </p:nvCxnSpPr>
        <p:spPr>
          <a:xfrm flipH="1" flipV="1">
            <a:off x="7537938" y="3243932"/>
            <a:ext cx="595522" cy="713657"/>
          </a:xfrm>
          <a:prstGeom prst="straightConnector1">
            <a:avLst/>
          </a:prstGeom>
          <a:ln w="50800">
            <a:solidFill>
              <a:srgbClr val="FFC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8F5B2D1A-4791-4685-968D-7B8112EAF392}"/>
              </a:ext>
            </a:extLst>
          </p:cNvPr>
          <p:cNvSpPr/>
          <p:nvPr/>
        </p:nvSpPr>
        <p:spPr>
          <a:xfrm>
            <a:off x="4847330" y="961038"/>
            <a:ext cx="1149835" cy="1121989"/>
          </a:xfrm>
          <a:prstGeom prst="ellipse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1D08EFFA-C271-4042-962B-FDAE23885528}"/>
              </a:ext>
            </a:extLst>
          </p:cNvPr>
          <p:cNvSpPr txBox="1">
            <a:spLocks/>
          </p:cNvSpPr>
          <p:nvPr/>
        </p:nvSpPr>
        <p:spPr>
          <a:xfrm>
            <a:off x="7828658" y="4156676"/>
            <a:ext cx="1876426" cy="760671"/>
          </a:xfrm>
          <a:prstGeom prst="rect">
            <a:avLst/>
          </a:prstGeom>
        </p:spPr>
        <p:txBody>
          <a:bodyPr/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sz="24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Wireless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D84E2E6-0419-4B0B-9A3C-83C487CEB88D}"/>
              </a:ext>
            </a:extLst>
          </p:cNvPr>
          <p:cNvCxnSpPr/>
          <p:nvPr/>
        </p:nvCxnSpPr>
        <p:spPr>
          <a:xfrm flipH="1">
            <a:off x="3941568" y="1703700"/>
            <a:ext cx="803076" cy="446887"/>
          </a:xfrm>
          <a:prstGeom prst="straightConnector1">
            <a:avLst/>
          </a:prstGeom>
          <a:ln w="50800">
            <a:solidFill>
              <a:srgbClr val="FFC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70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75">
      <a:dk1>
        <a:srgbClr val="5E5E5E"/>
      </a:dk1>
      <a:lt1>
        <a:srgbClr val="FFFFFF"/>
      </a:lt1>
      <a:dk2>
        <a:srgbClr val="919191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9" id="{95CC3619-AF79-C146-A6EF-4D00A3C2F9DB}" vid="{288B0790-739E-9840-BB62-0321C38B0556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75-slideshow-temp</Template>
  <TotalTime>17268</TotalTime>
  <Words>776</Words>
  <Application>Microsoft Office PowerPoint</Application>
  <PresentationFormat>Widescreen</PresentationFormat>
  <Paragraphs>181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1_Office Theme</vt:lpstr>
      <vt:lpstr>LANSCE Beam Diagnostic Needs</vt:lpstr>
      <vt:lpstr>Talk Outline</vt:lpstr>
      <vt:lpstr>LANSCE accelerator overview</vt:lpstr>
      <vt:lpstr>ASET: 10-Year End State  LANSCE Facility</vt:lpstr>
      <vt:lpstr>ASET: 10-Year End State  LANSCE Facility</vt:lpstr>
      <vt:lpstr>Diamond work ongoing at LANSCE</vt:lpstr>
      <vt:lpstr>Proton Beam Imaging</vt:lpstr>
      <vt:lpstr>Isotope Production Facility at LANSCE</vt:lpstr>
      <vt:lpstr>Isotope Production Facility at LANSCE</vt:lpstr>
      <vt:lpstr>Ion chamber prototype</vt:lpstr>
      <vt:lpstr>Ion chamber prototype</vt:lpstr>
      <vt:lpstr>Bremsstrahlung X-ray cutoff monitor</vt:lpstr>
      <vt:lpstr>Beam halo and electron cloud monitor</vt:lpstr>
      <vt:lpstr>Beam halo and electron cloud monitor</vt:lpstr>
      <vt:lpstr>PSR</vt:lpstr>
    </vt:vector>
  </TitlesOfParts>
  <Company>LANL DCS-CSD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DDS User</dc:creator>
  <cp:lastModifiedBy>Smedley, John Morgan</cp:lastModifiedBy>
  <cp:revision>255</cp:revision>
  <cp:lastPrinted>2019-07-09T17:32:13Z</cp:lastPrinted>
  <dcterms:created xsi:type="dcterms:W3CDTF">2018-01-26T15:44:48Z</dcterms:created>
  <dcterms:modified xsi:type="dcterms:W3CDTF">2020-01-25T06:36:40Z</dcterms:modified>
</cp:coreProperties>
</file>