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3"/>
  </p:notesMasterIdLst>
  <p:handoutMasterIdLst>
    <p:handoutMasterId r:id="rId24"/>
  </p:handoutMasterIdLst>
  <p:sldIdLst>
    <p:sldId id="256" r:id="rId2"/>
    <p:sldId id="425" r:id="rId3"/>
    <p:sldId id="427" r:id="rId4"/>
    <p:sldId id="426" r:id="rId5"/>
    <p:sldId id="423" r:id="rId6"/>
    <p:sldId id="366" r:id="rId7"/>
    <p:sldId id="421" r:id="rId8"/>
    <p:sldId id="432" r:id="rId9"/>
    <p:sldId id="435" r:id="rId10"/>
    <p:sldId id="436" r:id="rId11"/>
    <p:sldId id="439" r:id="rId12"/>
    <p:sldId id="440" r:id="rId13"/>
    <p:sldId id="434" r:id="rId14"/>
    <p:sldId id="353" r:id="rId15"/>
    <p:sldId id="335" r:id="rId16"/>
    <p:sldId id="428" r:id="rId17"/>
    <p:sldId id="429" r:id="rId18"/>
    <p:sldId id="430" r:id="rId19"/>
    <p:sldId id="424" r:id="rId20"/>
    <p:sldId id="408" r:id="rId21"/>
    <p:sldId id="431" r:id="rId22"/>
  </p:sldIdLst>
  <p:sldSz cx="13439775" cy="7559675"/>
  <p:notesSz cx="7559675" cy="106918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36D326A-4DA4-4047-91E3-55D5FB799310}">
          <p14:sldIdLst>
            <p14:sldId id="256"/>
            <p14:sldId id="425"/>
            <p14:sldId id="427"/>
            <p14:sldId id="426"/>
            <p14:sldId id="423"/>
            <p14:sldId id="366"/>
            <p14:sldId id="421"/>
            <p14:sldId id="432"/>
            <p14:sldId id="435"/>
            <p14:sldId id="436"/>
            <p14:sldId id="439"/>
            <p14:sldId id="440"/>
            <p14:sldId id="434"/>
            <p14:sldId id="353"/>
            <p14:sldId id="335"/>
            <p14:sldId id="428"/>
            <p14:sldId id="429"/>
            <p14:sldId id="430"/>
            <p14:sldId id="424"/>
            <p14:sldId id="408"/>
            <p14:sldId id="43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42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58" autoAdjust="0"/>
    <p:restoredTop sz="94660"/>
  </p:normalViewPr>
  <p:slideViewPr>
    <p:cSldViewPr>
      <p:cViewPr varScale="1">
        <p:scale>
          <a:sx n="108" d="100"/>
          <a:sy n="108" d="100"/>
        </p:scale>
        <p:origin x="192" y="54"/>
      </p:cViewPr>
      <p:guideLst>
        <p:guide orient="horz" pos="2381"/>
        <p:guide pos="423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it-IT" sz="14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it-IT" sz="14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2"/>
          </p:nvPr>
        </p:nvSpPr>
        <p:spPr>
          <a:xfrm>
            <a:off x="0" y="10157399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it-IT" sz="14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399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1753B000-ACBB-4785-B369-62BD1E2E3AFE}" type="slidenum">
              <a:rPr/>
              <a:pPr marL="0" marR="0" lvl="0" indent="0" algn="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400"/>
              </a:pPr>
              <a:t>‹#›</a:t>
            </a:fld>
            <a:endParaRPr lang="it-IT" sz="14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1979044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215900" y="812800"/>
            <a:ext cx="7126288" cy="400843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19"/>
            <a:ext cx="6047639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" name="Header Placeholder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it-IT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5" name="Date Placeholder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it-IT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4"/>
          </p:nvPr>
        </p:nvSpPr>
        <p:spPr>
          <a:xfrm>
            <a:off x="0" y="10157399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it-IT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399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it-IT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8EFF4011-A2BA-4C80-9E71-0138B6338D29}" type="slidenum">
              <a:rPr/>
              <a:pPr lvl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62675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216000" marR="0" indent="-216000" rtl="0" hangingPunct="0">
      <a:tabLst/>
      <a:defRPr lang="it-IT" sz="2000" b="0" i="0" u="none" strike="noStrike" kern="1200" cap="none">
        <a:ln>
          <a:noFill/>
        </a:ln>
        <a:latin typeface="Liberation Sans" pitchFamily="1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1099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" y="3"/>
            <a:ext cx="13439775" cy="755967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13" name="Rounded Rectangle 12"/>
          <p:cNvSpPr/>
          <p:nvPr/>
        </p:nvSpPr>
        <p:spPr>
          <a:xfrm>
            <a:off x="95999" y="76893"/>
            <a:ext cx="13247779" cy="7376912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903967" y="3527848"/>
            <a:ext cx="9407843" cy="1763924"/>
          </a:xfrm>
        </p:spPr>
        <p:txBody>
          <a:bodyPr/>
          <a:lstStyle>
            <a:lvl1pPr marL="0" indent="0" algn="ctr">
              <a:buNone/>
              <a:defRPr sz="2900">
                <a:solidFill>
                  <a:schemeClr val="tx2"/>
                </a:solidFill>
              </a:defRPr>
            </a:lvl1pPr>
            <a:lvl2pPr marL="503988" indent="0" algn="ctr">
              <a:buNone/>
            </a:lvl2pPr>
            <a:lvl3pPr marL="1007977" indent="0" algn="ctr">
              <a:buNone/>
            </a:lvl3pPr>
            <a:lvl4pPr marL="1511965" indent="0" algn="ctr">
              <a:buNone/>
            </a:lvl4pPr>
            <a:lvl5pPr marL="2015953" indent="0" algn="ctr">
              <a:buNone/>
            </a:lvl5pPr>
            <a:lvl6pPr marL="2519942" indent="0" algn="ctr">
              <a:buNone/>
            </a:lvl6pPr>
            <a:lvl7pPr marL="3023930" indent="0" algn="ctr">
              <a:buNone/>
            </a:lvl7pPr>
            <a:lvl8pPr marL="3527918" indent="0" algn="ctr">
              <a:buNone/>
            </a:lvl8pPr>
            <a:lvl9pPr marL="4031906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smtClean="0"/>
              <a:t>10/12/2018</a:t>
            </a:r>
            <a:endParaRPr lang="it-IT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smtClean="0"/>
              <a:t>Dr. Simone M. Mazza on behalf of the SCIPP UCSC group</a:t>
            </a:r>
            <a:endParaRPr lang="it-IT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500">
                <a:solidFill>
                  <a:srgbClr val="FFFFFF"/>
                </a:solidFill>
              </a:defRPr>
            </a:lvl1pPr>
          </a:lstStyle>
          <a:p>
            <a:pPr lvl="0"/>
            <a:fld id="{57477E95-0D6C-4D81-BE98-BFB76CD5FD44}" type="slidenum">
              <a:rPr lang="it-IT" smtClean="0"/>
              <a:pPr lvl="0"/>
              <a:t>‹#›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92497" y="1597592"/>
            <a:ext cx="13259780" cy="168361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92497" y="1539628"/>
            <a:ext cx="13259780" cy="13291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ctangle 10"/>
          <p:cNvSpPr/>
          <p:nvPr/>
        </p:nvSpPr>
        <p:spPr>
          <a:xfrm>
            <a:off x="92497" y="3281207"/>
            <a:ext cx="13259780" cy="121841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71989" y="1660010"/>
            <a:ext cx="12095798" cy="1620430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smtClean="0"/>
              <a:t>10/12/2018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smtClean="0"/>
              <a:t>Dr. Simone M. Mazza on behalf of the SCIPP UCSC group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9311EAF-4C4F-4D19-A68D-D291EDA7DF54}" type="slidenum">
              <a:rPr lang="it-IT" smtClean="0"/>
              <a:pPr lvl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43838" y="302744"/>
            <a:ext cx="2956751" cy="645022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43978" y="302743"/>
            <a:ext cx="8175863" cy="645022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smtClean="0"/>
              <a:t>10/12/2018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smtClean="0"/>
              <a:t>Dr. Simone M. Mazza on behalf of the SCIPP UCSC group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60FEB2F-5666-4049-8B75-4594EF81A537}" type="slidenum">
              <a:rPr lang="it-IT" smtClean="0"/>
              <a:pPr lvl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smtClean="0"/>
              <a:t>10/12/2018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smtClean="0"/>
              <a:t>Dr. Simone M. Mazza on behalf of the SCIPP UCSC group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‹#›</a:t>
            </a:fld>
            <a:endParaRPr lang="it-IT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343979" y="1595935"/>
            <a:ext cx="11423808" cy="5039783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" y="3"/>
            <a:ext cx="13439775" cy="755967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10" name="Rounded Rectangle 9"/>
          <p:cNvSpPr/>
          <p:nvPr/>
        </p:nvSpPr>
        <p:spPr>
          <a:xfrm>
            <a:off x="95999" y="76893"/>
            <a:ext cx="13247779" cy="7376912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1652" y="1049959"/>
            <a:ext cx="11423808" cy="1501435"/>
          </a:xfrm>
        </p:spPr>
        <p:txBody>
          <a:bodyPr anchor="b" anchorCtr="0"/>
          <a:lstStyle>
            <a:lvl1pPr algn="l">
              <a:buNone/>
              <a:defRPr sz="44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1652" y="2808630"/>
            <a:ext cx="11423808" cy="1475186"/>
          </a:xfrm>
        </p:spPr>
        <p:txBody>
          <a:bodyPr anchor="t" anchorCtr="0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smtClean="0"/>
              <a:t>10/12/2018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5983" y="6803708"/>
            <a:ext cx="5879901" cy="503978"/>
          </a:xfrm>
        </p:spPr>
        <p:txBody>
          <a:bodyPr/>
          <a:lstStyle/>
          <a:p>
            <a:pPr lvl="0"/>
            <a:r>
              <a:rPr lang="en-US" smtClean="0"/>
              <a:t>Dr. Simone M. Mazza on behalf of the SCIPP UCSC group</a:t>
            </a:r>
            <a:endParaRPr lang="it-IT"/>
          </a:p>
        </p:txBody>
      </p:sp>
      <p:sp>
        <p:nvSpPr>
          <p:cNvPr id="7" name="Rectangle 6"/>
          <p:cNvSpPr/>
          <p:nvPr/>
        </p:nvSpPr>
        <p:spPr>
          <a:xfrm flipV="1">
            <a:off x="102024" y="2620015"/>
            <a:ext cx="13247989" cy="100796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101632" y="2581046"/>
            <a:ext cx="13248381" cy="5039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100396" y="2721483"/>
            <a:ext cx="13249615" cy="50398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5037" y="6844026"/>
            <a:ext cx="671988" cy="503978"/>
          </a:xfrm>
        </p:spPr>
        <p:txBody>
          <a:bodyPr/>
          <a:lstStyle/>
          <a:p>
            <a:pPr lvl="0"/>
            <a:fld id="{CDE6EDFE-99FE-4C64-93E9-30E3A845F97A}" type="slidenum">
              <a:rPr lang="it-IT" smtClean="0"/>
              <a:pPr lvl="0"/>
              <a:t>‹#›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smtClean="0"/>
              <a:t>10/12/2018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smtClean="0"/>
              <a:t>Dr. Simone M. Mazza on behalf of the SCIPP UCSC group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4547293-5085-461F-A80E-7B5F0EEDD9AB}" type="slidenum">
              <a:rPr lang="it-IT" smtClean="0"/>
              <a:pPr lvl="0"/>
              <a:t>‹#›</a:t>
            </a:fld>
            <a:endParaRPr lang="it-IT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1343978" y="1595935"/>
            <a:ext cx="5510307" cy="5039783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7251878" y="1595935"/>
            <a:ext cx="5510307" cy="5039783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3979" y="300987"/>
            <a:ext cx="11423808" cy="1259946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3980" y="1595931"/>
            <a:ext cx="5487908" cy="839964"/>
          </a:xfrm>
          <a:noFill/>
          <a:ln w="12700" cap="sq" cmpd="sng" algn="ctr">
            <a:noFill/>
            <a:prstDash val="solid"/>
          </a:ln>
        </p:spPr>
        <p:txBody>
          <a:bodyPr lIns="100794" anchor="b" anchorCtr="0">
            <a:noAutofit/>
          </a:bodyPr>
          <a:lstStyle>
            <a:lvl1pPr marL="0" indent="0">
              <a:buNone/>
              <a:defRPr sz="26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7279879" y="1595931"/>
            <a:ext cx="5487908" cy="839964"/>
          </a:xfrm>
          <a:noFill/>
          <a:ln w="12700" cap="sq" cmpd="sng" algn="ctr">
            <a:noFill/>
            <a:prstDash val="solid"/>
          </a:ln>
        </p:spPr>
        <p:txBody>
          <a:bodyPr lIns="100794" anchor="b" anchorCtr="0">
            <a:noAutofit/>
          </a:bodyPr>
          <a:lstStyle>
            <a:lvl1pPr marL="0" indent="0">
              <a:buNone/>
              <a:defRPr sz="26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smtClean="0"/>
              <a:t>10/12/2018</a:t>
            </a:r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smtClean="0"/>
              <a:t>Dr. Simone M. Mazza on behalf of the SCIPP UCSC group</a:t>
            </a: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FEAC13F-FB21-428C-9C63-C17F53D3DB24}" type="slidenum">
              <a:rPr lang="it-IT" smtClean="0"/>
              <a:pPr lvl="0"/>
              <a:t>‹#›</a:t>
            </a:fld>
            <a:endParaRPr lang="it-IT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1343980" y="2477893"/>
            <a:ext cx="5487908" cy="4283816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7279879" y="2477893"/>
            <a:ext cx="5487908" cy="4283816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smtClean="0"/>
              <a:t>10/12/2018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smtClean="0"/>
              <a:t>Dr. Simone M. Mazza on behalf of the SCIPP UCSC group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00F449A-61D5-4748-96B8-FDB295177C5A}" type="slidenum">
              <a:rPr lang="it-IT" smtClean="0"/>
              <a:pPr lvl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smtClean="0"/>
              <a:t>10/12/2018</a:t>
            </a: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smtClean="0"/>
              <a:t>Dr. Simone M. Mazza on behalf of the SCIPP UCSC group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375778A-8F39-427E-8DEF-FB775D7806DC}" type="slidenum">
              <a:rPr lang="it-IT" smtClean="0"/>
              <a:pPr lvl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" y="3"/>
            <a:ext cx="13439775" cy="7559675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9" name="Rounded Rectangle 8"/>
          <p:cNvSpPr/>
          <p:nvPr/>
        </p:nvSpPr>
        <p:spPr>
          <a:xfrm>
            <a:off x="94080" y="76895"/>
            <a:ext cx="13247779" cy="737824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3979" y="300987"/>
            <a:ext cx="11423808" cy="1259946"/>
          </a:xfrm>
        </p:spPr>
        <p:txBody>
          <a:bodyPr anchor="b" anchorCtr="0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343978" y="1763927"/>
            <a:ext cx="2799953" cy="4955787"/>
          </a:xfrm>
        </p:spPr>
        <p:txBody>
          <a:bodyPr/>
          <a:lstStyle>
            <a:lvl1pPr marL="0" indent="0">
              <a:buNone/>
              <a:defRPr sz="2000"/>
            </a:lvl1pPr>
            <a:lvl2pPr>
              <a:buNone/>
              <a:defRPr sz="1300"/>
            </a:lvl2pPr>
            <a:lvl3pPr>
              <a:buNone/>
              <a:defRPr sz="11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smtClean="0"/>
              <a:t>10/12/2018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smtClean="0"/>
              <a:t>Dr. Simone M. Mazza on behalf of the SCIPP UCSC group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46927A3-A633-41E8-9A0D-52C666394D00}" type="slidenum">
              <a:rPr lang="it-IT" smtClean="0"/>
              <a:pPr lvl="0"/>
              <a:t>‹#›</a:t>
            </a:fld>
            <a:endParaRPr lang="it-IT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4367927" y="1763927"/>
            <a:ext cx="8399860" cy="4955787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3978" y="5401949"/>
            <a:ext cx="10751820" cy="575726"/>
          </a:xfrm>
        </p:spPr>
        <p:txBody>
          <a:bodyPr anchor="ctr">
            <a:noAutofit/>
          </a:bodyPr>
          <a:lstStyle>
            <a:lvl1pPr algn="l">
              <a:buNone/>
              <a:defRPr sz="31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3978" y="6003013"/>
            <a:ext cx="10751820" cy="755968"/>
          </a:xfrm>
        </p:spPr>
        <p:txBody>
          <a:bodyPr/>
          <a:lstStyle>
            <a:lvl1pPr marL="0" indent="0">
              <a:buFontTx/>
              <a:buNone/>
              <a:defRPr sz="18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smtClean="0"/>
              <a:t>10/12/2018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343978" y="6803708"/>
            <a:ext cx="5711905" cy="503978"/>
          </a:xfrm>
        </p:spPr>
        <p:txBody>
          <a:bodyPr/>
          <a:lstStyle/>
          <a:p>
            <a:pPr lvl="0"/>
            <a:r>
              <a:rPr lang="en-US" smtClean="0"/>
              <a:t>Dr. Simone M. Mazza on behalf of the SCIPP UCSC group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15037" y="6844026"/>
            <a:ext cx="671988" cy="503978"/>
          </a:xfrm>
        </p:spPr>
        <p:txBody>
          <a:bodyPr/>
          <a:lstStyle/>
          <a:p>
            <a:pPr lvl="0"/>
            <a:fld id="{D0CF9D07-20C6-470F-9D5A-2F72A49ACFFF}" type="slidenum">
              <a:rPr lang="it-IT" smtClean="0"/>
              <a:pPr lvl="0"/>
              <a:t>‹#›</a:t>
            </a:fld>
            <a:endParaRPr lang="it-IT"/>
          </a:p>
        </p:txBody>
      </p:sp>
      <p:sp>
        <p:nvSpPr>
          <p:cNvPr id="11" name="Rectangle 10"/>
          <p:cNvSpPr/>
          <p:nvPr/>
        </p:nvSpPr>
        <p:spPr>
          <a:xfrm flipV="1">
            <a:off x="100397" y="5162752"/>
            <a:ext cx="13238179" cy="100796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ectangle 11"/>
          <p:cNvSpPr/>
          <p:nvPr/>
        </p:nvSpPr>
        <p:spPr>
          <a:xfrm>
            <a:off x="100693" y="5126290"/>
            <a:ext cx="13237883" cy="5039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3" name="Rectangle 12"/>
          <p:cNvSpPr/>
          <p:nvPr/>
        </p:nvSpPr>
        <p:spPr>
          <a:xfrm>
            <a:off x="100696" y="5261599"/>
            <a:ext cx="13237880" cy="53801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399" y="73500"/>
            <a:ext cx="13230878" cy="5050283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5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" y="3"/>
            <a:ext cx="13439775" cy="755967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8" name="Rounded Rectangle 7"/>
          <p:cNvSpPr/>
          <p:nvPr/>
        </p:nvSpPr>
        <p:spPr>
          <a:xfrm>
            <a:off x="94080" y="76895"/>
            <a:ext cx="13247779" cy="737824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343979" y="302737"/>
            <a:ext cx="11423808" cy="1259946"/>
          </a:xfrm>
          <a:prstGeom prst="rect">
            <a:avLst/>
          </a:prstGeom>
        </p:spPr>
        <p:txBody>
          <a:bodyPr lIns="100794" tIns="50397" rIns="100794" bIns="100794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343979" y="1595935"/>
            <a:ext cx="11423808" cy="5039783"/>
          </a:xfrm>
          <a:prstGeom prst="rect">
            <a:avLst/>
          </a:prstGeom>
        </p:spPr>
        <p:txBody>
          <a:bodyPr lIns="100794" tIns="50397" rIns="100794" bIns="50397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9071850" y="6824710"/>
            <a:ext cx="3639939" cy="524977"/>
          </a:xfrm>
          <a:prstGeom prst="rect">
            <a:avLst/>
          </a:prstGeom>
        </p:spPr>
        <p:txBody>
          <a:bodyPr lIns="100794" tIns="50397" rIns="100794" bIns="50397" anchor="ctr" anchorCtr="0"/>
          <a:lstStyle>
            <a:lvl1pPr algn="r" eaLnBrk="1" latinLnBrk="0" hangingPunct="1">
              <a:defRPr kumimoji="0"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10/12/2018</a:t>
            </a: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343979" y="6803708"/>
            <a:ext cx="5823903" cy="503978"/>
          </a:xfrm>
          <a:prstGeom prst="rect">
            <a:avLst/>
          </a:prstGeom>
        </p:spPr>
        <p:txBody>
          <a:bodyPr lIns="100794" tIns="50397" rIns="100794" bIns="50397" anchor="ctr" anchorCtr="0"/>
          <a:lstStyle>
            <a:lvl1pPr eaLnBrk="1" latinLnBrk="0" hangingPunct="1">
              <a:defRPr kumimoji="0"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Dr. Simone M. Mazza on behalf of the SCIPP UCSC group</a:t>
            </a:r>
            <a:endParaRPr lang="it-IT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215037" y="6845706"/>
            <a:ext cx="671988" cy="503978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5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fld id="{64921AFD-2596-436D-8F99-DB4E5218B110}" type="slidenum">
              <a:rPr lang="it-IT" smtClean="0"/>
              <a:pPr lvl="0"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2393" indent="-302393" algn="l" rtl="0" eaLnBrk="1" latinLnBrk="0" hangingPunct="1">
        <a:spcBef>
          <a:spcPts val="639"/>
        </a:spcBef>
        <a:buClr>
          <a:schemeClr val="accent1"/>
        </a:buClr>
        <a:buSzPct val="85000"/>
        <a:buFont typeface="Wingdings 2"/>
        <a:buChar char="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04786" indent="-251995" algn="l" rtl="0" eaLnBrk="1" latinLnBrk="0" hangingPunct="1">
        <a:spcBef>
          <a:spcPts val="408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07179" indent="-251995" algn="l" rtl="0" eaLnBrk="1" latinLnBrk="0" hangingPunct="1">
        <a:spcBef>
          <a:spcPts val="408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209572" indent="-251995" algn="l" rtl="0" eaLnBrk="1" latinLnBrk="0" hangingPunct="1">
        <a:spcBef>
          <a:spcPts val="408"/>
        </a:spcBef>
        <a:buClr>
          <a:schemeClr val="accent3"/>
        </a:buClr>
        <a:buSzPct val="80000"/>
        <a:buFont typeface="Wingdings 2"/>
        <a:buChar char="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511965" indent="-251995" algn="l" rtl="0" eaLnBrk="1" latinLnBrk="0" hangingPunct="1">
        <a:spcBef>
          <a:spcPts val="408"/>
        </a:spcBef>
        <a:buClr>
          <a:schemeClr val="accent3"/>
        </a:buClr>
        <a:buFontTx/>
        <a:buChar char="o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1814358" indent="-251995" algn="l" rtl="0" eaLnBrk="1" latinLnBrk="0" hangingPunct="1">
        <a:spcBef>
          <a:spcPts val="408"/>
        </a:spcBef>
        <a:buClr>
          <a:schemeClr val="accent3"/>
        </a:buClr>
        <a:buChar char="•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16751" indent="-251995" algn="l" rtl="0" eaLnBrk="1" latinLnBrk="0" hangingPunct="1">
        <a:spcBef>
          <a:spcPts val="408"/>
        </a:spcBef>
        <a:buClr>
          <a:schemeClr val="accent2"/>
        </a:buClr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2419144" indent="-251995" algn="l" rtl="0" eaLnBrk="1" latinLnBrk="0" hangingPunct="1">
        <a:spcBef>
          <a:spcPts val="408"/>
        </a:spcBef>
        <a:buClr>
          <a:schemeClr val="accent1">
            <a:tint val="60000"/>
          </a:schemeClr>
        </a:buClr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721537" indent="-251995" algn="l" rtl="0" eaLnBrk="1" latinLnBrk="0" hangingPunct="1">
        <a:spcBef>
          <a:spcPts val="408"/>
        </a:spcBef>
        <a:buClr>
          <a:schemeClr val="accent2">
            <a:tint val="60000"/>
          </a:schemeClr>
        </a:buClr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0398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7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6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1595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994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02393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52791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03190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tmp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tmp"/><Relationship Id="rId4" Type="http://schemas.openxmlformats.org/officeDocument/2006/relationships/image" Target="../media/image39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dico.fnal.gov/event/ANLHEP1390/session/8/contribution/68/material/slides/0.pdf" TargetMode="Externa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tmp"/><Relationship Id="rId4" Type="http://schemas.openxmlformats.org/officeDocument/2006/relationships/image" Target="../media/image39.tm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ltas_cutout_dissolv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70000" contrast="-70000"/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28154" y="1229262"/>
            <a:ext cx="2650554" cy="431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altas_cutout_dissolv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70000" contrast="-70000"/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271" y="1236440"/>
            <a:ext cx="2650554" cy="431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815231" y="539477"/>
            <a:ext cx="9145016" cy="6033610"/>
          </a:xfrm>
          <a:prstGeom prst="roundRect">
            <a:avLst/>
          </a:prstGeom>
          <a:blipFill dpi="0" rotWithShape="1">
            <a:blip r:embed="rId4">
              <a:alphaModFix amt="27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smtClean="0"/>
              <a:t>10/12/2018</a:t>
            </a:r>
            <a:endParaRPr lang="it-IT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59247" y="6803708"/>
            <a:ext cx="9217024" cy="503978"/>
          </a:xfrm>
        </p:spPr>
        <p:txBody>
          <a:bodyPr/>
          <a:lstStyle/>
          <a:p>
            <a:pPr lvl="0"/>
            <a:r>
              <a:rPr lang="en-US" smtClean="0"/>
              <a:t>Dr. Simone M. Mazza on behalf of the SCIPP UCSC group</a:t>
            </a:r>
            <a:endParaRPr lang="it-IT" dirty="0" smtClean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15037" y="6845706"/>
            <a:ext cx="600194" cy="503978"/>
          </a:xfrm>
        </p:spPr>
        <p:txBody>
          <a:bodyPr/>
          <a:lstStyle/>
          <a:p>
            <a:pPr lvl="0"/>
            <a:fld id="{8F3C9F86-BB66-4D63-AFEB-13493A8DADE5}" type="slidenum">
              <a:rPr/>
              <a:pPr lvl="0"/>
              <a:t>1</a:t>
            </a:fld>
            <a:endParaRPr lang="it-IT"/>
          </a:p>
        </p:txBody>
      </p:sp>
      <p:sp>
        <p:nvSpPr>
          <p:cNvPr id="2" name="Subtitle 1"/>
          <p:cNvSpPr txBox="1">
            <a:spLocks noGrp="1"/>
          </p:cNvSpPr>
          <p:nvPr>
            <p:ph type="subTitle" idx="4294967295"/>
          </p:nvPr>
        </p:nvSpPr>
        <p:spPr>
          <a:xfrm>
            <a:off x="815231" y="1958884"/>
            <a:ext cx="9072563" cy="4104456"/>
          </a:xfrm>
        </p:spPr>
        <p:txBody>
          <a:bodyPr anchor="ctr">
            <a:normAutofit fontScale="70000" lnSpcReduction="2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indent="0" algn="ctr">
              <a:buNone/>
            </a:pPr>
            <a:r>
              <a:rPr lang="it-IT" sz="9400" b="1" dirty="0" smtClean="0"/>
              <a:t>UC Santa Cruz </a:t>
            </a:r>
          </a:p>
          <a:p>
            <a:pPr marL="0" indent="0" algn="ctr">
              <a:buNone/>
            </a:pPr>
            <a:r>
              <a:rPr lang="it-IT" sz="9400" b="1" dirty="0" smtClean="0"/>
              <a:t>SCIPP laboratories</a:t>
            </a:r>
          </a:p>
          <a:p>
            <a:pPr marL="0" indent="0" algn="ctr">
              <a:buNone/>
            </a:pPr>
            <a:r>
              <a:rPr lang="en-US" sz="5400" dirty="0" smtClean="0"/>
              <a:t>Advanced </a:t>
            </a:r>
            <a:r>
              <a:rPr lang="en-US" sz="5400" dirty="0"/>
              <a:t>Detectors for XFELs and Proton </a:t>
            </a:r>
            <a:r>
              <a:rPr lang="en-US" sz="5400" dirty="0" smtClean="0"/>
              <a:t>Accelerators</a:t>
            </a:r>
          </a:p>
          <a:p>
            <a:pPr marL="0" indent="0" algn="ctr">
              <a:buNone/>
            </a:pPr>
            <a:endParaRPr lang="it-IT" sz="4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638"/>
              </a:spcBef>
              <a:buNone/>
            </a:pPr>
            <a:r>
              <a:rPr lang="en-US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Dr. Simone 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en-US" sz="24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Mazza</a:t>
            </a:r>
            <a:r>
              <a:rPr lang="en-US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(SCIPP, UC Santa Cruz), </a:t>
            </a:r>
          </a:p>
          <a:p>
            <a:pPr marL="0" indent="0" algn="ctr">
              <a:spcBef>
                <a:spcPts val="638"/>
              </a:spcBef>
              <a:buNone/>
            </a:pPr>
            <a:r>
              <a:rPr lang="en-US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behalf of </a:t>
            </a:r>
            <a:r>
              <a:rPr lang="en-US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the SCIPP UCSC group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287" y="4740365"/>
            <a:ext cx="2733300" cy="12823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303" y="1835621"/>
            <a:ext cx="2574766" cy="2574766"/>
          </a:xfrm>
          <a:prstGeom prst="rect">
            <a:avLst/>
          </a:prstGeom>
        </p:spPr>
      </p:pic>
      <p:pic>
        <p:nvPicPr>
          <p:cNvPr id="5122" name="Picture 2" descr="Image result for doe logo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0" b="30681"/>
          <a:stretch/>
        </p:blipFill>
        <p:spPr bwMode="auto">
          <a:xfrm>
            <a:off x="10221326" y="693149"/>
            <a:ext cx="2957077" cy="78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183" y="230128"/>
            <a:ext cx="11423808" cy="1259946"/>
          </a:xfrm>
        </p:spPr>
        <p:txBody>
          <a:bodyPr/>
          <a:lstStyle/>
          <a:p>
            <a:r>
              <a:rPr lang="en-US" dirty="0" smtClean="0"/>
              <a:t>Sensor readout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smtClean="0"/>
              <a:t>10/12/2018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dirty="0" smtClean="0"/>
              <a:t>Dr. Simone M. Mazza on behalf of the SCIPP UCSC group</a:t>
            </a:r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10</a:t>
            </a:fld>
            <a:endParaRPr lang="it-IT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055" y="3911909"/>
            <a:ext cx="3840427" cy="288032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3983" y="611485"/>
            <a:ext cx="3495753" cy="26218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311" y="4248527"/>
            <a:ext cx="3324070" cy="24930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072482" y="490769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1Ch board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845426" y="4234271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2Ch board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135711" y="6353737"/>
            <a:ext cx="1170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16Ch board</a:t>
            </a:r>
            <a:endParaRPr lang="en-US" dirty="0"/>
          </a:p>
        </p:txBody>
      </p:sp>
      <p:sp>
        <p:nvSpPr>
          <p:cNvPr id="13" name="Content Placeholder 5"/>
          <p:cNvSpPr txBox="1">
            <a:spLocks/>
          </p:cNvSpPr>
          <p:nvPr/>
        </p:nvSpPr>
        <p:spPr>
          <a:xfrm>
            <a:off x="311175" y="1595935"/>
            <a:ext cx="7776864" cy="5039783"/>
          </a:xfrm>
          <a:prstGeom prst="rect">
            <a:avLst/>
          </a:prstGeom>
        </p:spPr>
        <p:txBody>
          <a:bodyPr vert="horz" lIns="100794" tIns="50397" rIns="100794" bIns="50397">
            <a:normAutofit/>
          </a:bodyPr>
          <a:lstStyle>
            <a:lvl1pPr marL="302393" indent="-302393" algn="l" rtl="0" eaLnBrk="1" latinLnBrk="0" hangingPunct="1">
              <a:spcBef>
                <a:spcPts val="639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4786" indent="-251995" algn="l" rtl="0" eaLnBrk="1" latinLnBrk="0" hangingPunct="1">
              <a:spcBef>
                <a:spcPts val="408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7179" indent="-251995" algn="l" rtl="0" eaLnBrk="1" latinLnBrk="0" hangingPunct="1">
              <a:spcBef>
                <a:spcPts val="408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9572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1965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FontTx/>
              <a:buChar char="o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4358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Char char="•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16751" indent="-251995" algn="l" rtl="0" eaLnBrk="1" latinLnBrk="0" hangingPunct="1">
              <a:spcBef>
                <a:spcPts val="408"/>
              </a:spcBef>
              <a:buClr>
                <a:schemeClr val="accent2"/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19144" indent="-251995" algn="l" rtl="0" eaLnBrk="1" latinLnBrk="0" hangingPunct="1">
              <a:spcBef>
                <a:spcPts val="408"/>
              </a:spcBef>
              <a:buClr>
                <a:schemeClr val="accent1">
                  <a:tint val="60000"/>
                </a:schemeClr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21537" indent="-251995" algn="l" rtl="0" eaLnBrk="1" latinLnBrk="0" hangingPunct="1">
              <a:spcBef>
                <a:spcPts val="408"/>
              </a:spcBef>
              <a:buClr>
                <a:schemeClr val="accent2">
                  <a:tint val="60000"/>
                </a:schemeClr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Sensors are read out with analog boards</a:t>
            </a:r>
          </a:p>
          <a:p>
            <a:r>
              <a:rPr lang="en-US" dirty="0" smtClean="0"/>
              <a:t>Si-</a:t>
            </a:r>
            <a:r>
              <a:rPr lang="en-US" dirty="0" err="1" smtClean="0"/>
              <a:t>Ge</a:t>
            </a:r>
            <a:r>
              <a:rPr lang="en-US" dirty="0"/>
              <a:t> </a:t>
            </a:r>
            <a:r>
              <a:rPr lang="en-US" dirty="0" smtClean="0"/>
              <a:t>fast amplifier (bandwidth </a:t>
            </a:r>
            <a:r>
              <a:rPr lang="en-US" dirty="0"/>
              <a:t>&gt; </a:t>
            </a:r>
            <a:r>
              <a:rPr lang="en-US" dirty="0" smtClean="0"/>
              <a:t>1GHz)</a:t>
            </a:r>
          </a:p>
          <a:p>
            <a:r>
              <a:rPr lang="en-US" dirty="0" smtClean="0"/>
              <a:t>We have boards with 1ch, 2ch, 4ch, 16ch</a:t>
            </a:r>
          </a:p>
          <a:p>
            <a:r>
              <a:rPr lang="en-US" dirty="0" smtClean="0"/>
              <a:t>Readout with GHz oscilloscope or 16ch digitizer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49245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215" y="11397"/>
            <a:ext cx="11423808" cy="1259946"/>
          </a:xfrm>
        </p:spPr>
        <p:txBody>
          <a:bodyPr/>
          <a:lstStyle/>
          <a:p>
            <a:r>
              <a:rPr lang="en-US" dirty="0" smtClean="0"/>
              <a:t>ASIC sensor readout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smtClean="0"/>
              <a:t>10/12/2018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smtClean="0"/>
              <a:t>Dr. Simone M. Mazza on behalf of the SCIPP UCSC group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11</a:t>
            </a:fld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527198" y="1331565"/>
            <a:ext cx="6737567" cy="530415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UCSC is not directly involved in ASIC development</a:t>
            </a:r>
          </a:p>
          <a:p>
            <a:pPr lvl="1"/>
            <a:r>
              <a:rPr lang="en-US" dirty="0" smtClean="0"/>
              <a:t>However we’re following the technology closely!</a:t>
            </a:r>
          </a:p>
          <a:p>
            <a:r>
              <a:rPr lang="en-US" dirty="0" smtClean="0"/>
              <a:t>ASIC is being developed for HGTD: ALTIROC chip</a:t>
            </a:r>
          </a:p>
          <a:p>
            <a:r>
              <a:rPr lang="en-US" dirty="0" smtClean="0"/>
              <a:t>Bump bonded to a sensor</a:t>
            </a:r>
          </a:p>
          <a:p>
            <a:pPr lvl="1"/>
            <a:r>
              <a:rPr lang="en-US" dirty="0" smtClean="0"/>
              <a:t>Bump bonding was done at a Chinese company for 5x5 sensor arrays to 5x5 chips</a:t>
            </a:r>
          </a:p>
          <a:p>
            <a:r>
              <a:rPr lang="en-US" dirty="0" smtClean="0"/>
              <a:t>TOT (Time Over Threshold) correction on the TOA (Time Of Arrival) </a:t>
            </a:r>
          </a:p>
          <a:p>
            <a:pPr lvl="1"/>
            <a:r>
              <a:rPr lang="en-US" dirty="0" smtClean="0"/>
              <a:t>Observed time resolution (after correction) of ~35ps of chip bump bonded to a sensor</a:t>
            </a:r>
          </a:p>
          <a:p>
            <a:endParaRPr lang="en-US" dirty="0" smtClean="0"/>
          </a:p>
          <a:p>
            <a:r>
              <a:rPr lang="en-US" dirty="0" smtClean="0"/>
              <a:t>Several other chips are in development for fast timing</a:t>
            </a:r>
          </a:p>
          <a:p>
            <a:pPr lvl="1"/>
            <a:r>
              <a:rPr lang="en-US" dirty="0" smtClean="0"/>
              <a:t>E.g. for application in medical science</a:t>
            </a:r>
          </a:p>
          <a:p>
            <a:pPr lvl="1"/>
            <a:r>
              <a:rPr lang="en-US" dirty="0" smtClean="0"/>
              <a:t>See next slide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 descr="https://atlas.web.cern.ch/Atlas/GROUPS/PHYSICS/UPGRADE/CERN-LHCC-2018-023/ch04_fig_29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958" y="395461"/>
            <a:ext cx="3027752" cy="211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atlas.web.cern.ch/Atlas/GROUPS/PHYSICS/UPGRADE/CERN-LHCC-2018-023/ch04_fig_30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8" r="4979" b="51550"/>
          <a:stretch/>
        </p:blipFill>
        <p:spPr bwMode="auto">
          <a:xfrm>
            <a:off x="9384183" y="1979637"/>
            <a:ext cx="3730335" cy="144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7511975" y="3470818"/>
          <a:ext cx="4952605" cy="3354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6" name="Acrobat Document" r:id="rId5" imgW="2700138" imgH="1828329" progId="AcroExch.Document.DC">
                  <p:embed/>
                </p:oleObj>
              </mc:Choice>
              <mc:Fallback>
                <p:oleObj name="Acrobat Document" r:id="rId5" imgW="2700138" imgH="182832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511975" y="3470818"/>
                        <a:ext cx="4952605" cy="33541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343" y="212666"/>
            <a:ext cx="2219341" cy="172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516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smtClean="0"/>
              <a:t>10/12/2018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smtClean="0"/>
              <a:t>Dr. Simone M. Mazza on behalf of the SCIPP UCSC group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12</a:t>
            </a:fld>
            <a:endParaRPr lang="it-IT"/>
          </a:p>
        </p:txBody>
      </p:sp>
      <p:pic>
        <p:nvPicPr>
          <p:cNvPr id="7" name="Content Placeholder 6" descr="Screen Clipping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" t="17143"/>
          <a:stretch/>
        </p:blipFill>
        <p:spPr>
          <a:xfrm>
            <a:off x="448120" y="611485"/>
            <a:ext cx="12609811" cy="5760640"/>
          </a:xfrm>
        </p:spPr>
      </p:pic>
      <p:sp>
        <p:nvSpPr>
          <p:cNvPr id="8" name="TextBox 7"/>
          <p:cNvSpPr txBox="1"/>
          <p:nvPr/>
        </p:nvSpPr>
        <p:spPr>
          <a:xfrm>
            <a:off x="10248279" y="6588149"/>
            <a:ext cx="3062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Thanks to Federico </a:t>
            </a:r>
            <a:r>
              <a:rPr lang="en-US" dirty="0" err="1" smtClean="0"/>
              <a:t>Fausti</a:t>
            </a:r>
            <a:r>
              <a:rPr lang="en-US" dirty="0" smtClean="0"/>
              <a:t> (Torino)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646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smtClean="0"/>
              <a:t>10/12/2018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smtClean="0"/>
              <a:t>Dr. Simone M. Mazza on behalf of the SCIPP UCSC group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13</a:t>
            </a:fld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887025" y="1595935"/>
            <a:ext cx="8929206" cy="503978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SCIPP has great experience in silicon sensors</a:t>
            </a:r>
          </a:p>
          <a:p>
            <a:pPr lvl="1"/>
            <a:r>
              <a:rPr lang="en-US" dirty="0" smtClean="0"/>
              <a:t>Production, simulation and testing</a:t>
            </a:r>
          </a:p>
          <a:p>
            <a:pPr lvl="1"/>
            <a:r>
              <a:rPr lang="en-US" dirty="0" smtClean="0"/>
              <a:t>We have all the key instrumentation</a:t>
            </a:r>
          </a:p>
          <a:p>
            <a:pPr lvl="1"/>
            <a:r>
              <a:rPr lang="en-US" dirty="0" smtClean="0"/>
              <a:t>Contacts with industry and irradiation sites</a:t>
            </a:r>
          </a:p>
          <a:p>
            <a:pPr lvl="1"/>
            <a:r>
              <a:rPr lang="en-US" dirty="0" smtClean="0"/>
              <a:t>We have patented </a:t>
            </a:r>
            <a:r>
              <a:rPr lang="en-US" dirty="0" smtClean="0"/>
              <a:t>innovative devices</a:t>
            </a:r>
            <a:r>
              <a:rPr lang="en-US" dirty="0" smtClean="0"/>
              <a:t>: </a:t>
            </a:r>
            <a:endParaRPr lang="en-US" dirty="0" smtClean="0"/>
          </a:p>
          <a:p>
            <a:pPr lvl="2"/>
            <a:r>
              <a:rPr lang="en-US" dirty="0" smtClean="0"/>
              <a:t>AC-LGAD </a:t>
            </a:r>
            <a:r>
              <a:rPr lang="en-US" dirty="0" smtClean="0"/>
              <a:t>(</a:t>
            </a:r>
            <a:r>
              <a:rPr lang="en-US" dirty="0" smtClean="0"/>
              <a:t>Patent </a:t>
            </a:r>
            <a:r>
              <a:rPr lang="en-US" dirty="0" smtClean="0"/>
              <a:t>9613993, issued</a:t>
            </a:r>
            <a:r>
              <a:rPr lang="en-US" dirty="0" smtClean="0"/>
              <a:t> 4</a:t>
            </a:r>
            <a:r>
              <a:rPr lang="en-US" dirty="0" smtClean="0"/>
              <a:t>/29/2017</a:t>
            </a:r>
            <a:r>
              <a:rPr lang="en-US" dirty="0" smtClean="0"/>
              <a:t>)</a:t>
            </a:r>
            <a:endParaRPr lang="en-US" dirty="0" smtClean="0"/>
          </a:p>
          <a:p>
            <a:pPr lvl="2"/>
            <a:r>
              <a:rPr lang="en-US" dirty="0" smtClean="0"/>
              <a:t>Slim </a:t>
            </a:r>
            <a:r>
              <a:rPr lang="en-US" dirty="0" smtClean="0"/>
              <a:t>edge sensors (</a:t>
            </a:r>
            <a:r>
              <a:rPr lang="en-US" dirty="0"/>
              <a:t>Patent </a:t>
            </a:r>
            <a:r>
              <a:rPr lang="en-US" dirty="0" smtClean="0"/>
              <a:t>8841170, issued </a:t>
            </a:r>
            <a:r>
              <a:rPr lang="en-US" dirty="0"/>
              <a:t>9/23/2014</a:t>
            </a:r>
            <a:r>
              <a:rPr lang="en-US" dirty="0" smtClean="0"/>
              <a:t>)</a:t>
            </a:r>
            <a:endParaRPr lang="en-US" dirty="0" smtClean="0"/>
          </a:p>
          <a:p>
            <a:pPr lvl="2"/>
            <a:r>
              <a:rPr lang="en-US" dirty="0" smtClean="0"/>
              <a:t>Plus patent pending of  DJ-LGAD (</a:t>
            </a:r>
            <a:r>
              <a:rPr lang="en-US" dirty="0"/>
              <a:t>Patent </a:t>
            </a:r>
            <a:r>
              <a:rPr lang="en-US" dirty="0" smtClean="0"/>
              <a:t>App. </a:t>
            </a:r>
            <a:r>
              <a:rPr lang="en-US" dirty="0"/>
              <a:t>SC </a:t>
            </a:r>
            <a:r>
              <a:rPr lang="en-US" dirty="0" smtClean="0"/>
              <a:t>2019-978)</a:t>
            </a:r>
          </a:p>
          <a:p>
            <a:r>
              <a:rPr lang="en-US" dirty="0" smtClean="0"/>
              <a:t>Leading the R&amp;D effort on LGADs for HGTD and participating other R&amp;D projects (AC-LGAD, TI-LGAD, DJ-LGAD)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SCIPP is also a </a:t>
            </a:r>
            <a:r>
              <a:rPr lang="en-US" dirty="0" smtClean="0"/>
              <a:t>production </a:t>
            </a:r>
            <a:r>
              <a:rPr lang="en-US" dirty="0" smtClean="0"/>
              <a:t>site for </a:t>
            </a:r>
            <a:r>
              <a:rPr lang="en-US" dirty="0" smtClean="0"/>
              <a:t>the ATLAS </a:t>
            </a:r>
            <a:r>
              <a:rPr lang="en-US" dirty="0" smtClean="0"/>
              <a:t>ITk </a:t>
            </a:r>
            <a:r>
              <a:rPr lang="en-US" dirty="0" smtClean="0"/>
              <a:t>strip project</a:t>
            </a:r>
            <a:endParaRPr lang="en-US" dirty="0" smtClean="0"/>
          </a:p>
          <a:p>
            <a:pPr lvl="1"/>
            <a:r>
              <a:rPr lang="en-US" dirty="0" smtClean="0"/>
              <a:t>We have a good amount of equipment that we can “borrow”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lean room, wire bonders, smart-scope </a:t>
            </a:r>
            <a:r>
              <a:rPr lang="en-US" dirty="0" err="1" smtClean="0"/>
              <a:t>ecc</a:t>
            </a:r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287" y="4740365"/>
            <a:ext cx="2733300" cy="12823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303" y="1835621"/>
            <a:ext cx="2574766" cy="2574766"/>
          </a:xfrm>
          <a:prstGeom prst="rect">
            <a:avLst/>
          </a:prstGeom>
        </p:spPr>
      </p:pic>
      <p:pic>
        <p:nvPicPr>
          <p:cNvPr id="9" name="Picture 2" descr="Image result for doe log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0" b="30681"/>
          <a:stretch/>
        </p:blipFill>
        <p:spPr bwMode="auto">
          <a:xfrm>
            <a:off x="10221326" y="693149"/>
            <a:ext cx="2957077" cy="78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616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smtClean="0"/>
              <a:t>10/12/2018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smtClean="0"/>
              <a:t>Dr. Simone M. Mazza on behalf of the SCIPP UCSC group</a:t>
            </a:r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14</a:t>
            </a:fld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671415" y="827509"/>
            <a:ext cx="12097144" cy="5802174"/>
          </a:xfrm>
        </p:spPr>
        <p:txBody>
          <a:bodyPr>
            <a:noAutofit/>
          </a:bodyPr>
          <a:lstStyle/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800" dirty="0"/>
              <a:t>This work was supported by the United States Department of Energy, </a:t>
            </a:r>
            <a:endParaRPr lang="en-US" sz="2800" dirty="0" smtClean="0"/>
          </a:p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800" dirty="0" smtClean="0"/>
              <a:t>grant </a:t>
            </a:r>
            <a:r>
              <a:rPr lang="en-US" sz="2800" dirty="0"/>
              <a:t>DE-FG02-04ER41286</a:t>
            </a:r>
          </a:p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sz="2800" dirty="0"/>
          </a:p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800" dirty="0"/>
              <a:t>This project was supported in part by a Launchpad Grant awarded by the Industry Alliances &amp; Technology Commercialization office from the University of California, Santa Cruz.</a:t>
            </a:r>
          </a:p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sz="2800" dirty="0"/>
          </a:p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800" dirty="0"/>
              <a:t>This work was partially performed within the CERN RD50 collaboration.</a:t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Part of this work has been financed by the European Union’s Horizon 2020 Research and Innovation funding program, under Grant Agreement no. 654168 (AIDA-2020) and Grant Agreement no. 669529 (ERC UFSD669529), and by the Italian </a:t>
            </a:r>
            <a:r>
              <a:rPr lang="en-US" sz="2800" dirty="0" err="1"/>
              <a:t>Ministero</a:t>
            </a:r>
            <a:r>
              <a:rPr lang="en-US" sz="2800" dirty="0"/>
              <a:t> </a:t>
            </a:r>
            <a:r>
              <a:rPr lang="en-US" sz="2800" dirty="0" err="1"/>
              <a:t>degli</a:t>
            </a:r>
            <a:r>
              <a:rPr lang="en-US" sz="2800" dirty="0"/>
              <a:t> </a:t>
            </a:r>
            <a:r>
              <a:rPr lang="en-US" sz="2800" dirty="0" err="1"/>
              <a:t>Affari</a:t>
            </a:r>
            <a:r>
              <a:rPr lang="en-US" sz="2800" dirty="0"/>
              <a:t> </a:t>
            </a:r>
            <a:r>
              <a:rPr lang="en-US" sz="2800" dirty="0" err="1"/>
              <a:t>Esteri</a:t>
            </a:r>
            <a:r>
              <a:rPr lang="en-US" sz="2800" dirty="0"/>
              <a:t> and INFN </a:t>
            </a:r>
            <a:r>
              <a:rPr lang="en-US" sz="2800" dirty="0" err="1"/>
              <a:t>Gruppo</a:t>
            </a:r>
            <a:r>
              <a:rPr lang="en-US" sz="2800" dirty="0"/>
              <a:t> V</a:t>
            </a:r>
            <a:r>
              <a:rPr lang="en-US" sz="28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4638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smtClean="0"/>
              <a:t>10/12/2018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smtClean="0"/>
              <a:t>Dr. Simone M. Mazza on behalf of the SCIPP UCSC group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DE6EDFE-99FE-4C64-93E9-30E3A845F97A}" type="slidenum">
              <a:rPr lang="it-IT" smtClean="0"/>
              <a:pPr lvl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6901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183" y="323453"/>
            <a:ext cx="6192688" cy="7407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HGTD sensors - LGADs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smtClean="0"/>
              <a:t>10/12/2018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smtClean="0"/>
              <a:t>Dr. Simone M. Mazza on behalf of the SCIPP UCSC group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16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311175" y="1187550"/>
                <a:ext cx="8280920" cy="5448166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 smtClean="0"/>
                  <a:t>LGAD: silicon detector with a thin (&lt;5μm) and highly doped (~10</a:t>
                </a:r>
                <a:r>
                  <a:rPr lang="en-US" baseline="30000" dirty="0" smtClean="0"/>
                  <a:t>16</a:t>
                </a:r>
                <a:r>
                  <a:rPr lang="en-US" dirty="0" smtClean="0"/>
                  <a:t> P++) multiplication layer</a:t>
                </a:r>
              </a:p>
              <a:p>
                <a:pPr lvl="1"/>
                <a:r>
                  <a:rPr lang="en-US" dirty="0" smtClean="0"/>
                  <a:t>High electric field in the multiplication layer</a:t>
                </a:r>
              </a:p>
              <a:p>
                <a:r>
                  <a:rPr lang="en-US" dirty="0" smtClean="0"/>
                  <a:t>LGADs have intrinsic modest internal gain (10-50)</a:t>
                </a:r>
              </a:p>
              <a:p>
                <a:pPr lvl="1"/>
                <a:r>
                  <a:rPr lang="en-US" b="0" dirty="0" smtClean="0"/>
                  <a:t>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𝐿𝐺𝐴𝐷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𝑃𝑖𝑁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 smtClean="0"/>
                  <a:t> (collected charge of LGAD </a:t>
                </a:r>
                <a:r>
                  <a:rPr lang="en-US" dirty="0" err="1" smtClean="0"/>
                  <a:t>vs</a:t>
                </a:r>
                <a:r>
                  <a:rPr lang="en-US" dirty="0" smtClean="0"/>
                  <a:t> same size </a:t>
                </a:r>
                <a:r>
                  <a:rPr lang="en-US" dirty="0" err="1" smtClean="0"/>
                  <a:t>PiN</a:t>
                </a:r>
                <a:r>
                  <a:rPr lang="en-US" dirty="0" smtClean="0"/>
                  <a:t>)</a:t>
                </a:r>
              </a:p>
              <a:p>
                <a:pPr lvl="1"/>
                <a:r>
                  <a:rPr lang="en-US" dirty="0" smtClean="0"/>
                  <a:t>Better </a:t>
                </a:r>
                <a:r>
                  <a:rPr lang="en-US" dirty="0"/>
                  <a:t>signal to noise </a:t>
                </a:r>
                <a:r>
                  <a:rPr lang="en-US" dirty="0" smtClean="0"/>
                  <a:t>ratio, sharp rise edge</a:t>
                </a:r>
              </a:p>
              <a:p>
                <a:r>
                  <a:rPr lang="en-US" dirty="0" smtClean="0"/>
                  <a:t>50 </a:t>
                </a:r>
                <a:r>
                  <a:rPr lang="en-US" dirty="0" err="1"/>
                  <a:t>μm</a:t>
                </a:r>
                <a:r>
                  <a:rPr lang="en-US" dirty="0"/>
                  <a:t>, 35 </a:t>
                </a:r>
                <a:r>
                  <a:rPr lang="en-US" dirty="0" err="1"/>
                  <a:t>μm</a:t>
                </a:r>
                <a:r>
                  <a:rPr lang="en-US" dirty="0"/>
                  <a:t> thin detectors</a:t>
                </a:r>
              </a:p>
              <a:p>
                <a:pPr lvl="1"/>
                <a:r>
                  <a:rPr lang="en-US" dirty="0"/>
                  <a:t>Thinner detectors have shorter rise time and less Landau </a:t>
                </a:r>
                <a:r>
                  <a:rPr lang="en-US" dirty="0" smtClean="0"/>
                  <a:t>fluctuations</a:t>
                </a:r>
              </a:p>
              <a:p>
                <a:pPr lvl="1"/>
                <a:endParaRPr lang="en-US" dirty="0"/>
              </a:p>
              <a:p>
                <a:r>
                  <a:rPr lang="en-US" b="1" dirty="0" smtClean="0"/>
                  <a:t>Time </a:t>
                </a:r>
                <a:r>
                  <a:rPr lang="en-US" b="1" dirty="0"/>
                  <a:t>resolution &lt; 30 </a:t>
                </a:r>
                <a:r>
                  <a:rPr lang="en-US" b="1" dirty="0" err="1" smtClean="0"/>
                  <a:t>ps</a:t>
                </a:r>
                <a:endParaRPr lang="en-US" dirty="0" smtClean="0"/>
              </a:p>
              <a:p>
                <a:pPr marL="655184" lvl="2" indent="0">
                  <a:buNone/>
                </a:pPr>
                <a:endParaRPr lang="en-US" dirty="0"/>
              </a:p>
              <a:p>
                <a:r>
                  <a:rPr lang="en-US" dirty="0" smtClean="0"/>
                  <a:t>Several vendors of thin LGADs for HGTD</a:t>
                </a:r>
              </a:p>
              <a:p>
                <a:pPr lvl="1"/>
                <a:r>
                  <a:rPr lang="en-US" dirty="0" smtClean="0"/>
                  <a:t>HPK </a:t>
                </a:r>
                <a:r>
                  <a:rPr lang="en-US" dirty="0"/>
                  <a:t>(Japan), FBK (Italy), CNM (Spain), BNL (USA</a:t>
                </a:r>
                <a:r>
                  <a:rPr lang="en-US" dirty="0" smtClean="0"/>
                  <a:t>), IHEP (China)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311175" y="1187550"/>
                <a:ext cx="8280920" cy="5448166"/>
              </a:xfrm>
              <a:blipFill rotWithShape="0">
                <a:blip r:embed="rId2"/>
                <a:stretch>
                  <a:fillRect l="-663" t="-2685" r="-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6071" y="251445"/>
            <a:ext cx="4734796" cy="4043694"/>
          </a:xfrm>
          <a:prstGeom prst="rect">
            <a:avLst/>
          </a:prstGeom>
        </p:spPr>
      </p:pic>
      <p:pic>
        <p:nvPicPr>
          <p:cNvPr id="3074" name="Picture 2" descr="https://atlas.web.cern.ch/Atlas/GROUPS/PHYSICS/UPGRADE/CERN-LHCC-2018-023/ch04_fig_12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119" y="4329957"/>
            <a:ext cx="4250232" cy="260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9" t="9999" r="329" b="4002"/>
          <a:stretch/>
        </p:blipFill>
        <p:spPr>
          <a:xfrm>
            <a:off x="743223" y="5292005"/>
            <a:ext cx="5544616" cy="29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73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38" y="239893"/>
            <a:ext cx="8568531" cy="7407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LGADs timing resolution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smtClean="0"/>
              <a:t>10/12/2018</a:t>
            </a:r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smtClean="0"/>
              <a:t>Dr. Simone M. Mazza on behalf of the SCIPP UCSC group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17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5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6575871" y="1115540"/>
                <a:ext cx="6135918" cy="5730165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en-US" b="1" dirty="0" smtClean="0"/>
                  <a:t>Sensor time resolution main terms</a:t>
                </a:r>
              </a:p>
              <a:p>
                <a:pPr marL="0" indent="0">
                  <a:buNone/>
                </a:pPr>
                <a:endParaRPr lang="en-US" b="1" dirty="0" smtClean="0"/>
              </a:p>
              <a:p>
                <a:pPr marL="0" indent="0">
                  <a:buNone/>
                </a:pPr>
                <a:endParaRPr lang="en-US" b="1" dirty="0" smtClean="0"/>
              </a:p>
              <a:p>
                <a:r>
                  <a:rPr lang="en-US" dirty="0" smtClean="0"/>
                  <a:t>Time walk: </a:t>
                </a:r>
              </a:p>
              <a:p>
                <a:pPr lvl="1"/>
                <a:r>
                  <a:rPr lang="en-US" dirty="0" smtClean="0"/>
                  <a:t>Minimized by using </a:t>
                </a:r>
                <a:r>
                  <a:rPr lang="en-US" dirty="0"/>
                  <a:t>for time </a:t>
                </a:r>
                <a:r>
                  <a:rPr lang="en-US" dirty="0" smtClean="0"/>
                  <a:t>reference the % CFD (constant fraction discriminator) instead of  time over threshold</a:t>
                </a:r>
              </a:p>
              <a:p>
                <a:pPr lvl="1"/>
                <a:r>
                  <a:rPr lang="en-US" dirty="0" smtClean="0"/>
                  <a:t>In HGTD electronics </a:t>
                </a:r>
                <a:r>
                  <a:rPr lang="en-US" dirty="0"/>
                  <a:t>TOA (Time of Arrival) of the signal is corrected with TOT (Time over threshold</a:t>
                </a:r>
                <a:r>
                  <a:rPr lang="en-US" dirty="0" smtClean="0"/>
                  <a:t>)</a:t>
                </a:r>
              </a:p>
              <a:p>
                <a:pPr lvl="1"/>
                <a:endParaRPr lang="en-US" dirty="0" smtClean="0"/>
              </a:p>
              <a:p>
                <a:r>
                  <a:rPr lang="en-US" dirty="0" smtClean="0"/>
                  <a:t>Landau term: </a:t>
                </a:r>
              </a:p>
              <a:p>
                <a:pPr lvl="1"/>
                <a:r>
                  <a:rPr lang="en-US" dirty="0" smtClean="0"/>
                  <a:t>Reduced for </a:t>
                </a:r>
                <a:r>
                  <a:rPr lang="en-US" b="1" dirty="0" smtClean="0"/>
                  <a:t>thinner sensors</a:t>
                </a:r>
                <a:r>
                  <a:rPr lang="en-US" dirty="0" smtClean="0"/>
                  <a:t> (50,35 </a:t>
                </a:r>
                <a:r>
                  <a:rPr lang="el-G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m)</a:t>
                </a:r>
                <a:endParaRPr lang="en-US" dirty="0" smtClean="0"/>
              </a:p>
              <a:p>
                <a:r>
                  <a:rPr lang="en-US" dirty="0" smtClean="0"/>
                  <a:t>Jitter:</a:t>
                </a:r>
              </a:p>
              <a:p>
                <a:pPr lvl="1"/>
                <a:r>
                  <a:rPr lang="en-US" dirty="0"/>
                  <a:t>Proportional to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𝑑𝑉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</m:den>
                    </m:f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Reduced by increasing S/N ratio with gain</a:t>
                </a:r>
                <a:endParaRPr lang="en-US" dirty="0"/>
              </a:p>
            </p:txBody>
          </p:sp>
        </mc:Choice>
        <mc:Fallback xmlns="">
          <p:sp>
            <p:nvSpPr>
              <p:cNvPr id="12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6575871" y="1115540"/>
                <a:ext cx="6135918" cy="5730165"/>
              </a:xfrm>
              <a:blipFill rotWithShape="0">
                <a:blip r:embed="rId2"/>
                <a:stretch>
                  <a:fillRect l="-1491" t="-1809" b="-1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 descr="Screen Clippi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9" t="9999" r="329" b="4002"/>
          <a:stretch/>
        </p:blipFill>
        <p:spPr>
          <a:xfrm>
            <a:off x="6647879" y="1619597"/>
            <a:ext cx="5544616" cy="299059"/>
          </a:xfrm>
          <a:prstGeom prst="rect">
            <a:avLst/>
          </a:prstGeom>
        </p:spPr>
      </p:pic>
      <p:pic>
        <p:nvPicPr>
          <p:cNvPr id="17" name="Picture 16" descr="Screen Clippi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6" b="978"/>
          <a:stretch/>
        </p:blipFill>
        <p:spPr>
          <a:xfrm>
            <a:off x="688488" y="1331565"/>
            <a:ext cx="4838222" cy="2088232"/>
          </a:xfrm>
          <a:prstGeom prst="rect">
            <a:avLst/>
          </a:prstGeom>
        </p:spPr>
      </p:pic>
      <p:pic>
        <p:nvPicPr>
          <p:cNvPr id="18" name="Picture 17" descr="Screen Clippi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75"/>
          <a:stretch/>
        </p:blipFill>
        <p:spPr>
          <a:xfrm>
            <a:off x="988874" y="3923853"/>
            <a:ext cx="4536504" cy="2720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9207" y="3707829"/>
            <a:ext cx="1872208" cy="216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42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38" y="251445"/>
            <a:ext cx="8568531" cy="7407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Radiation damage on LGADs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smtClean="0"/>
              <a:t>10/12/2018</a:t>
            </a:r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smtClean="0"/>
              <a:t>Dr. Simone M. Mazza on behalf of the SCIPP UCSC group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18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5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383183" y="1043533"/>
                <a:ext cx="6624736" cy="5448166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en-US" dirty="0" smtClean="0"/>
                  <a:t>Most widely accepted radiation damage explanation for LGADs is </a:t>
                </a:r>
                <a:r>
                  <a:rPr lang="en-US" b="1" dirty="0" smtClean="0"/>
                  <a:t>acceptor removal</a:t>
                </a:r>
                <a:r>
                  <a:rPr lang="en-US" dirty="0" smtClean="0"/>
                  <a:t> </a:t>
                </a:r>
              </a:p>
              <a:p>
                <a:pPr lvl="1"/>
                <a:r>
                  <a:rPr lang="es-ES" sz="1900" dirty="0" smtClean="0"/>
                  <a:t>M</a:t>
                </a:r>
                <a:r>
                  <a:rPr lang="es-ES" sz="1900" dirty="0"/>
                  <a:t>. Ferrero et al. </a:t>
                </a:r>
                <a:r>
                  <a:rPr lang="es-ES" sz="1900" dirty="0" smtClean="0"/>
                  <a:t>arXiv:1802.01745, </a:t>
                </a:r>
                <a:r>
                  <a:rPr lang="en-US" sz="1400" dirty="0"/>
                  <a:t>G. </a:t>
                </a:r>
                <a:r>
                  <a:rPr lang="en-US" sz="1400" dirty="0" err="1"/>
                  <a:t>Kramberger</a:t>
                </a:r>
                <a:r>
                  <a:rPr lang="en-US" sz="1400" dirty="0"/>
                  <a:t> et </a:t>
                </a:r>
                <a:r>
                  <a:rPr lang="en-US" sz="1400" dirty="0" smtClean="0"/>
                  <a:t>al. </a:t>
                </a:r>
                <a:r>
                  <a:rPr lang="en-US" sz="1600" dirty="0" smtClean="0"/>
                  <a:t>JINST </a:t>
                </a:r>
                <a:r>
                  <a:rPr lang="en-US" sz="1600" b="1" dirty="0"/>
                  <a:t>10 </a:t>
                </a:r>
                <a:r>
                  <a:rPr lang="en-US" sz="1600" dirty="0"/>
                  <a:t>(2015) </a:t>
                </a:r>
                <a:r>
                  <a:rPr lang="en-US" sz="1600" dirty="0" smtClean="0"/>
                  <a:t>P07006</a:t>
                </a:r>
                <a:endParaRPr lang="es-ES" sz="1900" dirty="0" smtClean="0"/>
              </a:p>
              <a:p>
                <a:pPr lvl="1"/>
                <a:endParaRPr lang="en-US" sz="1900" dirty="0" smtClean="0"/>
              </a:p>
              <a:p>
                <a:r>
                  <a:rPr lang="en-US" dirty="0" smtClean="0"/>
                  <a:t>Radiation damage for LGADs can be parameterized</a:t>
                </a:r>
                <a:endParaRPr lang="en-US" dirty="0" smtClean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m:rPr>
                        <m:nor/>
                      </m:rPr>
                      <a:rPr lang="en-US"/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𝜙</m:t>
                    </m:r>
                    <m:r>
                      <m:rPr>
                        <m:nor/>
                      </m:rPr>
                      <a:rPr lang="en-US"/>
                      <m:t>) =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𝜙</m:t>
                    </m:r>
                    <m:r>
                      <m:rPr>
                        <m:nor/>
                      </m:rPr>
                      <a:rPr lang="en-US"/>
                      <m:t> +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m:rPr>
                        <m:nor/>
                      </m:rPr>
                      <a:rPr lang="en-US"/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𝜙</m:t>
                    </m:r>
                    <m:r>
                      <m:rPr>
                        <m:nor/>
                      </m:rPr>
                      <a:rPr lang="en-US"/>
                      <m:t>=0)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𝜙</m:t>
                        </m:r>
                      </m:sup>
                    </m:sSup>
                  </m:oMath>
                </a14:m>
                <a:endParaRPr lang="en-US" sz="2300" dirty="0" smtClean="0"/>
              </a:p>
              <a:p>
                <a:r>
                  <a:rPr lang="en-US" dirty="0"/>
                  <a:t>Acceptor creation: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𝜙</m:t>
                    </m:r>
                    <m:r>
                      <m:rPr>
                        <m:nor/>
                      </m:rPr>
                      <a:rPr lang="en-US"/>
                      <m:t> 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By creation of deep traps</a:t>
                </a:r>
                <a:endParaRPr lang="en-US" dirty="0" smtClean="0"/>
              </a:p>
              <a:p>
                <a:r>
                  <a:rPr lang="en-US" dirty="0" smtClean="0"/>
                  <a:t>Initial acceptor removal mechanism: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m:rPr>
                        <m:nor/>
                      </m:rPr>
                      <a:rPr lang="en-US"/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𝜙</m:t>
                    </m:r>
                    <m:r>
                      <m:rPr>
                        <m:nor/>
                      </m:rPr>
                      <a:rPr lang="en-US"/>
                      <m:t>=0)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𝜙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Ionizing radiation produces </a:t>
                </a:r>
                <a:r>
                  <a:rPr lang="en-US" dirty="0"/>
                  <a:t>interstitial Si atoms </a:t>
                </a:r>
                <a:endParaRPr lang="en-US" dirty="0" smtClean="0"/>
              </a:p>
              <a:p>
                <a:pPr lvl="1"/>
                <a:r>
                  <a:rPr lang="en-US" dirty="0" smtClean="0"/>
                  <a:t>Interstitials inactivate </a:t>
                </a:r>
                <a:r>
                  <a:rPr lang="en-US" dirty="0"/>
                  <a:t>the doping </a:t>
                </a:r>
                <a:r>
                  <a:rPr lang="en-US" dirty="0" smtClean="0"/>
                  <a:t>elements (Boron) via </a:t>
                </a:r>
                <a:r>
                  <a:rPr lang="en-US" dirty="0"/>
                  <a:t>kick-out reactions </a:t>
                </a:r>
                <a:r>
                  <a:rPr lang="en-US" dirty="0" smtClean="0"/>
                  <a:t>that </a:t>
                </a:r>
                <a:r>
                  <a:rPr lang="en-US" dirty="0"/>
                  <a:t>produce ion-acceptor </a:t>
                </a:r>
                <a:r>
                  <a:rPr lang="en-US" dirty="0" smtClean="0"/>
                  <a:t>complexes</a:t>
                </a:r>
              </a:p>
              <a:p>
                <a:pPr lvl="1"/>
                <a:r>
                  <a:rPr lang="en-US" b="1" dirty="0"/>
                  <a:t>Reduction of </a:t>
                </a:r>
                <a:r>
                  <a:rPr lang="en-US" b="1" dirty="0" smtClean="0"/>
                  <a:t>gain</a:t>
                </a:r>
                <a:endParaRPr lang="en-US" dirty="0"/>
              </a:p>
              <a:p>
                <a:endParaRPr lang="en-US" dirty="0" smtClean="0"/>
              </a:p>
            </p:txBody>
          </p:sp>
        </mc:Choice>
        <mc:Fallback xmlns="">
          <p:sp>
            <p:nvSpPr>
              <p:cNvPr id="12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383183" y="1043533"/>
                <a:ext cx="6624736" cy="5448166"/>
              </a:xfrm>
              <a:blipFill rotWithShape="0">
                <a:blip r:embed="rId2"/>
                <a:stretch>
                  <a:fillRect l="-644" t="-13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882" y="751103"/>
            <a:ext cx="5654946" cy="302873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016031" y="984947"/>
            <a:ext cx="2145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Multiplication layer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016031" y="2326787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Bulk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7800007" y="3127367"/>
            <a:ext cx="3828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Y. Zhao et al. 10.1016/j.nima.2018.08.040</a:t>
            </a:r>
          </a:p>
        </p:txBody>
      </p:sp>
      <p:sp>
        <p:nvSpPr>
          <p:cNvPr id="10" name="Right Brace 9"/>
          <p:cNvSpPr/>
          <p:nvPr/>
        </p:nvSpPr>
        <p:spPr>
          <a:xfrm>
            <a:off x="7944023" y="1255159"/>
            <a:ext cx="144016" cy="720080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Brace 18"/>
          <p:cNvSpPr/>
          <p:nvPr/>
        </p:nvSpPr>
        <p:spPr>
          <a:xfrm>
            <a:off x="7931895" y="2335279"/>
            <a:ext cx="156143" cy="567174"/>
          </a:xfrm>
          <a:prstGeom prst="rightBrac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9267785" y="4647690"/>
            <a:ext cx="1052502" cy="8136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951" y="4211085"/>
            <a:ext cx="5644648" cy="23946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688439" y="4860097"/>
            <a:ext cx="1540192" cy="6012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5E15 </a:t>
            </a:r>
            <a:r>
              <a:rPr lang="en-US" dirty="0" err="1">
                <a:solidFill>
                  <a:schemeClr val="tx1"/>
                </a:solidFill>
              </a:rPr>
              <a:t>N</a:t>
            </a:r>
            <a:r>
              <a:rPr lang="en-US" dirty="0" err="1" smtClean="0">
                <a:solidFill>
                  <a:schemeClr val="tx1"/>
                </a:solidFill>
              </a:rPr>
              <a:t>eq</a:t>
            </a:r>
            <a:r>
              <a:rPr lang="en-US" dirty="0" smtClean="0">
                <a:solidFill>
                  <a:schemeClr val="tx1"/>
                </a:solidFill>
              </a:rPr>
              <a:t>/cm</a:t>
            </a:r>
            <a:r>
              <a:rPr lang="en-US" baseline="30000" dirty="0" smtClean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8016031" y="4860097"/>
            <a:ext cx="2232248" cy="9359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931895" y="4490875"/>
            <a:ext cx="814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Pre-rad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442777" y="6639410"/>
            <a:ext cx="518603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Y. Zhao presentation at ULITIMA conference</a:t>
            </a:r>
          </a:p>
          <a:p>
            <a:r>
              <a:rPr lang="en-US" sz="1100" dirty="0">
                <a:hlinkClick r:id="rId5"/>
              </a:rPr>
              <a:t>https://</a:t>
            </a:r>
            <a:r>
              <a:rPr lang="en-US" sz="1100" dirty="0" smtClean="0">
                <a:hlinkClick r:id="rId5"/>
              </a:rPr>
              <a:t>indico.fnal.gov/event/ANLHEP1390/session/8/contribution/68/material/slides/0.pdf</a:t>
            </a:r>
            <a:r>
              <a:rPr lang="en-US" sz="1100" dirty="0" smtClean="0"/>
              <a:t>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65801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183" y="-331283"/>
            <a:ext cx="8568531" cy="1259946"/>
          </a:xfrm>
        </p:spPr>
        <p:txBody>
          <a:bodyPr>
            <a:normAutofit/>
          </a:bodyPr>
          <a:lstStyle/>
          <a:p>
            <a:r>
              <a:rPr lang="en-US" dirty="0" smtClean="0"/>
              <a:t>ATLAS and LHC high luminosity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smtClean="0"/>
              <a:t>10/12/2018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smtClean="0"/>
              <a:t>Dr. Simone M. Mazza on behalf of the SCIPP UCSC group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19</a:t>
            </a:fld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239167" y="1043533"/>
            <a:ext cx="8280920" cy="5802173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</a:pPr>
            <a:r>
              <a:rPr lang="it-IT" sz="3197" b="1" dirty="0" smtClean="0"/>
              <a:t>LHC: </a:t>
            </a:r>
            <a:r>
              <a:rPr lang="it-IT" sz="3197" dirty="0" smtClean="0"/>
              <a:t>14 TeV proton-proton collider at CERN, Geneva</a:t>
            </a:r>
          </a:p>
          <a:p>
            <a:pPr>
              <a:spcBef>
                <a:spcPts val="0"/>
              </a:spcBef>
            </a:pPr>
            <a:r>
              <a:rPr lang="it-IT" sz="3197" b="1" dirty="0" smtClean="0"/>
              <a:t>ATLAS</a:t>
            </a:r>
            <a:r>
              <a:rPr lang="it-IT" sz="3197" b="1" dirty="0"/>
              <a:t>:</a:t>
            </a:r>
            <a:r>
              <a:rPr lang="it-IT" sz="3197" dirty="0"/>
              <a:t> one of the four main experiments at the </a:t>
            </a:r>
            <a:r>
              <a:rPr lang="it-IT" sz="3197" dirty="0" smtClean="0"/>
              <a:t>LHC</a:t>
            </a:r>
          </a:p>
          <a:p>
            <a:pPr lvl="1">
              <a:spcBef>
                <a:spcPts val="0"/>
              </a:spcBef>
            </a:pPr>
            <a:r>
              <a:rPr lang="it-IT" sz="2897" dirty="0" smtClean="0"/>
              <a:t>General purpose detector for discovery of new physics and precise measurements</a:t>
            </a:r>
          </a:p>
          <a:p>
            <a:pPr lvl="1">
              <a:spcBef>
                <a:spcPts val="0"/>
              </a:spcBef>
            </a:pPr>
            <a:r>
              <a:rPr lang="it-IT" sz="2897" dirty="0" smtClean="0"/>
              <a:t>Layered detector: tracker, electromagnetic calorimeter, hadronic calorimeter, Muon spectrometer</a:t>
            </a:r>
            <a:endParaRPr lang="it-IT" sz="2897" dirty="0"/>
          </a:p>
          <a:p>
            <a:pPr>
              <a:spcBef>
                <a:spcPts val="0"/>
              </a:spcBef>
            </a:pPr>
            <a:r>
              <a:rPr lang="en-US" dirty="0" smtClean="0"/>
              <a:t>LHC will be upgraded in 2024-2026 to High Luminosity LHC 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HL-LHC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Instantaneous luminosity higher than present conditions </a:t>
            </a:r>
          </a:p>
          <a:p>
            <a:pPr>
              <a:spcBef>
                <a:spcPts val="0"/>
              </a:spcBef>
            </a:pP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To maintain performance ATLAS will be upgraded (phase-II) for HL-LHC</a:t>
            </a:r>
            <a:endParaRPr lang="en-US" dirty="0"/>
          </a:p>
          <a:p>
            <a:pPr lvl="1">
              <a:spcBef>
                <a:spcPts val="0"/>
              </a:spcBef>
            </a:pPr>
            <a:r>
              <a:rPr lang="en-US" dirty="0" smtClean="0"/>
              <a:t>The inner detector will be replaced (ITk project)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New readout electronics for EM and </a:t>
            </a:r>
            <a:r>
              <a:rPr lang="en-US" dirty="0" err="1" smtClean="0"/>
              <a:t>Hadronic</a:t>
            </a:r>
            <a:r>
              <a:rPr lang="en-US" dirty="0" smtClean="0"/>
              <a:t> calorimeters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Upgraded </a:t>
            </a:r>
            <a:r>
              <a:rPr lang="en-US" dirty="0" err="1" smtClean="0"/>
              <a:t>muon</a:t>
            </a:r>
            <a:r>
              <a:rPr lang="en-US" dirty="0" smtClean="0"/>
              <a:t> detector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TDAQ system will be completely re-worked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New end-cap timing pixel detector: </a:t>
            </a:r>
            <a:r>
              <a:rPr lang="en-US" b="1" dirty="0" smtClean="0"/>
              <a:t>HGTD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48079" y="3822232"/>
            <a:ext cx="4661613" cy="2952328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36111" y="311039"/>
            <a:ext cx="4218671" cy="3511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5700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854" y="139750"/>
            <a:ext cx="11423808" cy="1259946"/>
          </a:xfrm>
        </p:spPr>
        <p:txBody>
          <a:bodyPr/>
          <a:lstStyle/>
          <a:p>
            <a:r>
              <a:rPr lang="en-US" dirty="0" smtClean="0"/>
              <a:t>UC Santa Cruz SCIPP group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smtClean="0"/>
              <a:t>10/12/2018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smtClean="0"/>
              <a:t>Dr. Simone M. Mazza on behalf of the SCIPP UCSC group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2</a:t>
            </a:fld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311175" y="1535105"/>
            <a:ext cx="6984776" cy="503978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SCIPP is involved in several hardware projects</a:t>
            </a:r>
          </a:p>
          <a:p>
            <a:pPr lvl="1"/>
            <a:r>
              <a:rPr lang="en-US" dirty="0" smtClean="0"/>
              <a:t>Production site for ATLAS Strips in the ITk project</a:t>
            </a:r>
            <a:endParaRPr lang="en-US" dirty="0"/>
          </a:p>
          <a:p>
            <a:pPr lvl="1"/>
            <a:r>
              <a:rPr lang="en-US" dirty="0" smtClean="0"/>
              <a:t>ATLAS HGTD (timing layer) sensor R&amp;D</a:t>
            </a:r>
          </a:p>
          <a:p>
            <a:pPr lvl="1"/>
            <a:r>
              <a:rPr lang="en-US" dirty="0" smtClean="0"/>
              <a:t>ATLAS Pixel readout for (ITk)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HGTD group (us)</a:t>
            </a:r>
          </a:p>
          <a:p>
            <a:pPr lvl="1"/>
            <a:r>
              <a:rPr lang="en-US" dirty="0" smtClean="0"/>
              <a:t>Extensive </a:t>
            </a:r>
            <a:r>
              <a:rPr lang="en-US" dirty="0"/>
              <a:t>LGAD (Low Gain Avalanche Diodes) sensors </a:t>
            </a:r>
            <a:r>
              <a:rPr lang="en-US" dirty="0" smtClean="0"/>
              <a:t>testing for the ATLAS timing layer</a:t>
            </a:r>
          </a:p>
          <a:p>
            <a:pPr lvl="1"/>
            <a:r>
              <a:rPr lang="en-US" dirty="0" smtClean="0"/>
              <a:t>Following production of sensors and irradiation campaigns</a:t>
            </a:r>
          </a:p>
          <a:p>
            <a:pPr lvl="1"/>
            <a:r>
              <a:rPr lang="en-US" dirty="0" smtClean="0"/>
              <a:t>Involved in several additional R&amp;D project (like this one)</a:t>
            </a:r>
          </a:p>
          <a:p>
            <a:r>
              <a:rPr lang="en-US" dirty="0" smtClean="0"/>
              <a:t>Group is composed by</a:t>
            </a:r>
          </a:p>
          <a:p>
            <a:pPr lvl="1"/>
            <a:r>
              <a:rPr lang="en-US" dirty="0" smtClean="0"/>
              <a:t>3 P.I., support of 4 Technician (part-time), 1 Post-Doc (me), 3 </a:t>
            </a:r>
            <a:r>
              <a:rPr lang="en-US" dirty="0"/>
              <a:t>PhD </a:t>
            </a:r>
            <a:r>
              <a:rPr lang="en-US" dirty="0" smtClean="0"/>
              <a:t>students, Several undergraduate students</a:t>
            </a:r>
          </a:p>
          <a:p>
            <a:r>
              <a:rPr lang="en-US" dirty="0" smtClean="0"/>
              <a:t>Directly following this project (for now): </a:t>
            </a:r>
          </a:p>
          <a:p>
            <a:pPr lvl="1"/>
            <a:r>
              <a:rPr lang="en-US" dirty="0" smtClean="0"/>
              <a:t>1P.I., 1 Post-Doc, 1 PhD student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991" y="2050213"/>
            <a:ext cx="5423827" cy="406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411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38" y="239893"/>
            <a:ext cx="8568531" cy="7407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LGADs timing resolution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smtClean="0"/>
              <a:t>10/12/2018</a:t>
            </a:r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smtClean="0"/>
              <a:t>Dr. Simone M. Mazza on behalf of the SCIPP UCSC group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20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5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6575871" y="1115541"/>
                <a:ext cx="6135918" cy="544816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 smtClean="0"/>
                  <a:t>Sensor time resolution main terms</a:t>
                </a:r>
              </a:p>
              <a:p>
                <a:pPr marL="0" indent="0">
                  <a:buNone/>
                </a:pPr>
                <a:endParaRPr lang="en-US" b="1" dirty="0" smtClean="0"/>
              </a:p>
              <a:p>
                <a:r>
                  <a:rPr lang="en-US" dirty="0" smtClean="0"/>
                  <a:t>Time walk: </a:t>
                </a:r>
              </a:p>
              <a:p>
                <a:pPr lvl="1"/>
                <a:r>
                  <a:rPr lang="en-US" dirty="0" smtClean="0"/>
                  <a:t>Minimized by using </a:t>
                </a:r>
                <a:r>
                  <a:rPr lang="en-US" dirty="0"/>
                  <a:t>for time </a:t>
                </a:r>
                <a:r>
                  <a:rPr lang="en-US" dirty="0" smtClean="0"/>
                  <a:t>reference the % CFD (constant fraction discriminator) instead of  time over threshold</a:t>
                </a:r>
              </a:p>
              <a:p>
                <a:r>
                  <a:rPr lang="en-US" dirty="0" smtClean="0"/>
                  <a:t>Landau term: </a:t>
                </a:r>
              </a:p>
              <a:p>
                <a:pPr lvl="1"/>
                <a:r>
                  <a:rPr lang="en-US" dirty="0" smtClean="0"/>
                  <a:t>Reduced for </a:t>
                </a:r>
                <a:r>
                  <a:rPr lang="en-US" b="1" dirty="0" smtClean="0"/>
                  <a:t>thinner sensors</a:t>
                </a:r>
                <a:r>
                  <a:rPr lang="en-US" dirty="0" smtClean="0"/>
                  <a:t> (50,35 </a:t>
                </a:r>
                <a:r>
                  <a:rPr lang="el-G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m)</a:t>
                </a:r>
                <a:endParaRPr lang="en-US" dirty="0" smtClean="0"/>
              </a:p>
              <a:p>
                <a:r>
                  <a:rPr lang="en-US" dirty="0" smtClean="0"/>
                  <a:t>Jitter:</a:t>
                </a:r>
              </a:p>
              <a:p>
                <a:pPr lvl="1"/>
                <a:r>
                  <a:rPr lang="en-US" dirty="0"/>
                  <a:t>Proportional to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𝑑𝑉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</m:den>
                    </m:f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Reduced by increasing S/N ratio with gain</a:t>
                </a:r>
                <a:endParaRPr lang="en-US" dirty="0"/>
              </a:p>
            </p:txBody>
          </p:sp>
        </mc:Choice>
        <mc:Fallback xmlns="">
          <p:sp>
            <p:nvSpPr>
              <p:cNvPr id="12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6575871" y="1115541"/>
                <a:ext cx="6135918" cy="5448166"/>
              </a:xfrm>
              <a:blipFill rotWithShape="0">
                <a:blip r:embed="rId2"/>
                <a:stretch>
                  <a:fillRect l="-1988" t="-1007" b="-24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 descr="Screen Clippi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9" t="9999" r="329" b="4002"/>
          <a:stretch/>
        </p:blipFill>
        <p:spPr>
          <a:xfrm>
            <a:off x="6605032" y="1619597"/>
            <a:ext cx="5544616" cy="299059"/>
          </a:xfrm>
          <a:prstGeom prst="rect">
            <a:avLst/>
          </a:prstGeom>
        </p:spPr>
      </p:pic>
      <p:pic>
        <p:nvPicPr>
          <p:cNvPr id="17" name="Picture 16" descr="Screen Clippi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6" b="978"/>
          <a:stretch/>
        </p:blipFill>
        <p:spPr>
          <a:xfrm>
            <a:off x="688488" y="1331565"/>
            <a:ext cx="4838222" cy="2088232"/>
          </a:xfrm>
          <a:prstGeom prst="rect">
            <a:avLst/>
          </a:prstGeom>
        </p:spPr>
      </p:pic>
      <p:pic>
        <p:nvPicPr>
          <p:cNvPr id="18" name="Picture 17" descr="Screen Clippi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75"/>
          <a:stretch/>
        </p:blipFill>
        <p:spPr>
          <a:xfrm>
            <a:off x="988874" y="3923853"/>
            <a:ext cx="4536504" cy="2720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9207" y="3707829"/>
            <a:ext cx="1872208" cy="216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8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175" y="124816"/>
            <a:ext cx="8568531" cy="7407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Irradiation campaigns on </a:t>
            </a:r>
            <a:r>
              <a:rPr lang="en-US" dirty="0"/>
              <a:t>LGADs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smtClean="0"/>
              <a:t>10/12/2018</a:t>
            </a:r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 smtClean="0"/>
              <a:t>Dr. Simone M. Mazza - University of California Santa Cruz</a:t>
            </a:r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21</a:t>
            </a:fld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295125" y="1043533"/>
            <a:ext cx="7072834" cy="5448166"/>
          </a:xfrm>
        </p:spPr>
        <p:txBody>
          <a:bodyPr>
            <a:normAutofit lnSpcReduction="10000"/>
          </a:bodyPr>
          <a:lstStyle/>
          <a:p>
            <a:r>
              <a:rPr lang="en-US" sz="2700" dirty="0" smtClean="0"/>
              <a:t>Irradiation campaign on LGADs</a:t>
            </a:r>
            <a:endParaRPr lang="en-US" sz="2700" dirty="0"/>
          </a:p>
          <a:p>
            <a:r>
              <a:rPr lang="en-US" sz="2700" dirty="0" smtClean="0"/>
              <a:t>Sensors were irradiated at </a:t>
            </a:r>
          </a:p>
          <a:p>
            <a:pPr lvl="1"/>
            <a:r>
              <a:rPr lang="en-US" sz="2400" dirty="0" smtClean="0"/>
              <a:t>JSI (</a:t>
            </a:r>
            <a:r>
              <a:rPr lang="en-US" sz="2400" dirty="0" err="1" smtClean="0"/>
              <a:t>Lubiana</a:t>
            </a:r>
            <a:r>
              <a:rPr lang="en-US" sz="2400" dirty="0" smtClean="0"/>
              <a:t>) with ~1 MeV neutrons</a:t>
            </a:r>
          </a:p>
          <a:p>
            <a:pPr lvl="1"/>
            <a:r>
              <a:rPr lang="en-US" sz="2400" dirty="0" smtClean="0"/>
              <a:t>PS-IRRAD (CERN) with 23 </a:t>
            </a:r>
            <a:r>
              <a:rPr lang="en-US" sz="2400" dirty="0" err="1" smtClean="0"/>
              <a:t>GeV</a:t>
            </a:r>
            <a:r>
              <a:rPr lang="en-US" sz="2400" dirty="0" smtClean="0"/>
              <a:t> protons</a:t>
            </a:r>
            <a:endParaRPr lang="en-US" sz="2400" dirty="0"/>
          </a:p>
          <a:p>
            <a:pPr lvl="1"/>
            <a:r>
              <a:rPr lang="en-US" sz="2400" dirty="0" smtClean="0"/>
              <a:t>Los Alamos (US) with 800 MeV protons</a:t>
            </a:r>
          </a:p>
          <a:p>
            <a:pPr lvl="1"/>
            <a:r>
              <a:rPr lang="en-US" sz="2400" dirty="0" smtClean="0"/>
              <a:t>CYRIC (KEK, Japan) with 70 MeV protons</a:t>
            </a:r>
          </a:p>
          <a:p>
            <a:pPr lvl="1"/>
            <a:r>
              <a:rPr lang="en-US" sz="2400" dirty="0" smtClean="0"/>
              <a:t>X-rays at IHEP (China)</a:t>
            </a:r>
            <a:endParaRPr lang="en-US" sz="2400" dirty="0"/>
          </a:p>
          <a:p>
            <a:r>
              <a:rPr lang="en-US" sz="3000" dirty="0" smtClean="0">
                <a:sym typeface="Wingdings" panose="05000000000000000000" pitchFamily="2" charset="2"/>
              </a:rPr>
              <a:t>Neutron irradiation for fluence</a:t>
            </a:r>
          </a:p>
          <a:p>
            <a:pPr lvl="1"/>
            <a:r>
              <a:rPr lang="en-US" sz="2800" dirty="0"/>
              <a:t>From 1E13 </a:t>
            </a:r>
            <a:r>
              <a:rPr lang="en-US" sz="2800" dirty="0" err="1">
                <a:sym typeface="Wingdings" panose="05000000000000000000" pitchFamily="2" charset="2"/>
              </a:rPr>
              <a:t>Neq</a:t>
            </a:r>
            <a:r>
              <a:rPr lang="en-US" sz="2800" dirty="0">
                <a:sym typeface="Wingdings" panose="05000000000000000000" pitchFamily="2" charset="2"/>
              </a:rPr>
              <a:t>/cm</a:t>
            </a:r>
            <a:r>
              <a:rPr lang="en-US" sz="2800" baseline="30000" dirty="0">
                <a:sym typeface="Wingdings" panose="05000000000000000000" pitchFamily="2" charset="2"/>
              </a:rPr>
              <a:t>2</a:t>
            </a:r>
            <a:r>
              <a:rPr lang="en-US" sz="2800" dirty="0">
                <a:sym typeface="Wingdings" panose="05000000000000000000" pitchFamily="2" charset="2"/>
              </a:rPr>
              <a:t>  1E16 </a:t>
            </a:r>
            <a:r>
              <a:rPr lang="en-US" sz="2800" dirty="0" err="1" smtClean="0">
                <a:sym typeface="Wingdings" panose="05000000000000000000" pitchFamily="2" charset="2"/>
              </a:rPr>
              <a:t>Neq</a:t>
            </a:r>
            <a:r>
              <a:rPr lang="en-US" sz="2800" dirty="0" smtClean="0">
                <a:sym typeface="Wingdings" panose="05000000000000000000" pitchFamily="2" charset="2"/>
              </a:rPr>
              <a:t>/cm</a:t>
            </a:r>
            <a:r>
              <a:rPr lang="en-US" sz="2800" baseline="30000" dirty="0" smtClean="0">
                <a:sym typeface="Wingdings" panose="05000000000000000000" pitchFamily="2" charset="2"/>
              </a:rPr>
              <a:t>2</a:t>
            </a:r>
            <a:endParaRPr lang="en-US" sz="2700" dirty="0" smtClean="0">
              <a:sym typeface="Wingdings" panose="05000000000000000000" pitchFamily="2" charset="2"/>
            </a:endParaRPr>
          </a:p>
          <a:p>
            <a:r>
              <a:rPr lang="en-US" sz="3000" dirty="0" smtClean="0">
                <a:sym typeface="Wingdings" panose="05000000000000000000" pitchFamily="2" charset="2"/>
              </a:rPr>
              <a:t>Proton (and X-ray) irradiation for fluence and ionizing dose</a:t>
            </a:r>
          </a:p>
          <a:p>
            <a:pPr lvl="1"/>
            <a:r>
              <a:rPr lang="en-US" sz="2700" dirty="0" smtClean="0">
                <a:sym typeface="Wingdings" panose="05000000000000000000" pitchFamily="2" charset="2"/>
              </a:rPr>
              <a:t>Up to 4MGy</a:t>
            </a:r>
          </a:p>
        </p:txBody>
      </p:sp>
      <p:pic>
        <p:nvPicPr>
          <p:cNvPr id="6146" name="Picture 2" descr="Image result for Jsi ljublja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031" y="326764"/>
            <a:ext cx="4818014" cy="13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cern ps-irr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911" y="2018933"/>
            <a:ext cx="3743325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 result for los alamos irradi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693" y="3316668"/>
            <a:ext cx="3796596" cy="189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Image result for cyric irradiation facilit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517" y="5406884"/>
            <a:ext cx="136815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22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8517" y="0"/>
            <a:ext cx="11423808" cy="1259946"/>
          </a:xfrm>
        </p:spPr>
        <p:txBody>
          <a:bodyPr/>
          <a:lstStyle/>
          <a:p>
            <a:r>
              <a:rPr lang="en-US" dirty="0" smtClean="0"/>
              <a:t>UC Santa Cruz SCIPP expertise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smtClean="0"/>
              <a:t>10/12/2018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smtClean="0"/>
              <a:t>Dr. Simone M. Mazza on behalf of the SCIPP UCSC group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3</a:t>
            </a:fld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991695" y="1475581"/>
            <a:ext cx="8064896" cy="521700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Large experience in silicon sensor testing techniques</a:t>
            </a:r>
          </a:p>
          <a:p>
            <a:pPr lvl="1"/>
            <a:r>
              <a:rPr lang="en-US" dirty="0" smtClean="0"/>
              <a:t>Electric characterization (probe stations)</a:t>
            </a:r>
          </a:p>
          <a:p>
            <a:pPr lvl="1"/>
            <a:r>
              <a:rPr lang="en-US" dirty="0" smtClean="0"/>
              <a:t>Dynamic characterization (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dirty="0" smtClean="0"/>
              <a:t>-particles, laser TCT, X-rays)</a:t>
            </a:r>
          </a:p>
          <a:p>
            <a:pPr lvl="1"/>
            <a:r>
              <a:rPr lang="en-US" dirty="0" smtClean="0"/>
              <a:t>Experience with test-beams at SLAC, SSRL, APS</a:t>
            </a:r>
          </a:p>
          <a:p>
            <a:r>
              <a:rPr lang="en-US" dirty="0" smtClean="0"/>
              <a:t>Development of analog electronics for fast sensors, spice simulations</a:t>
            </a:r>
          </a:p>
          <a:p>
            <a:pPr lvl="1"/>
            <a:r>
              <a:rPr lang="en-US" dirty="0" smtClean="0"/>
              <a:t>We developed the 1ch board for fast sensors now in use everywhere</a:t>
            </a:r>
          </a:p>
          <a:p>
            <a:r>
              <a:rPr lang="en-US" dirty="0"/>
              <a:t>Sensors </a:t>
            </a:r>
            <a:r>
              <a:rPr lang="en-US" dirty="0" smtClean="0"/>
              <a:t>design and production </a:t>
            </a:r>
            <a:r>
              <a:rPr lang="en-US" dirty="0"/>
              <a:t>in </a:t>
            </a:r>
            <a:r>
              <a:rPr lang="en-US" dirty="0" smtClean="0"/>
              <a:t>industry </a:t>
            </a:r>
          </a:p>
          <a:p>
            <a:pPr lvl="1"/>
            <a:r>
              <a:rPr lang="en-US" dirty="0" smtClean="0"/>
              <a:t>(mostly HPK, FBK, CNM)</a:t>
            </a:r>
          </a:p>
          <a:p>
            <a:r>
              <a:rPr lang="en-US" dirty="0" smtClean="0"/>
              <a:t>Following irradiation </a:t>
            </a:r>
            <a:r>
              <a:rPr lang="en-US" dirty="0"/>
              <a:t>in several </a:t>
            </a:r>
            <a:r>
              <a:rPr lang="en-US" dirty="0" smtClean="0"/>
              <a:t>facilities </a:t>
            </a:r>
          </a:p>
          <a:p>
            <a:pPr lvl="1"/>
            <a:r>
              <a:rPr lang="en-US" dirty="0" smtClean="0"/>
              <a:t>(neutrons, protons, </a:t>
            </a:r>
            <a:r>
              <a:rPr lang="en-US" dirty="0" err="1" smtClean="0"/>
              <a:t>pions</a:t>
            </a:r>
            <a:r>
              <a:rPr lang="en-US" dirty="0" smtClean="0"/>
              <a:t>)</a:t>
            </a:r>
          </a:p>
          <a:p>
            <a:r>
              <a:rPr lang="en-US" dirty="0" smtClean="0"/>
              <a:t>Simulation of sensors with Weightfield2 and TCAD </a:t>
            </a:r>
            <a:r>
              <a:rPr lang="en-US" dirty="0" err="1" smtClean="0"/>
              <a:t>Sentaurus</a:t>
            </a:r>
            <a:endParaRPr lang="en-US" dirty="0" smtClean="0"/>
          </a:p>
          <a:p>
            <a:pPr lvl="1"/>
            <a:r>
              <a:rPr lang="en-US" dirty="0" smtClean="0"/>
              <a:t>We are working with industries and national labs for the fabrication of DJ-LGAD (patent pending at UCSC)</a:t>
            </a:r>
          </a:p>
          <a:p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91" y="1475581"/>
            <a:ext cx="4367710" cy="3275782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279" y="4951531"/>
            <a:ext cx="2982279" cy="179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611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175" y="139664"/>
            <a:ext cx="11423808" cy="1259946"/>
          </a:xfrm>
        </p:spPr>
        <p:txBody>
          <a:bodyPr/>
          <a:lstStyle/>
          <a:p>
            <a:r>
              <a:rPr lang="en-US" dirty="0" smtClean="0"/>
              <a:t>UC Santa Cruz SCIPP laboratories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smtClean="0"/>
              <a:t>10/12/2018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smtClean="0"/>
              <a:t>Dr. Simone M. Mazza on behalf of the SCIPP UCSC group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4</a:t>
            </a:fld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331546" y="1498982"/>
            <a:ext cx="7734077" cy="501716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Probe station working with single needles or probe cards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β-telescope in climate chamber (down to -60C)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TCT-laser station that can be cooled (down to -10C)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Analog electronics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readout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boards (1ch, 2ch, 4ch, 16ch)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3x GHz oscilloscope + 1x 16ch digitizer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Soldering station for board loading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Machine workshop (lathe, mill, drill)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~30 m</a:t>
            </a:r>
            <a:r>
              <a:rPr lang="en-US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Clean room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Electronic and manual microscopes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2x fully automatic wire bonders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Smart-scope for precision position measurements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817" y="2610183"/>
            <a:ext cx="2976331" cy="22322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945" y="4988806"/>
            <a:ext cx="2952328" cy="22142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111" y="251445"/>
            <a:ext cx="2951551" cy="221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411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183" y="107429"/>
            <a:ext cx="8568531" cy="7407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Probe station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smtClean="0"/>
              <a:t>10/12/2018</a:t>
            </a:r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smtClean="0"/>
              <a:t>Dr. Simone M. Mazza on behalf of the SCIPP UCSC group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5</a:t>
            </a:fld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383183" y="837597"/>
            <a:ext cx="6192688" cy="560653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Current over voltage (IV)</a:t>
            </a:r>
          </a:p>
          <a:p>
            <a:pPr lvl="1"/>
            <a:r>
              <a:rPr lang="en-US" dirty="0"/>
              <a:t>Verify LGAD performance, breakdown </a:t>
            </a:r>
            <a:r>
              <a:rPr lang="en-US" dirty="0" smtClean="0"/>
              <a:t>voltage</a:t>
            </a:r>
          </a:p>
          <a:p>
            <a:pPr lvl="1"/>
            <a:r>
              <a:rPr lang="en-US" dirty="0" smtClean="0"/>
              <a:t>Also done with probe cards (15x15)</a:t>
            </a:r>
          </a:p>
          <a:p>
            <a:endParaRPr lang="en-US" dirty="0" smtClean="0"/>
          </a:p>
          <a:p>
            <a:r>
              <a:rPr lang="en-US" dirty="0" smtClean="0"/>
              <a:t>Capacitance over voltage (CV)</a:t>
            </a:r>
            <a:endParaRPr lang="en-US" dirty="0"/>
          </a:p>
          <a:p>
            <a:pPr lvl="1"/>
            <a:r>
              <a:rPr lang="en-US" dirty="0" smtClean="0"/>
              <a:t>Study doping concentration profile and full depletion of the sensor </a:t>
            </a:r>
          </a:p>
          <a:p>
            <a:r>
              <a:rPr lang="en-US" dirty="0" smtClean="0"/>
              <a:t>Study of the “foot” for LGADs on 1/C</a:t>
            </a:r>
            <a:r>
              <a:rPr lang="en-US" baseline="30000" dirty="0" smtClean="0"/>
              <a:t>2</a:t>
            </a:r>
            <a:r>
              <a:rPr lang="en-US" dirty="0" smtClean="0"/>
              <a:t>: </a:t>
            </a:r>
          </a:p>
          <a:p>
            <a:pPr lvl="1"/>
            <a:r>
              <a:rPr lang="en-US" dirty="0"/>
              <a:t>1/C</a:t>
            </a:r>
            <a:r>
              <a:rPr lang="en-US" baseline="30000" dirty="0"/>
              <a:t>2 </a:t>
            </a:r>
            <a:r>
              <a:rPr lang="en-US" dirty="0" smtClean="0"/>
              <a:t>is </a:t>
            </a:r>
            <a:r>
              <a:rPr lang="en-US" dirty="0"/>
              <a:t>flat </a:t>
            </a:r>
            <a:r>
              <a:rPr lang="en-US" dirty="0" smtClean="0"/>
              <a:t>until depletion of multiplication layer because </a:t>
            </a:r>
            <a:r>
              <a:rPr lang="en-US" dirty="0"/>
              <a:t>of the high doping </a:t>
            </a:r>
            <a:r>
              <a:rPr lang="en-US" dirty="0" smtClean="0"/>
              <a:t>concentration</a:t>
            </a:r>
          </a:p>
          <a:p>
            <a:pPr lvl="1"/>
            <a:r>
              <a:rPr lang="en-US" dirty="0" smtClean="0"/>
              <a:t>Proportional to gain layer active concentration</a:t>
            </a:r>
          </a:p>
          <a:p>
            <a:r>
              <a:rPr lang="en-US" dirty="0" smtClean="0"/>
              <a:t>Bulk doping concentration proportional to the slope in </a:t>
            </a:r>
            <a:r>
              <a:rPr lang="en-US" dirty="0"/>
              <a:t>1/C</a:t>
            </a:r>
            <a:r>
              <a:rPr lang="en-US" baseline="30000" dirty="0"/>
              <a:t>2 </a:t>
            </a:r>
            <a:endParaRPr lang="en-US" dirty="0" smtClean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3757" y="3427188"/>
            <a:ext cx="5605700" cy="34109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127" y="251445"/>
            <a:ext cx="4320480" cy="310466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53" y="1492634"/>
            <a:ext cx="2074074" cy="155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01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183" y="107429"/>
            <a:ext cx="8568531" cy="7407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Sr90 telescope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smtClean="0"/>
              <a:t>10/12/2018</a:t>
            </a:r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smtClean="0"/>
              <a:t>Dr. Simone M. Mazza on behalf of the SCIPP UCSC group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6</a:t>
            </a:fld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5894545" y="1085814"/>
            <a:ext cx="7378070" cy="5616624"/>
          </a:xfrm>
        </p:spPr>
        <p:txBody>
          <a:bodyPr>
            <a:normAutofit/>
          </a:bodyPr>
          <a:lstStyle/>
          <a:p>
            <a:pPr marL="302393" lvl="1" indent="-302393">
              <a:spcBef>
                <a:spcPts val="639"/>
              </a:spcBef>
              <a:buClr>
                <a:schemeClr val="accent1"/>
              </a:buClr>
            </a:pPr>
            <a:r>
              <a:rPr lang="en-US" dirty="0" smtClean="0"/>
              <a:t>Dynamic laboratory testing</a:t>
            </a:r>
          </a:p>
          <a:p>
            <a:pPr marL="604786" lvl="2" indent="-302393">
              <a:spcBef>
                <a:spcPts val="639"/>
              </a:spcBef>
              <a:buClr>
                <a:schemeClr val="accent1"/>
              </a:buClr>
            </a:pPr>
            <a:r>
              <a:rPr lang="en-US" sz="2400" dirty="0"/>
              <a:t>Using </a:t>
            </a:r>
            <a:r>
              <a:rPr lang="en-US" sz="2400" dirty="0" err="1"/>
              <a:t>MiP</a:t>
            </a:r>
            <a:r>
              <a:rPr lang="en-US" sz="2400" dirty="0"/>
              <a:t> electrons Sr90 β-source</a:t>
            </a:r>
          </a:p>
          <a:p>
            <a:pPr marL="604786" lvl="2" indent="-302393">
              <a:spcBef>
                <a:spcPts val="639"/>
              </a:spcBef>
              <a:buClr>
                <a:schemeClr val="accent1"/>
              </a:buClr>
            </a:pPr>
            <a:r>
              <a:rPr lang="en-US" sz="2400" dirty="0" smtClean="0"/>
              <a:t>Signal </a:t>
            </a:r>
            <a:r>
              <a:rPr lang="en-US" sz="2400" dirty="0"/>
              <a:t>shape, noise, </a:t>
            </a:r>
            <a:r>
              <a:rPr lang="en-US" sz="2400" dirty="0" smtClean="0"/>
              <a:t>collected charge</a:t>
            </a:r>
            <a:r>
              <a:rPr lang="en-US" sz="2400" dirty="0"/>
              <a:t>, gain, </a:t>
            </a:r>
            <a:r>
              <a:rPr lang="en-US" sz="2400" b="1" dirty="0"/>
              <a:t>time resolution</a:t>
            </a:r>
          </a:p>
          <a:p>
            <a:pPr marL="352791" lvl="1" indent="0">
              <a:buNone/>
            </a:pPr>
            <a:endParaRPr lang="en-US" sz="2400" dirty="0" smtClean="0"/>
          </a:p>
          <a:p>
            <a:r>
              <a:rPr lang="en-US" sz="2600" dirty="0" smtClean="0"/>
              <a:t>β-telescope</a:t>
            </a:r>
            <a:endParaRPr lang="en-US" dirty="0" smtClean="0"/>
          </a:p>
          <a:p>
            <a:pPr lvl="1"/>
            <a:r>
              <a:rPr lang="en-US" dirty="0"/>
              <a:t>Sensors mounted on </a:t>
            </a:r>
            <a:r>
              <a:rPr lang="en-US" dirty="0" smtClean="0"/>
              <a:t>analog </a:t>
            </a:r>
            <a:r>
              <a:rPr lang="en-US" dirty="0"/>
              <a:t>readout board designed at UCSC</a:t>
            </a:r>
            <a:r>
              <a:rPr lang="en-US" sz="1600" dirty="0"/>
              <a:t> (Ned Spencer, Max Wilder, Zach Galloway) </a:t>
            </a:r>
            <a:r>
              <a:rPr lang="en-US" dirty="0"/>
              <a:t>with </a:t>
            </a:r>
            <a:r>
              <a:rPr lang="en-US" dirty="0" smtClean="0"/>
              <a:t>fast amplifier (22 </a:t>
            </a:r>
            <a:r>
              <a:rPr lang="en-US" dirty="0"/>
              <a:t>ohm input impedance, </a:t>
            </a:r>
            <a:r>
              <a:rPr lang="en-US" dirty="0" smtClean="0"/>
              <a:t>bandwidth </a:t>
            </a:r>
            <a:r>
              <a:rPr lang="en-US" dirty="0"/>
              <a:t>&gt; </a:t>
            </a:r>
            <a:r>
              <a:rPr lang="en-US" dirty="0" smtClean="0"/>
              <a:t>1GHz)</a:t>
            </a:r>
          </a:p>
          <a:p>
            <a:pPr lvl="1"/>
            <a:r>
              <a:rPr lang="en-US" dirty="0" smtClean="0"/>
              <a:t>Trigger sensor (fast timing trigger) on the back</a:t>
            </a:r>
          </a:p>
          <a:p>
            <a:pPr lvl="2"/>
            <a:r>
              <a:rPr lang="en-US" dirty="0"/>
              <a:t>DUT (Device Under Test) is read in </a:t>
            </a:r>
            <a:r>
              <a:rPr lang="en-US" dirty="0" smtClean="0"/>
              <a:t>coincidence</a:t>
            </a:r>
          </a:p>
          <a:p>
            <a:pPr lvl="1"/>
            <a:r>
              <a:rPr lang="en-US" dirty="0" smtClean="0"/>
              <a:t>Setup in climate chamber to run cold and dry</a:t>
            </a:r>
          </a:p>
          <a:p>
            <a:pPr lvl="1"/>
            <a:r>
              <a:rPr lang="en-US" dirty="0" smtClean="0"/>
              <a:t>Readout with a GHz oscilloscope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83" y="3302129"/>
            <a:ext cx="4306277" cy="34003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03" y="848225"/>
            <a:ext cx="1823551" cy="1367663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452807" y="2215888"/>
            <a:ext cx="1370536" cy="257206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089615" y="2267669"/>
            <a:ext cx="118891" cy="3303369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96435" y="2267669"/>
            <a:ext cx="742511" cy="369332"/>
          </a:xfrm>
          <a:prstGeom prst="rect">
            <a:avLst/>
          </a:prstGeom>
          <a:solidFill>
            <a:schemeClr val="bg1">
              <a:lumMod val="95000"/>
              <a:alpha val="5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LGAD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826" y="4849940"/>
            <a:ext cx="1783244" cy="1337433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2687439" y="5359514"/>
            <a:ext cx="1584176" cy="31279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229" y="982314"/>
            <a:ext cx="3163635" cy="217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0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183" y="107429"/>
            <a:ext cx="8568531" cy="7407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Laser TCT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dirty="0" smtClean="0"/>
              <a:t>10/12/2018</a:t>
            </a:r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 smtClean="0"/>
              <a:t>Dr. Simone M. Mazza - University of California Santa Cruz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7</a:t>
            </a:fld>
            <a:endParaRPr lang="it-IT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5855791" y="369646"/>
            <a:ext cx="7104960" cy="296549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TCT laser scan to have position dependent sensor response</a:t>
            </a:r>
          </a:p>
          <a:p>
            <a:pPr lvl="1"/>
            <a:r>
              <a:rPr lang="en-US" dirty="0" smtClean="0"/>
              <a:t>Laser spot size ~10um</a:t>
            </a:r>
          </a:p>
          <a:p>
            <a:r>
              <a:rPr lang="en-US" dirty="0" smtClean="0"/>
              <a:t>Sensor mounted on X-Y motors</a:t>
            </a:r>
          </a:p>
          <a:p>
            <a:r>
              <a:rPr lang="en-US" dirty="0" smtClean="0"/>
              <a:t>With a cooled plate (chiller + </a:t>
            </a:r>
            <a:r>
              <a:rPr lang="en-US" dirty="0" err="1" smtClean="0"/>
              <a:t>Peltier</a:t>
            </a:r>
            <a:r>
              <a:rPr lang="en-US" dirty="0" smtClean="0"/>
              <a:t> cell)</a:t>
            </a:r>
          </a:p>
          <a:p>
            <a:pPr lvl="1"/>
            <a:r>
              <a:rPr lang="en-US" dirty="0" smtClean="0"/>
              <a:t>Can go down to -10C</a:t>
            </a:r>
          </a:p>
          <a:p>
            <a:r>
              <a:rPr lang="en-US" dirty="0" smtClean="0"/>
              <a:t>Laser repetition rate up to 50MHz</a:t>
            </a:r>
          </a:p>
        </p:txBody>
      </p:sp>
      <p:pic>
        <p:nvPicPr>
          <p:cNvPr id="9" name="Picture 8"/>
          <p:cNvPicPr/>
          <p:nvPr/>
        </p:nvPicPr>
        <p:blipFill>
          <a:blip r:embed="rId2"/>
          <a:stretch/>
        </p:blipFill>
        <p:spPr>
          <a:xfrm>
            <a:off x="358478" y="3777104"/>
            <a:ext cx="5092920" cy="3029040"/>
          </a:xfrm>
          <a:prstGeom prst="rect">
            <a:avLst/>
          </a:prstGeom>
          <a:ln w="54720"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63" y="1017786"/>
            <a:ext cx="3610224" cy="270766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503863" y="3635821"/>
            <a:ext cx="4996207" cy="3023793"/>
            <a:chOff x="4752280" y="3203773"/>
            <a:chExt cx="4968552" cy="372641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2280" y="3203773"/>
              <a:ext cx="4968552" cy="372641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256336" y="3482513"/>
              <a:ext cx="7377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Sensor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32371" y="4350596"/>
              <a:ext cx="1270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Laser Trigger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096139" y="5362691"/>
              <a:ext cx="1143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Photodiode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336564" y="3986569"/>
              <a:ext cx="7280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~</a:t>
              </a:r>
              <a:r>
                <a:rPr lang="en-US" dirty="0" smtClean="0">
                  <a:solidFill>
                    <a:schemeClr val="bg1"/>
                  </a:solidFill>
                </a:rPr>
                <a:t>20ns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7200552" y="4427909"/>
              <a:ext cx="936104" cy="0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7403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167" y="-158382"/>
            <a:ext cx="11423808" cy="1259946"/>
          </a:xfrm>
        </p:spPr>
        <p:txBody>
          <a:bodyPr/>
          <a:lstStyle/>
          <a:p>
            <a:r>
              <a:rPr lang="en-US" dirty="0" smtClean="0"/>
              <a:t>SCIPP </a:t>
            </a:r>
            <a:r>
              <a:rPr lang="en-US" dirty="0"/>
              <a:t>c</a:t>
            </a:r>
            <a:r>
              <a:rPr lang="en-US" dirty="0" smtClean="0"/>
              <a:t>lean room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smtClean="0"/>
              <a:t>10/12/2018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smtClean="0"/>
              <a:t>Dr. Simone M. Mazza on behalf of the SCIPP UCSC group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8</a:t>
            </a:fld>
            <a:endParaRPr lang="it-I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079" y="3851845"/>
            <a:ext cx="4497120" cy="33728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67" y="1259557"/>
            <a:ext cx="6720746" cy="50405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967" y="173970"/>
            <a:ext cx="4482517" cy="33618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511975" y="3107009"/>
            <a:ext cx="1153008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Smartscope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557200" y="6728671"/>
            <a:ext cx="1773562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Automatic bonders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662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183" y="230995"/>
            <a:ext cx="11423808" cy="1259946"/>
          </a:xfrm>
        </p:spPr>
        <p:txBody>
          <a:bodyPr/>
          <a:lstStyle/>
          <a:p>
            <a:r>
              <a:rPr lang="en-US" dirty="0" smtClean="0"/>
              <a:t>Sensor available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smtClean="0"/>
              <a:t>10/12/2018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smtClean="0"/>
              <a:t>Dr. Simone M. Mazza on behalf of the SCIPP UCSC group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9</a:t>
            </a:fld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311175" y="1595935"/>
            <a:ext cx="7776864" cy="503978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At SCIPP we have availability of a large number of sensors produced for HGTD (large pad size)</a:t>
            </a:r>
          </a:p>
          <a:p>
            <a:pPr lvl="1"/>
            <a:r>
              <a:rPr lang="en-US" dirty="0" smtClean="0"/>
              <a:t>Producer: HPK</a:t>
            </a:r>
          </a:p>
          <a:p>
            <a:pPr lvl="1"/>
            <a:r>
              <a:rPr lang="en-US" dirty="0" smtClean="0"/>
              <a:t>Pitch: 1.3x1.3m</a:t>
            </a:r>
            <a:r>
              <a:rPr lang="en-US" baseline="30000" dirty="0" smtClean="0"/>
              <a:t>2</a:t>
            </a:r>
            <a:r>
              <a:rPr lang="en-US" dirty="0" smtClean="0"/>
              <a:t> pad size and pitch</a:t>
            </a:r>
          </a:p>
          <a:p>
            <a:pPr lvl="1"/>
            <a:r>
              <a:rPr lang="en-US" dirty="0" smtClean="0"/>
              <a:t>Geometry: single pads, 2x2, 3x3, 5x5 and 15x15</a:t>
            </a:r>
          </a:p>
          <a:p>
            <a:pPr lvl="1"/>
            <a:r>
              <a:rPr lang="en-US" dirty="0" smtClean="0"/>
              <a:t>Thickness: 50um and 35um, plus 20um (prototype)</a:t>
            </a:r>
          </a:p>
          <a:p>
            <a:pPr lvl="1"/>
            <a:r>
              <a:rPr lang="en-US" dirty="0" smtClean="0"/>
              <a:t>Gain: up to 30 (collected charge ~15fC), time resolution ~30ps</a:t>
            </a:r>
          </a:p>
          <a:p>
            <a:pPr lvl="1"/>
            <a:r>
              <a:rPr lang="en-US" dirty="0" smtClean="0"/>
              <a:t>Radiation hardness: working up to 3E15 </a:t>
            </a:r>
            <a:r>
              <a:rPr lang="en-US" dirty="0" err="1" smtClean="0"/>
              <a:t>Neq</a:t>
            </a:r>
            <a:r>
              <a:rPr lang="en-US" dirty="0" smtClean="0"/>
              <a:t> and 2 </a:t>
            </a:r>
            <a:r>
              <a:rPr lang="en-US" dirty="0" err="1" smtClean="0"/>
              <a:t>Mgy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We’re working </a:t>
            </a:r>
            <a:r>
              <a:rPr lang="en-US" dirty="0"/>
              <a:t>on </a:t>
            </a:r>
            <a:r>
              <a:rPr lang="en-US" dirty="0" smtClean="0"/>
              <a:t>several R&amp;D </a:t>
            </a:r>
            <a:r>
              <a:rPr lang="en-US" dirty="0"/>
              <a:t>project </a:t>
            </a:r>
            <a:r>
              <a:rPr lang="en-US" dirty="0" smtClean="0"/>
              <a:t>form </a:t>
            </a:r>
            <a:r>
              <a:rPr lang="en-US" dirty="0"/>
              <a:t>small pad </a:t>
            </a:r>
            <a:r>
              <a:rPr lang="en-US" dirty="0" smtClean="0"/>
              <a:t>LGADs</a:t>
            </a:r>
          </a:p>
          <a:p>
            <a:r>
              <a:rPr lang="en-US" dirty="0" smtClean="0"/>
              <a:t>AC-LGAD (UCSC patented)</a:t>
            </a:r>
          </a:p>
          <a:p>
            <a:pPr lvl="1"/>
            <a:r>
              <a:rPr lang="en-US" dirty="0" smtClean="0"/>
              <a:t>Producer: FBK, BNL, CNM</a:t>
            </a:r>
          </a:p>
          <a:p>
            <a:pPr lvl="1"/>
            <a:r>
              <a:rPr lang="en-US" dirty="0" smtClean="0"/>
              <a:t>Pitch: 500um, 300um, 200um, 100um, 50um </a:t>
            </a:r>
          </a:p>
          <a:p>
            <a:pPr lvl="2"/>
            <a:r>
              <a:rPr lang="en-US" dirty="0" smtClean="0"/>
              <a:t>With different pad sizes</a:t>
            </a:r>
          </a:p>
          <a:p>
            <a:pPr lvl="1"/>
            <a:r>
              <a:rPr lang="en-US" dirty="0" smtClean="0"/>
              <a:t>Geometry: 5x5, 4x4, 2x2, 64x64</a:t>
            </a:r>
          </a:p>
          <a:p>
            <a:pPr lvl="1"/>
            <a:r>
              <a:rPr lang="en-US" dirty="0" smtClean="0"/>
              <a:t>Thickness: 50um</a:t>
            </a:r>
          </a:p>
          <a:p>
            <a:r>
              <a:rPr lang="en-US" dirty="0" smtClean="0"/>
              <a:t>In the future: DJ-LGAD (UCSC patent pending), TI-LGAD (FBK, prototypes)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095" y="467469"/>
            <a:ext cx="4032448" cy="3024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039" y="3936000"/>
            <a:ext cx="3599624" cy="26997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t="39522" r="47857" b="11899"/>
          <a:stretch/>
        </p:blipFill>
        <p:spPr>
          <a:xfrm>
            <a:off x="10680327" y="3785538"/>
            <a:ext cx="2540505" cy="294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454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36896</TotalTime>
  <Words>1757</Words>
  <Application>Microsoft Office PowerPoint</Application>
  <PresentationFormat>Custom</PresentationFormat>
  <Paragraphs>286</Paragraphs>
  <Slides>21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Arial</vt:lpstr>
      <vt:lpstr>Calibri</vt:lpstr>
      <vt:lpstr>Cambria Math</vt:lpstr>
      <vt:lpstr>DejaVu Sans</vt:lpstr>
      <vt:lpstr>Droid Sans Fallback</vt:lpstr>
      <vt:lpstr>Franklin Gothic Book</vt:lpstr>
      <vt:lpstr>FreeSans</vt:lpstr>
      <vt:lpstr>Liberation Sans</vt:lpstr>
      <vt:lpstr>Liberation Serif</vt:lpstr>
      <vt:lpstr>Perpetua</vt:lpstr>
      <vt:lpstr>StarSymbol</vt:lpstr>
      <vt:lpstr>Times New Roman</vt:lpstr>
      <vt:lpstr>Wingdings</vt:lpstr>
      <vt:lpstr>Wingdings 2</vt:lpstr>
      <vt:lpstr>Equity</vt:lpstr>
      <vt:lpstr>Acrobat Document</vt:lpstr>
      <vt:lpstr>PowerPoint Presentation</vt:lpstr>
      <vt:lpstr>UC Santa Cruz SCIPP group</vt:lpstr>
      <vt:lpstr>UC Santa Cruz SCIPP expertise</vt:lpstr>
      <vt:lpstr>UC Santa Cruz SCIPP laboratories</vt:lpstr>
      <vt:lpstr>Probe station</vt:lpstr>
      <vt:lpstr>Sr90 telescope</vt:lpstr>
      <vt:lpstr>Laser TCT</vt:lpstr>
      <vt:lpstr>SCIPP clean room</vt:lpstr>
      <vt:lpstr>Sensor available</vt:lpstr>
      <vt:lpstr>Sensor readout</vt:lpstr>
      <vt:lpstr>ASIC sensor readout</vt:lpstr>
      <vt:lpstr>PowerPoint Presentation</vt:lpstr>
      <vt:lpstr>Conclusions</vt:lpstr>
      <vt:lpstr>PowerPoint Presentation</vt:lpstr>
      <vt:lpstr>Backup</vt:lpstr>
      <vt:lpstr>HGTD sensors - LGADs</vt:lpstr>
      <vt:lpstr>LGADs timing resolution</vt:lpstr>
      <vt:lpstr>Radiation damage on LGADs</vt:lpstr>
      <vt:lpstr>ATLAS and LHC high luminosity</vt:lpstr>
      <vt:lpstr>LGADs timing resolution</vt:lpstr>
      <vt:lpstr>Irradiation campaigns on LGADs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Boes</dc:creator>
  <cp:lastModifiedBy>smazza</cp:lastModifiedBy>
  <cp:revision>3667</cp:revision>
  <cp:lastPrinted>2014-12-15T16:05:16Z</cp:lastPrinted>
  <dcterms:created xsi:type="dcterms:W3CDTF">2014-11-18T11:45:19Z</dcterms:created>
  <dcterms:modified xsi:type="dcterms:W3CDTF">2020-01-23T17:25:38Z</dcterms:modified>
</cp:coreProperties>
</file>