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4" r:id="rId3"/>
    <p:sldId id="275" r:id="rId4"/>
    <p:sldId id="317" r:id="rId5"/>
    <p:sldId id="300" r:id="rId6"/>
    <p:sldId id="304" r:id="rId7"/>
    <p:sldId id="299" r:id="rId8"/>
    <p:sldId id="318" r:id="rId9"/>
    <p:sldId id="266" r:id="rId10"/>
    <p:sldId id="265" r:id="rId11"/>
    <p:sldId id="319" r:id="rId12"/>
    <p:sldId id="277" r:id="rId13"/>
    <p:sldId id="257" r:id="rId14"/>
    <p:sldId id="322" r:id="rId15"/>
    <p:sldId id="321" r:id="rId16"/>
    <p:sldId id="323" r:id="rId17"/>
    <p:sldId id="324" r:id="rId18"/>
    <p:sldId id="279" r:id="rId19"/>
    <p:sldId id="320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7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6CA76E-FE78-4E29-866B-07E12D6992C1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F2A69-463C-4915-84D8-BA7ECCB5C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980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04E2DC-6650-4321-8474-1056212E9AB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802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04E2DC-6650-4321-8474-1056212E9AB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3168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04E2DC-6650-4321-8474-1056212E9AB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6287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04E2DC-6650-4321-8474-1056212E9AB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7497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04E2DC-6650-4321-8474-1056212E9AB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3515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FF2A69-463C-4915-84D8-BA7ECCB5CDD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3092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FF2A69-463C-4915-84D8-BA7ECCB5CDD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241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D9C64-2342-44C4-ABC0-F30BA919D2EC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8A8A-5E5B-4456-8660-6436ACA97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403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D9C64-2342-44C4-ABC0-F30BA919D2EC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8A8A-5E5B-4456-8660-6436ACA97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145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D9C64-2342-44C4-ABC0-F30BA919D2EC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8A8A-5E5B-4456-8660-6436ACA97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622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D9C64-2342-44C4-ABC0-F30BA919D2EC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8A8A-5E5B-4456-8660-6436ACA97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85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D9C64-2342-44C4-ABC0-F30BA919D2EC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8A8A-5E5B-4456-8660-6436ACA97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808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D9C64-2342-44C4-ABC0-F30BA919D2EC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8A8A-5E5B-4456-8660-6436ACA97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569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D9C64-2342-44C4-ABC0-F30BA919D2EC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8A8A-5E5B-4456-8660-6436ACA97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420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D9C64-2342-44C4-ABC0-F30BA919D2EC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8A8A-5E5B-4456-8660-6436ACA97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768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D9C64-2342-44C4-ABC0-F30BA919D2EC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8A8A-5E5B-4456-8660-6436ACA97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357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D9C64-2342-44C4-ABC0-F30BA919D2EC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8A8A-5E5B-4456-8660-6436ACA97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06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D9C64-2342-44C4-ABC0-F30BA919D2EC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8A8A-5E5B-4456-8660-6436ACA97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203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D9C64-2342-44C4-ABC0-F30BA919D2EC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28A8A-5E5B-4456-8660-6436ACA97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964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gi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204.121.60.11/science-innovation/sciencefacilities/dmmsc/_assets/docs/PTColloq%2020190214_public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5350" y="76517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Some Thoughts about the “Exploring Limits” Portion of our Work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5412" y="3973511"/>
            <a:ext cx="9144000" cy="1898651"/>
          </a:xfrm>
        </p:spPr>
        <p:txBody>
          <a:bodyPr>
            <a:normAutofit/>
          </a:bodyPr>
          <a:lstStyle/>
          <a:p>
            <a:pPr algn="l"/>
            <a:r>
              <a:rPr lang="en-US" sz="3200" dirty="0"/>
              <a:t>“Lab Fees” Meeting</a:t>
            </a:r>
          </a:p>
          <a:p>
            <a:pPr algn="l"/>
            <a:r>
              <a:rPr lang="en-US" sz="3200" dirty="0"/>
              <a:t>1/25/20</a:t>
            </a:r>
          </a:p>
          <a:p>
            <a:pPr algn="l"/>
            <a:r>
              <a:rPr lang="en-US" sz="3200" dirty="0"/>
              <a:t>Bruce Schumm, SCIPP, UC Santa Cruz</a:t>
            </a:r>
          </a:p>
        </p:txBody>
      </p:sp>
    </p:spTree>
    <p:extLst>
      <p:ext uri="{BB962C8B-B14F-4D97-AF65-F5344CB8AC3E}">
        <p14:creationId xmlns:p14="http://schemas.microsoft.com/office/powerpoint/2010/main" val="2512038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1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Frame-Rate “Work Plan” Ideas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FC2497A-0B56-4EAA-B3E1-FC06BAC1B207}"/>
              </a:ext>
            </a:extLst>
          </p:cNvPr>
          <p:cNvSpPr txBox="1"/>
          <p:nvPr/>
        </p:nvSpPr>
        <p:spPr>
          <a:xfrm>
            <a:off x="838200" y="1219200"/>
            <a:ext cx="100584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Simulation of signal development for Diamond, PIN, LGAD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err="1"/>
              <a:t>Ramo’s</a:t>
            </a:r>
            <a:r>
              <a:rPr lang="en-US" sz="2400" dirty="0"/>
              <a:t> Theorem and intrinsic cross-talk limitations for fast signals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Input into electronic front-end design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Granular (low flux) vs. uniform (many quanta per frame) deposition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Empirical confirmation of signal development models at 10 GHz (high-bandwidth TZ amplifier?)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Simulation-based electronic design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Characterization with high repetition-rate excitation (</a:t>
            </a:r>
            <a:r>
              <a:rPr lang="en-US" sz="2400" dirty="0" err="1"/>
              <a:t>pulser</a:t>
            </a:r>
            <a:r>
              <a:rPr lang="en-US" sz="2400" dirty="0"/>
              <a:t>, laser, intense source, beam …?)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Note: A high-bandwidth waveform generator is on our equipment list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Refinement of design; production of multi-channel device</a:t>
            </a:r>
          </a:p>
        </p:txBody>
      </p:sp>
    </p:spTree>
    <p:extLst>
      <p:ext uri="{BB962C8B-B14F-4D97-AF65-F5344CB8AC3E}">
        <p14:creationId xmlns:p14="http://schemas.microsoft.com/office/powerpoint/2010/main" val="706113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1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Frame-Rate R&amp;D Parameter Space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FC2497A-0B56-4EAA-B3E1-FC06BAC1B207}"/>
              </a:ext>
            </a:extLst>
          </p:cNvPr>
          <p:cNvSpPr txBox="1"/>
          <p:nvPr/>
        </p:nvSpPr>
        <p:spPr>
          <a:xfrm>
            <a:off x="923925" y="1264020"/>
            <a:ext cx="1062643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Sensors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Differing properties of Diamond, PIN, LGAD sensors, including LGAD gain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Saturated (uniform) vs. granular (single quantum or landau-fluctuating) signal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Element capacitance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Bulk thickness (collection time, capacitance and </a:t>
            </a:r>
            <a:r>
              <a:rPr lang="en-US" sz="2400" dirty="0" err="1"/>
              <a:t>Ramo’s</a:t>
            </a:r>
            <a:r>
              <a:rPr lang="en-US" sz="2400" dirty="0"/>
              <a:t> Theorem considerations)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Operating temperature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62F88D-F471-453E-B5D5-42E7807F02CD}"/>
              </a:ext>
            </a:extLst>
          </p:cNvPr>
          <p:cNvSpPr txBox="1"/>
          <p:nvPr/>
        </p:nvSpPr>
        <p:spPr>
          <a:xfrm>
            <a:off x="1000125" y="4101021"/>
            <a:ext cx="536999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Electronics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TZ, voltage sensitive, charge sensitive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Detector capacitance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Pulse shaping strategy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CMOS, </a:t>
            </a:r>
            <a:r>
              <a:rPr lang="en-US" sz="2400" dirty="0" err="1"/>
              <a:t>SiGe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Analog measurement (ADC, TOT, …) </a:t>
            </a:r>
          </a:p>
        </p:txBody>
      </p:sp>
    </p:spTree>
    <p:extLst>
      <p:ext uri="{BB962C8B-B14F-4D97-AF65-F5344CB8AC3E}">
        <p14:creationId xmlns:p14="http://schemas.microsoft.com/office/powerpoint/2010/main" val="9192384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953D0BA-E8A9-42C8-AA12-4627374E7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74" y="749339"/>
            <a:ext cx="7819876" cy="5880061"/>
          </a:xfrm>
          <a:prstGeom prst="rect">
            <a:avLst/>
          </a:prstGeom>
        </p:spPr>
      </p:pic>
      <p:sp>
        <p:nvSpPr>
          <p:cNvPr id="18" name="Title 3">
            <a:extLst>
              <a:ext uri="{FF2B5EF4-FFF2-40B4-BE49-F238E27FC236}">
                <a16:creationId xmlns:a16="http://schemas.microsoft.com/office/drawing/2014/main" id="{D4DEB5AB-523C-42A7-B809-E3E2D8A58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6051"/>
            <a:ext cx="10515600" cy="6731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/>
              <a:t>Ramo’s</a:t>
            </a:r>
            <a:r>
              <a:rPr lang="en-US" dirty="0"/>
              <a:t> Theorem and Fast-Shaping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011268-7335-4D6F-BDA2-19A0AD7865D9}"/>
              </a:ext>
            </a:extLst>
          </p:cNvPr>
          <p:cNvSpPr txBox="1"/>
          <p:nvPr/>
        </p:nvSpPr>
        <p:spPr>
          <a:xfrm>
            <a:off x="7857976" y="1562100"/>
            <a:ext cx="4229100" cy="3046988"/>
          </a:xfrm>
          <a:prstGeom prst="rect">
            <a:avLst/>
          </a:prstGeom>
          <a:solidFill>
            <a:srgbClr val="ED7D31">
              <a:alpha val="6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Cross talk can arise even when all charge is eventually collected on the pad of interest</a:t>
            </a:r>
          </a:p>
          <a:p>
            <a:endParaRPr lang="en-US" sz="2400" dirty="0"/>
          </a:p>
          <a:p>
            <a:r>
              <a:rPr lang="en-US" sz="2400" dirty="0"/>
              <a:t>Must integrate to 0 for infinite collection time</a:t>
            </a:r>
          </a:p>
          <a:p>
            <a:endParaRPr lang="en-US" sz="2400" dirty="0"/>
          </a:p>
          <a:p>
            <a:r>
              <a:rPr lang="en-US" sz="2400" dirty="0">
                <a:sym typeface="Wingdings" panose="05000000000000000000" pitchFamily="2" charset="2"/>
              </a:rPr>
              <a:t> Bandwidth-dependent</a:t>
            </a:r>
            <a:endParaRPr lang="en-US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628DDDA-9545-438F-A61B-14408A9A2B28}"/>
              </a:ext>
            </a:extLst>
          </p:cNvPr>
          <p:cNvSpPr txBox="1"/>
          <p:nvPr/>
        </p:nvSpPr>
        <p:spPr>
          <a:xfrm>
            <a:off x="8124825" y="5324475"/>
            <a:ext cx="31242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Slide Credit: Ron Lipton CPAD 2019</a:t>
            </a:r>
          </a:p>
        </p:txBody>
      </p:sp>
    </p:spTree>
    <p:extLst>
      <p:ext uri="{BB962C8B-B14F-4D97-AF65-F5344CB8AC3E}">
        <p14:creationId xmlns:p14="http://schemas.microsoft.com/office/powerpoint/2010/main" val="1117529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00F06973-4550-4430-8A5B-01F0562DE8E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12/12/2018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B. A. Schumm  CPAD2018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79F0-26A3-4C6E-8B68-696FF71883A4}" type="slidenum">
              <a:rPr lang="en-US" smtClean="0"/>
              <a:t>13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6" y="699244"/>
            <a:ext cx="4697478" cy="3629869"/>
          </a:xfrm>
          <a:prstGeom prst="rect">
            <a:avLst/>
          </a:prstGeom>
          <a:solidFill>
            <a:srgbClr val="62F739"/>
          </a:solidFill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409570" y="20877"/>
            <a:ext cx="10941420" cy="6783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solidFill>
                  <a:srgbClr val="FFFF00"/>
                </a:solidFill>
              </a:rPr>
              <a:t>Basic Properties: Drift Velocity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38225" y="1545430"/>
            <a:ext cx="1171575" cy="400110"/>
          </a:xfrm>
          <a:prstGeom prst="rect">
            <a:avLst/>
          </a:prstGeom>
          <a:solidFill>
            <a:srgbClr val="9EEF31"/>
          </a:solidFill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chemeClr val="bg1"/>
                </a:solidFill>
              </a:rPr>
              <a:t>Electrons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4329293"/>
            <a:ext cx="12192000" cy="181588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For fields approaching 10</a:t>
            </a:r>
            <a:r>
              <a:rPr lang="en-US" sz="2800" b="1" baseline="30000" dirty="0">
                <a:solidFill>
                  <a:schemeClr val="bg1"/>
                </a:solidFill>
              </a:rPr>
              <a:t>4</a:t>
            </a:r>
            <a:r>
              <a:rPr lang="en-US" sz="2800" b="1" dirty="0">
                <a:solidFill>
                  <a:schemeClr val="bg1"/>
                </a:solidFill>
              </a:rPr>
              <a:t> V/cm, velocity saturates at ~10</a:t>
            </a:r>
            <a:r>
              <a:rPr lang="en-US" sz="2800" b="1" baseline="30000" dirty="0">
                <a:solidFill>
                  <a:schemeClr val="bg1"/>
                </a:solidFill>
              </a:rPr>
              <a:t>7</a:t>
            </a:r>
            <a:r>
              <a:rPr lang="en-US" sz="2800" b="1" dirty="0">
                <a:solidFill>
                  <a:schemeClr val="bg1"/>
                </a:solidFill>
              </a:rPr>
              <a:t> cm/s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0000"/>
                </a:solidFill>
              </a:rPr>
              <a:t>Saturated transit time for 100 µm of silicon is ~1 </a:t>
            </a:r>
            <a:r>
              <a:rPr lang="en-US" sz="2800" b="1" dirty="0" err="1">
                <a:solidFill>
                  <a:srgbClr val="FF0000"/>
                </a:solidFill>
              </a:rPr>
              <a:t>nsec</a:t>
            </a:r>
            <a:endParaRPr lang="en-US" sz="2800" b="1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Transit time and temporal resolution not one and the same, but it sets a scale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Thinner sensors generally associated with more precise timing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783" y="700083"/>
            <a:ext cx="4696391" cy="3629029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5874895" y="1545430"/>
            <a:ext cx="1171575" cy="400110"/>
          </a:xfrm>
          <a:prstGeom prst="rect">
            <a:avLst/>
          </a:prstGeom>
          <a:solidFill>
            <a:srgbClr val="9EEF31"/>
          </a:solidFill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chemeClr val="bg1"/>
                </a:solidFill>
              </a:rPr>
              <a:t>Holes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50483" y="697093"/>
            <a:ext cx="5350430" cy="70788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it-IT" sz="2000" dirty="0">
                <a:solidFill>
                  <a:schemeClr val="bg1"/>
                </a:solidFill>
              </a:rPr>
              <a:t>Jacoboni, C., C. Canali, G. Ottaviani, and A. A. Quaranta, </a:t>
            </a:r>
            <a:r>
              <a:rPr lang="it-IT" sz="2000" i="1" dirty="0">
                <a:solidFill>
                  <a:schemeClr val="bg1"/>
                </a:solidFill>
              </a:rPr>
              <a:t>Solid State Electron.</a:t>
            </a:r>
            <a:r>
              <a:rPr lang="it-IT" sz="2000" b="1" dirty="0">
                <a:solidFill>
                  <a:schemeClr val="bg1"/>
                </a:solidFill>
              </a:rPr>
              <a:t> 20, 2</a:t>
            </a:r>
            <a:r>
              <a:rPr lang="it-IT" sz="2000" dirty="0">
                <a:solidFill>
                  <a:schemeClr val="bg1"/>
                </a:solidFill>
              </a:rPr>
              <a:t>(1977) 77-89.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886826" y="2355949"/>
            <a:ext cx="2833687" cy="830997"/>
          </a:xfrm>
          <a:prstGeom prst="rect">
            <a:avLst/>
          </a:prstGeom>
          <a:solidFill>
            <a:srgbClr val="43EDED"/>
          </a:solidFill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Note that 10</a:t>
            </a:r>
            <a:r>
              <a:rPr lang="en-US" sz="2400" b="1" baseline="30000" dirty="0">
                <a:solidFill>
                  <a:schemeClr val="bg1"/>
                </a:solidFill>
              </a:rPr>
              <a:t>4</a:t>
            </a:r>
            <a:r>
              <a:rPr lang="en-US" sz="2400" b="1" dirty="0">
                <a:solidFill>
                  <a:schemeClr val="bg1"/>
                </a:solidFill>
              </a:rPr>
              <a:t> V/cm over 100 µm is 100 V</a:t>
            </a:r>
          </a:p>
        </p:txBody>
      </p:sp>
    </p:spTree>
    <p:extLst>
      <p:ext uri="{BB962C8B-B14F-4D97-AF65-F5344CB8AC3E}">
        <p14:creationId xmlns:p14="http://schemas.microsoft.com/office/powerpoint/2010/main" val="23354168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1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Dynamic Range “Work Plan” Ideas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FC2497A-0B56-4EAA-B3E1-FC06BAC1B207}"/>
              </a:ext>
            </a:extLst>
          </p:cNvPr>
          <p:cNvSpPr txBox="1"/>
          <p:nvPr/>
        </p:nvSpPr>
        <p:spPr>
          <a:xfrm>
            <a:off x="1133476" y="1790700"/>
            <a:ext cx="103251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Exploration of capabilities of simulation packages to model saturation effects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Closed-form calculations to guesstimate approximate linear range?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Literature search?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Bench or </a:t>
            </a:r>
            <a:r>
              <a:rPr lang="en-US" sz="2400" dirty="0" err="1"/>
              <a:t>testbeam</a:t>
            </a:r>
            <a:r>
              <a:rPr lang="en-US" sz="2400" dirty="0"/>
              <a:t> studies to produce and characterize saturation effects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Saturation effects as a function of LGAD gain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Electronic design (may involve amplifiers with fractional gain)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Low-end (single quantum) loss of frame rate performance (again, in view of LGAD gain for the case of Si)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Interplay with radiation damage (application dependent; photons vs. neutral hadrons vs. charged hadrons).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387401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51190"/>
            <a:ext cx="10515600" cy="6731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Challenges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FC2497A-0B56-4EAA-B3E1-FC06BAC1B207}"/>
              </a:ext>
            </a:extLst>
          </p:cNvPr>
          <p:cNvSpPr txBox="1"/>
          <p:nvPr/>
        </p:nvSpPr>
        <p:spPr>
          <a:xfrm>
            <a:off x="838200" y="876301"/>
            <a:ext cx="991552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What are the relevant directions within the parameter space?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Some guidance from accelerator visionaries may be needed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Signal flux, granularity, coverage, field environment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Developing 10 GHz infrastructure: can it even be done with discrete elements, rather than going right to IC technology?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Approaches to empirical studies of fundamental sensor saturation effects and confirmation of possible mitigations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Lorentz (B-field) effect?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Silicon sensor fabrication (but we have many contacts in this area)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62F88D-F471-453E-B5D5-42E7807F02CD}"/>
              </a:ext>
            </a:extLst>
          </p:cNvPr>
          <p:cNvSpPr txBox="1"/>
          <p:nvPr/>
        </p:nvSpPr>
        <p:spPr>
          <a:xfrm>
            <a:off x="838200" y="4400550"/>
            <a:ext cx="1039177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Electronics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Simulation of signal development for Diamond, PIN, LGAD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Bandwidth, radiation hardness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Suppression of “current tail”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Many channels (3D integration, </a:t>
            </a:r>
            <a:r>
              <a:rPr lang="en-US" sz="2400" dirty="0" err="1"/>
              <a:t>etc</a:t>
            </a:r>
            <a:r>
              <a:rPr lang="en-US" sz="2400" dirty="0"/>
              <a:t>): do we want this to be within our scope? (nascent LANL, BNL, SCIPP SBIR activity)</a:t>
            </a:r>
          </a:p>
        </p:txBody>
      </p:sp>
    </p:spTree>
    <p:extLst>
      <p:ext uri="{BB962C8B-B14F-4D97-AF65-F5344CB8AC3E}">
        <p14:creationId xmlns:p14="http://schemas.microsoft.com/office/powerpoint/2010/main" val="1831035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1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Initial Steps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FC2497A-0B56-4EAA-B3E1-FC06BAC1B207}"/>
              </a:ext>
            </a:extLst>
          </p:cNvPr>
          <p:cNvSpPr txBox="1"/>
          <p:nvPr/>
        </p:nvSpPr>
        <p:spPr>
          <a:xfrm>
            <a:off x="838200" y="1038226"/>
            <a:ext cx="991552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Identification and commissioning of professional-level simulation package for Silicon and Diamond, including impact ionization, weighting fields (</a:t>
            </a:r>
            <a:r>
              <a:rPr lang="en-US" sz="2400" dirty="0" err="1"/>
              <a:t>Ramo’s</a:t>
            </a:r>
            <a:r>
              <a:rPr lang="en-US" sz="2400" dirty="0"/>
              <a:t> theorem), transport, etc.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Establishment of 10 GHz working environment/technique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Understand testing/characterization needs; acquisition of equipment (significant funding was anticipated in the proposal!)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Consultation with accelerator physics community, especially for expected properties of diagnostic signals for next-generation facilities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What do we want to produce after 3 years (list of concrete goals?)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67603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348C846-818C-456C-B339-0044E582157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600" b="1" dirty="0">
                <a:solidFill>
                  <a:srgbClr val="FFFF00"/>
                </a:solidFill>
              </a:rPr>
              <a:t>BACKUP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79F0-26A3-4C6E-8B68-696FF71883A4}" type="slidenum">
              <a:rPr lang="en-US" smtClean="0"/>
              <a:t>17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686050" y="1328738"/>
            <a:ext cx="6829425" cy="47720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2" descr="Image result for backing u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2786" y="1670592"/>
            <a:ext cx="6206427" cy="4137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5184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1377" y="33145"/>
            <a:ext cx="10898393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dirty="0"/>
              <a:t>Towards Higher Frame Rate: LGADs vs. PIN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9" y="1239840"/>
            <a:ext cx="11944350" cy="54895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As I see it, we proposed two major thrusts to pursue in this area</a:t>
            </a:r>
            <a:endParaRPr lang="en-US" sz="3300" dirty="0"/>
          </a:p>
          <a:p>
            <a:pPr marL="0" indent="0">
              <a:buNone/>
            </a:pPr>
            <a:endParaRPr lang="en-US" sz="3300" dirty="0"/>
          </a:p>
          <a:p>
            <a:r>
              <a:rPr lang="en-US" sz="3300" dirty="0"/>
              <a:t>Need electronics that can “follow the pulse” to as high bandwidth as possible</a:t>
            </a:r>
            <a:endParaRPr lang="en-US" sz="29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Transition from saturated to non-saturated regime (frame rate could worsen; maybe thinner detectors better; ionizing vs. </a:t>
            </a:r>
            <a:r>
              <a:rPr lang="en-US"/>
              <a:t>neutral radiation)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6024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1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Data!!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FC2497A-0B56-4EAA-B3E1-FC06BAC1B207}"/>
              </a:ext>
            </a:extLst>
          </p:cNvPr>
          <p:cNvSpPr txBox="1"/>
          <p:nvPr/>
        </p:nvSpPr>
        <p:spPr>
          <a:xfrm>
            <a:off x="1133475" y="1790700"/>
            <a:ext cx="77430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Sensors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Simulation of signal development for Diamond, PIN, LGAD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62F88D-F471-453E-B5D5-42E7807F02CD}"/>
              </a:ext>
            </a:extLst>
          </p:cNvPr>
          <p:cNvSpPr txBox="1"/>
          <p:nvPr/>
        </p:nvSpPr>
        <p:spPr>
          <a:xfrm>
            <a:off x="1171575" y="3543300"/>
            <a:ext cx="77430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Electronics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Simulation of signal development for Diamond, PIN, LGAD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88208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064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dirty="0"/>
              <a:t>Organizational Things?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9" y="1139823"/>
            <a:ext cx="11944350" cy="55467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Just to introduce – not to be resolved now</a:t>
            </a:r>
          </a:p>
          <a:p>
            <a:pPr marL="0" indent="0">
              <a:buNone/>
            </a:pPr>
            <a:endParaRPr lang="en-US" sz="3600" b="1" dirty="0"/>
          </a:p>
          <a:p>
            <a:r>
              <a:rPr lang="en-US" sz="3200" dirty="0"/>
              <a:t>Collaboration name?</a:t>
            </a:r>
          </a:p>
          <a:p>
            <a:pPr marL="0" indent="0">
              <a:buNone/>
            </a:pPr>
            <a:r>
              <a:rPr lang="en-US" sz="3200" dirty="0"/>
              <a:t>	Maybe “UCAAD”? </a:t>
            </a:r>
          </a:p>
          <a:p>
            <a:pPr lvl="1"/>
            <a:endParaRPr lang="en-US" sz="3200" dirty="0"/>
          </a:p>
          <a:p>
            <a:r>
              <a:rPr lang="en-US" sz="3200" dirty="0"/>
              <a:t>Advisory board?</a:t>
            </a:r>
          </a:p>
          <a:p>
            <a:pPr lvl="1"/>
            <a:r>
              <a:rPr lang="en-US" sz="3200" dirty="0"/>
              <a:t>Yes/no?</a:t>
            </a:r>
          </a:p>
          <a:p>
            <a:pPr lvl="1"/>
            <a:r>
              <a:rPr lang="en-US" sz="3200" dirty="0"/>
              <a:t>Who on it?</a:t>
            </a:r>
          </a:p>
          <a:p>
            <a:pPr lvl="1"/>
            <a:r>
              <a:rPr lang="en-US" sz="3200" dirty="0"/>
              <a:t>How often to meet?</a:t>
            </a:r>
          </a:p>
        </p:txBody>
      </p:sp>
    </p:spTree>
    <p:extLst>
      <p:ext uri="{BB962C8B-B14F-4D97-AF65-F5344CB8AC3E}">
        <p14:creationId xmlns:p14="http://schemas.microsoft.com/office/powerpoint/2010/main" val="3814778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064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dirty="0"/>
              <a:t>Exploring Limits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9" y="1239840"/>
            <a:ext cx="11944350" cy="548957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As I see it, we proposed two major thrusts to pursue in this area</a:t>
            </a:r>
            <a:endParaRPr lang="en-US" sz="3300" dirty="0"/>
          </a:p>
          <a:p>
            <a:pPr marL="0" indent="0">
              <a:buNone/>
            </a:pPr>
            <a:endParaRPr lang="en-US" sz="900" dirty="0"/>
          </a:p>
          <a:p>
            <a:r>
              <a:rPr lang="en-US" sz="3300" dirty="0"/>
              <a:t>Frame or Repetition Rate</a:t>
            </a:r>
          </a:p>
          <a:p>
            <a:pPr lvl="1"/>
            <a:r>
              <a:rPr lang="en-US" sz="2900" dirty="0"/>
              <a:t>How fast can we read out a signal and then be ready to receive the next one?</a:t>
            </a:r>
          </a:p>
          <a:p>
            <a:pPr lvl="1"/>
            <a:endParaRPr lang="en-US" sz="900" dirty="0"/>
          </a:p>
          <a:p>
            <a:r>
              <a:rPr lang="en-US" sz="3300" dirty="0"/>
              <a:t>Dynamic Range</a:t>
            </a:r>
          </a:p>
          <a:p>
            <a:pPr lvl="1"/>
            <a:r>
              <a:rPr lang="en-US" sz="2900" dirty="0"/>
              <a:t>For a given frame rate, how small a signal can we efficiently detect</a:t>
            </a:r>
          </a:p>
          <a:p>
            <a:pPr lvl="1"/>
            <a:r>
              <a:rPr lang="en-US" sz="2900" dirty="0"/>
              <a:t>How large a sensitive range can we obtain before saturation of either the electronics or the device itself (space charge effects)?</a:t>
            </a:r>
          </a:p>
          <a:p>
            <a:pPr lvl="1"/>
            <a:endParaRPr lang="en-US" sz="2900" dirty="0"/>
          </a:p>
          <a:p>
            <a:pPr marL="0" indent="0">
              <a:buNone/>
            </a:pPr>
            <a:r>
              <a:rPr lang="en-US" sz="3300" dirty="0"/>
              <a:t>We have proposed to explore this for both Diamond and Si, both independently and in combination.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463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E76DE45-AE8C-48D1-BC0A-965898AB2A7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12/09/2019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B. A. Schumm  CPAD2019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79F0-26A3-4C6E-8B68-696FF71883A4}" type="slidenum">
              <a:rPr lang="en-US" smtClean="0"/>
              <a:t>4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12396" y="2143607"/>
            <a:ext cx="10941420" cy="18759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b="1" dirty="0">
                <a:solidFill>
                  <a:srgbClr val="FFFF00"/>
                </a:solidFill>
              </a:rPr>
              <a:t>LGADs and High Frame-Rate Applications</a:t>
            </a:r>
          </a:p>
        </p:txBody>
      </p:sp>
    </p:spTree>
    <p:extLst>
      <p:ext uri="{BB962C8B-B14F-4D97-AF65-F5344CB8AC3E}">
        <p14:creationId xmlns:p14="http://schemas.microsoft.com/office/powerpoint/2010/main" val="3834173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0A70134-C14E-4560-9BA6-E80BF797747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12/09/2019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B. A. Schumm  CPAD2019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79F0-26A3-4C6E-8B68-696FF71883A4}" type="slidenum">
              <a:rPr lang="en-US" smtClean="0"/>
              <a:t>5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09570" y="76863"/>
            <a:ext cx="10941420" cy="6783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solidFill>
                  <a:srgbClr val="FFFF00"/>
                </a:solidFill>
              </a:rPr>
              <a:t>LGADs and Ultra-High Frame Rate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2E6CD1-7A23-43B3-B24B-107C9F4A336F}"/>
              </a:ext>
            </a:extLst>
          </p:cNvPr>
          <p:cNvSpPr txBox="1"/>
          <p:nvPr/>
        </p:nvSpPr>
        <p:spPr>
          <a:xfrm>
            <a:off x="220514" y="872885"/>
            <a:ext cx="1140252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Next-generation photon sources will likely strive towards multi-GHz frame rate </a:t>
            </a:r>
          </a:p>
          <a:p>
            <a:endParaRPr lang="en-US" sz="1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C. Barnes, </a:t>
            </a:r>
            <a:r>
              <a:rPr lang="en-US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The Dynamic Mesoscale Materials Capability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, P/T Colloquium, Los Alamos National Laboratory, Feb 14, 2019, </a:t>
            </a:r>
            <a:r>
              <a:rPr lang="en-US" sz="1600" dirty="0">
                <a:hlinkClick r:id="rId3"/>
              </a:rPr>
              <a:t>https://204.121.60.11/science-innovation/sciencefacilities/dmmsc/_assets/docs/PTColloq%2020190214_public.pdf</a:t>
            </a:r>
            <a:endParaRPr lang="en-US" sz="1600" dirty="0"/>
          </a:p>
          <a:p>
            <a:endParaRPr lang="en-US" sz="2400" dirty="0"/>
          </a:p>
          <a:p>
            <a:r>
              <a:rPr lang="en-US" sz="3200" dirty="0">
                <a:solidFill>
                  <a:srgbClr val="FF0000"/>
                </a:solidFill>
              </a:rPr>
              <a:t>Q: Do LGADs provide any advantage at high frame rate? </a:t>
            </a:r>
            <a:r>
              <a:rPr lang="en-US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Note that impact ionization is a secondary process, so takes time to develop</a:t>
            </a:r>
          </a:p>
          <a:p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US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Consider signal development in the “saturated” regime (essentially uniform e/h plasma deposited instantaneously in the detector bulk)</a:t>
            </a:r>
          </a:p>
          <a:p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B. Schumm, </a:t>
            </a:r>
            <a:r>
              <a:rPr lang="en-US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Signal Development for Saturated Ultrafast Sensors with Impact Ionization Gain</a:t>
            </a:r>
            <a:r>
              <a:rPr lang="en-US" b="1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,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arXiv:1908.04953, August 2019; (re)-submitted to JINST</a:t>
            </a:r>
          </a:p>
        </p:txBody>
      </p:sp>
    </p:spTree>
    <p:extLst>
      <p:ext uri="{BB962C8B-B14F-4D97-AF65-F5344CB8AC3E}">
        <p14:creationId xmlns:p14="http://schemas.microsoft.com/office/powerpoint/2010/main" val="2576681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702083F8-F39A-47D0-B288-D79BB884903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8B82B67-B80E-4402-9D7F-BA118469A88B}"/>
              </a:ext>
            </a:extLst>
          </p:cNvPr>
          <p:cNvSpPr txBox="1"/>
          <p:nvPr/>
        </p:nvSpPr>
        <p:spPr>
          <a:xfrm>
            <a:off x="47626" y="864642"/>
            <a:ext cx="1203007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Consider flux </a:t>
            </a:r>
            <a:r>
              <a:rPr lang="en-US" sz="2400" dirty="0">
                <a:solidFill>
                  <a:schemeClr val="bg1"/>
                </a:solidFill>
                <a:sym typeface="Symbol" panose="05050102010706020507" pitchFamily="18" charset="2"/>
              </a:rPr>
              <a:t> of X-rays of energy E</a:t>
            </a:r>
            <a:r>
              <a:rPr lang="en-US" sz="2400" baseline="-25000" dirty="0">
                <a:solidFill>
                  <a:schemeClr val="bg1"/>
                </a:solidFill>
                <a:sym typeface="Symbol" panose="05050102010706020507" pitchFamily="18" charset="2"/>
              </a:rPr>
              <a:t></a:t>
            </a:r>
            <a:r>
              <a:rPr lang="en-US" sz="2400" dirty="0">
                <a:solidFill>
                  <a:schemeClr val="bg1"/>
                </a:solidFill>
                <a:sym typeface="Symbol" panose="05050102010706020507" pitchFamily="18" charset="2"/>
              </a:rPr>
              <a:t> (eV) incident on a sensor of thickness d with attenuation length  and e/h drift speed </a:t>
            </a:r>
            <a:r>
              <a:rPr lang="en-US" sz="2400" dirty="0" err="1">
                <a:solidFill>
                  <a:schemeClr val="bg1"/>
                </a:solidFill>
                <a:sym typeface="Symbol" panose="05050102010706020507" pitchFamily="18" charset="2"/>
              </a:rPr>
              <a:t>v</a:t>
            </a:r>
            <a:r>
              <a:rPr lang="en-US" sz="2400" baseline="30000" dirty="0" err="1">
                <a:solidFill>
                  <a:schemeClr val="bg1"/>
                </a:solidFill>
                <a:sym typeface="Symbol" panose="05050102010706020507" pitchFamily="18" charset="2"/>
              </a:rPr>
              <a:t>s</a:t>
            </a:r>
            <a:r>
              <a:rPr lang="en-US" sz="2400" baseline="-25000" dirty="0" err="1">
                <a:solidFill>
                  <a:schemeClr val="bg1"/>
                </a:solidFill>
                <a:sym typeface="Symbol" panose="05050102010706020507" pitchFamily="18" charset="2"/>
              </a:rPr>
              <a:t>e</a:t>
            </a:r>
            <a:r>
              <a:rPr lang="en-US" sz="2400" baseline="-25000" dirty="0">
                <a:solidFill>
                  <a:schemeClr val="bg1"/>
                </a:solidFill>
                <a:sym typeface="Symbol" panose="05050102010706020507" pitchFamily="18" charset="2"/>
              </a:rPr>
              <a:t>/h</a:t>
            </a:r>
            <a:r>
              <a:rPr lang="en-US" sz="2400" dirty="0">
                <a:solidFill>
                  <a:schemeClr val="bg1"/>
                </a:solidFill>
                <a:sym typeface="Symbol" panose="05050102010706020507" pitchFamily="18" charset="2"/>
              </a:rPr>
              <a:t>. At leading order the signal charge collected after time t contains two terms: A linear direct term and a quadratic term from impact ionization (gain):</a:t>
            </a:r>
          </a:p>
          <a:p>
            <a:endParaRPr lang="en-US" sz="2400" dirty="0">
              <a:solidFill>
                <a:schemeClr val="bg1"/>
              </a:solidFill>
              <a:sym typeface="Symbol" panose="05050102010706020507" pitchFamily="18" charset="2"/>
            </a:endParaRPr>
          </a:p>
          <a:p>
            <a:endParaRPr lang="en-US" sz="2400" dirty="0">
              <a:solidFill>
                <a:schemeClr val="bg1"/>
              </a:solidFill>
              <a:sym typeface="Symbol" panose="05050102010706020507" pitchFamily="18" charset="2"/>
            </a:endParaRPr>
          </a:p>
          <a:p>
            <a:endParaRPr lang="en-US" sz="2400" dirty="0">
              <a:solidFill>
                <a:schemeClr val="bg1"/>
              </a:solidFill>
              <a:sym typeface="Symbol" panose="05050102010706020507" pitchFamily="18" charset="2"/>
            </a:endParaRPr>
          </a:p>
          <a:p>
            <a:endParaRPr lang="en-US" sz="2400" dirty="0">
              <a:solidFill>
                <a:schemeClr val="bg1"/>
              </a:solidFill>
              <a:sym typeface="Symbol" panose="05050102010706020507" pitchFamily="18" charset="2"/>
            </a:endParaRPr>
          </a:p>
          <a:p>
            <a:r>
              <a:rPr lang="en-US" sz="2400" dirty="0">
                <a:solidFill>
                  <a:schemeClr val="bg1"/>
                </a:solidFill>
                <a:sym typeface="Symbol" panose="05050102010706020507" pitchFamily="18" charset="2"/>
              </a:rPr>
              <a:t>If amplified with a circuit with collection time , the total collected charge will be approximately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endParaRPr lang="en-US" sz="2400" dirty="0">
              <a:solidFill>
                <a:schemeClr val="bg1"/>
              </a:solidFill>
            </a:endParaRPr>
          </a:p>
          <a:p>
            <a:endParaRPr lang="en-US" sz="2400" dirty="0">
              <a:solidFill>
                <a:schemeClr val="bg1"/>
              </a:solidFill>
            </a:endParaRP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where K </a:t>
            </a:r>
            <a:r>
              <a:rPr lang="en-US" sz="2400" dirty="0">
                <a:solidFill>
                  <a:schemeClr val="bg1"/>
                </a:solidFill>
                <a:sym typeface="Symbol" panose="05050102010706020507" pitchFamily="18" charset="2"/>
              </a:rPr>
              <a:t> 1 relates the circuit shaping time to the effective charge collection time. If the circled term is greater than 1 then the gain provides a benefit.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12/09/2019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B. A. Schumm  CPAD2019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79F0-26A3-4C6E-8B68-696FF71883A4}" type="slidenum">
              <a:rPr lang="en-US" smtClean="0"/>
              <a:t>6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09570" y="76863"/>
            <a:ext cx="10941420" cy="6783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solidFill>
                  <a:srgbClr val="FFFF00"/>
                </a:solidFill>
              </a:rPr>
              <a:t>Signal Development in Saturated Regime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3692E5B-2FF9-4E17-A146-747B96CFC9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244006"/>
            <a:ext cx="4628600" cy="106197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78E5CEE-CCB8-4F0C-BB20-E31A90CCBD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61689" y="4006919"/>
            <a:ext cx="4837182" cy="106197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F9B27C3-EDA8-43A8-ACA8-28B25E739F3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62125" y="2345943"/>
            <a:ext cx="2866229" cy="85809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C82EE34-C4CE-49C9-ADF3-B2D399DDC45D}"/>
              </a:ext>
            </a:extLst>
          </p:cNvPr>
          <p:cNvSpPr txBox="1"/>
          <p:nvPr/>
        </p:nvSpPr>
        <p:spPr>
          <a:xfrm>
            <a:off x="9399097" y="2174827"/>
            <a:ext cx="2630977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Impact ionization factor = number pf e/h pairs created per cm of travel of extant carrier 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67F9DF9-13A7-4674-944C-A411B21BC00C}"/>
              </a:ext>
            </a:extLst>
          </p:cNvPr>
          <p:cNvCxnSpPr/>
          <p:nvPr/>
        </p:nvCxnSpPr>
        <p:spPr>
          <a:xfrm flipH="1">
            <a:off x="8153400" y="2345943"/>
            <a:ext cx="1238250" cy="359157"/>
          </a:xfrm>
          <a:prstGeom prst="straightConnector1">
            <a:avLst/>
          </a:prstGeom>
          <a:ln w="57150">
            <a:solidFill>
              <a:srgbClr val="48F53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0DC2ECCA-269F-4407-9F6C-F94D800DB769}"/>
              </a:ext>
            </a:extLst>
          </p:cNvPr>
          <p:cNvSpPr/>
          <p:nvPr/>
        </p:nvSpPr>
        <p:spPr>
          <a:xfrm>
            <a:off x="6029326" y="3987869"/>
            <a:ext cx="2269546" cy="114610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018BF78-7E88-4130-A750-FAA9B90B09F3}"/>
              </a:ext>
            </a:extLst>
          </p:cNvPr>
          <p:cNvSpPr/>
          <p:nvPr/>
        </p:nvSpPr>
        <p:spPr>
          <a:xfrm>
            <a:off x="7838035" y="5770964"/>
            <a:ext cx="2876550" cy="52322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</a:rPr>
              <a:t>arXiv:1908.04953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9993EB1-E4F4-4714-8AFE-09BBE40CAA19}"/>
              </a:ext>
            </a:extLst>
          </p:cNvPr>
          <p:cNvCxnSpPr>
            <a:cxnSpLocks/>
          </p:cNvCxnSpPr>
          <p:nvPr/>
        </p:nvCxnSpPr>
        <p:spPr>
          <a:xfrm flipH="1">
            <a:off x="8249900" y="4393481"/>
            <a:ext cx="1026410" cy="273600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7B44D8D8-E46D-41A4-8683-7953DBD01A44}"/>
              </a:ext>
            </a:extLst>
          </p:cNvPr>
          <p:cNvSpPr txBox="1"/>
          <p:nvPr/>
        </p:nvSpPr>
        <p:spPr>
          <a:xfrm>
            <a:off x="9276310" y="4114786"/>
            <a:ext cx="2074680" cy="954107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FF00"/>
                </a:solidFill>
              </a:rPr>
              <a:t>Gain contribution</a:t>
            </a:r>
          </a:p>
        </p:txBody>
      </p:sp>
    </p:spTree>
    <p:extLst>
      <p:ext uri="{BB962C8B-B14F-4D97-AF65-F5344CB8AC3E}">
        <p14:creationId xmlns:p14="http://schemas.microsoft.com/office/powerpoint/2010/main" val="3458991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3B2704F-7D7D-46F3-A862-05A6F49A537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12/09/2019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B. A. Schumm  CPAD2019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A79F0-26A3-4C6E-8B68-696FF71883A4}" type="slidenum">
              <a:rPr lang="en-US" smtClean="0"/>
              <a:t>7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09570" y="20877"/>
            <a:ext cx="10941420" cy="6783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solidFill>
                  <a:srgbClr val="FFFF00"/>
                </a:solidFill>
              </a:rPr>
              <a:t>Saturated Sensors: Elemental Simulation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EAB7363-7167-4EF2-AFC3-9F95037B7B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7851" y="1032264"/>
            <a:ext cx="6446776" cy="418466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5BC3E97-B7A5-4F10-AEB5-C1198E99DE80}"/>
              </a:ext>
            </a:extLst>
          </p:cNvPr>
          <p:cNvSpPr/>
          <p:nvPr/>
        </p:nvSpPr>
        <p:spPr>
          <a:xfrm>
            <a:off x="8989951" y="3554278"/>
            <a:ext cx="28765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</a:rPr>
              <a:t>arXiv:1908.04953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ABEB1B-7C68-41CF-9F28-84E0099579D2}"/>
              </a:ext>
            </a:extLst>
          </p:cNvPr>
          <p:cNvSpPr txBox="1"/>
          <p:nvPr/>
        </p:nvSpPr>
        <p:spPr>
          <a:xfrm>
            <a:off x="49273" y="965479"/>
            <a:ext cx="5570478" cy="427809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Develop elemental simulation with </a:t>
            </a:r>
          </a:p>
          <a:p>
            <a:endParaRPr lang="en-US" sz="1600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70C0"/>
                </a:solidFill>
              </a:rPr>
              <a:t>Planar 50µm thick sensor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70C0"/>
                </a:solidFill>
              </a:rPr>
              <a:t>saturated drift speed </a:t>
            </a:r>
          </a:p>
          <a:p>
            <a:r>
              <a:rPr lang="en-US" sz="2800" dirty="0">
                <a:solidFill>
                  <a:srgbClr val="0070C0"/>
                </a:solidFill>
              </a:rPr>
              <a:t>	</a:t>
            </a:r>
            <a:r>
              <a:rPr lang="en-US" sz="2800" dirty="0" err="1">
                <a:solidFill>
                  <a:srgbClr val="0070C0"/>
                </a:solidFill>
              </a:rPr>
              <a:t>v</a:t>
            </a:r>
            <a:r>
              <a:rPr lang="en-US" sz="2800" baseline="-25000" dirty="0" err="1">
                <a:solidFill>
                  <a:srgbClr val="0070C0"/>
                </a:solidFill>
              </a:rPr>
              <a:t>e</a:t>
            </a:r>
            <a:r>
              <a:rPr lang="en-US" sz="2800" baseline="-25000" dirty="0">
                <a:solidFill>
                  <a:srgbClr val="0070C0"/>
                </a:solidFill>
              </a:rPr>
              <a:t>/h</a:t>
            </a:r>
            <a:r>
              <a:rPr lang="en-US" sz="2800" dirty="0">
                <a:solidFill>
                  <a:srgbClr val="0070C0"/>
                </a:solidFill>
              </a:rPr>
              <a:t>=100/60 µm/</a:t>
            </a:r>
            <a:r>
              <a:rPr lang="en-US" sz="2800" dirty="0" err="1">
                <a:solidFill>
                  <a:srgbClr val="0070C0"/>
                </a:solidFill>
              </a:rPr>
              <a:t>nsec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</a:p>
          <a:p>
            <a:endParaRPr lang="en-US" sz="800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70C0"/>
                </a:solidFill>
              </a:rPr>
              <a:t>2µm thick gain layer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70C0"/>
                </a:solidFill>
                <a:sym typeface="Symbol" panose="05050102010706020507" pitchFamily="18" charset="2"/>
              </a:rPr>
              <a:t>=</a:t>
            </a:r>
            <a:r>
              <a:rPr lang="en-US" sz="2800" dirty="0">
                <a:solidFill>
                  <a:srgbClr val="0070C0"/>
                </a:solidFill>
              </a:rPr>
              <a:t>0.61µm mean free path per </a:t>
            </a:r>
          </a:p>
          <a:p>
            <a:r>
              <a:rPr lang="en-US" sz="2800" dirty="0">
                <a:solidFill>
                  <a:srgbClr val="0070C0"/>
                </a:solidFill>
              </a:rPr>
              <a:t>	impact ionization in gain layer </a:t>
            </a:r>
          </a:p>
          <a:p>
            <a:endParaRPr lang="en-US" sz="800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70C0"/>
                </a:solidFill>
              </a:rPr>
              <a:t>leads to a gain of 30.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57A90DA-8EB0-40AB-9EA8-1C0DA25C242A}"/>
              </a:ext>
            </a:extLst>
          </p:cNvPr>
          <p:cNvSpPr txBox="1"/>
          <p:nvPr/>
        </p:nvSpPr>
        <p:spPr>
          <a:xfrm>
            <a:off x="428620" y="5420565"/>
            <a:ext cx="111728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sym typeface="Wingdings" panose="05000000000000000000" pitchFamily="2" charset="2"/>
              </a:rPr>
              <a:t> LGADs would seem to provide benefit (relative to PINs) to beyond 10 GHz frame rate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582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-635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Possible LGAD Advantages to Advance Accelerator Diagnostics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D73CD60-6855-49D7-91E4-97C29E3B9616}"/>
              </a:ext>
            </a:extLst>
          </p:cNvPr>
          <p:cNvSpPr txBox="1"/>
          <p:nvPr/>
        </p:nvSpPr>
        <p:spPr>
          <a:xfrm>
            <a:off x="1285875" y="5110167"/>
            <a:ext cx="962025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As shaping time </a:t>
            </a:r>
            <a:r>
              <a:rPr lang="en-US" sz="2400" dirty="0">
                <a:sym typeface="Symbol" panose="05050102010706020507" pitchFamily="18" charset="2"/>
              </a:rPr>
              <a:t> goes to 0, signal falls linearly and noise rises as ; so S/N  </a:t>
            </a:r>
            <a:r>
              <a:rPr lang="en-US" sz="2400" baseline="30000" dirty="0">
                <a:sym typeface="Symbol" panose="05050102010706020507" pitchFamily="18" charset="2"/>
              </a:rPr>
              <a:t>-3/2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>
                <a:sym typeface="Wingdings" panose="05000000000000000000" pitchFamily="2" charset="2"/>
              </a:rPr>
              <a:t> LGAD gain can be important for low-signal regime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000" dirty="0"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ym typeface="Wingdings" panose="05000000000000000000" pitchFamily="2" charset="2"/>
              </a:rPr>
              <a:t>Tunable gain can extend dynamic range by 1-2 orders of magnitude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endParaRPr lang="en-US" sz="2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4E8707C-970D-4D3C-9FFE-6630B20DD8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4887" y="1371625"/>
            <a:ext cx="6918376" cy="342614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7FC7FF5-3AE1-46AD-AAA4-8717D5EA3E31}"/>
              </a:ext>
            </a:extLst>
          </p:cNvPr>
          <p:cNvSpPr txBox="1"/>
          <p:nvPr/>
        </p:nvSpPr>
        <p:spPr>
          <a:xfrm>
            <a:off x="8096250" y="2505075"/>
            <a:ext cx="2995244" cy="369332"/>
          </a:xfrm>
          <a:prstGeom prst="rect">
            <a:avLst/>
          </a:prstGeom>
          <a:solidFill>
            <a:srgbClr val="ED7D31">
              <a:alpha val="50196"/>
            </a:srgb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Y. Zhao (SCIPP), ULITIMA 2018</a:t>
            </a:r>
          </a:p>
        </p:txBody>
      </p:sp>
    </p:spTree>
    <p:extLst>
      <p:ext uri="{BB962C8B-B14F-4D97-AF65-F5344CB8AC3E}">
        <p14:creationId xmlns:p14="http://schemas.microsoft.com/office/powerpoint/2010/main" val="2944385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-635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What might an LGAD signal look like?</a:t>
            </a:r>
          </a:p>
        </p:txBody>
      </p:sp>
      <p:pic>
        <p:nvPicPr>
          <p:cNvPr id="9" name="Picture 8" descr="C:\Users\Bruce Schumm\Downloads\current_time(1).png">
            <a:extLst>
              <a:ext uri="{FF2B5EF4-FFF2-40B4-BE49-F238E27FC236}">
                <a16:creationId xmlns:a16="http://schemas.microsoft.com/office/drawing/2014/main" id="{C9A932D0-3D1E-473F-8617-348283BA084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1319208"/>
            <a:ext cx="5772150" cy="408146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4D83E9E-14B0-4955-ADBA-12FDF4073C9D}"/>
              </a:ext>
            </a:extLst>
          </p:cNvPr>
          <p:cNvSpPr txBox="1"/>
          <p:nvPr/>
        </p:nvSpPr>
        <p:spPr>
          <a:xfrm>
            <a:off x="647700" y="5538792"/>
            <a:ext cx="50779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Simulated signal from a “Deep Junction” LGAD;</a:t>
            </a:r>
          </a:p>
          <a:p>
            <a:pPr algn="ctr"/>
            <a:r>
              <a:rPr lang="en-US" sz="2000" dirty="0"/>
              <a:t>50 µm bulk thickness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D73CD60-6855-49D7-91E4-97C29E3B9616}"/>
              </a:ext>
            </a:extLst>
          </p:cNvPr>
          <p:cNvSpPr txBox="1"/>
          <p:nvPr/>
        </p:nvSpPr>
        <p:spPr>
          <a:xfrm>
            <a:off x="5981830" y="1147767"/>
            <a:ext cx="579107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This “signal” should be thought of, I believe, as what you would see come out of a unit-gain, </a:t>
            </a:r>
            <a:r>
              <a:rPr lang="en-US" sz="2000" dirty="0">
                <a:solidFill>
                  <a:srgbClr val="FF0000"/>
                </a:solidFill>
              </a:rPr>
              <a:t>0 input impedance, infinite bandwidth amplifier </a:t>
            </a:r>
            <a:r>
              <a:rPr lang="en-US" sz="2000" dirty="0"/>
              <a:t>imposed upon the AC circuit path between the biasing nodes</a:t>
            </a:r>
          </a:p>
          <a:p>
            <a:endParaRPr lang="en-US" sz="2000" dirty="0"/>
          </a:p>
          <a:p>
            <a:r>
              <a:rPr lang="en-US" sz="2000" dirty="0"/>
              <a:t>At 1 GHz, easy: just let the all signal charge complete its AC path and you’re ready to go again!</a:t>
            </a:r>
          </a:p>
          <a:p>
            <a:endParaRPr lang="en-US" sz="2000" dirty="0"/>
          </a:p>
          <a:p>
            <a:r>
              <a:rPr lang="en-US" sz="2000" dirty="0"/>
              <a:t>At 10 GHz, completely different picture: the leading edge, </a:t>
            </a:r>
            <a:r>
              <a:rPr lang="en-US" sz="2000" dirty="0" err="1"/>
              <a:t>dI</a:t>
            </a:r>
            <a:r>
              <a:rPr lang="en-US" sz="2000" dirty="0"/>
              <a:t>/dt, is significant for 100 </a:t>
            </a:r>
            <a:r>
              <a:rPr lang="en-US" sz="2000" dirty="0" err="1"/>
              <a:t>psec</a:t>
            </a:r>
            <a:r>
              <a:rPr lang="en-US" sz="2000" dirty="0"/>
              <a:t> but you need to ignore the rest!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Pole-zero cancellation?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Fast reset?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Depends on specifics of signal development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True also for PIN, Diamond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00" dirty="0"/>
          </a:p>
          <a:p>
            <a:pPr algn="ctr"/>
            <a:r>
              <a:rPr lang="en-US" sz="3200" b="1" dirty="0">
                <a:solidFill>
                  <a:srgbClr val="FF0000"/>
                </a:solidFill>
                <a:sym typeface="Wingdings" panose="05000000000000000000" pitchFamily="2" charset="2"/>
              </a:rPr>
              <a:t> R&amp;D!!!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976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9203</TotalTime>
  <Words>1463</Words>
  <Application>Microsoft Office PowerPoint</Application>
  <PresentationFormat>Widescreen</PresentationFormat>
  <Paragraphs>190</Paragraphs>
  <Slides>19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Symbol</vt:lpstr>
      <vt:lpstr>Wingdings</vt:lpstr>
      <vt:lpstr>Office Theme</vt:lpstr>
      <vt:lpstr>Some Thoughts about the “Exploring Limits” Portion of our Work</vt:lpstr>
      <vt:lpstr>Organizational Things?</vt:lpstr>
      <vt:lpstr>Exploring Limits</vt:lpstr>
      <vt:lpstr>PowerPoint Presentation</vt:lpstr>
      <vt:lpstr>PowerPoint Presentation</vt:lpstr>
      <vt:lpstr>PowerPoint Presentation</vt:lpstr>
      <vt:lpstr>PowerPoint Presentation</vt:lpstr>
      <vt:lpstr>Possible LGAD Advantages to Advance Accelerator Diagnostics</vt:lpstr>
      <vt:lpstr>What might an LGAD signal look like?</vt:lpstr>
      <vt:lpstr>Frame-Rate “Work Plan” Ideas</vt:lpstr>
      <vt:lpstr>Frame-Rate R&amp;D Parameter Space</vt:lpstr>
      <vt:lpstr>Ramo’s Theorem and Fast-Shaping</vt:lpstr>
      <vt:lpstr>PowerPoint Presentation</vt:lpstr>
      <vt:lpstr>Dynamic Range “Work Plan” Ideas</vt:lpstr>
      <vt:lpstr>Challenges</vt:lpstr>
      <vt:lpstr>Initial Steps</vt:lpstr>
      <vt:lpstr>BACKUP</vt:lpstr>
      <vt:lpstr>Towards Higher Frame Rate: LGADs vs. PIN</vt:lpstr>
      <vt:lpstr>Data!!</vt:lpstr>
    </vt:vector>
  </TitlesOfParts>
  <Company>UC Santa Cruz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Outline of Work Toward the Readout Section of the TDR</dc:title>
  <dc:creator>Bruce</dc:creator>
  <cp:lastModifiedBy>Bruce Schumm</cp:lastModifiedBy>
  <cp:revision>134</cp:revision>
  <dcterms:created xsi:type="dcterms:W3CDTF">2018-09-26T19:50:14Z</dcterms:created>
  <dcterms:modified xsi:type="dcterms:W3CDTF">2020-01-23T22:43:17Z</dcterms:modified>
</cp:coreProperties>
</file>