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76" r:id="rId2"/>
  </p:sldMasterIdLst>
  <p:notesMasterIdLst>
    <p:notesMasterId r:id="rId18"/>
  </p:notesMasterIdLst>
  <p:handoutMasterIdLst>
    <p:handoutMasterId r:id="rId19"/>
  </p:handoutMasterIdLst>
  <p:sldIdLst>
    <p:sldId id="269" r:id="rId3"/>
    <p:sldId id="281" r:id="rId4"/>
    <p:sldId id="270" r:id="rId5"/>
    <p:sldId id="271" r:id="rId6"/>
    <p:sldId id="273" r:id="rId7"/>
    <p:sldId id="274" r:id="rId8"/>
    <p:sldId id="286" r:id="rId9"/>
    <p:sldId id="287" r:id="rId10"/>
    <p:sldId id="288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06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717" autoAdjust="0"/>
  </p:normalViewPr>
  <p:slideViewPr>
    <p:cSldViewPr snapToObjects="1" showGuides="1">
      <p:cViewPr varScale="1">
        <p:scale>
          <a:sx n="65" d="100"/>
          <a:sy n="65" d="100"/>
        </p:scale>
        <p:origin x="62" y="326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06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2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C09D7-2034-4A7F-959F-75165A7C71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09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C09D7-2034-4A7F-959F-75165A7C71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4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ange background"/>
          <p:cNvSpPr/>
          <p:nvPr userDrawn="1"/>
        </p:nvSpPr>
        <p:spPr>
          <a:xfrm>
            <a:off x="0" y="0"/>
            <a:ext cx="9144000" cy="4375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gradient shape 2"/>
          <p:cNvSpPr/>
          <p:nvPr userDrawn="1"/>
        </p:nvSpPr>
        <p:spPr>
          <a:xfrm flipH="1">
            <a:off x="3422534" y="-5210"/>
            <a:ext cx="5784112" cy="4391247"/>
          </a:xfrm>
          <a:custGeom>
            <a:avLst/>
            <a:gdLst>
              <a:gd name="connsiteX0" fmla="*/ 0 w 6039293"/>
              <a:gd name="connsiteY0" fmla="*/ 0 h 4380614"/>
              <a:gd name="connsiteX1" fmla="*/ 6039293 w 6039293"/>
              <a:gd name="connsiteY1" fmla="*/ 0 h 4380614"/>
              <a:gd name="connsiteX2" fmla="*/ 3423684 w 6039293"/>
              <a:gd name="connsiteY2" fmla="*/ 4380614 h 4380614"/>
              <a:gd name="connsiteX3" fmla="*/ 21265 w 6039293"/>
              <a:gd name="connsiteY3" fmla="*/ 4380614 h 4380614"/>
              <a:gd name="connsiteX4" fmla="*/ 0 w 6039293"/>
              <a:gd name="connsiteY4" fmla="*/ 0 h 4380614"/>
              <a:gd name="connsiteX0" fmla="*/ 0 w 6039293"/>
              <a:gd name="connsiteY0" fmla="*/ 0 h 4391247"/>
              <a:gd name="connsiteX1" fmla="*/ 6039293 w 6039293"/>
              <a:gd name="connsiteY1" fmla="*/ 0 h 4391247"/>
              <a:gd name="connsiteX2" fmla="*/ 1307805 w 6039293"/>
              <a:gd name="connsiteY2" fmla="*/ 4391247 h 4391247"/>
              <a:gd name="connsiteX3" fmla="*/ 21265 w 6039293"/>
              <a:gd name="connsiteY3" fmla="*/ 4380614 h 4391247"/>
              <a:gd name="connsiteX4" fmla="*/ 0 w 6039293"/>
              <a:gd name="connsiteY4" fmla="*/ 0 h 4391247"/>
              <a:gd name="connsiteX0" fmla="*/ 0 w 5784112"/>
              <a:gd name="connsiteY0" fmla="*/ 0 h 4391247"/>
              <a:gd name="connsiteX1" fmla="*/ 5784112 w 5784112"/>
              <a:gd name="connsiteY1" fmla="*/ 0 h 4391247"/>
              <a:gd name="connsiteX2" fmla="*/ 1307805 w 5784112"/>
              <a:gd name="connsiteY2" fmla="*/ 4391247 h 4391247"/>
              <a:gd name="connsiteX3" fmla="*/ 21265 w 5784112"/>
              <a:gd name="connsiteY3" fmla="*/ 4380614 h 4391247"/>
              <a:gd name="connsiteX4" fmla="*/ 0 w 5784112"/>
              <a:gd name="connsiteY4" fmla="*/ 0 h 43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112" h="4391247">
                <a:moveTo>
                  <a:pt x="0" y="0"/>
                </a:moveTo>
                <a:lnTo>
                  <a:pt x="5784112" y="0"/>
                </a:lnTo>
                <a:lnTo>
                  <a:pt x="1307805" y="4391247"/>
                </a:lnTo>
                <a:lnTo>
                  <a:pt x="21265" y="4380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B5807">
                  <a:alpha val="45882"/>
                </a:srgbClr>
              </a:gs>
              <a:gs pos="63000">
                <a:schemeClr val="accent1">
                  <a:tint val="23500"/>
                  <a:satMod val="16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dient shape 1"/>
          <p:cNvSpPr/>
          <p:nvPr userDrawn="1"/>
        </p:nvSpPr>
        <p:spPr>
          <a:xfrm>
            <a:off x="-21265" y="0"/>
            <a:ext cx="6039293" cy="4380614"/>
          </a:xfrm>
          <a:custGeom>
            <a:avLst/>
            <a:gdLst>
              <a:gd name="connsiteX0" fmla="*/ 0 w 6039293"/>
              <a:gd name="connsiteY0" fmla="*/ 0 h 4380614"/>
              <a:gd name="connsiteX1" fmla="*/ 6039293 w 6039293"/>
              <a:gd name="connsiteY1" fmla="*/ 0 h 4380614"/>
              <a:gd name="connsiteX2" fmla="*/ 3423684 w 6039293"/>
              <a:gd name="connsiteY2" fmla="*/ 4380614 h 4380614"/>
              <a:gd name="connsiteX3" fmla="*/ 21265 w 6039293"/>
              <a:gd name="connsiteY3" fmla="*/ 4380614 h 4380614"/>
              <a:gd name="connsiteX4" fmla="*/ 0 w 6039293"/>
              <a:gd name="connsiteY4" fmla="*/ 0 h 43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9293" h="4380614">
                <a:moveTo>
                  <a:pt x="0" y="0"/>
                </a:moveTo>
                <a:lnTo>
                  <a:pt x="6039293" y="0"/>
                </a:lnTo>
                <a:lnTo>
                  <a:pt x="3423684" y="4380614"/>
                </a:lnTo>
                <a:lnTo>
                  <a:pt x="21265" y="43806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B5807">
                  <a:alpha val="45882"/>
                </a:srgbClr>
              </a:gs>
              <a:gs pos="63000">
                <a:schemeClr val="accent1">
                  <a:tint val="23500"/>
                  <a:satMod val="16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4629150"/>
            <a:ext cx="2302769" cy="669037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2950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2734627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0" y="0"/>
            <a:ext cx="667445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53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0" y="0"/>
            <a:ext cx="6675120" cy="9144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14400"/>
            <a:ext cx="3977640" cy="3840480"/>
          </a:xfrm>
        </p:spPr>
        <p:txBody>
          <a:bodyPr/>
          <a:lstStyle>
            <a:lvl1pPr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28600" indent="-223838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457200" indent="-233363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685800" indent="-223838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858838" indent="-179388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709160" y="914400"/>
            <a:ext cx="3977640" cy="3840480"/>
          </a:xfrm>
        </p:spPr>
        <p:txBody>
          <a:bodyPr/>
          <a:lstStyle>
            <a:lvl1pPr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662" indent="-342900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457200" indent="-233363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685800" indent="-223838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858838" indent="-179388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6923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0" y="0"/>
            <a:ext cx="667445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749040" y="914400"/>
            <a:ext cx="2286000" cy="18745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749040" y="2880360"/>
            <a:ext cx="2286000" cy="18745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26480" y="914400"/>
            <a:ext cx="2560320" cy="38404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14400"/>
            <a:ext cx="3200400" cy="3840480"/>
          </a:xfrm>
        </p:spPr>
        <p:txBody>
          <a:bodyPr/>
          <a:lstStyle>
            <a:lvl1pPr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28600" indent="-223838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457200" indent="-233363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685800" indent="-223838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858838" indent="-179388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558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0503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31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96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94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261498" y="4769644"/>
            <a:ext cx="425302" cy="234554"/>
          </a:xfrm>
          <a:prstGeom prst="rect">
            <a:avLst/>
          </a:prstGeom>
        </p:spPr>
        <p:txBody>
          <a:bodyPr vert="horz" lIns="72000" tIns="57600" rIns="72000" bIns="45720" rtlCol="0" anchor="b"/>
          <a:lstStyle>
            <a:lvl1pPr marL="0" algn="r" defTabSz="685800" rtl="0" eaLnBrk="1" latinLnBrk="0" hangingPunct="1">
              <a:defRPr lang="en-US" sz="825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822" y="171450"/>
            <a:ext cx="8234978" cy="342900"/>
          </a:xfrm>
        </p:spPr>
        <p:txBody>
          <a:bodyPr anchor="ctr"/>
          <a:lstStyle>
            <a:lvl1pPr>
              <a:defRPr sz="21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57200" y="4800601"/>
            <a:ext cx="4126528" cy="234554"/>
          </a:xfrm>
          <a:prstGeom prst="rect">
            <a:avLst/>
          </a:prstGeom>
        </p:spPr>
        <p:txBody>
          <a:bodyPr anchor="b"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1926"/>
            <a:ext cx="8685251" cy="1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2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3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880" y="0"/>
            <a:ext cx="667445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14400"/>
            <a:ext cx="8229600" cy="3840480"/>
          </a:xfrm>
        </p:spPr>
        <p:txBody>
          <a:bodyPr/>
          <a:lstStyle>
            <a:lvl1pPr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28600" indent="-223838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457200" indent="-228600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685800" indent="-223838">
              <a:lnSpc>
                <a:spcPct val="110000"/>
              </a:lnSpc>
              <a:spcAft>
                <a:spcPts val="300"/>
              </a:spcAft>
              <a:buClr>
                <a:srgbClr val="981E32"/>
              </a:buClr>
              <a:buFont typeface="Wingdings" panose="05000000000000000000" pitchFamily="2" charset="2"/>
              <a:buChar char="§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287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SzPct val="120000"/>
              <a:buFont typeface="Wingdings" panose="05000000000000000000" pitchFamily="2" charset="2"/>
              <a:buChar char="§"/>
              <a:tabLst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58838" marR="0" lvl="4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Fifth level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3988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818"/>
            <a:ext cx="822960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932688"/>
            <a:ext cx="8229600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60" y="4738688"/>
            <a:ext cx="365760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Potential SLAC Collaboration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25 January, 2020</a:t>
            </a:r>
          </a:p>
          <a:p>
            <a:r>
              <a:rPr lang="en-CA" dirty="0" smtClean="0"/>
              <a:t>Bryce Jacobson – Diagnostics &amp; HLA Group Leader (AD-LFD)</a:t>
            </a:r>
          </a:p>
          <a:p>
            <a:r>
              <a:rPr lang="en-CA" smtClean="0"/>
              <a:t>Phil Heimann </a:t>
            </a:r>
            <a:r>
              <a:rPr lang="en-CA" dirty="0" smtClean="0"/>
              <a:t>– </a:t>
            </a:r>
            <a:r>
              <a:rPr lang="en-US" dirty="0"/>
              <a:t>Matter in Extreme </a:t>
            </a:r>
            <a:r>
              <a:rPr lang="en-US" dirty="0" smtClean="0"/>
              <a:t>Conditions (LCLS)</a:t>
            </a:r>
            <a:endParaRPr lang="en-CA" dirty="0" smtClean="0"/>
          </a:p>
          <a:p>
            <a:r>
              <a:rPr lang="en-CA" dirty="0" smtClean="0"/>
              <a:t>Alan Fisher – Diagnostics &amp; HLA Group (AD-LFD)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LCLS, SSRL, UED, </a:t>
            </a:r>
            <a:r>
              <a:rPr lang="en-CA" dirty="0" err="1" smtClean="0"/>
              <a:t>Linacs</a:t>
            </a:r>
            <a:r>
              <a:rPr lang="en-CA" dirty="0" smtClean="0"/>
              <a:t>…</a:t>
            </a:r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Diamond Detector as a Point BLM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lvl="1" indent="-223520"/>
            <a:r>
              <a:rPr lang="en-US" dirty="0">
                <a:latin typeface="Times New Roman"/>
                <a:cs typeface="Times New Roman"/>
              </a:rPr>
              <a:t>Metallized diamond chip, 4×4×0.5 mm</a:t>
            </a:r>
            <a:r>
              <a:rPr lang="en-US" baseline="30000" dirty="0">
                <a:latin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cs typeface="Times New Roman"/>
              </a:rPr>
              <a:t> for the single-crystal (B1) type</a:t>
            </a:r>
          </a:p>
          <a:p>
            <a:pPr lvl="1" indent="-223520"/>
            <a:r>
              <a:rPr lang="en-US" dirty="0"/>
              <a:t>Radiation creates electron-hole pairs, which are collected by a bias voltage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Electrons and holes have high mobilities and cross the thin chip quickly</a:t>
            </a:r>
          </a:p>
          <a:p>
            <a:pPr lvl="3" indent="-223520"/>
            <a:r>
              <a:rPr lang="en-US" dirty="0"/>
              <a:t>Like a solid-state ionization chamber, but fast: Few-ns pulses</a:t>
            </a:r>
          </a:p>
          <a:p>
            <a:pPr lvl="1" indent="-223520"/>
            <a:r>
              <a:rPr lang="en-US" dirty="0">
                <a:solidFill>
                  <a:srgbClr val="0000FF"/>
                </a:solidFill>
              </a:rPr>
              <a:t>Large dynamic range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1 to 10</a:t>
            </a:r>
            <a:r>
              <a:rPr lang="en-US" baseline="30000" dirty="0">
                <a:latin typeface="Times New Roman"/>
                <a:cs typeface="Times New Roman"/>
              </a:rPr>
              <a:t>6</a:t>
            </a:r>
            <a:r>
              <a:rPr lang="en-US" dirty="0">
                <a:latin typeface="Times New Roman"/>
                <a:cs typeface="Times New Roman"/>
              </a:rPr>
              <a:t> MIPs (minimum ionizing particles)</a:t>
            </a:r>
          </a:p>
          <a:p>
            <a:pPr lvl="1" indent="-223520"/>
            <a:r>
              <a:rPr lang="en-US" dirty="0"/>
              <a:t>Unlike ionization </a:t>
            </a:r>
            <a:r>
              <a:rPr lang="en-US" dirty="0" smtClean="0"/>
              <a:t>chambers (SLAC’s old PBLMs): </a:t>
            </a:r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No pile-up from prior pulses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No gas: low maintenance, high reliability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4343400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Cividec B1HV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2194560"/>
            <a:ext cx="2011680" cy="215967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Polycrystalline versus Single-Crystal </a:t>
            </a:r>
            <a:r>
              <a:rPr lang="en-US" dirty="0" smtClean="0"/>
              <a:t>Diamond Detectors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 smtClean="0"/>
              <a:t>≈1 </a:t>
            </a:r>
            <a:r>
              <a:rPr lang="en-US" dirty="0"/>
              <a:t>W of beam (&lt;&lt; MPS trip level) scraped at energy collimator (LCLS BC2)</a:t>
            </a:r>
          </a:p>
          <a:p>
            <a:pPr lvl="1"/>
            <a:r>
              <a:rPr lang="en-US" dirty="0"/>
              <a:t>Beam rate quickly toggled between 0 and 120 Hz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Cividec </a:t>
            </a:r>
            <a:r>
              <a:rPr lang="en-US" dirty="0" smtClean="0">
                <a:solidFill>
                  <a:srgbClr val="0000FF"/>
                </a:solidFill>
              </a:rPr>
              <a:t>B2, polycrystalline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18-s </a:t>
            </a:r>
            <a:r>
              <a:rPr lang="en-US" dirty="0">
                <a:solidFill>
                  <a:srgbClr val="0000FF"/>
                </a:solidFill>
              </a:rPr>
              <a:t>decay </a:t>
            </a:r>
            <a:r>
              <a:rPr lang="en-US" dirty="0" smtClean="0">
                <a:solidFill>
                  <a:srgbClr val="0000FF"/>
                </a:solidFill>
              </a:rPr>
              <a:t>tail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Cividec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B1, single crystal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better: No tail</a:t>
            </a:r>
          </a:p>
          <a:p>
            <a:pPr lvl="1"/>
            <a:r>
              <a:rPr lang="en-US" dirty="0"/>
              <a:t>Also, first test of heartbeat</a:t>
            </a:r>
          </a:p>
          <a:p>
            <a:pPr lvl="2"/>
            <a:r>
              <a:rPr lang="en-US" dirty="0"/>
              <a:t>Modulating B1 bias voltage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828800"/>
            <a:ext cx="5029200" cy="29195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Modeling the Diamonds: Area Coverage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914400"/>
            <a:ext cx="3977640" cy="3840480"/>
          </a:xfrm>
        </p:spPr>
        <p:txBody>
          <a:bodyPr vert="horz" lIns="0" tIns="0" rIns="0" bIns="0" rtlCol="0" anchor="t">
            <a:noAutofit/>
          </a:bodyPr>
          <a:lstStyle/>
          <a:p>
            <a:pPr lvl="1" indent="-223520"/>
            <a:r>
              <a:rPr lang="en-US" sz="1800" dirty="0">
                <a:latin typeface="Times New Roman"/>
                <a:cs typeface="Times New Roman"/>
              </a:rPr>
              <a:t>Protection collimators are used after the linac and transport lines, where two or more beamlines are close together</a:t>
            </a:r>
            <a:endParaRPr lang="en-US" dirty="0"/>
          </a:p>
          <a:p>
            <a:pPr lvl="1" indent="-223520"/>
            <a:r>
              <a:rPr lang="en-US" sz="1800" dirty="0">
                <a:latin typeface="Times New Roman"/>
                <a:cs typeface="Times New Roman"/>
              </a:rPr>
              <a:t>Extension to FLUKA </a:t>
            </a:r>
            <a:r>
              <a:rPr lang="en-US" sz="1800" dirty="0" smtClean="0">
                <a:latin typeface="Times New Roman"/>
                <a:cs typeface="Times New Roman"/>
              </a:rPr>
              <a:t>computes </a:t>
            </a:r>
            <a:r>
              <a:rPr lang="en-US" sz="1800" dirty="0">
                <a:latin typeface="Times New Roman"/>
                <a:cs typeface="Times New Roman"/>
              </a:rPr>
              <a:t>B1 </a:t>
            </a:r>
            <a:r>
              <a:rPr lang="en-US" sz="1800" dirty="0" smtClean="0">
                <a:latin typeface="Times New Roman"/>
                <a:cs typeface="Times New Roman"/>
              </a:rPr>
              <a:t>diamond signal </a:t>
            </a:r>
            <a:r>
              <a:rPr lang="en-US" sz="1800" dirty="0">
                <a:latin typeface="Times New Roman"/>
                <a:cs typeface="Times New Roman"/>
              </a:rPr>
              <a:t>from a loss shower</a:t>
            </a:r>
          </a:p>
          <a:p>
            <a:pPr lvl="2" indent="-233045"/>
            <a:r>
              <a:rPr lang="en-US" sz="1600" dirty="0">
                <a:latin typeface="Times New Roman"/>
                <a:cs typeface="Times New Roman"/>
              </a:rPr>
              <a:t>Uses Cividec data on creation of </a:t>
            </a:r>
            <a:r>
              <a:rPr lang="en-US" sz="1600" i="1" dirty="0">
                <a:latin typeface="Times New Roman"/>
                <a:cs typeface="Times New Roman"/>
              </a:rPr>
              <a:t>e-h</a:t>
            </a:r>
            <a:r>
              <a:rPr lang="en-US" sz="1600" dirty="0">
                <a:latin typeface="Times New Roman"/>
                <a:cs typeface="Times New Roman"/>
              </a:rPr>
              <a:t> pairs</a:t>
            </a:r>
          </a:p>
          <a:p>
            <a:pPr lvl="1" indent="-223520"/>
            <a:r>
              <a:rPr lang="en-US" sz="1800" dirty="0">
                <a:latin typeface="Times New Roman"/>
                <a:cs typeface="Times New Roman"/>
              </a:rPr>
              <a:t>Signal is nearly constant downstream of loss on protection collimator, for &gt;20 m</a:t>
            </a:r>
            <a:endParaRPr lang="en-US" sz="1800" dirty="0"/>
          </a:p>
          <a:p>
            <a:pPr lvl="2" indent="-233045"/>
            <a:r>
              <a:rPr lang="en-US" sz="1600" dirty="0">
                <a:latin typeface="Times New Roman"/>
                <a:cs typeface="Times New Roman"/>
              </a:rPr>
              <a:t>Diamond is 1.5 to 2 m from beamline</a:t>
            </a:r>
          </a:p>
          <a:p>
            <a:pPr lvl="2" indent="-233045"/>
            <a:r>
              <a:rPr lang="en-US" sz="1600" dirty="0">
                <a:latin typeface="Times New Roman"/>
                <a:cs typeface="Times New Roman"/>
              </a:rPr>
              <a:t>Experimental test in End Station A</a:t>
            </a:r>
          </a:p>
          <a:p>
            <a:pPr lvl="1" indent="-223520"/>
            <a:r>
              <a:rPr lang="en-US" sz="1800" dirty="0">
                <a:latin typeface="Times New Roman"/>
                <a:cs typeface="Times New Roman"/>
              </a:rPr>
              <a:t>Each diamond can cover an area, rather than a single protection collimator</a:t>
            </a:r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F0199C6-D5B6-4F81-BBF2-C5E518ADA7B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4709160" y="1449712"/>
            <a:ext cx="3977640" cy="2769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A9B502-844A-4114-A688-B69637BC9465}"/>
              </a:ext>
            </a:extLst>
          </p:cNvPr>
          <p:cNvSpPr txBox="1"/>
          <p:nvPr/>
        </p:nvSpPr>
        <p:spPr>
          <a:xfrm>
            <a:off x="5187315" y="1007745"/>
            <a:ext cx="33604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Beam-Loss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BC915E-C025-40FF-BFCA-FF77C22FE236}"/>
              </a:ext>
            </a:extLst>
          </p:cNvPr>
          <p:cNvSpPr txBox="1"/>
          <p:nvPr/>
        </p:nvSpPr>
        <p:spPr>
          <a:xfrm>
            <a:off x="5463540" y="2510790"/>
            <a:ext cx="15773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Protection collimator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28047-DD27-4296-AABD-0C8A0820193A}"/>
              </a:ext>
            </a:extLst>
          </p:cNvPr>
          <p:cNvSpPr txBox="1"/>
          <p:nvPr/>
        </p:nvSpPr>
        <p:spPr>
          <a:xfrm>
            <a:off x="6393179" y="1687830"/>
            <a:ext cx="94488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Beampipe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2017-01: Field-Emission Test on CEBAF at JLab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Last cryomodule in the north linac of CEBAF (Jefferson Lab)</a:t>
            </a:r>
          </a:p>
          <a:p>
            <a:pPr lvl="2"/>
            <a:r>
              <a:rPr lang="en-US" dirty="0" smtClean="0"/>
              <a:t>1L26, a high-gradient C100 type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RF was on in all linac cryomodules, but without photocurrent</a:t>
            </a:r>
          </a:p>
          <a:p>
            <a:pPr lvl="2"/>
            <a:r>
              <a:rPr lang="en-US" dirty="0" smtClean="0"/>
              <a:t>Cavity gradients in 1L26 were raised sequentially in steps of 1 MV/m</a:t>
            </a:r>
          </a:p>
          <a:p>
            <a:pPr lvl="2"/>
            <a:r>
              <a:rPr lang="en-US" dirty="0" smtClean="0"/>
              <a:t>RF in other modules held constant</a:t>
            </a:r>
          </a:p>
          <a:p>
            <a:pPr lvl="1"/>
            <a:r>
              <a:rPr lang="en-US" dirty="0" smtClean="0"/>
              <a:t>Fiber with PMT: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12 m of fiber strung along the side of the tank</a:t>
            </a:r>
          </a:p>
          <a:p>
            <a:pPr lvl="2"/>
            <a:r>
              <a:rPr lang="en-US" dirty="0" smtClean="0"/>
              <a:t>Uncooled blue PMT placed at upstream end and shielded with lead</a:t>
            </a:r>
          </a:p>
          <a:p>
            <a:pPr lvl="3"/>
            <a:r>
              <a:rPr lang="en-US" dirty="0" smtClean="0"/>
              <a:t>Before the red-sensitive, cooled PMT was selected</a:t>
            </a:r>
          </a:p>
          <a:p>
            <a:pPr lvl="1"/>
            <a:r>
              <a:rPr lang="en-US" dirty="0" smtClean="0"/>
              <a:t>Diamonds:</a:t>
            </a:r>
          </a:p>
          <a:p>
            <a:pPr lvl="2"/>
            <a:r>
              <a:rPr lang="en-US" dirty="0" smtClean="0"/>
              <a:t>Diamond detector at each end of the tank, above warm beampipe</a:t>
            </a:r>
          </a:p>
          <a:p>
            <a:pPr lvl="3"/>
            <a:r>
              <a:rPr lang="en-US" dirty="0" smtClean="0"/>
              <a:t>A known loss point, since the warm pipe has a smaller diameter</a:t>
            </a:r>
          </a:p>
          <a:p>
            <a:pPr lvl="1"/>
            <a:r>
              <a:rPr lang="en-US" dirty="0" smtClean="0"/>
              <a:t>BLMs:</a:t>
            </a:r>
          </a:p>
          <a:p>
            <a:pPr lvl="2"/>
            <a:r>
              <a:rPr lang="en-US" dirty="0" smtClean="0"/>
              <a:t>JLab BLMs are PMTs (without scintillators), at each end of the tank.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889" r="742" b="3110"/>
          <a:stretch/>
        </p:blipFill>
        <p:spPr>
          <a:xfrm>
            <a:off x="4663440" y="914400"/>
            <a:ext cx="3474720" cy="25017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t="1423" r="1473" b="2932"/>
          <a:stretch/>
        </p:blipFill>
        <p:spPr>
          <a:xfrm>
            <a:off x="1005840" y="914400"/>
            <a:ext cx="3474720" cy="2492532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2017-01: Stepping CEBAF Cryomodule Gradients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3566160"/>
            <a:ext cx="8229600" cy="11887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Font typeface="Arial" pitchFamily="34" charset="0"/>
              <a:buNone/>
              <a:defRPr sz="2200" b="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231775" indent="-2238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458788" indent="-2333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981E32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625475" indent="-1603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981E32"/>
              </a:buClr>
              <a:buSzPct val="10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801688" indent="-1746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981E32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1" indent="-2238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Fiber displays growth of field emission with increasing cryomodule gradients</a:t>
            </a:r>
          </a:p>
          <a:p>
            <a:pPr marL="231775" marR="0" lvl="1" indent="-2238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Fiber is far more sensitive to the inner cavities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spike in cavity 7, drop-out of cavity 3</a:t>
            </a:r>
          </a:p>
          <a:p>
            <a:pPr marL="231775" marR="0" lvl="1" indent="-2238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Downstream diamond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high-rad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B4 types, less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sensitive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BLM show steps of cavity RF</a:t>
            </a:r>
          </a:p>
          <a:p>
            <a:pPr marL="231775" marR="0" lvl="1" indent="-2238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Upstream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diamond dominated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by losses from upstream (1L25); weak response to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1L26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0230" y="2708910"/>
            <a:ext cx="195453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Cavity Gradients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(MV/m)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7880" y="963711"/>
            <a:ext cx="1120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Loss Signals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1700" y="1881932"/>
            <a:ext cx="708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Steps of 1 MV/m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3520" y="1536129"/>
            <a:ext cx="68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A186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Upstream BLM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8040" y="2756824"/>
            <a:ext cx="87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C3E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Downstream Diamond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5361" y="2388870"/>
            <a:ext cx="85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Upstream Diamond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9320" y="2713052"/>
            <a:ext cx="82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D4F5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Downstream BLM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1860" y="1163851"/>
            <a:ext cx="556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69BE28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80" y="1131571"/>
            <a:ext cx="44577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Cav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11880" y="1905461"/>
            <a:ext cx="44577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69BE28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Cav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06140" y="1481329"/>
            <a:ext cx="44577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9D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Cav 8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23160" y="1337310"/>
            <a:ext cx="3383280" cy="2560320"/>
          </a:xfrm>
          <a:prstGeom prst="straightConnector1">
            <a:avLst/>
          </a:prstGeom>
          <a:ln w="9525">
            <a:solidFill>
              <a:srgbClr val="66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011930" y="2114550"/>
            <a:ext cx="3531870" cy="1828800"/>
          </a:xfrm>
          <a:prstGeom prst="straightConnector1">
            <a:avLst/>
          </a:prstGeom>
          <a:ln w="9525">
            <a:solidFill>
              <a:srgbClr val="4F8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315200" y="1337310"/>
            <a:ext cx="457200" cy="2286000"/>
          </a:xfrm>
          <a:prstGeom prst="straightConnector1">
            <a:avLst/>
          </a:prstGeom>
          <a:ln w="9525">
            <a:solidFill>
              <a:srgbClr val="4F8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the SLAC Linac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280160" y="2999232"/>
            <a:ext cx="6583680" cy="1752130"/>
          </a:xfrm>
        </p:spPr>
        <p:txBody>
          <a:bodyPr>
            <a:normAutofit fontScale="70000" lnSpcReduction="20000"/>
          </a:bodyPr>
          <a:lstStyle/>
          <a:p>
            <a:pPr lvl="1">
              <a:tabLst>
                <a:tab pos="4802188" algn="r"/>
                <a:tab pos="4857750" algn="l"/>
              </a:tabLst>
            </a:pPr>
            <a:r>
              <a:rPr lang="en-US" dirty="0"/>
              <a:t>Linac Tunnel and Klystron Gallery, 3 km		1962–</a:t>
            </a:r>
          </a:p>
          <a:p>
            <a:pPr lvl="1">
              <a:tabLst>
                <a:tab pos="4802188" algn="r"/>
                <a:tab pos="4857750" algn="l"/>
              </a:tabLst>
            </a:pPr>
            <a:r>
              <a:rPr lang="en-US" dirty="0"/>
              <a:t>LCLS, </a:t>
            </a:r>
            <a:r>
              <a:rPr lang="en-US" dirty="0" smtClean="0"/>
              <a:t>the first hard x-ray FEL,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km		2009–2018, 2019–</a:t>
            </a:r>
          </a:p>
          <a:p>
            <a:pPr lvl="1">
              <a:tabLst>
                <a:tab pos="4802188" algn="r"/>
                <a:tab pos="4857750" algn="l"/>
              </a:tabLst>
            </a:pPr>
            <a:r>
              <a:rPr lang="en-US" dirty="0"/>
              <a:t>FACET, </a:t>
            </a:r>
            <a:r>
              <a:rPr lang="en-US" dirty="0" smtClean="0"/>
              <a:t>advanced acceleration tests,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and 2</a:t>
            </a:r>
            <a:r>
              <a:rPr lang="en-US" baseline="30000" dirty="0"/>
              <a:t>nd</a:t>
            </a:r>
            <a:r>
              <a:rPr lang="en-US" dirty="0"/>
              <a:t> km		2010–2016</a:t>
            </a:r>
          </a:p>
          <a:p>
            <a:pPr lvl="1">
              <a:tabLst>
                <a:tab pos="4802188" algn="r"/>
                <a:tab pos="4857750" algn="l"/>
              </a:tabLst>
            </a:pPr>
            <a:r>
              <a:rPr lang="en-US" dirty="0" smtClean="0"/>
              <a:t>LCLS-II, 4-GeV superconducting linac,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700 m 		</a:t>
            </a:r>
            <a:r>
              <a:rPr lang="en-US" dirty="0" smtClean="0"/>
              <a:t>2021–</a:t>
            </a:r>
            <a:endParaRPr lang="en-US" dirty="0"/>
          </a:p>
          <a:p>
            <a:pPr lvl="1">
              <a:tabLst>
                <a:tab pos="4802188" algn="r"/>
                <a:tab pos="4857750" algn="l"/>
              </a:tabLst>
            </a:pPr>
            <a:r>
              <a:rPr lang="en-US" dirty="0" smtClean="0"/>
              <a:t>FACET-II,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km		2020–</a:t>
            </a:r>
          </a:p>
          <a:p>
            <a:pPr lvl="1">
              <a:tabLst>
                <a:tab pos="4802188" algn="r"/>
                <a:tab pos="4857750" algn="l"/>
              </a:tabLst>
            </a:pPr>
            <a:r>
              <a:rPr lang="en-US" dirty="0" smtClean="0"/>
              <a:t>LCLS-II HE, 8-GeV </a:t>
            </a:r>
            <a:r>
              <a:rPr lang="en-US" dirty="0"/>
              <a:t>upgrade, 1</a:t>
            </a:r>
            <a:r>
              <a:rPr lang="en-US" baseline="30000" dirty="0"/>
              <a:t>st</a:t>
            </a:r>
            <a:r>
              <a:rPr lang="en-US" dirty="0"/>
              <a:t> km	≈	2026–</a:t>
            </a:r>
          </a:p>
        </p:txBody>
      </p:sp>
      <p:sp>
        <p:nvSpPr>
          <p:cNvPr id="44" name="TextBox 43"/>
          <p:cNvSpPr txBox="1"/>
          <p:nvPr/>
        </p:nvSpPr>
        <p:spPr>
          <a:xfrm rot="1800000">
            <a:off x="5916305" y="962233"/>
            <a:ext cx="13136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srgbClr val="00FF00"/>
                </a:solidFill>
                <a:latin typeface="Arial"/>
              </a:rPr>
              <a:t>Soft x-ray</a:t>
            </a:r>
            <a:r>
              <a:rPr lang="en-US" sz="1050" dirty="0">
                <a:solidFill>
                  <a:srgbClr val="FFFF00"/>
                </a:solidFill>
                <a:latin typeface="Arial"/>
              </a:rPr>
              <a:t> undulator</a:t>
            </a:r>
          </a:p>
        </p:txBody>
      </p:sp>
      <p:pic>
        <p:nvPicPr>
          <p:cNvPr id="7" name="Content Placeholder 6" descr="SLAC, satellite 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695" y="914400"/>
            <a:ext cx="6172200" cy="2043063"/>
          </a:xfrm>
          <a:prstGeom prst="rect">
            <a:avLst/>
          </a:prstGeom>
          <a:ln w="19050"/>
        </p:spPr>
      </p:pic>
      <p:sp>
        <p:nvSpPr>
          <p:cNvPr id="8" name="TextBox 7"/>
          <p:cNvSpPr txBox="1"/>
          <p:nvPr/>
        </p:nvSpPr>
        <p:spPr>
          <a:xfrm rot="21060000">
            <a:off x="3263294" y="2307083"/>
            <a:ext cx="729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</a:rPr>
              <a:t>FACET</a:t>
            </a:r>
          </a:p>
        </p:txBody>
      </p:sp>
      <p:sp>
        <p:nvSpPr>
          <p:cNvPr id="9" name="TextBox 8"/>
          <p:cNvSpPr txBox="1"/>
          <p:nvPr/>
        </p:nvSpPr>
        <p:spPr>
          <a:xfrm rot="21060000">
            <a:off x="5686271" y="1505529"/>
            <a:ext cx="759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dirty="0">
                <a:solidFill>
                  <a:srgbClr val="FFFF00"/>
                </a:solidFill>
                <a:latin typeface="Arial"/>
              </a:rPr>
              <a:t>LCLS</a:t>
            </a:r>
          </a:p>
        </p:txBody>
      </p:sp>
      <p:sp>
        <p:nvSpPr>
          <p:cNvPr id="11" name="Right Arrow 10"/>
          <p:cNvSpPr/>
          <p:nvPr/>
        </p:nvSpPr>
        <p:spPr bwMode="auto">
          <a:xfrm rot="1560000">
            <a:off x="4782592" y="1976726"/>
            <a:ext cx="137160" cy="137160"/>
          </a:xfrm>
          <a:prstGeom prst="rightArrow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1060000">
            <a:off x="4898899" y="1883664"/>
            <a:ext cx="1440180" cy="137160"/>
          </a:xfrm>
          <a:prstGeom prst="rightArrow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21060000">
            <a:off x="6331960" y="1720934"/>
            <a:ext cx="685800" cy="137160"/>
          </a:xfrm>
          <a:prstGeom prst="rightArrow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21060000">
            <a:off x="7012272" y="1651200"/>
            <a:ext cx="205740" cy="137160"/>
          </a:xfrm>
          <a:prstGeom prst="rightArrow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21060000">
            <a:off x="7214212" y="1602923"/>
            <a:ext cx="411480" cy="137160"/>
          </a:xfrm>
          <a:prstGeom prst="rightArrow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00000">
            <a:off x="5034361" y="1391949"/>
            <a:ext cx="7911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srgbClr val="FFFF00"/>
                </a:solidFill>
                <a:latin typeface="Arial"/>
              </a:rPr>
              <a:t>1-km linac</a:t>
            </a:r>
          </a:p>
        </p:txBody>
      </p:sp>
      <p:sp>
        <p:nvSpPr>
          <p:cNvPr id="18" name="TextBox 17"/>
          <p:cNvSpPr txBox="1"/>
          <p:nvPr/>
        </p:nvSpPr>
        <p:spPr>
          <a:xfrm rot="1800000">
            <a:off x="5776231" y="1260537"/>
            <a:ext cx="11894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srgbClr val="FFFF00"/>
                </a:solidFill>
                <a:latin typeface="Arial"/>
              </a:rPr>
              <a:t>Beam transport</a:t>
            </a:r>
          </a:p>
        </p:txBody>
      </p:sp>
      <p:sp>
        <p:nvSpPr>
          <p:cNvPr id="19" name="TextBox 18"/>
          <p:cNvSpPr txBox="1"/>
          <p:nvPr/>
        </p:nvSpPr>
        <p:spPr>
          <a:xfrm rot="1800000">
            <a:off x="5899959" y="1150765"/>
            <a:ext cx="1385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dirty="0">
                <a:solidFill>
                  <a:srgbClr val="66FF66"/>
                </a:solidFill>
                <a:latin typeface="Arial"/>
              </a:rPr>
              <a:t>Soft </a:t>
            </a:r>
            <a:r>
              <a:rPr lang="en-US" sz="1050" dirty="0">
                <a:solidFill>
                  <a:srgbClr val="FFFF00"/>
                </a:solidFill>
                <a:latin typeface="Arial"/>
              </a:rPr>
              <a:t>x-ray</a:t>
            </a:r>
            <a:r>
              <a:rPr lang="en-US" sz="1050" dirty="0">
                <a:solidFill>
                  <a:srgbClr val="66FF66"/>
                </a:solidFill>
                <a:latin typeface="Arial"/>
              </a:rPr>
              <a:t> undulator</a:t>
            </a:r>
          </a:p>
        </p:txBody>
      </p:sp>
      <p:sp>
        <p:nvSpPr>
          <p:cNvPr id="21" name="TextBox 20"/>
          <p:cNvSpPr txBox="1"/>
          <p:nvPr/>
        </p:nvSpPr>
        <p:spPr>
          <a:xfrm rot="21060000">
            <a:off x="2078141" y="2468880"/>
            <a:ext cx="6491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dirty="0">
                <a:solidFill>
                  <a:srgbClr val="66FF66"/>
                </a:solidFill>
                <a:latin typeface="Arial"/>
              </a:rPr>
              <a:t>LCLS-2 </a:t>
            </a:r>
          </a:p>
        </p:txBody>
      </p:sp>
      <p:sp>
        <p:nvSpPr>
          <p:cNvPr id="22" name="TextBox 21"/>
          <p:cNvSpPr txBox="1"/>
          <p:nvPr/>
        </p:nvSpPr>
        <p:spPr>
          <a:xfrm rot="18720000">
            <a:off x="4215384" y="2422418"/>
            <a:ext cx="1216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srgbClr val="66FF66"/>
                </a:solidFill>
                <a:latin typeface="Arial"/>
              </a:rPr>
              <a:t>Bypass beamline</a:t>
            </a:r>
          </a:p>
        </p:txBody>
      </p:sp>
      <p:sp>
        <p:nvSpPr>
          <p:cNvPr id="23" name="TextBox 22"/>
          <p:cNvSpPr txBox="1"/>
          <p:nvPr/>
        </p:nvSpPr>
        <p:spPr>
          <a:xfrm rot="18720000">
            <a:off x="6056444" y="2194560"/>
            <a:ext cx="14265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dirty="0">
                <a:solidFill>
                  <a:srgbClr val="66FF66"/>
                </a:solidFill>
                <a:latin typeface="Arial"/>
              </a:rPr>
              <a:t>Hard </a:t>
            </a:r>
            <a:r>
              <a:rPr lang="en-US" sz="1050" dirty="0">
                <a:solidFill>
                  <a:srgbClr val="FFFF00"/>
                </a:solidFill>
                <a:latin typeface="Arial"/>
              </a:rPr>
              <a:t>x-ray</a:t>
            </a:r>
            <a:r>
              <a:rPr lang="en-US" sz="1050" dirty="0">
                <a:solidFill>
                  <a:srgbClr val="66FF66"/>
                </a:solidFill>
                <a:latin typeface="Arial"/>
              </a:rPr>
              <a:t> undulator</a:t>
            </a:r>
          </a:p>
        </p:txBody>
      </p:sp>
      <p:sp>
        <p:nvSpPr>
          <p:cNvPr id="24" name="TextBox 23"/>
          <p:cNvSpPr txBox="1"/>
          <p:nvPr/>
        </p:nvSpPr>
        <p:spPr>
          <a:xfrm rot="18720000">
            <a:off x="7135046" y="1834012"/>
            <a:ext cx="553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 smtClean="0">
                <a:solidFill>
                  <a:srgbClr val="FFFF66"/>
                </a:solidFill>
                <a:latin typeface="Arial"/>
              </a:rPr>
              <a:t>Users</a:t>
            </a:r>
            <a:endParaRPr lang="en-US" sz="1050" dirty="0">
              <a:solidFill>
                <a:srgbClr val="FFFF66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 rot="21060000">
            <a:off x="3902820" y="2194560"/>
            <a:ext cx="819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dirty="0">
                <a:solidFill>
                  <a:srgbClr val="00B0F0"/>
                </a:solidFill>
                <a:latin typeface="Arial"/>
              </a:rPr>
              <a:t>FACET-2</a:t>
            </a:r>
          </a:p>
        </p:txBody>
      </p:sp>
      <p:sp>
        <p:nvSpPr>
          <p:cNvPr id="26" name="Right Arrow 25"/>
          <p:cNvSpPr/>
          <p:nvPr/>
        </p:nvSpPr>
        <p:spPr bwMode="auto">
          <a:xfrm rot="21060000">
            <a:off x="1997181" y="2112264"/>
            <a:ext cx="4354830" cy="137160"/>
          </a:xfrm>
          <a:prstGeom prst="rightArrow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1060000">
            <a:off x="3748799" y="2231136"/>
            <a:ext cx="104471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dirty="0">
                <a:solidFill>
                  <a:srgbClr val="FF0000"/>
                </a:solidFill>
                <a:latin typeface="Arial"/>
              </a:rPr>
              <a:t>SLAC linac</a:t>
            </a:r>
          </a:p>
          <a:p>
            <a:pPr algn="ctr" defTabSz="685800">
              <a:defRPr/>
            </a:pPr>
            <a:r>
              <a:rPr lang="en-US" sz="1050" dirty="0">
                <a:solidFill>
                  <a:srgbClr val="FF0000"/>
                </a:solidFill>
                <a:latin typeface="Arial"/>
              </a:rPr>
              <a:t>3 km</a:t>
            </a:r>
          </a:p>
        </p:txBody>
      </p:sp>
      <p:sp>
        <p:nvSpPr>
          <p:cNvPr id="28" name="Right Arrow 27"/>
          <p:cNvSpPr/>
          <p:nvPr/>
        </p:nvSpPr>
        <p:spPr bwMode="auto">
          <a:xfrm rot="21060000">
            <a:off x="2005701" y="224028000"/>
            <a:ext cx="1440180" cy="137160"/>
          </a:xfrm>
          <a:prstGeom prst="rightArrow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1060000">
            <a:off x="1866798" y="1972167"/>
            <a:ext cx="12171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dirty="0">
                <a:solidFill>
                  <a:srgbClr val="66FF66"/>
                </a:solidFill>
                <a:latin typeface="Arial"/>
              </a:rPr>
              <a:t>Superconducting linac </a:t>
            </a:r>
          </a:p>
        </p:txBody>
      </p:sp>
      <p:sp>
        <p:nvSpPr>
          <p:cNvPr id="32" name="Right Arrow 31"/>
          <p:cNvSpPr/>
          <p:nvPr/>
        </p:nvSpPr>
        <p:spPr bwMode="auto">
          <a:xfrm rot="21060000">
            <a:off x="3427703" y="1947672"/>
            <a:ext cx="3600450" cy="137160"/>
          </a:xfrm>
          <a:prstGeom prst="rightArrow">
            <a:avLst/>
          </a:prstGeom>
          <a:noFill/>
          <a:ln w="19050" cap="flat" cmpd="sng" algn="ctr">
            <a:solidFill>
              <a:srgbClr val="66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21060000">
            <a:off x="7013092" y="1655064"/>
            <a:ext cx="205740" cy="137160"/>
          </a:xfrm>
          <a:prstGeom prst="rightArrow">
            <a:avLst/>
          </a:prstGeom>
          <a:noFill/>
          <a:ln w="19050" cap="flat" cmpd="sng" algn="ctr">
            <a:solidFill>
              <a:srgbClr val="66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21060000">
            <a:off x="7221560" y="1602994"/>
            <a:ext cx="411480" cy="137160"/>
          </a:xfrm>
          <a:prstGeom prst="rightArrow">
            <a:avLst/>
          </a:prstGeom>
          <a:noFill/>
          <a:ln w="19050" cap="flat" cmpd="sng" algn="ctr">
            <a:solidFill>
              <a:srgbClr val="66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560000">
            <a:off x="3338862" y="2204216"/>
            <a:ext cx="137160" cy="137160"/>
          </a:xfrm>
          <a:prstGeom prst="rightArrow">
            <a:avLst/>
          </a:prstGeom>
          <a:noFill/>
          <a:ln w="1905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800000">
            <a:off x="4230170" y="1636266"/>
            <a:ext cx="619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srgbClr val="FFFF00"/>
                </a:solidFill>
                <a:latin typeface="Arial"/>
              </a:rPr>
              <a:t>RF gun</a:t>
            </a:r>
          </a:p>
        </p:txBody>
      </p:sp>
      <p:sp>
        <p:nvSpPr>
          <p:cNvPr id="38" name="TextBox 37"/>
          <p:cNvSpPr txBox="1"/>
          <p:nvPr/>
        </p:nvSpPr>
        <p:spPr>
          <a:xfrm rot="1800000">
            <a:off x="2930089" y="1875809"/>
            <a:ext cx="619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dirty="0">
                <a:solidFill>
                  <a:srgbClr val="00B0F0"/>
                </a:solidFill>
                <a:latin typeface="Arial"/>
              </a:rPr>
              <a:t>RF gun</a:t>
            </a:r>
          </a:p>
        </p:txBody>
      </p:sp>
      <p:sp>
        <p:nvSpPr>
          <p:cNvPr id="39" name="Rectangle 38"/>
          <p:cNvSpPr/>
          <p:nvPr/>
        </p:nvSpPr>
        <p:spPr>
          <a:xfrm rot="21060000">
            <a:off x="1588513" y="2231136"/>
            <a:ext cx="8531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050" dirty="0">
                <a:solidFill>
                  <a:srgbClr val="00B0F0"/>
                </a:solidFill>
                <a:latin typeface="Arial"/>
              </a:rPr>
              <a:t>Thermionic</a:t>
            </a:r>
          </a:p>
          <a:p>
            <a:pPr defTabSz="685800">
              <a:defRPr/>
            </a:pPr>
            <a:r>
              <a:rPr lang="en-US" sz="1050" dirty="0">
                <a:solidFill>
                  <a:srgbClr val="00B0F0"/>
                </a:solidFill>
                <a:latin typeface="Arial"/>
              </a:rPr>
              <a:t>gun</a:t>
            </a:r>
          </a:p>
        </p:txBody>
      </p:sp>
      <p:sp>
        <p:nvSpPr>
          <p:cNvPr id="40" name="Rectangle 39"/>
          <p:cNvSpPr/>
          <p:nvPr/>
        </p:nvSpPr>
        <p:spPr>
          <a:xfrm rot="21060000">
            <a:off x="1444752" y="2432708"/>
            <a:ext cx="6270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srgbClr val="66FF66"/>
                </a:solidFill>
                <a:latin typeface="Arial"/>
              </a:rPr>
              <a:t>RF gun</a:t>
            </a:r>
          </a:p>
        </p:txBody>
      </p:sp>
      <p:sp>
        <p:nvSpPr>
          <p:cNvPr id="41" name="TextBox 40"/>
          <p:cNvSpPr txBox="1"/>
          <p:nvPr/>
        </p:nvSpPr>
        <p:spPr>
          <a:xfrm rot="1800000">
            <a:off x="3342931" y="1708753"/>
            <a:ext cx="7911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dirty="0">
                <a:solidFill>
                  <a:srgbClr val="00B0F0"/>
                </a:solidFill>
                <a:latin typeface="Arial"/>
              </a:rPr>
              <a:t>1-km linac</a:t>
            </a:r>
          </a:p>
        </p:txBody>
      </p:sp>
      <p:sp>
        <p:nvSpPr>
          <p:cNvPr id="42" name="TextBox 41"/>
          <p:cNvSpPr txBox="1"/>
          <p:nvPr/>
        </p:nvSpPr>
        <p:spPr>
          <a:xfrm rot="1800000">
            <a:off x="2798274" y="1690133"/>
            <a:ext cx="7911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dirty="0">
                <a:solidFill>
                  <a:srgbClr val="00B0F0"/>
                </a:solidFill>
                <a:latin typeface="Arial"/>
              </a:rPr>
              <a:t>2-km linac</a:t>
            </a:r>
          </a:p>
        </p:txBody>
      </p:sp>
      <p:sp>
        <p:nvSpPr>
          <p:cNvPr id="43" name="TextBox 42"/>
          <p:cNvSpPr txBox="1"/>
          <p:nvPr/>
        </p:nvSpPr>
        <p:spPr>
          <a:xfrm rot="1800000">
            <a:off x="3479907" y="1522034"/>
            <a:ext cx="1234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dirty="0">
                <a:solidFill>
                  <a:srgbClr val="00B0F0"/>
                </a:solidFill>
                <a:latin typeface="Arial"/>
              </a:rPr>
              <a:t>Experimental area</a:t>
            </a:r>
          </a:p>
        </p:txBody>
      </p:sp>
      <p:sp>
        <p:nvSpPr>
          <p:cNvPr id="46" name="TextBox 45"/>
          <p:cNvSpPr txBox="1"/>
          <p:nvPr/>
        </p:nvSpPr>
        <p:spPr>
          <a:xfrm rot="1800000">
            <a:off x="6979506" y="1201764"/>
            <a:ext cx="623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 smtClean="0">
                <a:solidFill>
                  <a:srgbClr val="00FF00"/>
                </a:solidFill>
                <a:latin typeface="Arial"/>
              </a:rPr>
              <a:t>Users</a:t>
            </a:r>
            <a:endParaRPr lang="en-US" sz="1050" dirty="0">
              <a:solidFill>
                <a:srgbClr val="00FF00"/>
              </a:solidFill>
              <a:latin typeface="Arial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21060000">
            <a:off x="3424508" y="2123483"/>
            <a:ext cx="1440180" cy="137160"/>
          </a:xfrm>
          <a:prstGeom prst="rightArrow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1060000">
            <a:off x="2578455" y="2377440"/>
            <a:ext cx="8114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dirty="0">
                <a:solidFill>
                  <a:srgbClr val="66FF66"/>
                </a:solidFill>
                <a:latin typeface="Arial"/>
              </a:rPr>
              <a:t>LCLS-2 HE </a:t>
            </a:r>
          </a:p>
        </p:txBody>
      </p:sp>
      <p:sp>
        <p:nvSpPr>
          <p:cNvPr id="48" name="TextBox 47"/>
          <p:cNvSpPr txBox="1"/>
          <p:nvPr/>
        </p:nvSpPr>
        <p:spPr>
          <a:xfrm rot="1800000">
            <a:off x="5502165" y="1275436"/>
            <a:ext cx="1238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srgbClr val="FF0000"/>
                </a:solidFill>
                <a:latin typeface="Arial"/>
              </a:rPr>
              <a:t>Beam switchyard</a:t>
            </a:r>
          </a:p>
        </p:txBody>
      </p:sp>
      <p:sp>
        <p:nvSpPr>
          <p:cNvPr id="50" name="TextBox 49"/>
          <p:cNvSpPr txBox="1"/>
          <p:nvPr/>
        </p:nvSpPr>
        <p:spPr>
          <a:xfrm rot="18720000">
            <a:off x="4199156" y="2398311"/>
            <a:ext cx="12888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srgbClr val="66FF66"/>
                </a:solidFill>
                <a:latin typeface="Arial"/>
              </a:rPr>
              <a:t>Bypass beamlines</a:t>
            </a:r>
          </a:p>
        </p:txBody>
      </p:sp>
      <p:sp>
        <p:nvSpPr>
          <p:cNvPr id="51" name="TextBox 50"/>
          <p:cNvSpPr txBox="1"/>
          <p:nvPr/>
        </p:nvSpPr>
        <p:spPr>
          <a:xfrm rot="18720000">
            <a:off x="6428232" y="2029968"/>
            <a:ext cx="9711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 smtClean="0">
                <a:solidFill>
                  <a:srgbClr val="FFFF66"/>
                </a:solidFill>
                <a:latin typeface="Arial"/>
              </a:rPr>
              <a:t>Undulator</a:t>
            </a:r>
            <a:endParaRPr lang="en-US" sz="1050" dirty="0">
              <a:solidFill>
                <a:srgbClr val="00FF00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 rot="18720000">
            <a:off x="7135046" y="1834012"/>
            <a:ext cx="553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srgbClr val="66FF66"/>
                </a:solidFill>
                <a:latin typeface="Arial"/>
              </a:rPr>
              <a:t>Users</a:t>
            </a:r>
          </a:p>
        </p:txBody>
      </p:sp>
      <p:sp>
        <p:nvSpPr>
          <p:cNvPr id="53" name="Right Arrow 52"/>
          <p:cNvSpPr/>
          <p:nvPr/>
        </p:nvSpPr>
        <p:spPr bwMode="auto">
          <a:xfrm rot="21060000">
            <a:off x="2002536" y="2231136"/>
            <a:ext cx="2880360" cy="137160"/>
          </a:xfrm>
          <a:prstGeom prst="rightArrow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800000">
            <a:off x="6518500" y="1126915"/>
            <a:ext cx="1238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 smtClean="0">
                <a:solidFill>
                  <a:srgbClr val="FF0000"/>
                </a:solidFill>
                <a:latin typeface="Arial"/>
              </a:rPr>
              <a:t>Experiments</a:t>
            </a:r>
            <a:endParaRPr lang="en-US" sz="105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6" name="Right Arrow 55"/>
          <p:cNvSpPr/>
          <p:nvPr/>
        </p:nvSpPr>
        <p:spPr bwMode="auto">
          <a:xfrm rot="21060000">
            <a:off x="2002536" y="2340864"/>
            <a:ext cx="1481328" cy="137160"/>
          </a:xfrm>
          <a:prstGeom prst="rightArrow">
            <a:avLst/>
          </a:prstGeom>
          <a:noFill/>
          <a:ln w="1905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800000">
            <a:off x="5776231" y="1261872"/>
            <a:ext cx="11894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050" dirty="0">
                <a:solidFill>
                  <a:srgbClr val="66FF66"/>
                </a:solidFill>
                <a:latin typeface="Arial"/>
              </a:rPr>
              <a:t>Beam transport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8" grpId="1"/>
      <p:bldP spid="19" grpId="0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 animBg="1"/>
      <p:bldP spid="27" grpId="0"/>
      <p:bldP spid="28" grpId="0" animBg="1"/>
      <p:bldP spid="29" grpId="0"/>
      <p:bldP spid="32" grpId="0" animBg="1"/>
      <p:bldP spid="33" grpId="0" animBg="1"/>
      <p:bldP spid="34" grpId="0" animBg="1"/>
      <p:bldP spid="36" grpId="0" animBg="1"/>
      <p:bldP spid="37" grpId="0"/>
      <p:bldP spid="38" grpId="0"/>
      <p:bldP spid="39" grpId="0"/>
      <p:bldP spid="39" grpId="1"/>
      <p:bldP spid="40" grpId="0"/>
      <p:bldP spid="41" grpId="0"/>
      <p:bldP spid="42" grpId="0"/>
      <p:bldP spid="42" grpId="1"/>
      <p:bldP spid="43" grpId="0"/>
      <p:bldP spid="43" grpId="1"/>
      <p:bldP spid="43" grpId="2"/>
      <p:bldP spid="46" grpId="0"/>
      <p:bldP spid="45" grpId="0" animBg="1"/>
      <p:bldP spid="47" grpId="0"/>
      <p:bldP spid="48" grpId="0"/>
      <p:bldP spid="50" grpId="0"/>
      <p:bldP spid="51" grpId="0"/>
      <p:bldP spid="51" grpId="1"/>
      <p:bldP spid="52" grpId="0"/>
      <p:bldP spid="53" grpId="0" animBg="1"/>
      <p:bldP spid="53" grpId="1" animBg="1"/>
      <p:bldP spid="54" grpId="0"/>
      <p:bldP spid="56" grpId="0" animBg="1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FEL Source </a:t>
            </a:r>
            <a:r>
              <a:rPr lang="en-US" dirty="0"/>
              <a:t>F</a:t>
            </a:r>
            <a:r>
              <a:rPr lang="en-US" dirty="0" smtClean="0"/>
              <a:t>luctuations</a:t>
            </a:r>
            <a:endParaRPr lang="en-US" dirty="0"/>
          </a:p>
        </p:txBody>
      </p:sp>
      <p:pic>
        <p:nvPicPr>
          <p:cNvPr id="6" name="Picture 5" descr="BeamOnYAG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" y="1146571"/>
            <a:ext cx="3348038" cy="2511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15" y="1200150"/>
            <a:ext cx="2863636" cy="2149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500" y="1028700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Spatial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141302" y="1028700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Spectral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6521826" y="1028700"/>
            <a:ext cx="896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Temporal</a:t>
            </a:r>
            <a:endParaRPr lang="en-US" sz="1350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4"/>
          </p:nvPr>
        </p:nvSpPr>
        <p:spPr>
          <a:xfrm>
            <a:off x="1485900" y="3520815"/>
            <a:ext cx="6081713" cy="1489335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1200" dirty="0"/>
              <a:t> Every pulse is different and must be diagnosed </a:t>
            </a:r>
            <a:r>
              <a:rPr lang="en-US" sz="1200" dirty="0" smtClean="0"/>
              <a:t>individually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Can be done “off-line” in analysis (XTCAV, </a:t>
            </a:r>
            <a:r>
              <a:rPr lang="en-US" sz="1200" dirty="0" err="1" smtClean="0"/>
              <a:t>TimeTool</a:t>
            </a:r>
            <a:r>
              <a:rPr lang="en-US" sz="12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Two </a:t>
            </a:r>
            <a:r>
              <a:rPr lang="en-US" sz="1200" dirty="0" err="1" smtClean="0"/>
              <a:t>linacs</a:t>
            </a:r>
            <a:r>
              <a:rPr lang="en-US" sz="1200" dirty="0" smtClean="0"/>
              <a:t> – 120 Hz copper and CW SC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Up to ~ 1 MHz rates – or any structure at 1 MHz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Energy Recover </a:t>
            </a:r>
            <a:r>
              <a:rPr lang="en-US" sz="1200" dirty="0" err="1" smtClean="0"/>
              <a:t>Linacs</a:t>
            </a:r>
            <a:r>
              <a:rPr lang="en-US" sz="1200" dirty="0" smtClean="0"/>
              <a:t> up to 1.3 GHz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Future XFEL oscillators 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Stabilize the accelerator!! – Feedbacks, Optimizers, Machine Learning, “Virtual Diagnostics”… </a:t>
            </a:r>
          </a:p>
          <a:p>
            <a:pPr>
              <a:buFont typeface="Arial"/>
              <a:buChar char="•"/>
            </a:pPr>
            <a:endParaRPr lang="en-US" sz="1200" dirty="0" smtClean="0"/>
          </a:p>
          <a:p>
            <a:pPr>
              <a:buFont typeface="Arial"/>
              <a:buChar char="•"/>
            </a:pPr>
            <a:endParaRPr lang="en-US" sz="1200" dirty="0"/>
          </a:p>
        </p:txBody>
      </p:sp>
      <p:pic>
        <p:nvPicPr>
          <p:cNvPr id="12" name="Picture 11" descr="Z:\home\lemke\Dropbox\SRI\gifimg_000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60889" y="1371600"/>
            <a:ext cx="2323871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4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Diagnostics </a:t>
            </a:r>
            <a:r>
              <a:rPr lang="en-US" dirty="0" smtClean="0"/>
              <a:t>Challenges vs. LCLS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33401" y="971550"/>
            <a:ext cx="6103620" cy="245085"/>
          </a:xfrm>
        </p:spPr>
        <p:txBody>
          <a:bodyPr>
            <a:normAutofit/>
          </a:bodyPr>
          <a:lstStyle/>
          <a:p>
            <a:r>
              <a:rPr lang="en-US" sz="1200" dirty="0"/>
              <a:t>Repetition rate </a:t>
            </a:r>
            <a:r>
              <a:rPr lang="en-US" sz="1200" dirty="0"/>
              <a:t>0.9 x 10</a:t>
            </a:r>
            <a:r>
              <a:rPr lang="en-US" sz="1200" baseline="30000" dirty="0"/>
              <a:t>6 </a:t>
            </a:r>
            <a:r>
              <a:rPr lang="en-US" sz="1200" dirty="0"/>
              <a:t>Hz</a:t>
            </a:r>
            <a:r>
              <a:rPr lang="en-US" sz="1200" dirty="0" smtClean="0"/>
              <a:t>.	Power </a:t>
            </a:r>
            <a:r>
              <a:rPr lang="en-US" sz="1200" dirty="0"/>
              <a:t>up to 200 W</a:t>
            </a:r>
            <a:r>
              <a:rPr lang="en-US" sz="1200" dirty="0" smtClean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64224"/>
              </p:ext>
            </p:extLst>
          </p:nvPr>
        </p:nvGraphicFramePr>
        <p:xfrm>
          <a:off x="533400" y="1265702"/>
          <a:ext cx="5029200" cy="176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86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Instrument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TMO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TXI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Photon energy (eV)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250 - 2000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250 – 7000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250 – 1600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72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Pulse energy min (</a:t>
                      </a:r>
                      <a:r>
                        <a:rPr lang="el-GR" sz="11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J)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72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Pulse energy max (</a:t>
                      </a:r>
                      <a:r>
                        <a:rPr lang="en-US" sz="1100" b="0" dirty="0" err="1" smtClean="0">
                          <a:solidFill>
                            <a:schemeClr val="tx1"/>
                          </a:solidFill>
                        </a:rPr>
                        <a:t>mJ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72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Repetition rate max (Hz)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0.93x10</a:t>
                      </a:r>
                      <a:r>
                        <a:rPr lang="en-US" sz="1100" b="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1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100" b="0" baseline="30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0.93x10</a:t>
                      </a:r>
                      <a:r>
                        <a:rPr lang="en-US" sz="1100" b="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910339"/>
              </p:ext>
            </p:extLst>
          </p:nvPr>
        </p:nvGraphicFramePr>
        <p:xfrm>
          <a:off x="533401" y="3161473"/>
          <a:ext cx="4371973" cy="169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72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Device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Primary Function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2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Profile Monitor (PM)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X-ray beam alignment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72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Gas</a:t>
                      </a:r>
                      <a:r>
                        <a:rPr lang="en-US" sz="900" baseline="0" dirty="0" smtClean="0"/>
                        <a:t> Monitor Detector (GMD)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I</a:t>
                      </a:r>
                      <a:r>
                        <a:rPr lang="en-US" sz="900" baseline="-25000" dirty="0" smtClean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09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Fluorescence Intensity Monitor (FIM)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</a:t>
                      </a:r>
                      <a:r>
                        <a:rPr lang="en-US" sz="900" baseline="-25000" dirty="0" smtClean="0"/>
                        <a:t>0</a:t>
                      </a:r>
                      <a:endParaRPr lang="en-US" sz="900" baseline="-25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72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Arrival</a:t>
                      </a:r>
                      <a:r>
                        <a:rPr lang="en-US" sz="900" baseline="0" dirty="0" smtClean="0"/>
                        <a:t> Time Monitor (ATM)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X-ray / optical laser timing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025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Wavefront</a:t>
                      </a:r>
                      <a:r>
                        <a:rPr lang="en-US" sz="900" dirty="0" smtClean="0"/>
                        <a:t> Sensor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X-ray optics alignment </a:t>
                      </a:r>
                    </a:p>
                    <a:p>
                      <a:r>
                        <a:rPr lang="en-US" sz="900" dirty="0" smtClean="0"/>
                        <a:t>Focal</a:t>
                      </a:r>
                      <a:r>
                        <a:rPr lang="en-US" sz="900" baseline="0" dirty="0" smtClean="0"/>
                        <a:t> spot characterization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72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X-ray Spectrometer 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X-ray spectrum</a:t>
                      </a:r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5375" y="3257550"/>
            <a:ext cx="2943225" cy="1566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71550"/>
            <a:ext cx="2667000" cy="1997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4134" y="2927434"/>
            <a:ext cx="14654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Gas Monitor Detector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5681123" y="4808095"/>
            <a:ext cx="1391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Arrival Time Monitor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405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4313" indent="-214313">
              <a:spcAft>
                <a:spcPts val="450"/>
              </a:spcAft>
            </a:pPr>
            <a:r>
              <a:rPr lang="en-US" dirty="0"/>
              <a:t>Profile </a:t>
            </a:r>
            <a:r>
              <a:rPr lang="en-US" dirty="0" smtClean="0"/>
              <a:t>Monitor &amp; Power Meter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6184" y="900875"/>
            <a:ext cx="6423859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050" dirty="0"/>
              <a:t>Purpose</a:t>
            </a:r>
            <a:r>
              <a:rPr lang="en-US" sz="1050" dirty="0"/>
              <a:t>: X-ray beam </a:t>
            </a:r>
            <a:r>
              <a:rPr lang="en-US" sz="1050" dirty="0"/>
              <a:t>alignment, </a:t>
            </a:r>
            <a:r>
              <a:rPr lang="en-US" sz="1050" dirty="0"/>
              <a:t>to observe the centroid and profile of the X-ray </a:t>
            </a:r>
            <a:r>
              <a:rPr lang="en-US" sz="1050" dirty="0"/>
              <a:t>beam.</a:t>
            </a:r>
          </a:p>
          <a:p>
            <a:pPr marL="214313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050" dirty="0"/>
              <a:t>Power requirement: operate </a:t>
            </a:r>
            <a:r>
              <a:rPr lang="en-US" sz="1050" dirty="0"/>
              <a:t>the accelerator at a low repetition </a:t>
            </a:r>
            <a:r>
              <a:rPr lang="en-US" sz="1050" dirty="0"/>
              <a:t>rate or use </a:t>
            </a:r>
            <a:r>
              <a:rPr lang="en-US" sz="1050" dirty="0"/>
              <a:t>the gas attenuator in the front end enclosure</a:t>
            </a:r>
            <a:r>
              <a:rPr lang="en-US" sz="1050" dirty="0"/>
              <a:t>.</a:t>
            </a:r>
          </a:p>
          <a:p>
            <a:pPr marL="214313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050" dirty="0"/>
              <a:t>The average X-ray intensity along the beamline will be measured by power meters from </a:t>
            </a:r>
            <a:r>
              <a:rPr lang="en-US" sz="1050" dirty="0" err="1"/>
              <a:t>Gentec</a:t>
            </a:r>
            <a:r>
              <a:rPr lang="en-US" sz="1050" dirty="0"/>
              <a:t>, </a:t>
            </a:r>
            <a:r>
              <a:rPr lang="en-US" sz="1050" dirty="0"/>
              <a:t>positioned below the YAG crystals.</a:t>
            </a:r>
          </a:p>
          <a:p>
            <a:pPr marL="214313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050" dirty="0" err="1"/>
              <a:t>Ce:YAG</a:t>
            </a:r>
            <a:r>
              <a:rPr lang="en-US" sz="1050" dirty="0"/>
              <a:t> is not compatible with power &gt; ~1 W.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2495550"/>
            <a:ext cx="1447800" cy="1866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22501" y="4426166"/>
            <a:ext cx="9492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Power Meter</a:t>
            </a:r>
            <a:endParaRPr lang="en-US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D996A3-F172-144C-B3A2-88DC8DCC2C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57173" y="2090885"/>
            <a:ext cx="3110292" cy="25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 Detector: </a:t>
            </a:r>
            <a:r>
              <a:rPr lang="en-US" dirty="0" err="1" smtClean="0"/>
              <a:t>ePix</a:t>
            </a:r>
            <a:r>
              <a:rPr lang="en-US" dirty="0" smtClean="0"/>
              <a:t> 10k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1189144"/>
            <a:ext cx="2511014" cy="338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493235" y="1178282"/>
          <a:ext cx="3257550" cy="189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ePix</a:t>
                      </a:r>
                      <a:r>
                        <a:rPr lang="en-US" sz="1100" dirty="0" smtClean="0"/>
                        <a:t> 10k</a:t>
                      </a:r>
                      <a:r>
                        <a:rPr lang="en-US" sz="1100" baseline="0" dirty="0" smtClean="0"/>
                        <a:t> Quad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9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2D pixel array detector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0.5-1</a:t>
                      </a:r>
                      <a:r>
                        <a:rPr lang="en-US" sz="1100" b="0" baseline="0" dirty="0" smtClean="0"/>
                        <a:t> mm thick Si</a:t>
                      </a:r>
                      <a:endParaRPr lang="en-US" sz="11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Pixel size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100x100 </a:t>
                      </a:r>
                      <a:r>
                        <a:rPr lang="en-US" sz="1100" baseline="0" dirty="0" smtClean="0"/>
                        <a:t>µm</a:t>
                      </a:r>
                      <a:r>
                        <a:rPr lang="en-US" sz="1100" baseline="30000" dirty="0" smtClean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Maximum range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10,000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Readout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5-120 Hz, single shot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Tile size/ total active chip area size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40x40 mm / 80x80 mm,</a:t>
                      </a:r>
                    </a:p>
                    <a:p>
                      <a:r>
                        <a:rPr lang="en-US" sz="1100" dirty="0" smtClean="0"/>
                        <a:t>Gap ~similar to </a:t>
                      </a:r>
                      <a:r>
                        <a:rPr lang="en-US" sz="1100" dirty="0" err="1" smtClean="0"/>
                        <a:t>cspad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X-ray coverage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4-24 </a:t>
                      </a:r>
                      <a:r>
                        <a:rPr lang="en-US" sz="1100" dirty="0" err="1" smtClean="0"/>
                        <a:t>keV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4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and Long Beam-Loss Monitors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lvl="1">
              <a:tabLst>
                <a:tab pos="1371600" algn="l"/>
              </a:tabLst>
            </a:pPr>
            <a:r>
              <a:rPr lang="en-US" dirty="0">
                <a:solidFill>
                  <a:srgbClr val="0000FF"/>
                </a:solidFill>
              </a:rPr>
              <a:t>PBLM</a:t>
            </a:r>
            <a:r>
              <a:rPr lang="en-US" dirty="0"/>
              <a:t>	Point Beam-Loss </a:t>
            </a:r>
            <a:r>
              <a:rPr lang="en-US" dirty="0" smtClean="0"/>
              <a:t>Monitor</a:t>
            </a:r>
            <a:endParaRPr lang="en-US" dirty="0"/>
          </a:p>
          <a:p>
            <a:pPr lvl="2"/>
            <a:r>
              <a:rPr lang="en-US" dirty="0" smtClean="0"/>
              <a:t>Placed at </a:t>
            </a:r>
            <a:r>
              <a:rPr lang="en-US" dirty="0"/>
              <a:t>likely loss sites</a:t>
            </a:r>
          </a:p>
          <a:p>
            <a:pPr lvl="2"/>
            <a:r>
              <a:rPr lang="en-US" dirty="0" smtClean="0"/>
              <a:t>To prevent </a:t>
            </a:r>
            <a:r>
              <a:rPr lang="en-US" dirty="0"/>
              <a:t>damage to collimators, stoppers, dumps</a:t>
            </a:r>
          </a:p>
          <a:p>
            <a:pPr lvl="1">
              <a:spcBef>
                <a:spcPts val="600"/>
              </a:spcBef>
              <a:tabLst>
                <a:tab pos="1371600" algn="l"/>
              </a:tabLst>
            </a:pPr>
            <a:r>
              <a:rPr lang="en-US" dirty="0">
                <a:solidFill>
                  <a:srgbClr val="0000FF"/>
                </a:solidFill>
              </a:rPr>
              <a:t>LBLM</a:t>
            </a:r>
            <a:r>
              <a:rPr lang="en-US" dirty="0"/>
              <a:t>	Long Beam-Loss </a:t>
            </a:r>
            <a:r>
              <a:rPr lang="en-US" dirty="0" smtClean="0"/>
              <a:t>Monitor</a:t>
            </a:r>
            <a:endParaRPr lang="en-US" dirty="0"/>
          </a:p>
          <a:p>
            <a:pPr lvl="2"/>
            <a:r>
              <a:rPr lang="en-US" dirty="0" smtClean="0"/>
              <a:t>To span </a:t>
            </a:r>
            <a:r>
              <a:rPr lang="en-US" dirty="0"/>
              <a:t>the full machine in segments, from gun to beam dumps </a:t>
            </a:r>
          </a:p>
          <a:p>
            <a:pPr lvl="3"/>
            <a:r>
              <a:rPr lang="en-US" dirty="0" smtClean="0"/>
              <a:t>To </a:t>
            </a:r>
            <a:r>
              <a:rPr lang="en-US" dirty="0"/>
              <a:t>d</a:t>
            </a:r>
            <a:r>
              <a:rPr lang="en-US" dirty="0" smtClean="0"/>
              <a:t>etect </a:t>
            </a:r>
            <a:r>
              <a:rPr lang="en-US" dirty="0"/>
              <a:t>losses in less likely </a:t>
            </a:r>
            <a:r>
              <a:rPr lang="en-US" dirty="0" smtClean="0"/>
              <a:t>places</a:t>
            </a:r>
          </a:p>
          <a:p>
            <a:pPr lvl="3"/>
            <a:r>
              <a:rPr lang="en-US" dirty="0"/>
              <a:t>To identify loss locations</a:t>
            </a:r>
          </a:p>
          <a:p>
            <a:pPr lvl="2"/>
            <a:r>
              <a:rPr lang="en-US" dirty="0" smtClean="0"/>
              <a:t>To protect </a:t>
            </a:r>
            <a:r>
              <a:rPr lang="en-US" dirty="0"/>
              <a:t>people</a:t>
            </a:r>
          </a:p>
          <a:p>
            <a:pPr lvl="3"/>
            <a:r>
              <a:rPr lang="en-US" dirty="0"/>
              <a:t>In the Klystron Gallery, above penetrations from the linac tunnel</a:t>
            </a:r>
          </a:p>
          <a:p>
            <a:pPr lvl="3"/>
            <a:r>
              <a:rPr lang="en-US" dirty="0"/>
              <a:t>Outside the linac-to-undulator (LTU) transport </a:t>
            </a:r>
            <a:r>
              <a:rPr lang="en-US" dirty="0" smtClean="0"/>
              <a:t>line</a:t>
            </a:r>
          </a:p>
          <a:p>
            <a:pPr lvl="4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concrete bunker that is above ground and so less shielded than the linac </a:t>
            </a:r>
            <a:r>
              <a:rPr lang="en-US" dirty="0" smtClean="0"/>
              <a:t>tunnel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Beam-Loss Monitors Serve </a:t>
            </a:r>
            <a:r>
              <a:rPr lang="en-US" dirty="0" smtClean="0"/>
              <a:t>Three </a:t>
            </a:r>
            <a:r>
              <a:rPr lang="en-US" dirty="0"/>
              <a:t>Functions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lvl="1">
              <a:tabLst>
                <a:tab pos="1144588" algn="l"/>
              </a:tabLst>
            </a:pPr>
            <a:r>
              <a:rPr lang="en-US" dirty="0">
                <a:solidFill>
                  <a:srgbClr val="0000FF"/>
                </a:solidFill>
              </a:rPr>
              <a:t>BCS</a:t>
            </a:r>
            <a:r>
              <a:rPr lang="en-US" dirty="0"/>
              <a:t>	Beam Containment System</a:t>
            </a:r>
          </a:p>
          <a:p>
            <a:pPr lvl="2"/>
            <a:r>
              <a:rPr lang="en-US" dirty="0"/>
              <a:t>Stops the machine if beam goes outside its intended location or power</a:t>
            </a:r>
          </a:p>
          <a:p>
            <a:pPr lvl="2"/>
            <a:r>
              <a:rPr lang="en-US" dirty="0"/>
              <a:t>Simple trip logic, without software, without knowledge of timing or rate</a:t>
            </a:r>
          </a:p>
          <a:p>
            <a:pPr lvl="1">
              <a:spcBef>
                <a:spcPts val="600"/>
              </a:spcBef>
              <a:tabLst>
                <a:tab pos="1144588" algn="l"/>
              </a:tabLst>
            </a:pPr>
            <a:r>
              <a:rPr lang="en-US" dirty="0">
                <a:solidFill>
                  <a:srgbClr val="0000FF"/>
                </a:solidFill>
              </a:rPr>
              <a:t>MPS</a:t>
            </a:r>
            <a:r>
              <a:rPr lang="en-US" dirty="0"/>
              <a:t> 	Machine Protection System</a:t>
            </a:r>
          </a:p>
          <a:p>
            <a:pPr lvl="2"/>
            <a:r>
              <a:rPr lang="en-US" dirty="0"/>
              <a:t>Halts or rate-limits a beam path </a:t>
            </a:r>
            <a:r>
              <a:rPr lang="en-US" dirty="0" smtClean="0"/>
              <a:t>if losses exceed the threshold for machine damage</a:t>
            </a:r>
            <a:endParaRPr lang="en-US" dirty="0"/>
          </a:p>
          <a:p>
            <a:pPr lvl="2"/>
            <a:r>
              <a:rPr lang="en-US" dirty="0"/>
              <a:t>Trips before BCS: Threshold generally set 10 times lower</a:t>
            </a:r>
          </a:p>
          <a:p>
            <a:pPr lvl="2"/>
            <a:r>
              <a:rPr lang="en-US" dirty="0"/>
              <a:t>More intelligent: Uses software, knows beam timing and beam paths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Diagnostic Signals</a:t>
            </a:r>
          </a:p>
          <a:p>
            <a:pPr lvl="2"/>
            <a:r>
              <a:rPr lang="en-US" dirty="0"/>
              <a:t>Help operators to tune: Display losses below trip threshold, indicate loss location</a:t>
            </a:r>
          </a:p>
          <a:p>
            <a:pPr lvl="2"/>
            <a:r>
              <a:rPr lang="en-US" dirty="0"/>
              <a:t>Reduce radiation on beamline components and outside the tunnel</a:t>
            </a:r>
          </a:p>
          <a:p>
            <a:pPr lvl="2"/>
            <a:r>
              <a:rPr lang="en-US" dirty="0"/>
              <a:t>Detect loss signals from fast wire </a:t>
            </a:r>
            <a:r>
              <a:rPr lang="en-US" dirty="0" smtClean="0"/>
              <a:t>scanners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EPS   </a:t>
            </a:r>
            <a:r>
              <a:rPr lang="en-US" dirty="0" smtClean="0"/>
              <a:t>Equipment Protection System</a:t>
            </a:r>
            <a:endParaRPr lang="en-US" dirty="0"/>
          </a:p>
          <a:p>
            <a:pPr lvl="2"/>
            <a:r>
              <a:rPr lang="en-US" dirty="0" smtClean="0"/>
              <a:t>Not implemented (see FE monitors)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Beam-Loss Requirements for LCLS-II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914400"/>
            <a:ext cx="8229600" cy="147447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Loss detection at SLAC had always used ionization chambers, but:</a:t>
            </a:r>
          </a:p>
          <a:p>
            <a:pPr lvl="2"/>
            <a:r>
              <a:rPr lang="en-US" dirty="0"/>
              <a:t>Ionization chambers can have a </a:t>
            </a:r>
            <a:r>
              <a:rPr lang="en-US" dirty="0">
                <a:solidFill>
                  <a:srgbClr val="0000FF"/>
                </a:solidFill>
              </a:rPr>
              <a:t>nonlinear response</a:t>
            </a:r>
            <a:r>
              <a:rPr lang="en-US" dirty="0"/>
              <a:t> to high loss power (IBIC 2016)</a:t>
            </a:r>
          </a:p>
          <a:p>
            <a:pPr lvl="2"/>
            <a:r>
              <a:rPr lang="en-US" dirty="0"/>
              <a:t>High losses at </a:t>
            </a:r>
            <a:r>
              <a:rPr lang="en-US" dirty="0" smtClean="0"/>
              <a:t>BCS </a:t>
            </a:r>
            <a:r>
              <a:rPr lang="en-US" dirty="0"/>
              <a:t>thresholds: 100 W for PBLMs, and 35 to 1000 W for LBLMs</a:t>
            </a:r>
          </a:p>
          <a:p>
            <a:pPr lvl="2"/>
            <a:r>
              <a:rPr lang="en-US" dirty="0" smtClean="0"/>
              <a:t>Dynamic range: Continuous </a:t>
            </a:r>
            <a:r>
              <a:rPr lang="en-US" dirty="0"/>
              <a:t>RF may cause field-emission with significant power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548640" y="2560320"/>
          <a:ext cx="80467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26426469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35380003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325366999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6943202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464219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LCLS-II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LCLS-II 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8501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2990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Allowed beam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250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9366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“Maximum credible”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957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Loss integration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060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Trip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7732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orange [Read-Only]" id="{9D1E1EFF-3CCB-403D-8E02-1A2EB3F26BFC}" vid="{3A69A564-FD82-4ACE-96EB-C87A3966CC11}"/>
    </a:ext>
  </a:extLst>
</a:theme>
</file>

<file path=ppt/theme/theme2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FF6B1CF-8F0B-4B2B-9627-DADB382EBBE9}" vid="{C6422B75-F67C-45C1-AE51-30B79BA050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ppt_hd_orange</Template>
  <TotalTime>0</TotalTime>
  <Words>1305</Words>
  <Application>Microsoft Office PowerPoint</Application>
  <PresentationFormat>On-screen Show (16:9)</PresentationFormat>
  <Paragraphs>251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</vt:lpstr>
      <vt:lpstr>Blank</vt:lpstr>
      <vt:lpstr>1_Blank</vt:lpstr>
      <vt:lpstr>Potential SLAC Collaboration</vt:lpstr>
      <vt:lpstr>Sharing the SLAC Linac</vt:lpstr>
      <vt:lpstr>X-ray FEL Source Fluctuations</vt:lpstr>
      <vt:lpstr>LCLS-II Diagnostics Challenges vs. LCLS Solutions</vt:lpstr>
      <vt:lpstr>Profile Monitor &amp; Power Meter</vt:lpstr>
      <vt:lpstr>LCLS Detector: ePix 10k</vt:lpstr>
      <vt:lpstr>Point and Long Beam-Loss Monitors</vt:lpstr>
      <vt:lpstr>LCLS-II Beam-Loss Monitors Serve Three Functions</vt:lpstr>
      <vt:lpstr>Beam-Loss Requirements for LCLS-II</vt:lpstr>
      <vt:lpstr>A Diamond Detector as a Point BLM</vt:lpstr>
      <vt:lpstr>Polycrystalline versus Single-Crystal Diamond Detectors</vt:lpstr>
      <vt:lpstr>Modeling the Diamonds: Area Coverage</vt:lpstr>
      <vt:lpstr>2017-01: Field-Emission Test on CEBAF at JLab</vt:lpstr>
      <vt:lpstr>PowerPoint Presentation</vt:lpstr>
      <vt:lpstr>2017-01: Stepping CEBAF Cryomodule Gradients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2020-01-25T22:23:58Z</dcterms:created>
  <dcterms:modified xsi:type="dcterms:W3CDTF">2020-01-27T19:17:02Z</dcterms:modified>
</cp:coreProperties>
</file>