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24" r:id="rId1"/>
  </p:sldMasterIdLst>
  <p:notesMasterIdLst>
    <p:notesMasterId r:id="rId13"/>
  </p:notesMasterIdLst>
  <p:handoutMasterIdLst>
    <p:handoutMasterId r:id="rId14"/>
  </p:handoutMasterIdLst>
  <p:sldIdLst>
    <p:sldId id="271" r:id="rId2"/>
    <p:sldId id="297" r:id="rId3"/>
    <p:sldId id="308" r:id="rId4"/>
    <p:sldId id="299" r:id="rId5"/>
    <p:sldId id="301" r:id="rId6"/>
    <p:sldId id="302" r:id="rId7"/>
    <p:sldId id="306" r:id="rId8"/>
    <p:sldId id="304" r:id="rId9"/>
    <p:sldId id="303" r:id="rId10"/>
    <p:sldId id="305" r:id="rId11"/>
    <p:sldId id="307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8">
          <p15:clr>
            <a:srgbClr val="A4A3A4"/>
          </p15:clr>
        </p15:guide>
        <p15:guide id="2">
          <p15:clr>
            <a:srgbClr val="A4A3A4"/>
          </p15:clr>
        </p15:guide>
        <p15:guide id="3" orient="horz" pos="3597">
          <p15:clr>
            <a:srgbClr val="A4A3A4"/>
          </p15:clr>
        </p15:guide>
        <p15:guide id="4" pos="16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D6F7D"/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04"/>
      </p:cViewPr>
      <p:guideLst>
        <p:guide orient="horz" pos="4238"/>
        <p:guide/>
        <p:guide orient="horz" pos="3597"/>
        <p:guide pos="16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41E0-C0FB-FB45-BE20-B5E285E46BDA}" type="datetimeFigureOut">
              <a:rPr lang="en-US" smtClean="0"/>
              <a:t>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667F-4C0A-F045-9861-4468224A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888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82482"/>
            <a:ext cx="6400800" cy="5544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UC Fee Workshop - Crocker Nuclear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106" y="5472156"/>
            <a:ext cx="8643661" cy="364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CFA1-B09C-442F-85C3-919131D33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37E2-35D0-4667-9362-8260FF57A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UC Fee Workshop - Crocker Nuclear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A5A-BD10-4E42-8EDD-42C4A14A6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0D8F-9A19-4D03-8318-653C6FCD8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13" y="471448"/>
            <a:ext cx="8229600" cy="62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13" y="1182021"/>
            <a:ext cx="8229600" cy="54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E. Prebys, UC Fee Workshop - Crocker Nuclear Lab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10FB4-E372-466D-A3EB-21FD966A1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336" y="1"/>
            <a:ext cx="362663" cy="37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ransition>
    <p:fade thruBlk="1"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0169" y="1226427"/>
            <a:ext cx="8465346" cy="90060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Crocker Nuclear </a:t>
            </a:r>
            <a:br>
              <a:rPr lang="en-US" dirty="0"/>
            </a:br>
            <a:r>
              <a:rPr lang="en-US" dirty="0"/>
              <a:t>Laboratory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815" y="5547868"/>
            <a:ext cx="6798753" cy="103639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Eric Prebys</a:t>
            </a:r>
          </a:p>
          <a:p>
            <a:pPr eaLnBrk="1" hangingPunct="1"/>
            <a:r>
              <a:rPr lang="en-US" dirty="0"/>
              <a:t>Professor of Physics, UC Davis</a:t>
            </a:r>
          </a:p>
          <a:p>
            <a:pPr eaLnBrk="1" hangingPunct="1"/>
            <a:r>
              <a:rPr lang="en-US" dirty="0"/>
              <a:t>Director, Crocker Nuclear Laboratory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681" y="2133272"/>
            <a:ext cx="5952623" cy="30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69485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E728-C0FC-ED44-B189-E5F22B09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Non-personnel, non-travel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B1894B-8E97-934F-BC18-A7AAFB013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request included</a:t>
            </a:r>
          </a:p>
          <a:p>
            <a:pPr lvl="1"/>
            <a:r>
              <a:rPr lang="en-US" dirty="0"/>
              <a:t>2 8-hour beam shifts/year @$655/</a:t>
            </a:r>
            <a:r>
              <a:rPr lang="en-US" dirty="0" err="1"/>
              <a:t>hr</a:t>
            </a:r>
            <a:r>
              <a:rPr lang="en-US" dirty="0"/>
              <a:t> = $31,920</a:t>
            </a:r>
          </a:p>
          <a:p>
            <a:pPr lvl="2"/>
            <a:r>
              <a:rPr lang="en-US" dirty="0"/>
              <a:t>This won’t be enough, but we can be creative about this</a:t>
            </a:r>
          </a:p>
          <a:p>
            <a:pPr lvl="1"/>
            <a:r>
              <a:rPr lang="en-US" dirty="0"/>
              <a:t>40 </a:t>
            </a:r>
            <a:r>
              <a:rPr lang="en-US" dirty="0" err="1"/>
              <a:t>hrs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 of machinists’ design and fabrication time @$26/</a:t>
            </a:r>
            <a:r>
              <a:rPr lang="en-US" dirty="0" err="1"/>
              <a:t>hr</a:t>
            </a:r>
            <a:r>
              <a:rPr lang="en-US" dirty="0"/>
              <a:t> = $3,120</a:t>
            </a:r>
          </a:p>
          <a:p>
            <a:pPr lvl="1"/>
            <a:r>
              <a:rPr lang="en-US" dirty="0"/>
              <a:t>$5k/year for materials and supplies = $15k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25F1B-3AE2-A746-B94D-F29BDC42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E16C9-12EE-4C41-8E01-AC3535CD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77844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27A-B66B-884F-9519-C7B59698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Cyclotron Finances/Operational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DD36-B316-3449-82FD-1E599E5ED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$665/</a:t>
            </a:r>
            <a:r>
              <a:rPr lang="en-US" dirty="0" err="1"/>
              <a:t>hr</a:t>
            </a:r>
            <a:r>
              <a:rPr lang="en-US" dirty="0"/>
              <a:t> UC rate is calculated to break even, billing time 8 hours/day, five days/week</a:t>
            </a:r>
          </a:p>
          <a:p>
            <a:pPr lvl="1"/>
            <a:r>
              <a:rPr lang="en-US" dirty="0"/>
              <a:t>Includes</a:t>
            </a:r>
          </a:p>
          <a:p>
            <a:pPr lvl="2"/>
            <a:r>
              <a:rPr lang="en-US" dirty="0"/>
              <a:t>Full time staff of 4.5</a:t>
            </a:r>
          </a:p>
          <a:p>
            <a:pPr lvl="2"/>
            <a:r>
              <a:rPr lang="en-US" dirty="0"/>
              <a:t>Cyclotron maintenance </a:t>
            </a:r>
          </a:p>
          <a:p>
            <a:pPr lvl="1"/>
            <a:r>
              <a:rPr lang="en-US" dirty="0"/>
              <a:t>Doesn’t include</a:t>
            </a:r>
          </a:p>
          <a:p>
            <a:pPr lvl="2"/>
            <a:r>
              <a:rPr lang="en-US" dirty="0"/>
              <a:t>Building cost</a:t>
            </a:r>
          </a:p>
          <a:p>
            <a:pPr lvl="2"/>
            <a:r>
              <a:rPr lang="en-US" dirty="0"/>
              <a:t>Power</a:t>
            </a:r>
          </a:p>
          <a:p>
            <a:pPr lvl="2"/>
            <a:r>
              <a:rPr lang="en-US" dirty="0"/>
              <a:t>Most of me</a:t>
            </a:r>
          </a:p>
          <a:p>
            <a:pPr lvl="2"/>
            <a:r>
              <a:rPr lang="en-US" dirty="0"/>
              <a:t>Major improvements</a:t>
            </a:r>
          </a:p>
          <a:p>
            <a:r>
              <a:rPr lang="en-US" dirty="0"/>
              <a:t>Our higher non-profit and commercial rates provide a $200-300k/</a:t>
            </a:r>
            <a:r>
              <a:rPr lang="en-US" dirty="0" err="1"/>
              <a:t>yr</a:t>
            </a:r>
            <a:r>
              <a:rPr lang="en-US" dirty="0"/>
              <a:t> capital fund for major repairs or improvements.</a:t>
            </a:r>
          </a:p>
          <a:p>
            <a:r>
              <a:rPr lang="en-US" dirty="0"/>
              <a:t>Time outside of this is “negotiable”</a:t>
            </a:r>
          </a:p>
          <a:p>
            <a:pPr lvl="1"/>
            <a:r>
              <a:rPr lang="en-US" dirty="0"/>
              <a:t>I can’t arbitrarily give away time from free, but</a:t>
            </a:r>
          </a:p>
          <a:p>
            <a:pPr lvl="1"/>
            <a:r>
              <a:rPr lang="en-US" dirty="0"/>
              <a:t>Activities that help us study the cyclotron can certainly be supported </a:t>
            </a:r>
          </a:p>
          <a:p>
            <a:r>
              <a:rPr lang="en-US" dirty="0"/>
              <a:t>Working to bring things to the point where less qualified (and less expensive) operators can run the machine after hours and weekends.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9224-B96E-7C4B-908A-00CBA830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B491-1C62-6040-8444-88953AA3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66932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82" y="409490"/>
            <a:ext cx="8229600" cy="628207"/>
          </a:xfrm>
        </p:spPr>
        <p:txBody>
          <a:bodyPr/>
          <a:lstStyle/>
          <a:p>
            <a:r>
              <a:rPr lang="en-US" dirty="0"/>
              <a:t>Crocker Nuclear Laboratory, UC Davis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59" y="996147"/>
            <a:ext cx="4901806" cy="5441721"/>
          </a:xfrm>
        </p:spPr>
        <p:txBody>
          <a:bodyPr>
            <a:normAutofit/>
          </a:bodyPr>
          <a:lstStyle/>
          <a:p>
            <a:r>
              <a:rPr lang="en-US" sz="2000" dirty="0"/>
              <a:t>History:</a:t>
            </a:r>
          </a:p>
          <a:p>
            <a:pPr lvl="1"/>
            <a:r>
              <a:rPr lang="en-US" sz="1800" dirty="0"/>
              <a:t>Commissioned in 1966 using steel from Lawrence’s 60” cyclotron (1939)</a:t>
            </a:r>
          </a:p>
          <a:p>
            <a:pPr lvl="1"/>
            <a:r>
              <a:rPr lang="en-US" sz="1800" dirty="0"/>
              <a:t>Variable energy protons, deuterons, and alpha particles up to 67 MeV for protons.</a:t>
            </a:r>
          </a:p>
          <a:p>
            <a:pPr lvl="1"/>
            <a:r>
              <a:rPr lang="en-US" sz="1800" dirty="0"/>
              <a:t>Originally used for nuclear physics, it spent many years doing environmental and other research using proton induced X-ray emission (PIXE)</a:t>
            </a:r>
          </a:p>
          <a:p>
            <a:r>
              <a:rPr lang="en-US" sz="2000" dirty="0"/>
              <a:t>Now used primarily for</a:t>
            </a:r>
          </a:p>
          <a:p>
            <a:pPr lvl="1"/>
            <a:r>
              <a:rPr lang="en-US" sz="1800" dirty="0"/>
              <a:t>Radiation effects in electronics</a:t>
            </a:r>
          </a:p>
          <a:p>
            <a:pPr lvl="1"/>
            <a:r>
              <a:rPr lang="en-US" sz="1800" dirty="0"/>
              <a:t>proton therapy for eye cancer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5306492" cy="322482"/>
          </a:xfrm>
        </p:spPr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878" y="1118588"/>
            <a:ext cx="3747122" cy="284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985" y="4363120"/>
            <a:ext cx="3754015" cy="24948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7194381" y="3996302"/>
            <a:ext cx="394961" cy="302036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858" y="4812894"/>
            <a:ext cx="1740516" cy="2045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10188"/>
            <a:ext cx="3482140" cy="19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31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8F89-3010-2744-8178-5D3714B2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Crocker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C72B-E8DF-E142-B795-B7431653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Historically, the cyclotron has been part of the Air Quality Research Center, and the terms AQRC and CNL were interchangeable.</a:t>
            </a:r>
          </a:p>
          <a:p>
            <a:r>
              <a:rPr lang="en-US" dirty="0"/>
              <a:t>The cyclotron consistently breaks even financially by charging hourly fees to the medical and external users</a:t>
            </a:r>
          </a:p>
          <a:p>
            <a:pPr lvl="1"/>
            <a:r>
              <a:rPr lang="en-US" dirty="0"/>
              <a:t>I’ll say more about this shortly</a:t>
            </a:r>
          </a:p>
          <a:p>
            <a:r>
              <a:rPr lang="en-US" dirty="0"/>
              <a:t>A few years ago, the university decided that the we shouldn’t be in the business of simply providing a service for a fee, so the option was to expand the scientific mission or close it down.</a:t>
            </a:r>
          </a:p>
          <a:p>
            <a:r>
              <a:rPr lang="en-US" dirty="0"/>
              <a:t>The AQRC Director wasn’t interested in expanding the mission of the cyclotron, so three years ago, “Crocker Nuclear Lab” was split off from the AQRC</a:t>
            </a:r>
          </a:p>
          <a:p>
            <a:pPr lvl="1"/>
            <a:r>
              <a:rPr lang="en-US" dirty="0"/>
              <a:t>Includes the cyclotron and the machine shop</a:t>
            </a:r>
          </a:p>
          <a:p>
            <a:r>
              <a:rPr lang="en-US" dirty="0"/>
              <a:t>I was brought in in 2017 with the broad mandate to “do science”. So far</a:t>
            </a:r>
          </a:p>
          <a:p>
            <a:pPr lvl="1"/>
            <a:r>
              <a:rPr lang="en-US" dirty="0"/>
              <a:t>DOE grant to develop </a:t>
            </a:r>
            <a:r>
              <a:rPr lang="en-US" baseline="30000" dirty="0"/>
              <a:t>211</a:t>
            </a:r>
            <a:r>
              <a:rPr lang="en-US" dirty="0"/>
              <a:t>At production</a:t>
            </a:r>
          </a:p>
          <a:p>
            <a:pPr lvl="1"/>
            <a:r>
              <a:rPr lang="en-US" dirty="0"/>
              <a:t>TRISH (NASA) grant to study effects of radiation on synthetic human tissue on a mission to Mars.</a:t>
            </a:r>
          </a:p>
          <a:p>
            <a:pPr lvl="1"/>
            <a:r>
              <a:rPr lang="en-US" dirty="0"/>
              <a:t>Gamma camera effort at UCB</a:t>
            </a:r>
          </a:p>
          <a:p>
            <a:pPr lvl="1"/>
            <a:r>
              <a:rPr lang="en-US" dirty="0"/>
              <a:t>Funded PIXE studies of environmental samples from Greenland and California</a:t>
            </a:r>
          </a:p>
          <a:p>
            <a:pPr lvl="1"/>
            <a:r>
              <a:rPr lang="en-US" dirty="0"/>
              <a:t>Instrumentation project for FNAL IOTA accelerator physics storage ring</a:t>
            </a:r>
          </a:p>
          <a:p>
            <a:pPr lvl="1"/>
            <a:r>
              <a:rPr lang="en-US" dirty="0"/>
              <a:t>UC Fee grant to study high speed diamond-based accelerator diagnostics. </a:t>
            </a:r>
          </a:p>
          <a:p>
            <a:r>
              <a:rPr lang="en-US" dirty="0"/>
              <a:t>As long as we pay the bills, we will continue to have total control over our </a:t>
            </a:r>
            <a:r>
              <a:rPr lang="en-US" dirty="0" err="1"/>
              <a:t>schedle</a:t>
            </a:r>
            <a:r>
              <a:rPr lang="en-US" dirty="0"/>
              <a:t> and priorities.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DBE3E-EDE4-5149-8DAE-A7F27B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0044D-3C45-4241-98B8-3FBA2388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30350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Crocker Layout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97" y="1196040"/>
            <a:ext cx="3857210" cy="5661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3920" y="2058167"/>
            <a:ext cx="20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Cyclotron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3158" y="4646601"/>
            <a:ext cx="257084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Charged beam experimental lines: </a:t>
            </a:r>
            <a:br>
              <a:rPr lang="en-US" sz="1800" dirty="0">
                <a:solidFill>
                  <a:srgbClr val="FF0000"/>
                </a:solidFill>
                <a:latin typeface="+mn-lt"/>
              </a:rPr>
            </a:br>
            <a:r>
              <a:rPr lang="en-US" sz="1800" dirty="0">
                <a:solidFill>
                  <a:srgbClr val="FF0000"/>
                </a:solidFill>
                <a:latin typeface="+mn-lt"/>
              </a:rPr>
              <a:t>(1a, 1b, 1c)</a:t>
            </a:r>
          </a:p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Can develop dedicated experiments here!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5948" y="3561467"/>
            <a:ext cx="24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Commercial radiation effects line (line 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932" y="2556889"/>
            <a:ext cx="205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Eye Therapy Facility (line 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46532" y="4136812"/>
            <a:ext cx="2691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Secondary neutron line (line 5)/experimental counting area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84268" y="2252133"/>
            <a:ext cx="1608667" cy="321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H="1">
            <a:off x="5303119" y="4027020"/>
            <a:ext cx="1226188" cy="814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24589" y="5199813"/>
            <a:ext cx="726428" cy="659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93355" y="3044382"/>
            <a:ext cx="2084353" cy="22097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46373" y="4744725"/>
            <a:ext cx="1312598" cy="726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04403" y="3200400"/>
            <a:ext cx="1439332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38586" y="2650834"/>
            <a:ext cx="207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Historical isotope production (line 0)</a:t>
            </a:r>
          </a:p>
        </p:txBody>
      </p:sp>
      <p:sp>
        <p:nvSpPr>
          <p:cNvPr id="16" name="Oval 15"/>
          <p:cNvSpPr/>
          <p:nvPr/>
        </p:nvSpPr>
        <p:spPr>
          <a:xfrm rot="2132534">
            <a:off x="4646461" y="3505080"/>
            <a:ext cx="653064" cy="35100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8861630">
            <a:off x="4831867" y="1845733"/>
            <a:ext cx="812799" cy="4402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49120" y="957501"/>
            <a:ext cx="26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Beam probe (proposed internal target carrier)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60002" y="1524000"/>
            <a:ext cx="812799" cy="2878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728401" y="2692400"/>
            <a:ext cx="2015067" cy="59266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6667" y="965200"/>
            <a:ext cx="2421468" cy="62653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91273" y="1847153"/>
            <a:ext cx="1909394" cy="2051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3190" y="1545938"/>
            <a:ext cx="205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Line 6 </a:t>
            </a:r>
            <a:br>
              <a:rPr lang="en-US" sz="1800" dirty="0">
                <a:solidFill>
                  <a:srgbClr val="FF0000"/>
                </a:solidFill>
                <a:latin typeface="+mn-lt"/>
              </a:rPr>
            </a:br>
            <a:r>
              <a:rPr lang="en-US" sz="1800" dirty="0">
                <a:solidFill>
                  <a:srgbClr val="FF0000"/>
                </a:solidFill>
                <a:latin typeface="+mn-lt"/>
              </a:rPr>
              <a:t>(currently unused)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892FDE-2C6D-7343-A036-E3EFE4947B7F}"/>
              </a:ext>
            </a:extLst>
          </p:cNvPr>
          <p:cNvSpPr/>
          <p:nvPr/>
        </p:nvSpPr>
        <p:spPr>
          <a:xfrm>
            <a:off x="6215743" y="4484914"/>
            <a:ext cx="2781725" cy="211182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0453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08" y="482303"/>
            <a:ext cx="8229600" cy="628207"/>
          </a:xfrm>
        </p:spPr>
        <p:txBody>
          <a:bodyPr/>
          <a:lstStyle/>
          <a:p>
            <a:r>
              <a:rPr lang="en-US" dirty="0"/>
              <a:t>CNL Machine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3" y="1116888"/>
            <a:ext cx="8229600" cy="5441721"/>
          </a:xfrm>
        </p:spPr>
        <p:txBody>
          <a:bodyPr>
            <a:normAutofit/>
          </a:bodyPr>
          <a:lstStyle/>
          <a:p>
            <a:r>
              <a:rPr lang="en-US" dirty="0"/>
              <a:t>CNL is home to the consolidated machine shop for the UCD College of Letters and Science.</a:t>
            </a:r>
          </a:p>
          <a:p>
            <a:pPr lvl="1"/>
            <a:r>
              <a:rPr lang="en-US" sz="1800" dirty="0"/>
              <a:t>Full suite of manual and CMS machines</a:t>
            </a:r>
          </a:p>
          <a:p>
            <a:pPr lvl="1"/>
            <a:r>
              <a:rPr lang="en-US" sz="1800" dirty="0"/>
              <a:t>Four full time machinists</a:t>
            </a:r>
          </a:p>
          <a:p>
            <a:pPr lvl="1"/>
            <a:r>
              <a:rPr lang="en-US" sz="1800" dirty="0"/>
              <a:t>“student” shop that faculty can use</a:t>
            </a:r>
          </a:p>
          <a:p>
            <a:r>
              <a:rPr lang="en-US" dirty="0"/>
              <a:t>Subsidized rate of $26/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Will go up to ~$31/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Machine shop administratively</a:t>
            </a:r>
            <a:br>
              <a:rPr lang="en-US" dirty="0"/>
            </a:br>
            <a:r>
              <a:rPr lang="en-US" dirty="0"/>
              <a:t>part of CNL, but separate</a:t>
            </a:r>
            <a:br>
              <a:rPr lang="en-US" dirty="0"/>
            </a:br>
            <a:r>
              <a:rPr lang="en-US" dirty="0"/>
              <a:t>accounting for the two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82" y="2348744"/>
            <a:ext cx="4038069" cy="43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71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Use 1a Beam Line in North Cave to benchmark detector timing and data acquisition</a:t>
            </a:r>
          </a:p>
          <a:p>
            <a:pPr lvl="1"/>
            <a:r>
              <a:rPr lang="en-US" sz="1800" dirty="0"/>
              <a:t>22 MHz 67 MeV (~4x minimum ionizing) proton bunches</a:t>
            </a:r>
          </a:p>
          <a:p>
            <a:pPr lvl="2"/>
            <a:r>
              <a:rPr lang="en-US" sz="1600" dirty="0"/>
              <a:t>Intensity from 1 every four bunches to 30k/bunch</a:t>
            </a:r>
          </a:p>
          <a:p>
            <a:pPr lvl="1"/>
            <a:r>
              <a:rPr lang="en-US" sz="1800" dirty="0"/>
              <a:t>Can use low intensity to measure timing resolution and more intense bunches to measure single particle resolution within bunch (bunch width ~3 ns).</a:t>
            </a:r>
          </a:p>
          <a:p>
            <a:pPr lvl="1"/>
            <a:r>
              <a:rPr lang="en-US" sz="1800" dirty="0"/>
              <a:t>Can also deliver lower energy, heavily ionizing protons and alphas</a:t>
            </a:r>
          </a:p>
          <a:p>
            <a:r>
              <a:rPr lang="en-US" sz="2000" dirty="0"/>
              <a:t>Developing new line within vault for high radiation exposures</a:t>
            </a:r>
          </a:p>
          <a:p>
            <a:pPr lvl="1"/>
            <a:r>
              <a:rPr lang="en-US" sz="1600" dirty="0"/>
              <a:t>100 </a:t>
            </a:r>
            <a:r>
              <a:rPr lang="en-US" sz="1600" dirty="0" err="1"/>
              <a:t>MRad</a:t>
            </a:r>
            <a:r>
              <a:rPr lang="en-US" sz="1600" dirty="0"/>
              <a:t> in 30 minutes</a:t>
            </a:r>
          </a:p>
          <a:p>
            <a:r>
              <a:rPr lang="en-US" sz="2000" dirty="0"/>
              <a:t>Develop diamond-based diagnostic tools for use within the cyclotron</a:t>
            </a:r>
          </a:p>
          <a:p>
            <a:pPr lvl="1"/>
            <a:r>
              <a:rPr lang="en-US" sz="1800" dirty="0"/>
              <a:t>This is the part I’m the most excited about</a:t>
            </a:r>
          </a:p>
          <a:p>
            <a:pPr lvl="1"/>
            <a:r>
              <a:rPr lang="en-US" sz="1800" dirty="0"/>
              <a:t>Detector can be incorporated into our existing probe head assembly</a:t>
            </a:r>
          </a:p>
          <a:p>
            <a:pPr lvl="2"/>
            <a:r>
              <a:rPr lang="en-US" sz="1600" dirty="0"/>
              <a:t>Probe has an airlock, so probe heads can be swapped in without breaking vacuum.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71132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A82E-31E6-5549-BD6B-74E60683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Evolution in AVF Cyclotrons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54E4-EFD9-AD44-91FF-55B9ABCC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AVF Cyclotrons are very old, but still fill a useful niche</a:t>
            </a:r>
          </a:p>
          <a:p>
            <a:pPr lvl="1"/>
            <a:r>
              <a:rPr lang="en-US" dirty="0"/>
              <a:t>Low energy (10 MeV-1 GeV), high current (up to </a:t>
            </a:r>
            <a:r>
              <a:rPr lang="en-US" dirty="0" err="1"/>
              <a:t>mAs</a:t>
            </a:r>
            <a:r>
              <a:rPr lang="en-US" dirty="0"/>
              <a:t> or higher)</a:t>
            </a:r>
          </a:p>
          <a:p>
            <a:pPr lvl="1"/>
            <a:r>
              <a:rPr lang="en-US" dirty="0"/>
              <a:t>(can be) highly reliable</a:t>
            </a:r>
          </a:p>
          <a:p>
            <a:pPr lvl="1"/>
            <a:r>
              <a:rPr lang="en-US" dirty="0"/>
              <a:t>Relatively inexpensive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dirty="0"/>
              <a:t>Low current (turnkey technology)</a:t>
            </a:r>
          </a:p>
          <a:p>
            <a:pPr lvl="3"/>
            <a:r>
              <a:rPr lang="en-US" dirty="0"/>
              <a:t>Hadron therapy</a:t>
            </a:r>
          </a:p>
          <a:p>
            <a:pPr lvl="2"/>
            <a:r>
              <a:rPr lang="en-US" dirty="0"/>
              <a:t>High current (pushing limits)</a:t>
            </a:r>
          </a:p>
          <a:p>
            <a:pPr lvl="3"/>
            <a:r>
              <a:rPr lang="en-US" dirty="0"/>
              <a:t>Isotope production</a:t>
            </a:r>
          </a:p>
          <a:p>
            <a:pPr lvl="3"/>
            <a:r>
              <a:rPr lang="en-US" dirty="0"/>
              <a:t>Nuclear physics</a:t>
            </a:r>
          </a:p>
          <a:p>
            <a:pPr lvl="3"/>
            <a:r>
              <a:rPr lang="en-US" dirty="0"/>
              <a:t>Muon and neutrino physics</a:t>
            </a:r>
          </a:p>
          <a:p>
            <a:pPr lvl="3"/>
            <a:r>
              <a:rPr lang="en-US" dirty="0"/>
              <a:t>ADS systems (AVF cyclotron = 0</a:t>
            </a:r>
            <a:r>
              <a:rPr lang="en-US" baseline="30000" dirty="0"/>
              <a:t>th</a:t>
            </a:r>
            <a:r>
              <a:rPr lang="en-US" dirty="0"/>
              <a:t> order FFAG)</a:t>
            </a:r>
          </a:p>
          <a:p>
            <a:r>
              <a:rPr lang="en-US" dirty="0"/>
              <a:t>Validation of simulation tools pretty sparse</a:t>
            </a:r>
          </a:p>
          <a:p>
            <a:pPr lvl="1"/>
            <a:r>
              <a:rPr lang="en-US" dirty="0"/>
              <a:t>Not a lot of data about space charge, </a:t>
            </a:r>
            <a:r>
              <a:rPr lang="en-US" dirty="0" err="1"/>
              <a:t>etc</a:t>
            </a:r>
            <a:r>
              <a:rPr lang="en-US" dirty="0"/>
              <a:t>, effects during the acceleration cycle.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0EDB3-DD2A-AD49-80BB-F37DBFC1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1AAE-145F-944E-8D09-1DF3D27B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63710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BDA4-407B-7A4D-8360-5CD613B3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AE917-FE89-FA41-8629-61FF117A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F2A2E-6D82-A34D-9D1C-70121C2C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FB0ABE58-8F49-D34C-B509-A5344D8E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7392" y="1536223"/>
            <a:ext cx="8579011" cy="378555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309878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3493F5-145F-E846-AD44-3A2B28F5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Davis Budget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737B0-DC60-E14A-B8AB-CEBDC749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9BD22-50C5-6A45-A412-8F1F7120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UC Fee Workshop - Crocker Nuclear Lab</a:t>
            </a:r>
            <a:endParaRPr lang="en-US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7851E-684B-F14B-86F3-2299FB97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7" y="1084977"/>
            <a:ext cx="7268936" cy="56428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27CEF43-A2CC-914B-BF05-00A3F19AD5BC}"/>
              </a:ext>
            </a:extLst>
          </p:cNvPr>
          <p:cNvSpPr/>
          <p:nvPr/>
        </p:nvSpPr>
        <p:spPr>
          <a:xfrm>
            <a:off x="566057" y="4310743"/>
            <a:ext cx="7707086" cy="37011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7203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19976</TotalTime>
  <Words>1017</Words>
  <Application>Microsoft Macintosh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Times New Roman</vt:lpstr>
      <vt:lpstr>Arial</vt:lpstr>
      <vt:lpstr>Clarity</vt:lpstr>
      <vt:lpstr>Crocker Nuclear  Laboratory</vt:lpstr>
      <vt:lpstr>Crocker Nuclear Laboratory, UC Davis</vt:lpstr>
      <vt:lpstr>Future of Crocker</vt:lpstr>
      <vt:lpstr>Crocker Layout</vt:lpstr>
      <vt:lpstr>CNL Machine Shop</vt:lpstr>
      <vt:lpstr>Application to Project</vt:lpstr>
      <vt:lpstr>Beam Evolution in AVF Cyclotrons</vt:lpstr>
      <vt:lpstr>Probe head</vt:lpstr>
      <vt:lpstr>UC Davis Budget</vt:lpstr>
      <vt:lpstr>Non-personnel, non-travel Expenses</vt:lpstr>
      <vt:lpstr>Cyclotron Finances/Operational Considerations</vt:lpstr>
    </vt:vector>
  </TitlesOfParts>
  <Company>Fermilab Beams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656</cp:revision>
  <cp:lastPrinted>2018-10-22T18:26:47Z</cp:lastPrinted>
  <dcterms:created xsi:type="dcterms:W3CDTF">2003-06-24T14:15:57Z</dcterms:created>
  <dcterms:modified xsi:type="dcterms:W3CDTF">2020-01-25T23:03:14Z</dcterms:modified>
</cp:coreProperties>
</file>