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54" r:id="rId2"/>
  </p:sldMasterIdLst>
  <p:notesMasterIdLst>
    <p:notesMasterId r:id="rId39"/>
  </p:notesMasterIdLst>
  <p:handoutMasterIdLst>
    <p:handoutMasterId r:id="rId40"/>
  </p:handoutMasterIdLst>
  <p:sldIdLst>
    <p:sldId id="256" r:id="rId3"/>
    <p:sldId id="758" r:id="rId4"/>
    <p:sldId id="759" r:id="rId5"/>
    <p:sldId id="724" r:id="rId6"/>
    <p:sldId id="723" r:id="rId7"/>
    <p:sldId id="761" r:id="rId8"/>
    <p:sldId id="721" r:id="rId9"/>
    <p:sldId id="763" r:id="rId10"/>
    <p:sldId id="826" r:id="rId11"/>
    <p:sldId id="829" r:id="rId12"/>
    <p:sldId id="827" r:id="rId13"/>
    <p:sldId id="828" r:id="rId14"/>
    <p:sldId id="831" r:id="rId15"/>
    <p:sldId id="832" r:id="rId16"/>
    <p:sldId id="833" r:id="rId17"/>
    <p:sldId id="834" r:id="rId18"/>
    <p:sldId id="837" r:id="rId19"/>
    <p:sldId id="835" r:id="rId20"/>
    <p:sldId id="839" r:id="rId21"/>
    <p:sldId id="840" r:id="rId22"/>
    <p:sldId id="836" r:id="rId23"/>
    <p:sldId id="842" r:id="rId24"/>
    <p:sldId id="843" r:id="rId25"/>
    <p:sldId id="841" r:id="rId26"/>
    <p:sldId id="830" r:id="rId27"/>
    <p:sldId id="268" r:id="rId28"/>
    <p:sldId id="791" r:id="rId29"/>
    <p:sldId id="820" r:id="rId30"/>
    <p:sldId id="816" r:id="rId31"/>
    <p:sldId id="817" r:id="rId32"/>
    <p:sldId id="821" r:id="rId33"/>
    <p:sldId id="818" r:id="rId34"/>
    <p:sldId id="825" r:id="rId35"/>
    <p:sldId id="823" r:id="rId36"/>
    <p:sldId id="822" r:id="rId37"/>
    <p:sldId id="824" r:id="rId3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FFFFFF"/>
    <a:srgbClr val="0728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4674"/>
  </p:normalViewPr>
  <p:slideViewPr>
    <p:cSldViewPr snapToGrid="0" snapToObjects="1">
      <p:cViewPr varScale="1">
        <p:scale>
          <a:sx n="41" d="100"/>
          <a:sy n="41" d="100"/>
        </p:scale>
        <p:origin x="706" y="62"/>
      </p:cViewPr>
      <p:guideLst/>
    </p:cSldViewPr>
  </p:slideViewPr>
  <p:notesTextViewPr>
    <p:cViewPr>
      <p:scale>
        <a:sx n="1" d="1"/>
        <a:sy n="1" d="1"/>
      </p:scale>
      <p:origin x="0" y="0"/>
    </p:cViewPr>
  </p:notesTextViewPr>
  <p:sorterViewPr>
    <p:cViewPr>
      <p:scale>
        <a:sx n="70" d="100"/>
        <a:sy n="70" d="100"/>
      </p:scale>
      <p:origin x="0" y="-10862"/>
    </p:cViewPr>
  </p:sorterViewPr>
  <p:notesViewPr>
    <p:cSldViewPr snapToGrid="0" snapToObjects="1">
      <p:cViewPr varScale="1">
        <p:scale>
          <a:sx n="99" d="100"/>
          <a:sy n="99" d="100"/>
        </p:scale>
        <p:origin x="3064"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F4A44D-F9FB-F341-B4CB-D8DF2408A8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CEE71D3-F16E-C74A-B850-2EBECCB97E7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78E4D7-26F9-5244-A705-35723188DE87}" type="datetimeFigureOut">
              <a:rPr lang="en-US" smtClean="0"/>
              <a:t>4/12/2020</a:t>
            </a:fld>
            <a:endParaRPr lang="en-US"/>
          </a:p>
        </p:txBody>
      </p:sp>
      <p:sp>
        <p:nvSpPr>
          <p:cNvPr id="4" name="Footer Placeholder 3">
            <a:extLst>
              <a:ext uri="{FF2B5EF4-FFF2-40B4-BE49-F238E27FC236}">
                <a16:creationId xmlns:a16="http://schemas.microsoft.com/office/drawing/2014/main" id="{59B42848-1C1B-3C47-B06A-D6323FB4D10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515902C-9A6D-9449-A842-0E9EEAB4E0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DA1B12-0D4C-8748-A5BF-F4746E4F220E}" type="slidenum">
              <a:rPr lang="en-US" smtClean="0"/>
              <a:t>‹#›</a:t>
            </a:fld>
            <a:endParaRPr lang="en-US"/>
          </a:p>
        </p:txBody>
      </p:sp>
    </p:spTree>
    <p:extLst>
      <p:ext uri="{BB962C8B-B14F-4D97-AF65-F5344CB8AC3E}">
        <p14:creationId xmlns:p14="http://schemas.microsoft.com/office/powerpoint/2010/main" val="3464524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08" name="Shape 1008"/>
          <p:cNvSpPr>
            <a:spLocks noGrp="1" noRot="1" noChangeAspect="1"/>
          </p:cNvSpPr>
          <p:nvPr>
            <p:ph type="sldImg"/>
          </p:nvPr>
        </p:nvSpPr>
        <p:spPr>
          <a:xfrm>
            <a:off x="1143000" y="685800"/>
            <a:ext cx="4572000" cy="3429000"/>
          </a:xfrm>
          <a:prstGeom prst="rect">
            <a:avLst/>
          </a:prstGeom>
        </p:spPr>
        <p:txBody>
          <a:bodyPr/>
          <a:lstStyle/>
          <a:p>
            <a:endParaRPr/>
          </a:p>
        </p:txBody>
      </p:sp>
      <p:sp>
        <p:nvSpPr>
          <p:cNvPr id="1009" name="Shape 100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2400">
        <a:latin typeface="+mn-lt"/>
        <a:ea typeface="+mn-ea"/>
        <a:cs typeface="+mn-cs"/>
        <a:sym typeface="Calibri"/>
      </a:defRPr>
    </a:lvl1pPr>
    <a:lvl2pPr indent="228600" latinLnBrk="0">
      <a:defRPr sz="2400">
        <a:latin typeface="+mn-lt"/>
        <a:ea typeface="+mn-ea"/>
        <a:cs typeface="+mn-cs"/>
        <a:sym typeface="Calibri"/>
      </a:defRPr>
    </a:lvl2pPr>
    <a:lvl3pPr indent="457200" latinLnBrk="0">
      <a:defRPr sz="2400">
        <a:latin typeface="+mn-lt"/>
        <a:ea typeface="+mn-ea"/>
        <a:cs typeface="+mn-cs"/>
        <a:sym typeface="Calibri"/>
      </a:defRPr>
    </a:lvl3pPr>
    <a:lvl4pPr indent="685800" latinLnBrk="0">
      <a:defRPr sz="2400">
        <a:latin typeface="+mn-lt"/>
        <a:ea typeface="+mn-ea"/>
        <a:cs typeface="+mn-cs"/>
        <a:sym typeface="Calibri"/>
      </a:defRPr>
    </a:lvl4pPr>
    <a:lvl5pPr indent="914400" latinLnBrk="0">
      <a:defRPr sz="2400">
        <a:latin typeface="+mn-lt"/>
        <a:ea typeface="+mn-ea"/>
        <a:cs typeface="+mn-cs"/>
        <a:sym typeface="Calibri"/>
      </a:defRPr>
    </a:lvl5pPr>
    <a:lvl6pPr indent="1143000" latinLnBrk="0">
      <a:defRPr sz="2400">
        <a:latin typeface="+mn-lt"/>
        <a:ea typeface="+mn-ea"/>
        <a:cs typeface="+mn-cs"/>
        <a:sym typeface="Calibri"/>
      </a:defRPr>
    </a:lvl6pPr>
    <a:lvl7pPr indent="1371600" latinLnBrk="0">
      <a:defRPr sz="2400">
        <a:latin typeface="+mn-lt"/>
        <a:ea typeface="+mn-ea"/>
        <a:cs typeface="+mn-cs"/>
        <a:sym typeface="Calibri"/>
      </a:defRPr>
    </a:lvl7pPr>
    <a:lvl8pPr indent="1600200" latinLnBrk="0">
      <a:defRPr sz="2400">
        <a:latin typeface="+mn-lt"/>
        <a:ea typeface="+mn-ea"/>
        <a:cs typeface="+mn-cs"/>
        <a:sym typeface="Calibri"/>
      </a:defRPr>
    </a:lvl8pPr>
    <a:lvl9pPr indent="1828800" latinLnBrk="0">
      <a:defRPr sz="24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Tree>
    <p:extLst>
      <p:ext uri="{BB962C8B-B14F-4D97-AF65-F5344CB8AC3E}">
        <p14:creationId xmlns:p14="http://schemas.microsoft.com/office/powerpoint/2010/main" val="372368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Tree>
    <p:extLst>
      <p:ext uri="{BB962C8B-B14F-4D97-AF65-F5344CB8AC3E}">
        <p14:creationId xmlns:p14="http://schemas.microsoft.com/office/powerpoint/2010/main" val="296761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Tree>
    <p:extLst>
      <p:ext uri="{BB962C8B-B14F-4D97-AF65-F5344CB8AC3E}">
        <p14:creationId xmlns:p14="http://schemas.microsoft.com/office/powerpoint/2010/main" val="2747710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Tree>
    <p:extLst>
      <p:ext uri="{BB962C8B-B14F-4D97-AF65-F5344CB8AC3E}">
        <p14:creationId xmlns:p14="http://schemas.microsoft.com/office/powerpoint/2010/main" val="592205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Tree>
    <p:extLst>
      <p:ext uri="{BB962C8B-B14F-4D97-AF65-F5344CB8AC3E}">
        <p14:creationId xmlns:p14="http://schemas.microsoft.com/office/powerpoint/2010/main" val="3052054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Tree>
    <p:extLst>
      <p:ext uri="{BB962C8B-B14F-4D97-AF65-F5344CB8AC3E}">
        <p14:creationId xmlns:p14="http://schemas.microsoft.com/office/powerpoint/2010/main" val="3347905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Tree>
    <p:extLst>
      <p:ext uri="{BB962C8B-B14F-4D97-AF65-F5344CB8AC3E}">
        <p14:creationId xmlns:p14="http://schemas.microsoft.com/office/powerpoint/2010/main" val="3922054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Tree>
    <p:extLst>
      <p:ext uri="{BB962C8B-B14F-4D97-AF65-F5344CB8AC3E}">
        <p14:creationId xmlns:p14="http://schemas.microsoft.com/office/powerpoint/2010/main" val="3511399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Tree>
    <p:extLst>
      <p:ext uri="{BB962C8B-B14F-4D97-AF65-F5344CB8AC3E}">
        <p14:creationId xmlns:p14="http://schemas.microsoft.com/office/powerpoint/2010/main" val="349764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Tree>
    <p:extLst>
      <p:ext uri="{BB962C8B-B14F-4D97-AF65-F5344CB8AC3E}">
        <p14:creationId xmlns:p14="http://schemas.microsoft.com/office/powerpoint/2010/main" val="3559650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Tree>
    <p:extLst>
      <p:ext uri="{BB962C8B-B14F-4D97-AF65-F5344CB8AC3E}">
        <p14:creationId xmlns:p14="http://schemas.microsoft.com/office/powerpoint/2010/main" val="8251463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grpSp>
        <p:nvGrpSpPr>
          <p:cNvPr id="91" name="Group"/>
          <p:cNvGrpSpPr/>
          <p:nvPr/>
        </p:nvGrpSpPr>
        <p:grpSpPr>
          <a:xfrm>
            <a:off x="2730559" y="-285258"/>
            <a:ext cx="18896263" cy="14275987"/>
            <a:chOff x="0" y="0"/>
            <a:chExt cx="18896262" cy="14275986"/>
          </a:xfrm>
        </p:grpSpPr>
        <p:grpSp>
          <p:nvGrpSpPr>
            <p:cNvPr id="67" name="Group"/>
            <p:cNvGrpSpPr/>
            <p:nvPr/>
          </p:nvGrpSpPr>
          <p:grpSpPr>
            <a:xfrm>
              <a:off x="1253052" y="14031754"/>
              <a:ext cx="16435735" cy="244233"/>
              <a:chOff x="0" y="0"/>
              <a:chExt cx="16435735" cy="244231"/>
            </a:xfrm>
          </p:grpSpPr>
          <p:sp>
            <p:nvSpPr>
              <p:cNvPr id="59" name="Line"/>
              <p:cNvSpPr/>
              <p:nvPr/>
            </p:nvSpPr>
            <p:spPr>
              <a:xfrm flipH="1">
                <a:off x="-1" y="0"/>
                <a:ext cx="2" cy="24423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60" name="Line"/>
              <p:cNvSpPr/>
              <p:nvPr/>
            </p:nvSpPr>
            <p:spPr>
              <a:xfrm>
                <a:off x="16435733" y="0"/>
                <a:ext cx="2" cy="24423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grpSp>
            <p:nvGrpSpPr>
              <p:cNvPr id="63" name="Group"/>
              <p:cNvGrpSpPr/>
              <p:nvPr/>
            </p:nvGrpSpPr>
            <p:grpSpPr>
              <a:xfrm>
                <a:off x="10494388" y="0"/>
                <a:ext cx="914404" cy="244232"/>
                <a:chOff x="0" y="0"/>
                <a:chExt cx="914403" cy="244231"/>
              </a:xfrm>
            </p:grpSpPr>
            <p:sp>
              <p:nvSpPr>
                <p:cNvPr id="61" name="Line"/>
                <p:cNvSpPr/>
                <p:nvPr/>
              </p:nvSpPr>
              <p:spPr>
                <a:xfrm>
                  <a:off x="914401" y="0"/>
                  <a:ext cx="2" cy="24423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62" name="Line"/>
                <p:cNvSpPr/>
                <p:nvPr/>
              </p:nvSpPr>
              <p:spPr>
                <a:xfrm flipH="1">
                  <a:off x="-1" y="0"/>
                  <a:ext cx="2" cy="24423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grpSp>
          <p:grpSp>
            <p:nvGrpSpPr>
              <p:cNvPr id="66" name="Group"/>
              <p:cNvGrpSpPr/>
              <p:nvPr/>
            </p:nvGrpSpPr>
            <p:grpSpPr>
              <a:xfrm>
                <a:off x="5007986" y="0"/>
                <a:ext cx="914404" cy="244232"/>
                <a:chOff x="0" y="0"/>
                <a:chExt cx="914403" cy="244231"/>
              </a:xfrm>
            </p:grpSpPr>
            <p:sp>
              <p:nvSpPr>
                <p:cNvPr id="64" name="Line"/>
                <p:cNvSpPr/>
                <p:nvPr/>
              </p:nvSpPr>
              <p:spPr>
                <a:xfrm>
                  <a:off x="914401" y="0"/>
                  <a:ext cx="2" cy="24423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65" name="Line"/>
                <p:cNvSpPr/>
                <p:nvPr/>
              </p:nvSpPr>
              <p:spPr>
                <a:xfrm flipH="1">
                  <a:off x="-1" y="0"/>
                  <a:ext cx="2" cy="24423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grpSp>
        </p:grpSp>
        <p:grpSp>
          <p:nvGrpSpPr>
            <p:cNvPr id="76" name="Group"/>
            <p:cNvGrpSpPr/>
            <p:nvPr/>
          </p:nvGrpSpPr>
          <p:grpSpPr>
            <a:xfrm>
              <a:off x="1253052" y="0"/>
              <a:ext cx="16435735" cy="244233"/>
              <a:chOff x="0" y="0"/>
              <a:chExt cx="16435735" cy="244231"/>
            </a:xfrm>
          </p:grpSpPr>
          <p:sp>
            <p:nvSpPr>
              <p:cNvPr id="68" name="Line"/>
              <p:cNvSpPr/>
              <p:nvPr/>
            </p:nvSpPr>
            <p:spPr>
              <a:xfrm flipH="1">
                <a:off x="-1" y="0"/>
                <a:ext cx="2" cy="24423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69" name="Line"/>
              <p:cNvSpPr/>
              <p:nvPr/>
            </p:nvSpPr>
            <p:spPr>
              <a:xfrm>
                <a:off x="16435733" y="0"/>
                <a:ext cx="2" cy="24423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grpSp>
            <p:nvGrpSpPr>
              <p:cNvPr id="72" name="Group"/>
              <p:cNvGrpSpPr/>
              <p:nvPr/>
            </p:nvGrpSpPr>
            <p:grpSpPr>
              <a:xfrm>
                <a:off x="10494388" y="0"/>
                <a:ext cx="914404" cy="244232"/>
                <a:chOff x="0" y="0"/>
                <a:chExt cx="914403" cy="244231"/>
              </a:xfrm>
            </p:grpSpPr>
            <p:sp>
              <p:nvSpPr>
                <p:cNvPr id="70" name="Line"/>
                <p:cNvSpPr/>
                <p:nvPr/>
              </p:nvSpPr>
              <p:spPr>
                <a:xfrm>
                  <a:off x="914401" y="0"/>
                  <a:ext cx="2" cy="24423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71" name="Line"/>
                <p:cNvSpPr/>
                <p:nvPr/>
              </p:nvSpPr>
              <p:spPr>
                <a:xfrm flipH="1">
                  <a:off x="-1" y="0"/>
                  <a:ext cx="2" cy="24423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grpSp>
          <p:grpSp>
            <p:nvGrpSpPr>
              <p:cNvPr id="75" name="Group"/>
              <p:cNvGrpSpPr/>
              <p:nvPr/>
            </p:nvGrpSpPr>
            <p:grpSpPr>
              <a:xfrm>
                <a:off x="5007986" y="0"/>
                <a:ext cx="914404" cy="244232"/>
                <a:chOff x="0" y="0"/>
                <a:chExt cx="914403" cy="244231"/>
              </a:xfrm>
            </p:grpSpPr>
            <p:sp>
              <p:nvSpPr>
                <p:cNvPr id="73" name="Line"/>
                <p:cNvSpPr/>
                <p:nvPr/>
              </p:nvSpPr>
              <p:spPr>
                <a:xfrm>
                  <a:off x="914401" y="0"/>
                  <a:ext cx="2" cy="24423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74" name="Line"/>
                <p:cNvSpPr/>
                <p:nvPr/>
              </p:nvSpPr>
              <p:spPr>
                <a:xfrm flipH="1">
                  <a:off x="-1" y="0"/>
                  <a:ext cx="2" cy="24423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grpSp>
        </p:grpSp>
        <p:grpSp>
          <p:nvGrpSpPr>
            <p:cNvPr id="83" name="Group"/>
            <p:cNvGrpSpPr/>
            <p:nvPr/>
          </p:nvGrpSpPr>
          <p:grpSpPr>
            <a:xfrm>
              <a:off x="0" y="2570118"/>
              <a:ext cx="245504" cy="10058272"/>
              <a:chOff x="0" y="-1"/>
              <a:chExt cx="245503" cy="10058271"/>
            </a:xfrm>
          </p:grpSpPr>
          <p:sp>
            <p:nvSpPr>
              <p:cNvPr id="77" name="Line"/>
              <p:cNvSpPr/>
              <p:nvPr/>
            </p:nvSpPr>
            <p:spPr>
              <a:xfrm flipH="1" flipV="1">
                <a:off x="1270" y="-2"/>
                <a:ext cx="244234" cy="3"/>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78" name="Line"/>
              <p:cNvSpPr/>
              <p:nvPr/>
            </p:nvSpPr>
            <p:spPr>
              <a:xfrm flipH="1">
                <a:off x="1270" y="914269"/>
                <a:ext cx="244234" cy="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79" name="Line"/>
              <p:cNvSpPr/>
              <p:nvPr/>
            </p:nvSpPr>
            <p:spPr>
              <a:xfrm flipH="1">
                <a:off x="1270" y="10058269"/>
                <a:ext cx="244234" cy="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80" name="Line"/>
              <p:cNvSpPr/>
              <p:nvPr/>
            </p:nvSpPr>
            <p:spPr>
              <a:xfrm flipH="1">
                <a:off x="0" y="5866433"/>
                <a:ext cx="244229" cy="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81" name="Line"/>
              <p:cNvSpPr/>
              <p:nvPr/>
            </p:nvSpPr>
            <p:spPr>
              <a:xfrm flipH="1">
                <a:off x="0" y="5074030"/>
                <a:ext cx="244229" cy="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82" name="Line"/>
              <p:cNvSpPr/>
              <p:nvPr/>
            </p:nvSpPr>
            <p:spPr>
              <a:xfrm flipH="1">
                <a:off x="0" y="9262899"/>
                <a:ext cx="244229" cy="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grpSp>
        <p:grpSp>
          <p:nvGrpSpPr>
            <p:cNvPr id="90" name="Group"/>
            <p:cNvGrpSpPr/>
            <p:nvPr/>
          </p:nvGrpSpPr>
          <p:grpSpPr>
            <a:xfrm>
              <a:off x="18650759" y="2570118"/>
              <a:ext cx="245504" cy="10058272"/>
              <a:chOff x="0" y="-1"/>
              <a:chExt cx="245503" cy="10058271"/>
            </a:xfrm>
          </p:grpSpPr>
          <p:sp>
            <p:nvSpPr>
              <p:cNvPr id="84" name="Line"/>
              <p:cNvSpPr/>
              <p:nvPr/>
            </p:nvSpPr>
            <p:spPr>
              <a:xfrm flipH="1" flipV="1">
                <a:off x="1270" y="-2"/>
                <a:ext cx="244234" cy="3"/>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85" name="Line"/>
              <p:cNvSpPr/>
              <p:nvPr/>
            </p:nvSpPr>
            <p:spPr>
              <a:xfrm flipH="1">
                <a:off x="1270" y="914269"/>
                <a:ext cx="244234" cy="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86" name="Line"/>
              <p:cNvSpPr/>
              <p:nvPr/>
            </p:nvSpPr>
            <p:spPr>
              <a:xfrm flipH="1">
                <a:off x="1270" y="10058269"/>
                <a:ext cx="244234" cy="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87" name="Line"/>
              <p:cNvSpPr/>
              <p:nvPr/>
            </p:nvSpPr>
            <p:spPr>
              <a:xfrm flipH="1">
                <a:off x="0" y="5866433"/>
                <a:ext cx="244229" cy="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88" name="Line"/>
              <p:cNvSpPr/>
              <p:nvPr/>
            </p:nvSpPr>
            <p:spPr>
              <a:xfrm flipH="1">
                <a:off x="0" y="5074030"/>
                <a:ext cx="244229" cy="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89" name="Line"/>
              <p:cNvSpPr/>
              <p:nvPr/>
            </p:nvSpPr>
            <p:spPr>
              <a:xfrm flipH="1">
                <a:off x="0" y="9262899"/>
                <a:ext cx="244229" cy="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grpSp>
      </p:grpSp>
      <p:sp>
        <p:nvSpPr>
          <p:cNvPr id="92" name="Rectangle"/>
          <p:cNvSpPr/>
          <p:nvPr/>
        </p:nvSpPr>
        <p:spPr>
          <a:xfrm>
            <a:off x="3048919" y="12647548"/>
            <a:ext cx="21387918" cy="1092192"/>
          </a:xfrm>
          <a:prstGeom prst="rect">
            <a:avLst/>
          </a:prstGeom>
          <a:solidFill>
            <a:srgbClr val="1F497D"/>
          </a:solidFill>
          <a:ln w="12700">
            <a:miter lim="400000"/>
          </a:ln>
        </p:spPr>
        <p:txBody>
          <a:bodyPr lIns="91438" tIns="91438" rIns="91438" bIns="91438" anchor="ctr"/>
          <a:lstStyle/>
          <a:p>
            <a:pPr algn="ctr" defTabSz="914162">
              <a:defRPr>
                <a:solidFill>
                  <a:srgbClr val="FFFFFF"/>
                </a:solidFill>
                <a:latin typeface="Arial"/>
                <a:ea typeface="Arial"/>
                <a:cs typeface="Arial"/>
                <a:sym typeface="Arial"/>
              </a:defRPr>
            </a:pPr>
            <a:endParaRPr/>
          </a:p>
        </p:txBody>
      </p:sp>
      <p:pic>
        <p:nvPicPr>
          <p:cNvPr id="93" name="RGB_White-Seal_White-Mark_SC_Horizontal–400dpi.png" descr="RGB_White-Seal_White-Mark_SC_Horizontal–400dpi.png"/>
          <p:cNvPicPr>
            <a:picLocks noChangeAspect="1"/>
          </p:cNvPicPr>
          <p:nvPr/>
        </p:nvPicPr>
        <p:blipFill>
          <a:blip r:embed="rId2"/>
          <a:stretch>
            <a:fillRect/>
          </a:stretch>
        </p:blipFill>
        <p:spPr>
          <a:xfrm>
            <a:off x="3381285" y="12915720"/>
            <a:ext cx="3140938" cy="527230"/>
          </a:xfrm>
          <a:prstGeom prst="rect">
            <a:avLst/>
          </a:prstGeom>
          <a:ln w="12700">
            <a:miter lim="400000"/>
          </a:ln>
        </p:spPr>
      </p:pic>
      <p:pic>
        <p:nvPicPr>
          <p:cNvPr id="94" name="20160714_001-2-Edit_blueppt.jpg" descr="20160714_001-2-Edit_blueppt.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80625" y="-1"/>
            <a:ext cx="24518542" cy="16929506"/>
          </a:xfrm>
          <a:prstGeom prst="rect">
            <a:avLst/>
          </a:prstGeom>
          <a:ln w="12700">
            <a:miter lim="400000"/>
          </a:ln>
        </p:spPr>
      </p:pic>
      <p:sp>
        <p:nvSpPr>
          <p:cNvPr id="95" name="Rectangle"/>
          <p:cNvSpPr/>
          <p:nvPr/>
        </p:nvSpPr>
        <p:spPr>
          <a:xfrm>
            <a:off x="-53758" y="9783877"/>
            <a:ext cx="24491516" cy="3937828"/>
          </a:xfrm>
          <a:prstGeom prst="rect">
            <a:avLst/>
          </a:prstGeom>
          <a:gradFill>
            <a:gsLst>
              <a:gs pos="0">
                <a:srgbClr val="1F497D">
                  <a:alpha val="61000"/>
                </a:srgbClr>
              </a:gs>
              <a:gs pos="100000">
                <a:schemeClr val="accent3">
                  <a:alpha val="0"/>
                </a:schemeClr>
              </a:gs>
            </a:gsLst>
            <a:lin ang="16200000"/>
          </a:gradFill>
          <a:ln w="12700">
            <a:miter lim="400000"/>
          </a:ln>
          <a:effectLst>
            <a:outerShdw blurRad="76200" dist="38100" dir="5400000" rotWithShape="0">
              <a:srgbClr val="000000">
                <a:alpha val="35000"/>
              </a:srgbClr>
            </a:outerShdw>
          </a:effectLst>
        </p:spPr>
        <p:txBody>
          <a:bodyPr lIns="91438" tIns="91438" rIns="91438" bIns="91438" anchor="ctr"/>
          <a:lstStyle/>
          <a:p>
            <a:pPr algn="ctr">
              <a:defRPr>
                <a:solidFill>
                  <a:srgbClr val="FFFFFF"/>
                </a:solidFill>
                <a:latin typeface="Franklin Gothic Book"/>
                <a:ea typeface="Franklin Gothic Book"/>
                <a:cs typeface="Franklin Gothic Book"/>
                <a:sym typeface="Franklin Gothic Book"/>
              </a:defRPr>
            </a:pPr>
            <a:endParaRPr/>
          </a:p>
        </p:txBody>
      </p:sp>
      <p:sp>
        <p:nvSpPr>
          <p:cNvPr id="96" name="Body Level One…"/>
          <p:cNvSpPr txBox="1">
            <a:spLocks noGrp="1"/>
          </p:cNvSpPr>
          <p:nvPr>
            <p:ph type="body" sz="quarter" idx="1"/>
          </p:nvPr>
        </p:nvSpPr>
        <p:spPr>
          <a:xfrm>
            <a:off x="3965578" y="9783877"/>
            <a:ext cx="16452852" cy="1610107"/>
          </a:xfrm>
          <a:prstGeom prst="rect">
            <a:avLst/>
          </a:prstGeom>
        </p:spPr>
        <p:txBody>
          <a:bodyPr anchor="b"/>
          <a:lstStyle>
            <a:lvl1pPr marL="0" indent="0" algn="ctr">
              <a:buSzTx/>
              <a:buFontTx/>
              <a:buNone/>
              <a:defRPr sz="4800">
                <a:solidFill>
                  <a:srgbClr val="FFFFFF"/>
                </a:solidFill>
                <a:latin typeface="Franklin Gothic Book"/>
                <a:ea typeface="Franklin Gothic Book"/>
                <a:cs typeface="Franklin Gothic Book"/>
                <a:sym typeface="Franklin Gothic Book"/>
              </a:defRPr>
            </a:lvl1pPr>
            <a:lvl2pPr marL="0" indent="0" algn="ctr">
              <a:buSzTx/>
              <a:buFontTx/>
              <a:buNone/>
              <a:defRPr sz="4800">
                <a:solidFill>
                  <a:srgbClr val="FFFFFF"/>
                </a:solidFill>
                <a:latin typeface="Franklin Gothic Book"/>
                <a:ea typeface="Franklin Gothic Book"/>
                <a:cs typeface="Franklin Gothic Book"/>
                <a:sym typeface="Franklin Gothic Book"/>
              </a:defRPr>
            </a:lvl2pPr>
            <a:lvl3pPr marL="0" indent="0" algn="ctr">
              <a:buSzTx/>
              <a:buFontTx/>
              <a:buNone/>
              <a:defRPr sz="4800">
                <a:solidFill>
                  <a:srgbClr val="FFFFFF"/>
                </a:solidFill>
                <a:latin typeface="Franklin Gothic Book"/>
                <a:ea typeface="Franklin Gothic Book"/>
                <a:cs typeface="Franklin Gothic Book"/>
                <a:sym typeface="Franklin Gothic Book"/>
              </a:defRPr>
            </a:lvl3pPr>
            <a:lvl4pPr marL="0" indent="0" algn="ctr">
              <a:buSzTx/>
              <a:buFontTx/>
              <a:buNone/>
              <a:defRPr sz="4800">
                <a:solidFill>
                  <a:srgbClr val="FFFFFF"/>
                </a:solidFill>
                <a:latin typeface="Franklin Gothic Book"/>
                <a:ea typeface="Franklin Gothic Book"/>
                <a:cs typeface="Franklin Gothic Book"/>
                <a:sym typeface="Franklin Gothic Book"/>
              </a:defRPr>
            </a:lvl4pPr>
            <a:lvl5pPr marL="0" indent="0" algn="ctr">
              <a:buSzTx/>
              <a:buFontTx/>
              <a:buNone/>
              <a:defRPr sz="4800">
                <a:solidFill>
                  <a:srgbClr val="FFFFFF"/>
                </a:solidFill>
                <a:latin typeface="Franklin Gothic Book"/>
                <a:ea typeface="Franklin Gothic Book"/>
                <a:cs typeface="Franklin Gothic Book"/>
                <a:sym typeface="Franklin Gothic Book"/>
              </a:defRPr>
            </a:lvl5pPr>
          </a:lstStyle>
          <a:p>
            <a:r>
              <a:t>Body Level One</a:t>
            </a:r>
          </a:p>
          <a:p>
            <a:pPr lvl="1"/>
            <a:r>
              <a:t>Body Level Two</a:t>
            </a:r>
          </a:p>
          <a:p>
            <a:pPr lvl="2"/>
            <a:r>
              <a:t>Body Level Three</a:t>
            </a:r>
          </a:p>
          <a:p>
            <a:pPr lvl="3"/>
            <a:r>
              <a:t>Body Level Four</a:t>
            </a:r>
          </a:p>
          <a:p>
            <a:pPr lvl="4"/>
            <a:r>
              <a:t>Body Level Five</a:t>
            </a:r>
          </a:p>
        </p:txBody>
      </p:sp>
      <p:sp>
        <p:nvSpPr>
          <p:cNvPr id="97" name="Rectangle"/>
          <p:cNvSpPr/>
          <p:nvPr/>
        </p:nvSpPr>
        <p:spPr>
          <a:xfrm>
            <a:off x="-53758" y="4367615"/>
            <a:ext cx="24491516" cy="4367618"/>
          </a:xfrm>
          <a:prstGeom prst="rect">
            <a:avLst/>
          </a:prstGeom>
          <a:solidFill>
            <a:srgbClr val="00395A">
              <a:alpha val="90000"/>
            </a:srgbClr>
          </a:solidFill>
          <a:ln w="12700">
            <a:solidFill>
              <a:srgbClr val="4A7EBB"/>
            </a:solidFill>
          </a:ln>
        </p:spPr>
        <p:txBody>
          <a:bodyPr lIns="91438" tIns="91438" rIns="91438" bIns="91438" anchor="ctr"/>
          <a:lstStyle/>
          <a:p>
            <a:pPr algn="ctr">
              <a:defRPr>
                <a:solidFill>
                  <a:srgbClr val="FFFFFF"/>
                </a:solidFill>
                <a:latin typeface="Franklin Gothic Book"/>
                <a:ea typeface="Franklin Gothic Book"/>
                <a:cs typeface="Franklin Gothic Book"/>
                <a:sym typeface="Franklin Gothic Book"/>
              </a:defRPr>
            </a:pPr>
            <a:endParaRPr/>
          </a:p>
        </p:txBody>
      </p:sp>
      <p:sp>
        <p:nvSpPr>
          <p:cNvPr id="98" name="Rectangle"/>
          <p:cNvSpPr>
            <a:spLocks noGrp="1"/>
          </p:cNvSpPr>
          <p:nvPr>
            <p:ph type="body" sz="half" idx="13"/>
          </p:nvPr>
        </p:nvSpPr>
        <p:spPr>
          <a:xfrm>
            <a:off x="4725" y="5077962"/>
            <a:ext cx="24374552" cy="3149602"/>
          </a:xfrm>
          <a:prstGeom prst="rect">
            <a:avLst/>
          </a:prstGeom>
        </p:spPr>
        <p:txBody>
          <a:bodyPr anchor="ctr"/>
          <a:lstStyle/>
          <a:p>
            <a:pPr marL="124324" indent="-124324">
              <a:defRPr sz="4800"/>
            </a:pPr>
            <a:endParaRPr/>
          </a:p>
        </p:txBody>
      </p:sp>
      <p:pic>
        <p:nvPicPr>
          <p:cNvPr id="99" name="image3.png" descr="image3.png"/>
          <p:cNvPicPr>
            <a:picLocks noChangeAspect="1"/>
          </p:cNvPicPr>
          <p:nvPr/>
        </p:nvPicPr>
        <p:blipFill>
          <a:blip r:embed="rId4"/>
          <a:stretch>
            <a:fillRect/>
          </a:stretch>
        </p:blipFill>
        <p:spPr>
          <a:xfrm>
            <a:off x="196308" y="143041"/>
            <a:ext cx="5684676" cy="2040801"/>
          </a:xfrm>
          <a:prstGeom prst="rect">
            <a:avLst/>
          </a:prstGeom>
          <a:ln w="12700">
            <a:miter lim="400000"/>
          </a:ln>
        </p:spPr>
      </p:pic>
      <p:sp>
        <p:nvSpPr>
          <p:cNvPr id="100" name="Slide Number"/>
          <p:cNvSpPr txBox="1">
            <a:spLocks noGrp="1"/>
          </p:cNvSpPr>
          <p:nvPr>
            <p:ph type="sldNum" sz="quarter" idx="2"/>
          </p:nvPr>
        </p:nvSpPr>
        <p:spPr>
          <a:xfrm>
            <a:off x="15670591" y="12481561"/>
            <a:ext cx="483809" cy="462279"/>
          </a:xfrm>
          <a:prstGeom prst="rect">
            <a:avLst/>
          </a:prstGeom>
        </p:spPr>
        <p:txBody>
          <a:bodyPr/>
          <a:lstStyle>
            <a:lvl1pPr>
              <a:defRPr>
                <a:solidFill>
                  <a:srgbClr val="898989"/>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3430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1" y="546100"/>
            <a:ext cx="8022168" cy="2324100"/>
          </a:xfrm>
        </p:spPr>
        <p:txBody>
          <a:bodyPr anchor="b"/>
          <a:lstStyle>
            <a:lvl1pPr algn="l">
              <a:defRPr sz="4000" b="1"/>
            </a:lvl1pPr>
          </a:lstStyle>
          <a:p>
            <a:r>
              <a:rPr lang="en-US"/>
              <a:t>Click to edit Master title style</a:t>
            </a:r>
          </a:p>
        </p:txBody>
      </p:sp>
      <p:sp>
        <p:nvSpPr>
          <p:cNvPr id="3" name="Content Placeholder 2"/>
          <p:cNvSpPr>
            <a:spLocks noGrp="1"/>
          </p:cNvSpPr>
          <p:nvPr>
            <p:ph idx="1"/>
          </p:nvPr>
        </p:nvSpPr>
        <p:spPr>
          <a:xfrm>
            <a:off x="9533467" y="546101"/>
            <a:ext cx="13631333" cy="11706226"/>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201" y="2870201"/>
            <a:ext cx="8022168" cy="9382126"/>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Tree>
    <p:extLst>
      <p:ext uri="{BB962C8B-B14F-4D97-AF65-F5344CB8AC3E}">
        <p14:creationId xmlns:p14="http://schemas.microsoft.com/office/powerpoint/2010/main" val="1288008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435" y="9601200"/>
            <a:ext cx="14630400" cy="1133476"/>
          </a:xfrm>
        </p:spPr>
        <p:txBody>
          <a:bodyPr anchor="b"/>
          <a:lstStyle>
            <a:lvl1pPr algn="l">
              <a:defRPr sz="4000" b="1"/>
            </a:lvl1pPr>
          </a:lstStyle>
          <a:p>
            <a:r>
              <a:rPr lang="en-US"/>
              <a:t>Click to edit Master title style</a:t>
            </a:r>
          </a:p>
        </p:txBody>
      </p:sp>
      <p:sp>
        <p:nvSpPr>
          <p:cNvPr id="3" name="Picture Placeholder 2"/>
          <p:cNvSpPr>
            <a:spLocks noGrp="1"/>
          </p:cNvSpPr>
          <p:nvPr>
            <p:ph type="pic" idx="1"/>
          </p:nvPr>
        </p:nvSpPr>
        <p:spPr>
          <a:xfrm>
            <a:off x="4779435" y="1225550"/>
            <a:ext cx="14630400" cy="822960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pPr lvl="0"/>
            <a:endParaRPr lang="en-US" noProof="0" dirty="0"/>
          </a:p>
        </p:txBody>
      </p:sp>
      <p:sp>
        <p:nvSpPr>
          <p:cNvPr id="4" name="Text Placeholder 3"/>
          <p:cNvSpPr>
            <a:spLocks noGrp="1"/>
          </p:cNvSpPr>
          <p:nvPr>
            <p:ph type="body" sz="half" idx="2"/>
          </p:nvPr>
        </p:nvSpPr>
        <p:spPr>
          <a:xfrm>
            <a:off x="4779435" y="10734676"/>
            <a:ext cx="14630400" cy="1609724"/>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Tree>
    <p:extLst>
      <p:ext uri="{BB962C8B-B14F-4D97-AF65-F5344CB8AC3E}">
        <p14:creationId xmlns:p14="http://schemas.microsoft.com/office/powerpoint/2010/main" val="840202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3559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262601" y="76200"/>
            <a:ext cx="5613400" cy="1257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22401" y="76200"/>
            <a:ext cx="16433800" cy="1257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0075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22400" y="76200"/>
            <a:ext cx="22453600" cy="1257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6711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60800" y="76200"/>
            <a:ext cx="20015200" cy="1473200"/>
          </a:xfrm>
        </p:spPr>
        <p:txBody>
          <a:bodyPr/>
          <a:lstStyle/>
          <a:p>
            <a:r>
              <a:rPr lang="en-US"/>
              <a:t>Click to edit Master title style</a:t>
            </a:r>
          </a:p>
        </p:txBody>
      </p:sp>
      <p:sp>
        <p:nvSpPr>
          <p:cNvPr id="3" name="Table Placeholder 2"/>
          <p:cNvSpPr>
            <a:spLocks noGrp="1"/>
          </p:cNvSpPr>
          <p:nvPr>
            <p:ph type="tbl" idx="1"/>
          </p:nvPr>
        </p:nvSpPr>
        <p:spPr>
          <a:xfrm>
            <a:off x="1422400" y="2387600"/>
            <a:ext cx="20692533" cy="10261600"/>
          </a:xfrm>
        </p:spPr>
        <p:txBody>
          <a:bodyPr/>
          <a:lstStyle/>
          <a:p>
            <a:pPr lvl="0"/>
            <a:endParaRPr lang="en-US" noProof="0" dirty="0"/>
          </a:p>
        </p:txBody>
      </p:sp>
    </p:spTree>
    <p:extLst>
      <p:ext uri="{BB962C8B-B14F-4D97-AF65-F5344CB8AC3E}">
        <p14:creationId xmlns:p14="http://schemas.microsoft.com/office/powerpoint/2010/main" val="3337530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07" name="Title Text"/>
          <p:cNvSpPr txBox="1">
            <a:spLocks noGrp="1"/>
          </p:cNvSpPr>
          <p:nvPr>
            <p:ph type="title"/>
          </p:nvPr>
        </p:nvSpPr>
        <p:spPr>
          <a:prstGeom prst="rect">
            <a:avLst/>
          </a:prstGeom>
        </p:spPr>
        <p:txBody>
          <a:bodyPr/>
          <a:lstStyle/>
          <a:p>
            <a:r>
              <a:t>Title Text</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09" name="Body Level One…"/>
          <p:cNvSpPr txBox="1">
            <a:spLocks noGrp="1"/>
          </p:cNvSpPr>
          <p:nvPr>
            <p:ph type="body" idx="1" hasCustomPrompt="1"/>
          </p:nvPr>
        </p:nvSpPr>
        <p:spPr>
          <a:prstGeom prst="rect">
            <a:avLst/>
          </a:prstGeom>
        </p:spPr>
        <p:txBody>
          <a:bodyPr>
            <a:normAutofit/>
          </a:bodyPr>
          <a:lstStyle>
            <a:lvl1pPr indent="-522000">
              <a:defRPr sz="6000"/>
            </a:lvl1pPr>
            <a:lvl2pPr marL="977648" indent="-520448">
              <a:buFont typeface="Wingdings" panose="05000000000000000000" pitchFamily="2" charset="2"/>
              <a:buChar char="§"/>
              <a:defRPr sz="5400"/>
            </a:lvl2pPr>
            <a:lvl3pPr>
              <a:defRPr sz="4800"/>
            </a:lvl3pPr>
            <a:lvl4pPr marL="1754777" indent="-522000">
              <a:buFont typeface="Wingdings" panose="05000000000000000000" pitchFamily="2" charset="2"/>
              <a:buChar char="§"/>
              <a:defRPr sz="4400"/>
            </a:lvl4pPr>
            <a:lvl5pPr marL="2281428" indent="-452628">
              <a:buFont typeface="Arial" panose="020B0604020202020204" pitchFamily="34" charset="0"/>
              <a:buChar char="•"/>
              <a:defRPr sz="4400"/>
            </a:lvl5pPr>
          </a:lstStyle>
          <a:p>
            <a:pPr lvl="0"/>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 name="Footer Placeholder 1">
            <a:extLst>
              <a:ext uri="{FF2B5EF4-FFF2-40B4-BE49-F238E27FC236}">
                <a16:creationId xmlns:a16="http://schemas.microsoft.com/office/drawing/2014/main" id="{994E1FD9-5A01-6048-A7ED-2AFE9F4960F9}"/>
              </a:ext>
            </a:extLst>
          </p:cNvPr>
          <p:cNvSpPr>
            <a:spLocks noGrp="1"/>
          </p:cNvSpPr>
          <p:nvPr>
            <p:ph type="ftr" sz="quarter" idx="10"/>
          </p:nvPr>
        </p:nvSpPr>
        <p:spPr>
          <a:xfrm>
            <a:off x="8077200" y="12712700"/>
            <a:ext cx="8229600" cy="730250"/>
          </a:xfrm>
          <a:prstGeom prst="rect">
            <a:avLst/>
          </a:prstGeom>
        </p:spPr>
        <p:txBody>
          <a:bodyPr/>
          <a:lstStyle>
            <a:lvl1pPr>
              <a:defRPr sz="2400">
                <a:solidFill>
                  <a:schemeClr val="bg1"/>
                </a:solidFill>
              </a:defRPr>
            </a:lvl1pPr>
          </a:lstStyle>
          <a:p>
            <a:r>
              <a:rPr lang="en-GB"/>
              <a:t>Comparative analysis of magnet design concepts</a:t>
            </a:r>
            <a:endParaRPr lang="en-US"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Rectangle 3"/>
          <p:cNvSpPr/>
          <p:nvPr userDrawn="1"/>
        </p:nvSpPr>
        <p:spPr>
          <a:xfrm>
            <a:off x="7" y="3"/>
            <a:ext cx="24383994" cy="1799062"/>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p>
        </p:txBody>
      </p:sp>
      <p:sp>
        <p:nvSpPr>
          <p:cNvPr id="2" name="Title 1"/>
          <p:cNvSpPr>
            <a:spLocks noGrp="1"/>
          </p:cNvSpPr>
          <p:nvPr>
            <p:ph type="title"/>
          </p:nvPr>
        </p:nvSpPr>
        <p:spPr>
          <a:xfrm>
            <a:off x="5293115" y="2"/>
            <a:ext cx="16830906" cy="1769328"/>
          </a:xfrm>
        </p:spPr>
        <p:txBody>
          <a:bodyPr>
            <a:normAutofit/>
          </a:bodyPr>
          <a:lstStyle>
            <a:lvl1pPr algn="ctr">
              <a:defRPr sz="8000">
                <a:solidFill>
                  <a:schemeClr val="bg1"/>
                </a:solidFill>
                <a:latin typeface="Calibri" panose="020F0502020204030204" pitchFamily="34" charset="0"/>
              </a:defRPr>
            </a:lvl1pPr>
          </a:lstStyle>
          <a:p>
            <a:r>
              <a:rPr lang="en-US" dirty="0"/>
              <a:t>Click to edit Master title style</a:t>
            </a:r>
          </a:p>
        </p:txBody>
      </p:sp>
      <p:pic>
        <p:nvPicPr>
          <p:cNvPr id="5" name="Picture 4"/>
          <p:cNvPicPr>
            <a:picLocks noChangeAspect="1"/>
          </p:cNvPicPr>
          <p:nvPr userDrawn="1"/>
        </p:nvPicPr>
        <p:blipFill>
          <a:blip r:embed="rId2"/>
          <a:stretch>
            <a:fillRect/>
          </a:stretch>
        </p:blipFill>
        <p:spPr>
          <a:xfrm>
            <a:off x="213367" y="124692"/>
            <a:ext cx="4113310" cy="1496932"/>
          </a:xfrm>
          <a:prstGeom prst="rect">
            <a:avLst/>
          </a:prstGeom>
        </p:spPr>
      </p:pic>
      <p:sp>
        <p:nvSpPr>
          <p:cNvPr id="8" name="Shape 71"/>
          <p:cNvSpPr/>
          <p:nvPr userDrawn="1"/>
        </p:nvSpPr>
        <p:spPr>
          <a:xfrm flipV="1">
            <a:off x="5293112" y="0"/>
            <a:ext cx="4248" cy="1828800"/>
          </a:xfrm>
          <a:prstGeom prst="line">
            <a:avLst/>
          </a:prstGeom>
          <a:ln w="25400">
            <a:solidFill>
              <a:schemeClr val="accent2">
                <a:satOff val="-4966"/>
                <a:lumOff val="-10549"/>
              </a:schemeClr>
            </a:solidFill>
          </a:ln>
          <a:effectLst>
            <a:outerShdw blurRad="38100" dist="20000" dir="5400000" rotWithShape="0">
              <a:srgbClr val="000000">
                <a:alpha val="38000"/>
              </a:srgbClr>
            </a:outerShdw>
          </a:effectLst>
        </p:spPr>
        <p:txBody>
          <a:bodyPr lIns="91438" rIns="91438"/>
          <a:lstStyle/>
          <a:p>
            <a:endParaRPr sz="3600"/>
          </a:p>
        </p:txBody>
      </p:sp>
      <p:sp>
        <p:nvSpPr>
          <p:cNvPr id="6" name="Slide Number Placeholder 5"/>
          <p:cNvSpPr>
            <a:spLocks noGrp="1"/>
          </p:cNvSpPr>
          <p:nvPr>
            <p:ph type="sldNum" sz="quarter" idx="12"/>
          </p:nvPr>
        </p:nvSpPr>
        <p:spPr>
          <a:xfrm>
            <a:off x="23746365" y="12963747"/>
            <a:ext cx="444348" cy="492438"/>
          </a:xfrm>
        </p:spPr>
        <p:txBody>
          <a:bodyPr/>
          <a:lstStyle/>
          <a:p>
            <a:fld id="{D260E43B-7F43-FA45-AAB7-E054FD6CC4E3}" type="slidenum">
              <a:rPr lang="en-US" smtClean="0"/>
              <a:t>‹#›</a:t>
            </a:fld>
            <a:endParaRPr lang="en-US" dirty="0"/>
          </a:p>
        </p:txBody>
      </p:sp>
      <p:pic>
        <p:nvPicPr>
          <p:cNvPr id="7" name="Picture 12" descr="Afbeeldingsresultaat voor lbl 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2268168" y="193288"/>
            <a:ext cx="1937412" cy="13827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userDrawn="1"/>
        </p:nvSpPr>
        <p:spPr>
          <a:xfrm>
            <a:off x="11459184" y="12859967"/>
            <a:ext cx="2735044" cy="584775"/>
          </a:xfrm>
          <a:prstGeom prst="rect">
            <a:avLst/>
          </a:prstGeom>
          <a:noFill/>
        </p:spPr>
        <p:txBody>
          <a:bodyPr wrap="none" rtlCol="0">
            <a:spAutoFit/>
          </a:bodyPr>
          <a:lstStyle/>
          <a:p>
            <a:r>
              <a:rPr lang="en-US" sz="3200" dirty="0">
                <a:solidFill>
                  <a:schemeClr val="bg1"/>
                </a:solidFill>
              </a:rPr>
              <a:t>M. </a:t>
            </a:r>
            <a:r>
              <a:rPr lang="en-US" sz="3200" dirty="0" err="1">
                <a:solidFill>
                  <a:schemeClr val="bg1"/>
                </a:solidFill>
              </a:rPr>
              <a:t>Marchevsky</a:t>
            </a:r>
            <a:endParaRPr lang="en-US" sz="3200" dirty="0">
              <a:solidFill>
                <a:schemeClr val="bg1"/>
              </a:solidFill>
            </a:endParaRPr>
          </a:p>
        </p:txBody>
      </p:sp>
    </p:spTree>
    <p:extLst>
      <p:ext uri="{BB962C8B-B14F-4D97-AF65-F5344CB8AC3E}">
        <p14:creationId xmlns:p14="http://schemas.microsoft.com/office/powerpoint/2010/main" val="1795716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260851"/>
            <a:ext cx="20726400" cy="2940050"/>
          </a:xfrm>
        </p:spPr>
        <p:txBody>
          <a:bodyPr/>
          <a:lstStyle/>
          <a:p>
            <a:r>
              <a:rPr lang="en-US"/>
              <a:t>Click to edit Master title style</a:t>
            </a:r>
          </a:p>
        </p:txBody>
      </p:sp>
      <p:sp>
        <p:nvSpPr>
          <p:cNvPr id="3" name="Subtitle 2"/>
          <p:cNvSpPr>
            <a:spLocks noGrp="1"/>
          </p:cNvSpPr>
          <p:nvPr>
            <p:ph type="subTitle" idx="1"/>
          </p:nvPr>
        </p:nvSpPr>
        <p:spPr>
          <a:xfrm>
            <a:off x="3657600" y="7772400"/>
            <a:ext cx="17068800" cy="3505200"/>
          </a:xfrm>
        </p:spPr>
        <p:txBody>
          <a:bodyPr/>
          <a:lstStyle>
            <a:lvl1pPr marL="0" indent="0" algn="ctr">
              <a:buNone/>
              <a:defRPr/>
            </a:lvl1pPr>
            <a:lvl2pPr marL="914400" indent="0" algn="ctr">
              <a:buNone/>
              <a:defRPr/>
            </a:lvl2pPr>
            <a:lvl3pPr marL="1828800" indent="0" algn="ctr">
              <a:buNone/>
              <a:defRPr/>
            </a:lvl3pPr>
            <a:lvl4pPr marL="2743200" indent="0" algn="ctr">
              <a:buNone/>
              <a:defRPr/>
            </a:lvl4pPr>
            <a:lvl5pPr marL="3657600" indent="0" algn="ctr">
              <a:buNone/>
              <a:defRPr/>
            </a:lvl5pPr>
            <a:lvl6pPr marL="4572000" indent="0" algn="ctr">
              <a:buNone/>
              <a:defRPr/>
            </a:lvl6pPr>
            <a:lvl7pPr marL="5486400" indent="0" algn="ctr">
              <a:buNone/>
              <a:defRPr/>
            </a:lvl7pPr>
            <a:lvl8pPr marL="6400800" indent="0" algn="ctr">
              <a:buNone/>
              <a:defRPr/>
            </a:lvl8pPr>
            <a:lvl9pPr marL="7315200" indent="0" algn="ctr">
              <a:buNone/>
              <a:defRPr/>
            </a:lvl9pPr>
          </a:lstStyle>
          <a:p>
            <a:r>
              <a:rPr lang="en-US"/>
              <a:t>Click to edit Master subtitle style</a:t>
            </a:r>
          </a:p>
        </p:txBody>
      </p:sp>
    </p:spTree>
    <p:extLst>
      <p:ext uri="{BB962C8B-B14F-4D97-AF65-F5344CB8AC3E}">
        <p14:creationId xmlns:p14="http://schemas.microsoft.com/office/powerpoint/2010/main" val="1549299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385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168" y="8813801"/>
            <a:ext cx="20726400" cy="2724150"/>
          </a:xfrm>
        </p:spPr>
        <p:txBody>
          <a:bodyPr anchor="t"/>
          <a:lstStyle>
            <a:lvl1pPr algn="l">
              <a:defRPr sz="8000" b="1" cap="all"/>
            </a:lvl1pPr>
          </a:lstStyle>
          <a:p>
            <a:r>
              <a:rPr lang="en-US"/>
              <a:t>Click to edit Master title style</a:t>
            </a:r>
          </a:p>
        </p:txBody>
      </p:sp>
      <p:sp>
        <p:nvSpPr>
          <p:cNvPr id="3" name="Text Placeholder 2"/>
          <p:cNvSpPr>
            <a:spLocks noGrp="1"/>
          </p:cNvSpPr>
          <p:nvPr>
            <p:ph type="body" idx="1"/>
          </p:nvPr>
        </p:nvSpPr>
        <p:spPr>
          <a:xfrm>
            <a:off x="1926168" y="5813427"/>
            <a:ext cx="20726400" cy="3000374"/>
          </a:xfrm>
        </p:spPr>
        <p:txBody>
          <a:bodyPr anchor="b"/>
          <a:lstStyle>
            <a:lvl1pPr marL="0" indent="0">
              <a:buNone/>
              <a:defRPr sz="4000"/>
            </a:lvl1pPr>
            <a:lvl2pPr marL="914400" indent="0">
              <a:buNone/>
              <a:defRPr sz="3600"/>
            </a:lvl2pPr>
            <a:lvl3pPr marL="1828800" indent="0">
              <a:buNone/>
              <a:defRPr sz="3200"/>
            </a:lvl3pPr>
            <a:lvl4pPr marL="2743200" indent="0">
              <a:buNone/>
              <a:defRPr sz="2800"/>
            </a:lvl4pPr>
            <a:lvl5pPr marL="3657600" indent="0">
              <a:buNone/>
              <a:defRPr sz="2800"/>
            </a:lvl5pPr>
            <a:lvl6pPr marL="4572000" indent="0">
              <a:buNone/>
              <a:defRPr sz="2800"/>
            </a:lvl6pPr>
            <a:lvl7pPr marL="5486400" indent="0">
              <a:buNone/>
              <a:defRPr sz="2800"/>
            </a:lvl7pPr>
            <a:lvl8pPr marL="6400800" indent="0">
              <a:buNone/>
              <a:defRPr sz="2800"/>
            </a:lvl8pPr>
            <a:lvl9pPr marL="7315200" indent="0">
              <a:buNone/>
              <a:defRPr sz="2800"/>
            </a:lvl9pPr>
          </a:lstStyle>
          <a:p>
            <a:pPr lvl="0"/>
            <a:r>
              <a:rPr lang="en-US"/>
              <a:t>Click to edit Master text styles</a:t>
            </a:r>
          </a:p>
        </p:txBody>
      </p:sp>
    </p:spTree>
    <p:extLst>
      <p:ext uri="{BB962C8B-B14F-4D97-AF65-F5344CB8AC3E}">
        <p14:creationId xmlns:p14="http://schemas.microsoft.com/office/powerpoint/2010/main" val="622774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22400" y="2387600"/>
            <a:ext cx="10143067" cy="10261600"/>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1971867" y="2387600"/>
            <a:ext cx="10143067" cy="10261600"/>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5144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6"/>
            <a:ext cx="21945600" cy="2286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200" y="3070226"/>
            <a:ext cx="10773835" cy="12795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219200" y="4349750"/>
            <a:ext cx="10773835" cy="7902576"/>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6735" y="3070226"/>
            <a:ext cx="10778067" cy="12795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86735" y="4349750"/>
            <a:ext cx="10778067" cy="7902576"/>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1302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423727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35245" y="12647548"/>
            <a:ext cx="24454490" cy="1092192"/>
          </a:xfrm>
          <a:prstGeom prst="rect">
            <a:avLst/>
          </a:prstGeom>
          <a:solidFill>
            <a:srgbClr val="1F497D"/>
          </a:solidFill>
          <a:ln w="12700">
            <a:miter lim="400000"/>
          </a:ln>
        </p:spPr>
        <p:txBody>
          <a:bodyPr lIns="91438" tIns="91438" rIns="91438" bIns="91438" anchor="ctr"/>
          <a:lstStyle/>
          <a:p>
            <a:pPr algn="ctr" defTabSz="914162">
              <a:defRPr>
                <a:solidFill>
                  <a:srgbClr val="FFFFFF"/>
                </a:solidFill>
                <a:latin typeface="Arial"/>
                <a:ea typeface="Arial"/>
                <a:cs typeface="Arial"/>
                <a:sym typeface="Arial"/>
              </a:defRPr>
            </a:pPr>
            <a:endParaRPr/>
          </a:p>
        </p:txBody>
      </p:sp>
      <p:pic>
        <p:nvPicPr>
          <p:cNvPr id="3" name="RGB_White-Seal_White-Mark_SC_Horizontal–400dpi.png" descr="RGB_White-Seal_White-Mark_SC_Horizontal–400dpi.png"/>
          <p:cNvPicPr>
            <a:picLocks noChangeAspect="1"/>
          </p:cNvPicPr>
          <p:nvPr/>
        </p:nvPicPr>
        <p:blipFill>
          <a:blip r:embed="rId5"/>
          <a:stretch>
            <a:fillRect/>
          </a:stretch>
        </p:blipFill>
        <p:spPr>
          <a:xfrm>
            <a:off x="379474" y="12883246"/>
            <a:ext cx="3140937" cy="527230"/>
          </a:xfrm>
          <a:prstGeom prst="rect">
            <a:avLst/>
          </a:prstGeom>
          <a:ln w="12700">
            <a:miter lim="400000"/>
          </a:ln>
        </p:spPr>
      </p:pic>
      <p:sp>
        <p:nvSpPr>
          <p:cNvPr id="4" name="Rectangle"/>
          <p:cNvSpPr/>
          <p:nvPr/>
        </p:nvSpPr>
        <p:spPr>
          <a:xfrm>
            <a:off x="-67861" y="0"/>
            <a:ext cx="24493100" cy="2286000"/>
          </a:xfrm>
          <a:prstGeom prst="rect">
            <a:avLst/>
          </a:prstGeom>
          <a:solidFill>
            <a:srgbClr val="1F497D"/>
          </a:solidFill>
          <a:ln w="12700">
            <a:solidFill>
              <a:srgbClr val="4A7EBB"/>
            </a:solidFill>
          </a:ln>
          <a:effectLst>
            <a:outerShdw blurRad="76200" dist="38100" dir="5400000" rotWithShape="0">
              <a:srgbClr val="000000">
                <a:alpha val="35000"/>
              </a:srgbClr>
            </a:outerShdw>
          </a:effectLst>
        </p:spPr>
        <p:txBody>
          <a:bodyPr lIns="91438" tIns="91438" rIns="91438" bIns="91438" anchor="ctr"/>
          <a:lstStyle/>
          <a:p>
            <a:pPr algn="ctr">
              <a:defRPr>
                <a:solidFill>
                  <a:srgbClr val="FFFFFF"/>
                </a:solidFill>
                <a:latin typeface="Franklin Gothic Book"/>
                <a:ea typeface="Franklin Gothic Book"/>
                <a:cs typeface="Franklin Gothic Book"/>
                <a:sym typeface="Franklin Gothic Book"/>
              </a:defRPr>
            </a:pPr>
            <a:endParaRPr/>
          </a:p>
        </p:txBody>
      </p:sp>
      <p:pic>
        <p:nvPicPr>
          <p:cNvPr id="5" name="image3.png" descr="image3.png"/>
          <p:cNvPicPr>
            <a:picLocks noChangeAspect="1"/>
          </p:cNvPicPr>
          <p:nvPr/>
        </p:nvPicPr>
        <p:blipFill>
          <a:blip r:embed="rId6"/>
          <a:stretch>
            <a:fillRect/>
          </a:stretch>
        </p:blipFill>
        <p:spPr>
          <a:xfrm>
            <a:off x="161229" y="249093"/>
            <a:ext cx="4645210" cy="1667633"/>
          </a:xfrm>
          <a:prstGeom prst="rect">
            <a:avLst/>
          </a:prstGeom>
          <a:ln w="12700">
            <a:miter lim="400000"/>
          </a:ln>
        </p:spPr>
      </p:pic>
      <p:sp>
        <p:nvSpPr>
          <p:cNvPr id="6" name="Line"/>
          <p:cNvSpPr/>
          <p:nvPr/>
        </p:nvSpPr>
        <p:spPr>
          <a:xfrm flipV="1">
            <a:off x="5032281" y="181651"/>
            <a:ext cx="2" cy="1939646"/>
          </a:xfrm>
          <a:prstGeom prst="line">
            <a:avLst/>
          </a:prstGeom>
          <a:ln w="50800">
            <a:solidFill>
              <a:schemeClr val="accent2">
                <a:satOff val="-4966"/>
                <a:lumOff val="-10549"/>
              </a:schemeClr>
            </a:solidFill>
          </a:ln>
          <a:effectLst>
            <a:outerShdw blurRad="76200" dist="38100" dir="5400000" rotWithShape="0">
              <a:srgbClr val="000000">
                <a:alpha val="38000"/>
              </a:srgbClr>
            </a:outerShdw>
          </a:effectLst>
        </p:spPr>
        <p:txBody>
          <a:bodyPr lIns="45718" tIns="45718" rIns="45718" bIns="45718"/>
          <a:lstStyle/>
          <a:p>
            <a:endParaRPr/>
          </a:p>
        </p:txBody>
      </p:sp>
      <p:sp>
        <p:nvSpPr>
          <p:cNvPr id="7" name="Title Text"/>
          <p:cNvSpPr txBox="1">
            <a:spLocks noGrp="1"/>
          </p:cNvSpPr>
          <p:nvPr>
            <p:ph type="title"/>
          </p:nvPr>
        </p:nvSpPr>
        <p:spPr>
          <a:xfrm>
            <a:off x="5310554" y="-25400"/>
            <a:ext cx="19107378" cy="2213071"/>
          </a:xfrm>
          <a:prstGeom prst="rect">
            <a:avLst/>
          </a:prstGeom>
          <a:solidFill>
            <a:srgbClr val="1F497D"/>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8" tIns="91438" rIns="91438" bIns="91438" anchor="ctr">
            <a:normAutofit/>
          </a:bodyPr>
          <a:lstStyle/>
          <a:p>
            <a:r>
              <a:t>Title Text</a:t>
            </a:r>
          </a:p>
        </p:txBody>
      </p:sp>
      <p:sp>
        <p:nvSpPr>
          <p:cNvPr id="9" name="Slide Number"/>
          <p:cNvSpPr txBox="1">
            <a:spLocks noGrp="1"/>
          </p:cNvSpPr>
          <p:nvPr>
            <p:ph type="sldNum" sz="quarter" idx="2"/>
          </p:nvPr>
        </p:nvSpPr>
        <p:spPr>
          <a:xfrm>
            <a:off x="23223645" y="13059562"/>
            <a:ext cx="483809" cy="462279"/>
          </a:xfrm>
          <a:prstGeom prst="rect">
            <a:avLst/>
          </a:prstGeom>
          <a:ln w="12700">
            <a:miter lim="400000"/>
          </a:ln>
        </p:spPr>
        <p:txBody>
          <a:bodyPr wrap="none" lIns="91438" tIns="91438" rIns="91438" bIns="91438" anchor="ctr">
            <a:spAutoFit/>
          </a:bodyPr>
          <a:lstStyle>
            <a:lvl1pPr algn="r">
              <a:defRPr sz="2000">
                <a:solidFill>
                  <a:srgbClr val="FFFFFF"/>
                </a:solidFill>
                <a:latin typeface="Franklin Gothic Book"/>
                <a:ea typeface="Franklin Gothic Book"/>
                <a:cs typeface="Franklin Gothic Book"/>
                <a:sym typeface="Franklin Gothic Book"/>
              </a:defRPr>
            </a:lvl1pPr>
          </a:lstStyle>
          <a:p>
            <a:fld id="{86CB4B4D-7CA3-9044-876B-883B54F8677D}" type="slidenum">
              <a:t>‹#›</a:t>
            </a:fld>
            <a:endParaRPr/>
          </a:p>
        </p:txBody>
      </p:sp>
      <p:sp>
        <p:nvSpPr>
          <p:cNvPr id="10" name="Body Level One…"/>
          <p:cNvSpPr txBox="1">
            <a:spLocks noGrp="1"/>
          </p:cNvSpPr>
          <p:nvPr>
            <p:ph type="body" idx="1"/>
          </p:nvPr>
        </p:nvSpPr>
        <p:spPr>
          <a:xfrm>
            <a:off x="703555" y="2612015"/>
            <a:ext cx="22270530" cy="90519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8" tIns="91438" rIns="91438" bIns="91438">
            <a:normAutofit/>
          </a:bodyPr>
          <a:lstStyle>
            <a:lvl2pPr marL="977648" indent="-520448"/>
            <a:lvl3pPr marL="1388423" indent="-474023"/>
            <a:lvl4pPr marL="1754777" indent="-383177"/>
            <a:lvl5pPr marL="2281428" indent="-452628"/>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2" name="Footer Placeholder 11">
            <a:extLst>
              <a:ext uri="{FF2B5EF4-FFF2-40B4-BE49-F238E27FC236}">
                <a16:creationId xmlns:a16="http://schemas.microsoft.com/office/drawing/2014/main" id="{FF9F4FF4-AE5A-EA4E-87EE-2568EF9A8AAE}"/>
              </a:ext>
            </a:extLst>
          </p:cNvPr>
          <p:cNvSpPr>
            <a:spLocks noGrp="1"/>
          </p:cNvSpPr>
          <p:nvPr>
            <p:ph type="ftr" sz="quarter" idx="3"/>
          </p:nvPr>
        </p:nvSpPr>
        <p:spPr>
          <a:xfrm>
            <a:off x="8077200" y="12712700"/>
            <a:ext cx="8229600" cy="730250"/>
          </a:xfrm>
          <a:prstGeom prst="rect">
            <a:avLst/>
          </a:prstGeom>
        </p:spPr>
        <p:txBody>
          <a:bodyPr vert="horz" lIns="91440" tIns="45720" rIns="91440" bIns="45720" rtlCol="0" anchor="ctr"/>
          <a:lstStyle>
            <a:lvl1pPr algn="ctr">
              <a:defRPr sz="1600">
                <a:solidFill>
                  <a:schemeClr val="bg1"/>
                </a:solidFill>
              </a:defRPr>
            </a:lvl1pPr>
          </a:lstStyle>
          <a:p>
            <a:r>
              <a:rPr lang="en-GB"/>
              <a:t>Comparative analysis of magnet design concepts</a:t>
            </a:r>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Lst>
  <p:transition spd="med"/>
  <p:hf hdr="0" dt="0"/>
  <p:txStyles>
    <p:titleStyle>
      <a:lvl1pPr marL="0" marR="0" indent="0" algn="l" defTabSz="914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Franklin Gothic Medium"/>
          <a:ea typeface="Franklin Gothic Medium"/>
          <a:cs typeface="Franklin Gothic Medium"/>
          <a:sym typeface="Franklin Gothic Medium"/>
        </a:defRPr>
      </a:lvl1pPr>
      <a:lvl2pPr marL="0" marR="0" indent="0" algn="l" defTabSz="914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Franklin Gothic Medium"/>
          <a:ea typeface="Franklin Gothic Medium"/>
          <a:cs typeface="Franklin Gothic Medium"/>
          <a:sym typeface="Franklin Gothic Medium"/>
        </a:defRPr>
      </a:lvl2pPr>
      <a:lvl3pPr marL="0" marR="0" indent="0" algn="l" defTabSz="914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Franklin Gothic Medium"/>
          <a:ea typeface="Franklin Gothic Medium"/>
          <a:cs typeface="Franklin Gothic Medium"/>
          <a:sym typeface="Franklin Gothic Medium"/>
        </a:defRPr>
      </a:lvl3pPr>
      <a:lvl4pPr marL="0" marR="0" indent="0" algn="l" defTabSz="914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Franklin Gothic Medium"/>
          <a:ea typeface="Franklin Gothic Medium"/>
          <a:cs typeface="Franklin Gothic Medium"/>
          <a:sym typeface="Franklin Gothic Medium"/>
        </a:defRPr>
      </a:lvl4pPr>
      <a:lvl5pPr marL="0" marR="0" indent="0" algn="l" defTabSz="914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Franklin Gothic Medium"/>
          <a:ea typeface="Franklin Gothic Medium"/>
          <a:cs typeface="Franklin Gothic Medium"/>
          <a:sym typeface="Franklin Gothic Medium"/>
        </a:defRPr>
      </a:lvl5pPr>
      <a:lvl6pPr marL="0" marR="0" indent="0" algn="l" defTabSz="914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Franklin Gothic Medium"/>
          <a:ea typeface="Franklin Gothic Medium"/>
          <a:cs typeface="Franklin Gothic Medium"/>
          <a:sym typeface="Franklin Gothic Medium"/>
        </a:defRPr>
      </a:lvl6pPr>
      <a:lvl7pPr marL="0" marR="0" indent="0" algn="l" defTabSz="914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Franklin Gothic Medium"/>
          <a:ea typeface="Franklin Gothic Medium"/>
          <a:cs typeface="Franklin Gothic Medium"/>
          <a:sym typeface="Franklin Gothic Medium"/>
        </a:defRPr>
      </a:lvl7pPr>
      <a:lvl8pPr marL="0" marR="0" indent="0" algn="l" defTabSz="914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Franklin Gothic Medium"/>
          <a:ea typeface="Franklin Gothic Medium"/>
          <a:cs typeface="Franklin Gothic Medium"/>
          <a:sym typeface="Franklin Gothic Medium"/>
        </a:defRPr>
      </a:lvl8pPr>
      <a:lvl9pPr marL="0" marR="0" indent="0" algn="l" defTabSz="914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Franklin Gothic Medium"/>
          <a:ea typeface="Franklin Gothic Medium"/>
          <a:cs typeface="Franklin Gothic Medium"/>
          <a:sym typeface="Franklin Gothic Medium"/>
        </a:defRPr>
      </a:lvl9pPr>
    </p:titleStyle>
    <p:bodyStyle>
      <a:lvl1pPr marL="103603" marR="0" indent="-103603"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1pPr>
      <a:lvl2pPr marL="955962" marR="0" indent="-498763" algn="l" defTabSz="914400" rtl="0" latinLnBrk="0">
        <a:lnSpc>
          <a:spcPct val="100000"/>
        </a:lnSpc>
        <a:spcBef>
          <a:spcPts val="1100"/>
        </a:spcBef>
        <a:spcAft>
          <a:spcPts val="0"/>
        </a:spcAft>
        <a:buClrTx/>
        <a:buSzPct val="100000"/>
        <a:buFont typeface="Arial"/>
        <a:buChar char="o"/>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2pPr>
      <a:lvl3pPr marL="1348921" marR="0" indent="-434521"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3pPr>
      <a:lvl4pPr marL="1706880" marR="0" indent="-335280"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4pPr>
      <a:lvl5pPr marL="2205990" marR="0" indent="-377190"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5pPr>
      <a:lvl6pPr marL="2788919" marR="0" indent="-502919"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6pPr>
      <a:lvl7pPr marL="3246120" marR="0" indent="-502919"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7pPr>
      <a:lvl8pPr marL="3703320" marR="0" indent="-502919"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8pPr>
      <a:lvl9pPr marL="4160520" marR="0" indent="-502920"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9pPr>
    </p:bodyStyle>
    <p:otherStyle>
      <a:lvl1pPr marL="0" marR="0" indent="0" algn="r" defTabSz="9144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Franklin Gothic Book"/>
        </a:defRPr>
      </a:lvl1pPr>
      <a:lvl2pPr marL="0" marR="0" indent="0" algn="r" defTabSz="9144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Franklin Gothic Book"/>
        </a:defRPr>
      </a:lvl2pPr>
      <a:lvl3pPr marL="0" marR="0" indent="0" algn="r" defTabSz="9144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Franklin Gothic Book"/>
        </a:defRPr>
      </a:lvl3pPr>
      <a:lvl4pPr marL="0" marR="0" indent="0" algn="r" defTabSz="9144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Franklin Gothic Book"/>
        </a:defRPr>
      </a:lvl4pPr>
      <a:lvl5pPr marL="0" marR="0" indent="0" algn="r" defTabSz="9144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Franklin Gothic Book"/>
        </a:defRPr>
      </a:lvl5pPr>
      <a:lvl6pPr marL="0" marR="0" indent="0" algn="r" defTabSz="9144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Franklin Gothic Book"/>
        </a:defRPr>
      </a:lvl6pPr>
      <a:lvl7pPr marL="0" marR="0" indent="0" algn="r" defTabSz="9144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Franklin Gothic Book"/>
        </a:defRPr>
      </a:lvl7pPr>
      <a:lvl8pPr marL="0" marR="0" indent="0" algn="r" defTabSz="9144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Franklin Gothic Book"/>
        </a:defRPr>
      </a:lvl8pPr>
      <a:lvl9pPr marL="0" marR="0" indent="0" algn="r" defTabSz="9144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Franklin Gothic Book"/>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6"/>
          <p:cNvSpPr>
            <a:spLocks noChangeShapeType="1"/>
          </p:cNvSpPr>
          <p:nvPr/>
        </p:nvSpPr>
        <p:spPr bwMode="auto">
          <a:xfrm flipH="1">
            <a:off x="0" y="12954000"/>
            <a:ext cx="24384000" cy="0"/>
          </a:xfrm>
          <a:prstGeom prst="line">
            <a:avLst/>
          </a:prstGeom>
          <a:noFill/>
          <a:ln w="76200">
            <a:solidFill>
              <a:srgbClr val="00279F"/>
            </a:solidFill>
            <a:round/>
            <a:headEnd/>
            <a:tailEnd/>
          </a:ln>
          <a:extLst>
            <a:ext uri="{909E8E84-426E-40DD-AFC4-6F175D3DCCD1}">
              <a14:hiddenFill xmlns:a14="http://schemas.microsoft.com/office/drawing/2010/main">
                <a:noFill/>
              </a14:hiddenFill>
            </a:ext>
          </a:extLst>
        </p:spPr>
        <p:txBody>
          <a:bodyPr wrap="none" anchor="ctr"/>
          <a:lstStyle/>
          <a:p>
            <a:endParaRPr lang="en-US" sz="7200"/>
          </a:p>
        </p:txBody>
      </p:sp>
      <p:sp>
        <p:nvSpPr>
          <p:cNvPr id="1027" name="Rectangle 2"/>
          <p:cNvSpPr>
            <a:spLocks noGrp="1" noChangeArrowheads="1"/>
          </p:cNvSpPr>
          <p:nvPr>
            <p:ph type="title"/>
          </p:nvPr>
        </p:nvSpPr>
        <p:spPr bwMode="auto">
          <a:xfrm>
            <a:off x="3860800" y="76200"/>
            <a:ext cx="200152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1422400" y="2387600"/>
            <a:ext cx="20692533" cy="102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Text Box 10"/>
          <p:cNvSpPr txBox="1">
            <a:spLocks noChangeArrowheads="1"/>
          </p:cNvSpPr>
          <p:nvPr userDrawn="1"/>
        </p:nvSpPr>
        <p:spPr bwMode="auto">
          <a:xfrm>
            <a:off x="567268" y="13106400"/>
            <a:ext cx="61383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US" sz="2000" dirty="0"/>
              <a:t>MDP</a:t>
            </a:r>
            <a:r>
              <a:rPr lang="en-US" sz="2000" baseline="0" dirty="0"/>
              <a:t> General Meeting, 5/17/2017</a:t>
            </a:r>
            <a:endParaRPr lang="en-US" sz="2000" dirty="0"/>
          </a:p>
        </p:txBody>
      </p:sp>
      <p:sp>
        <p:nvSpPr>
          <p:cNvPr id="1031" name="Text Box 12"/>
          <p:cNvSpPr txBox="1">
            <a:spLocks noChangeArrowheads="1"/>
          </p:cNvSpPr>
          <p:nvPr userDrawn="1"/>
        </p:nvSpPr>
        <p:spPr bwMode="auto">
          <a:xfrm>
            <a:off x="7924801" y="13106400"/>
            <a:ext cx="86910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US" sz="2000" dirty="0"/>
              <a:t>Update</a:t>
            </a:r>
            <a:r>
              <a:rPr lang="en-US" sz="2000" baseline="0" dirty="0"/>
              <a:t> on dipole model targets </a:t>
            </a:r>
            <a:r>
              <a:rPr lang="en-US" sz="2000" dirty="0"/>
              <a:t>– G. Sabbi, A. Zlobin</a:t>
            </a:r>
          </a:p>
        </p:txBody>
      </p:sp>
      <p:sp>
        <p:nvSpPr>
          <p:cNvPr id="8" name="TextBox 7"/>
          <p:cNvSpPr txBox="1">
            <a:spLocks noChangeArrowheads="1"/>
          </p:cNvSpPr>
          <p:nvPr userDrawn="1"/>
        </p:nvSpPr>
        <p:spPr bwMode="auto">
          <a:xfrm>
            <a:off x="23084368" y="13087350"/>
            <a:ext cx="4828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E90346AF-ACFB-4C64-9BFA-79D3B779B3BC}" type="slidenum">
              <a:rPr lang="en-US" sz="2000" smtClean="0"/>
              <a:pPr>
                <a:defRPr/>
              </a:pPr>
              <a:t>‹#›</a:t>
            </a:fld>
            <a:endParaRPr lang="en-US" sz="2000" dirty="0"/>
          </a:p>
        </p:txBody>
      </p:sp>
    </p:spTree>
    <p:extLst>
      <p:ext uri="{BB962C8B-B14F-4D97-AF65-F5344CB8AC3E}">
        <p14:creationId xmlns:p14="http://schemas.microsoft.com/office/powerpoint/2010/main" val="1531755915"/>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Lst>
  <p:txStyles>
    <p:titleStyle>
      <a:lvl1pPr algn="ctr" rtl="0" eaLnBrk="0" fontAlgn="base" hangingPunct="0">
        <a:lnSpc>
          <a:spcPct val="85000"/>
        </a:lnSpc>
        <a:spcBef>
          <a:spcPct val="0"/>
        </a:spcBef>
        <a:spcAft>
          <a:spcPct val="0"/>
        </a:spcAft>
        <a:defRPr sz="6400" b="1">
          <a:solidFill>
            <a:srgbClr val="00279F"/>
          </a:solidFill>
          <a:latin typeface="+mj-lt"/>
          <a:ea typeface="+mj-ea"/>
          <a:cs typeface="+mj-cs"/>
        </a:defRPr>
      </a:lvl1pPr>
      <a:lvl2pPr algn="ctr" rtl="0" eaLnBrk="0" fontAlgn="base" hangingPunct="0">
        <a:lnSpc>
          <a:spcPct val="85000"/>
        </a:lnSpc>
        <a:spcBef>
          <a:spcPct val="0"/>
        </a:spcBef>
        <a:spcAft>
          <a:spcPct val="0"/>
        </a:spcAft>
        <a:defRPr sz="6400" b="1">
          <a:solidFill>
            <a:srgbClr val="00279F"/>
          </a:solidFill>
          <a:latin typeface="Arial" charset="0"/>
        </a:defRPr>
      </a:lvl2pPr>
      <a:lvl3pPr algn="ctr" rtl="0" eaLnBrk="0" fontAlgn="base" hangingPunct="0">
        <a:lnSpc>
          <a:spcPct val="85000"/>
        </a:lnSpc>
        <a:spcBef>
          <a:spcPct val="0"/>
        </a:spcBef>
        <a:spcAft>
          <a:spcPct val="0"/>
        </a:spcAft>
        <a:defRPr sz="6400" b="1">
          <a:solidFill>
            <a:srgbClr val="00279F"/>
          </a:solidFill>
          <a:latin typeface="Arial" charset="0"/>
        </a:defRPr>
      </a:lvl3pPr>
      <a:lvl4pPr algn="ctr" rtl="0" eaLnBrk="0" fontAlgn="base" hangingPunct="0">
        <a:lnSpc>
          <a:spcPct val="85000"/>
        </a:lnSpc>
        <a:spcBef>
          <a:spcPct val="0"/>
        </a:spcBef>
        <a:spcAft>
          <a:spcPct val="0"/>
        </a:spcAft>
        <a:defRPr sz="6400" b="1">
          <a:solidFill>
            <a:srgbClr val="00279F"/>
          </a:solidFill>
          <a:latin typeface="Arial" charset="0"/>
        </a:defRPr>
      </a:lvl4pPr>
      <a:lvl5pPr algn="ctr" rtl="0" eaLnBrk="0" fontAlgn="base" hangingPunct="0">
        <a:lnSpc>
          <a:spcPct val="85000"/>
        </a:lnSpc>
        <a:spcBef>
          <a:spcPct val="0"/>
        </a:spcBef>
        <a:spcAft>
          <a:spcPct val="0"/>
        </a:spcAft>
        <a:defRPr sz="6400" b="1">
          <a:solidFill>
            <a:srgbClr val="00279F"/>
          </a:solidFill>
          <a:latin typeface="Arial" charset="0"/>
        </a:defRPr>
      </a:lvl5pPr>
      <a:lvl6pPr marL="914400" algn="ctr" rtl="0" eaLnBrk="0" fontAlgn="base" hangingPunct="0">
        <a:lnSpc>
          <a:spcPct val="85000"/>
        </a:lnSpc>
        <a:spcBef>
          <a:spcPct val="0"/>
        </a:spcBef>
        <a:spcAft>
          <a:spcPct val="0"/>
        </a:spcAft>
        <a:defRPr sz="6400" b="1">
          <a:solidFill>
            <a:srgbClr val="00279F"/>
          </a:solidFill>
          <a:latin typeface="Arial" charset="0"/>
        </a:defRPr>
      </a:lvl6pPr>
      <a:lvl7pPr marL="1828800" algn="ctr" rtl="0" eaLnBrk="0" fontAlgn="base" hangingPunct="0">
        <a:lnSpc>
          <a:spcPct val="85000"/>
        </a:lnSpc>
        <a:spcBef>
          <a:spcPct val="0"/>
        </a:spcBef>
        <a:spcAft>
          <a:spcPct val="0"/>
        </a:spcAft>
        <a:defRPr sz="6400" b="1">
          <a:solidFill>
            <a:srgbClr val="00279F"/>
          </a:solidFill>
          <a:latin typeface="Arial" charset="0"/>
        </a:defRPr>
      </a:lvl7pPr>
      <a:lvl8pPr marL="2743200" algn="ctr" rtl="0" eaLnBrk="0" fontAlgn="base" hangingPunct="0">
        <a:lnSpc>
          <a:spcPct val="85000"/>
        </a:lnSpc>
        <a:spcBef>
          <a:spcPct val="0"/>
        </a:spcBef>
        <a:spcAft>
          <a:spcPct val="0"/>
        </a:spcAft>
        <a:defRPr sz="6400" b="1">
          <a:solidFill>
            <a:srgbClr val="00279F"/>
          </a:solidFill>
          <a:latin typeface="Arial" charset="0"/>
        </a:defRPr>
      </a:lvl8pPr>
      <a:lvl9pPr marL="3657600" algn="ctr" rtl="0" eaLnBrk="0" fontAlgn="base" hangingPunct="0">
        <a:lnSpc>
          <a:spcPct val="85000"/>
        </a:lnSpc>
        <a:spcBef>
          <a:spcPct val="0"/>
        </a:spcBef>
        <a:spcAft>
          <a:spcPct val="0"/>
        </a:spcAft>
        <a:defRPr sz="6400" b="1">
          <a:solidFill>
            <a:srgbClr val="00279F"/>
          </a:solidFill>
          <a:latin typeface="Arial" charset="0"/>
        </a:defRPr>
      </a:lvl9pPr>
    </p:titleStyle>
    <p:bodyStyle>
      <a:lvl1pPr marL="685800" indent="-685800" algn="l" rtl="0" eaLnBrk="0" fontAlgn="base" hangingPunct="0">
        <a:spcBef>
          <a:spcPct val="20000"/>
        </a:spcBef>
        <a:spcAft>
          <a:spcPct val="0"/>
        </a:spcAft>
        <a:buSzPct val="100000"/>
        <a:buChar char="•"/>
        <a:defRPr sz="4800" b="1">
          <a:solidFill>
            <a:schemeClr val="tx1"/>
          </a:solidFill>
          <a:latin typeface="+mn-lt"/>
          <a:ea typeface="+mn-ea"/>
          <a:cs typeface="+mn-cs"/>
        </a:defRPr>
      </a:lvl1pPr>
      <a:lvl2pPr marL="1485900" indent="-571500" algn="l" rtl="0" eaLnBrk="0" fontAlgn="base" hangingPunct="0">
        <a:spcBef>
          <a:spcPct val="20000"/>
        </a:spcBef>
        <a:spcAft>
          <a:spcPct val="0"/>
        </a:spcAft>
        <a:buSzPct val="100000"/>
        <a:buChar char="—"/>
        <a:defRPr sz="4800" b="1">
          <a:solidFill>
            <a:schemeClr val="tx1"/>
          </a:solidFill>
          <a:latin typeface="+mn-lt"/>
        </a:defRPr>
      </a:lvl2pPr>
      <a:lvl3pPr marL="2286000" indent="-457200" algn="l" rtl="0" eaLnBrk="0" fontAlgn="base" hangingPunct="0">
        <a:spcBef>
          <a:spcPct val="20000"/>
        </a:spcBef>
        <a:spcAft>
          <a:spcPct val="0"/>
        </a:spcAft>
        <a:buSzPct val="100000"/>
        <a:buChar char="•"/>
        <a:defRPr sz="4000" b="1">
          <a:solidFill>
            <a:schemeClr val="tx1"/>
          </a:solidFill>
          <a:latin typeface="+mn-lt"/>
        </a:defRPr>
      </a:lvl3pPr>
      <a:lvl4pPr marL="3200400" indent="-457200" algn="l" rtl="0" eaLnBrk="0" fontAlgn="base" hangingPunct="0">
        <a:spcBef>
          <a:spcPct val="20000"/>
        </a:spcBef>
        <a:spcAft>
          <a:spcPct val="0"/>
        </a:spcAft>
        <a:buSzPct val="100000"/>
        <a:buChar char="–"/>
        <a:defRPr sz="4000">
          <a:solidFill>
            <a:schemeClr val="tx1"/>
          </a:solidFill>
          <a:latin typeface="Times New Roman" pitchFamily="18" charset="0"/>
        </a:defRPr>
      </a:lvl4pPr>
      <a:lvl5pPr marL="4114800" indent="-457200" algn="l" rtl="0" eaLnBrk="0" fontAlgn="base" hangingPunct="0">
        <a:spcBef>
          <a:spcPct val="20000"/>
        </a:spcBef>
        <a:spcAft>
          <a:spcPct val="0"/>
        </a:spcAft>
        <a:buSzPct val="100000"/>
        <a:buChar char="»"/>
        <a:defRPr sz="4000">
          <a:solidFill>
            <a:schemeClr val="tx1"/>
          </a:solidFill>
          <a:latin typeface="Times New Roman" pitchFamily="18" charset="0"/>
        </a:defRPr>
      </a:lvl5pPr>
      <a:lvl6pPr marL="5029200" indent="-457200" algn="l" rtl="0" eaLnBrk="0" fontAlgn="base" hangingPunct="0">
        <a:spcBef>
          <a:spcPct val="20000"/>
        </a:spcBef>
        <a:spcAft>
          <a:spcPct val="0"/>
        </a:spcAft>
        <a:buSzPct val="100000"/>
        <a:buChar char="»"/>
        <a:defRPr sz="4000">
          <a:solidFill>
            <a:schemeClr val="tx1"/>
          </a:solidFill>
          <a:latin typeface="Times New Roman" pitchFamily="18" charset="0"/>
        </a:defRPr>
      </a:lvl6pPr>
      <a:lvl7pPr marL="5943600" indent="-457200" algn="l" rtl="0" eaLnBrk="0" fontAlgn="base" hangingPunct="0">
        <a:spcBef>
          <a:spcPct val="20000"/>
        </a:spcBef>
        <a:spcAft>
          <a:spcPct val="0"/>
        </a:spcAft>
        <a:buSzPct val="100000"/>
        <a:buChar char="»"/>
        <a:defRPr sz="4000">
          <a:solidFill>
            <a:schemeClr val="tx1"/>
          </a:solidFill>
          <a:latin typeface="Times New Roman" pitchFamily="18" charset="0"/>
        </a:defRPr>
      </a:lvl7pPr>
      <a:lvl8pPr marL="6858000" indent="-457200" algn="l" rtl="0" eaLnBrk="0" fontAlgn="base" hangingPunct="0">
        <a:spcBef>
          <a:spcPct val="20000"/>
        </a:spcBef>
        <a:spcAft>
          <a:spcPct val="0"/>
        </a:spcAft>
        <a:buSzPct val="100000"/>
        <a:buChar char="»"/>
        <a:defRPr sz="4000">
          <a:solidFill>
            <a:schemeClr val="tx1"/>
          </a:solidFill>
          <a:latin typeface="Times New Roman" pitchFamily="18" charset="0"/>
        </a:defRPr>
      </a:lvl8pPr>
      <a:lvl9pPr marL="7772400" indent="-457200" algn="l" rtl="0" eaLnBrk="0" fontAlgn="base" hangingPunct="0">
        <a:spcBef>
          <a:spcPct val="20000"/>
        </a:spcBef>
        <a:spcAft>
          <a:spcPct val="0"/>
        </a:spcAft>
        <a:buSzPct val="100000"/>
        <a:buChar char="»"/>
        <a:defRPr sz="4000">
          <a:solidFill>
            <a:schemeClr val="tx1"/>
          </a:solidFill>
          <a:latin typeface="Times New Roman" pitchFamily="18" charset="0"/>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3.wmf"/><Relationship Id="rId7" Type="http://schemas.openxmlformats.org/officeDocument/2006/relationships/hyperlink" Target="https://conferences.lbl.gov/event/82/"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s/_rels/slide28.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37.emf"/><Relationship Id="rId4" Type="http://schemas.openxmlformats.org/officeDocument/2006/relationships/hyperlink" Target="https://conferences.lbl.gov/event/82/"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 name="Soren Prestemon…"/>
          <p:cNvSpPr txBox="1">
            <a:spLocks noGrp="1"/>
          </p:cNvSpPr>
          <p:nvPr>
            <p:ph type="body" sz="half" idx="1"/>
          </p:nvPr>
        </p:nvSpPr>
        <p:spPr>
          <a:xfrm>
            <a:off x="3965574" y="8798395"/>
            <a:ext cx="16452852" cy="4380318"/>
          </a:xfrm>
          <a:prstGeom prst="rect">
            <a:avLst/>
          </a:prstGeom>
        </p:spPr>
        <p:txBody>
          <a:bodyPr/>
          <a:lstStyle/>
          <a:p>
            <a:pPr>
              <a:lnSpc>
                <a:spcPct val="80000"/>
              </a:lnSpc>
              <a:spcBef>
                <a:spcPts val="800"/>
              </a:spcBef>
              <a:defRPr sz="3600"/>
            </a:pPr>
            <a:r>
              <a:rPr lang="en-US" dirty="0"/>
              <a:t>Paolo Ferracin, Giorgio Ambrosio, Lance Cooley, Ramesh Gupta, Vadim </a:t>
            </a:r>
            <a:r>
              <a:rPr lang="en-US" dirty="0" err="1"/>
              <a:t>Kashikhin</a:t>
            </a:r>
            <a:r>
              <a:rPr lang="en-US" dirty="0"/>
              <a:t>, Alexander Zlobin</a:t>
            </a:r>
          </a:p>
          <a:p>
            <a:pPr>
              <a:lnSpc>
                <a:spcPct val="80000"/>
              </a:lnSpc>
              <a:spcBef>
                <a:spcPts val="800"/>
              </a:spcBef>
              <a:defRPr sz="3600"/>
            </a:pPr>
            <a:endParaRPr lang="en-US" dirty="0"/>
          </a:p>
          <a:p>
            <a:pPr>
              <a:lnSpc>
                <a:spcPct val="80000"/>
              </a:lnSpc>
              <a:spcBef>
                <a:spcPts val="800"/>
              </a:spcBef>
              <a:defRPr sz="3600"/>
            </a:pPr>
            <a:r>
              <a:rPr dirty="0"/>
              <a:t>US Magnet Development Program</a:t>
            </a:r>
          </a:p>
          <a:p>
            <a:pPr>
              <a:lnSpc>
                <a:spcPct val="80000"/>
              </a:lnSpc>
              <a:spcBef>
                <a:spcPts val="600"/>
              </a:spcBef>
              <a:defRPr sz="3600"/>
            </a:pPr>
            <a:endParaRPr dirty="0"/>
          </a:p>
        </p:txBody>
      </p:sp>
      <p:sp>
        <p:nvSpPr>
          <p:cNvPr id="1012" name="High Field Magnet Technology…"/>
          <p:cNvSpPr txBox="1"/>
          <p:nvPr/>
        </p:nvSpPr>
        <p:spPr>
          <a:xfrm>
            <a:off x="1466088" y="4947343"/>
            <a:ext cx="21451824" cy="32778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8" tIns="91438" rIns="91438" bIns="91438">
            <a:spAutoFit/>
          </a:bodyPr>
          <a:lstStyle>
            <a:lvl1pPr algn="ctr">
              <a:defRPr sz="6700">
                <a:solidFill>
                  <a:srgbClr val="FFFFFF"/>
                </a:solidFill>
                <a:latin typeface="Franklin Gothic Book"/>
                <a:ea typeface="Franklin Gothic Book"/>
                <a:cs typeface="Franklin Gothic Book"/>
                <a:sym typeface="Franklin Gothic Book"/>
              </a:defRPr>
            </a:lvl1pPr>
          </a:lstStyle>
          <a:p>
            <a:r>
              <a:rPr lang="en-GB" b="1" dirty="0"/>
              <a:t>MDP Technical Meeting # 3 on </a:t>
            </a:r>
          </a:p>
          <a:p>
            <a:endParaRPr lang="en-GB" b="1" dirty="0"/>
          </a:p>
          <a:p>
            <a:r>
              <a:rPr lang="en-GB" b="1" dirty="0"/>
              <a:t> 20 T hybrid magnet and comparative analysis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1A2F-EB54-400A-B73C-6720F7BB0986}"/>
              </a:ext>
            </a:extLst>
          </p:cNvPr>
          <p:cNvSpPr>
            <a:spLocks noGrp="1"/>
          </p:cNvSpPr>
          <p:nvPr>
            <p:ph type="title"/>
          </p:nvPr>
        </p:nvSpPr>
        <p:spPr/>
        <p:txBody>
          <a:bodyPr/>
          <a:lstStyle/>
          <a:p>
            <a:r>
              <a:rPr lang="en-US" dirty="0"/>
              <a:t>Design criteria for a 20 T hybrid magnet</a:t>
            </a:r>
          </a:p>
        </p:txBody>
      </p:sp>
      <p:sp>
        <p:nvSpPr>
          <p:cNvPr id="3" name="Slide Number Placeholder 2">
            <a:extLst>
              <a:ext uri="{FF2B5EF4-FFF2-40B4-BE49-F238E27FC236}">
                <a16:creationId xmlns:a16="http://schemas.microsoft.com/office/drawing/2014/main" id="{90919D02-5C34-45A0-AF3A-74E1C6A5AC90}"/>
              </a:ext>
            </a:extLst>
          </p:cNvPr>
          <p:cNvSpPr>
            <a:spLocks noGrp="1"/>
          </p:cNvSpPr>
          <p:nvPr>
            <p:ph type="sldNum" sz="quarter" idx="2"/>
          </p:nvPr>
        </p:nvSpPr>
        <p:spPr/>
        <p:txBody>
          <a:bodyPr/>
          <a:lstStyle/>
          <a:p>
            <a:fld id="{86CB4B4D-7CA3-9044-876B-883B54F8677D}" type="slidenum">
              <a:rPr lang="en-US" smtClean="0"/>
              <a:t>10</a:t>
            </a:fld>
            <a:endParaRPr lang="en-US"/>
          </a:p>
        </p:txBody>
      </p:sp>
      <p:sp>
        <p:nvSpPr>
          <p:cNvPr id="4" name="Text Placeholder 3">
            <a:extLst>
              <a:ext uri="{FF2B5EF4-FFF2-40B4-BE49-F238E27FC236}">
                <a16:creationId xmlns:a16="http://schemas.microsoft.com/office/drawing/2014/main" id="{F8A3374D-8446-4FC2-897E-A05FEF535098}"/>
              </a:ext>
            </a:extLst>
          </p:cNvPr>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17370AF3-516B-4010-8492-6FE552EFCC56}"/>
              </a:ext>
            </a:extLst>
          </p:cNvPr>
          <p:cNvSpPr>
            <a:spLocks noGrp="1"/>
          </p:cNvSpPr>
          <p:nvPr>
            <p:ph type="ftr" sz="quarter" idx="10"/>
          </p:nvPr>
        </p:nvSpPr>
        <p:spPr/>
        <p:txBody>
          <a:bodyPr/>
          <a:lstStyle/>
          <a:p>
            <a:r>
              <a:rPr lang="en-GB"/>
              <a:t>Comparative analysis of magnet design concepts</a:t>
            </a:r>
            <a:endParaRPr lang="en-US" dirty="0"/>
          </a:p>
        </p:txBody>
      </p:sp>
      <p:pic>
        <p:nvPicPr>
          <p:cNvPr id="6" name="Picture 5">
            <a:extLst>
              <a:ext uri="{FF2B5EF4-FFF2-40B4-BE49-F238E27FC236}">
                <a16:creationId xmlns:a16="http://schemas.microsoft.com/office/drawing/2014/main" id="{DC1FB51E-26F3-4C7E-8511-339A866A7411}"/>
              </a:ext>
            </a:extLst>
          </p:cNvPr>
          <p:cNvPicPr>
            <a:picLocks noChangeAspect="1"/>
          </p:cNvPicPr>
          <p:nvPr/>
        </p:nvPicPr>
        <p:blipFill rotWithShape="1">
          <a:blip r:embed="rId2"/>
          <a:srcRect l="14043" r="20224"/>
          <a:stretch/>
        </p:blipFill>
        <p:spPr>
          <a:xfrm>
            <a:off x="0" y="2604789"/>
            <a:ext cx="11588620" cy="9916893"/>
          </a:xfrm>
          <a:prstGeom prst="rect">
            <a:avLst/>
          </a:prstGeom>
        </p:spPr>
      </p:pic>
      <p:pic>
        <p:nvPicPr>
          <p:cNvPr id="7" name="Picture 6">
            <a:extLst>
              <a:ext uri="{FF2B5EF4-FFF2-40B4-BE49-F238E27FC236}">
                <a16:creationId xmlns:a16="http://schemas.microsoft.com/office/drawing/2014/main" id="{78DAE438-3B9D-4597-9758-7C66620C842B}"/>
              </a:ext>
            </a:extLst>
          </p:cNvPr>
          <p:cNvPicPr>
            <a:picLocks noChangeAspect="1"/>
          </p:cNvPicPr>
          <p:nvPr/>
        </p:nvPicPr>
        <p:blipFill rotWithShape="1">
          <a:blip r:embed="rId3"/>
          <a:srcRect l="18388" r="14017"/>
          <a:stretch/>
        </p:blipFill>
        <p:spPr>
          <a:xfrm>
            <a:off x="12292175" y="2628927"/>
            <a:ext cx="11858928" cy="9868616"/>
          </a:xfrm>
          <a:prstGeom prst="rect">
            <a:avLst/>
          </a:prstGeom>
        </p:spPr>
      </p:pic>
    </p:spTree>
    <p:extLst>
      <p:ext uri="{BB962C8B-B14F-4D97-AF65-F5344CB8AC3E}">
        <p14:creationId xmlns:p14="http://schemas.microsoft.com/office/powerpoint/2010/main" val="9243001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BC2D2-CA79-4058-BDD1-6A6A9307A6DC}"/>
              </a:ext>
            </a:extLst>
          </p:cNvPr>
          <p:cNvSpPr>
            <a:spLocks noGrp="1"/>
          </p:cNvSpPr>
          <p:nvPr>
            <p:ph type="title"/>
          </p:nvPr>
        </p:nvSpPr>
        <p:spPr/>
        <p:txBody>
          <a:bodyPr/>
          <a:lstStyle/>
          <a:p>
            <a:r>
              <a:rPr lang="en-US" dirty="0"/>
              <a:t>Design criteria for a 20 T hybrid magnet</a:t>
            </a:r>
          </a:p>
        </p:txBody>
      </p:sp>
      <p:sp>
        <p:nvSpPr>
          <p:cNvPr id="3" name="Slide Number Placeholder 2">
            <a:extLst>
              <a:ext uri="{FF2B5EF4-FFF2-40B4-BE49-F238E27FC236}">
                <a16:creationId xmlns:a16="http://schemas.microsoft.com/office/drawing/2014/main" id="{B3E7139C-D654-4EEC-991B-4472B86475D2}"/>
              </a:ext>
            </a:extLst>
          </p:cNvPr>
          <p:cNvSpPr>
            <a:spLocks noGrp="1"/>
          </p:cNvSpPr>
          <p:nvPr>
            <p:ph type="sldNum" sz="quarter" idx="2"/>
          </p:nvPr>
        </p:nvSpPr>
        <p:spPr/>
        <p:txBody>
          <a:bodyPr/>
          <a:lstStyle/>
          <a:p>
            <a:fld id="{86CB4B4D-7CA3-9044-876B-883B54F8677D}" type="slidenum">
              <a:rPr lang="en-US" smtClean="0"/>
              <a:t>11</a:t>
            </a:fld>
            <a:endParaRPr lang="en-US"/>
          </a:p>
        </p:txBody>
      </p:sp>
      <p:sp>
        <p:nvSpPr>
          <p:cNvPr id="4" name="Text Placeholder 3">
            <a:extLst>
              <a:ext uri="{FF2B5EF4-FFF2-40B4-BE49-F238E27FC236}">
                <a16:creationId xmlns:a16="http://schemas.microsoft.com/office/drawing/2014/main" id="{850789A5-E2A7-494F-B3E9-B719C7A5FC71}"/>
              </a:ext>
            </a:extLst>
          </p:cNvPr>
          <p:cNvSpPr>
            <a:spLocks noGrp="1"/>
          </p:cNvSpPr>
          <p:nvPr>
            <p:ph type="body" idx="1"/>
          </p:nvPr>
        </p:nvSpPr>
        <p:spPr/>
        <p:txBody>
          <a:bodyPr/>
          <a:lstStyle/>
          <a:p>
            <a:endParaRPr lang="en-US" dirty="0"/>
          </a:p>
          <a:p>
            <a:endParaRPr lang="en-US" dirty="0"/>
          </a:p>
          <a:p>
            <a:endParaRPr lang="en-US" dirty="0"/>
          </a:p>
          <a:p>
            <a:r>
              <a:rPr lang="en-US" dirty="0"/>
              <a:t>Previous work within FCC collaboration on a 16 T dipole magnet </a:t>
            </a:r>
          </a:p>
        </p:txBody>
      </p:sp>
      <p:sp>
        <p:nvSpPr>
          <p:cNvPr id="5" name="Footer Placeholder 4">
            <a:extLst>
              <a:ext uri="{FF2B5EF4-FFF2-40B4-BE49-F238E27FC236}">
                <a16:creationId xmlns:a16="http://schemas.microsoft.com/office/drawing/2014/main" id="{68134581-0A91-407F-8D53-11A2A2374793}"/>
              </a:ext>
            </a:extLst>
          </p:cNvPr>
          <p:cNvSpPr>
            <a:spLocks noGrp="1"/>
          </p:cNvSpPr>
          <p:nvPr>
            <p:ph type="ftr" sz="quarter" idx="10"/>
          </p:nvPr>
        </p:nvSpPr>
        <p:spPr/>
        <p:txBody>
          <a:bodyPr/>
          <a:lstStyle/>
          <a:p>
            <a:r>
              <a:rPr lang="en-GB"/>
              <a:t>Comparative analysis of magnet design concepts</a:t>
            </a:r>
            <a:endParaRPr lang="en-US" dirty="0"/>
          </a:p>
        </p:txBody>
      </p:sp>
    </p:spTree>
    <p:extLst>
      <p:ext uri="{BB962C8B-B14F-4D97-AF65-F5344CB8AC3E}">
        <p14:creationId xmlns:p14="http://schemas.microsoft.com/office/powerpoint/2010/main" val="427899030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2B3BE-833C-4583-B782-77D6ADB9E788}"/>
              </a:ext>
            </a:extLst>
          </p:cNvPr>
          <p:cNvSpPr>
            <a:spLocks noGrp="1"/>
          </p:cNvSpPr>
          <p:nvPr>
            <p:ph type="title"/>
          </p:nvPr>
        </p:nvSpPr>
        <p:spPr/>
        <p:txBody>
          <a:bodyPr/>
          <a:lstStyle/>
          <a:p>
            <a:r>
              <a:rPr lang="en-US" dirty="0"/>
              <a:t>Design criteria for a 20 T hybrid magnet</a:t>
            </a:r>
          </a:p>
        </p:txBody>
      </p:sp>
      <p:sp>
        <p:nvSpPr>
          <p:cNvPr id="3" name="Slide Number Placeholder 2">
            <a:extLst>
              <a:ext uri="{FF2B5EF4-FFF2-40B4-BE49-F238E27FC236}">
                <a16:creationId xmlns:a16="http://schemas.microsoft.com/office/drawing/2014/main" id="{20C43D30-86CE-4087-947E-A836ADC9E543}"/>
              </a:ext>
            </a:extLst>
          </p:cNvPr>
          <p:cNvSpPr>
            <a:spLocks noGrp="1"/>
          </p:cNvSpPr>
          <p:nvPr>
            <p:ph type="sldNum" sz="quarter" idx="2"/>
          </p:nvPr>
        </p:nvSpPr>
        <p:spPr/>
        <p:txBody>
          <a:bodyPr/>
          <a:lstStyle/>
          <a:p>
            <a:fld id="{86CB4B4D-7CA3-9044-876B-883B54F8677D}" type="slidenum">
              <a:rPr lang="en-US" smtClean="0"/>
              <a:t>12</a:t>
            </a:fld>
            <a:endParaRPr lang="en-US"/>
          </a:p>
        </p:txBody>
      </p:sp>
      <p:sp>
        <p:nvSpPr>
          <p:cNvPr id="4" name="Text Placeholder 3">
            <a:extLst>
              <a:ext uri="{FF2B5EF4-FFF2-40B4-BE49-F238E27FC236}">
                <a16:creationId xmlns:a16="http://schemas.microsoft.com/office/drawing/2014/main" id="{D08F5785-3FF1-4E1E-A968-FE1384798463}"/>
              </a:ext>
            </a:extLst>
          </p:cNvPr>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1ABCBFE4-B1A6-4686-ADA6-49A7DE1353E7}"/>
              </a:ext>
            </a:extLst>
          </p:cNvPr>
          <p:cNvSpPr>
            <a:spLocks noGrp="1"/>
          </p:cNvSpPr>
          <p:nvPr>
            <p:ph type="ftr" sz="quarter" idx="10"/>
          </p:nvPr>
        </p:nvSpPr>
        <p:spPr/>
        <p:txBody>
          <a:bodyPr/>
          <a:lstStyle/>
          <a:p>
            <a:r>
              <a:rPr lang="en-GB"/>
              <a:t>Comparative analysis of magnet design concepts</a:t>
            </a:r>
            <a:endParaRPr lang="en-US" dirty="0"/>
          </a:p>
        </p:txBody>
      </p:sp>
      <p:pic>
        <p:nvPicPr>
          <p:cNvPr id="6" name="Picture 5">
            <a:extLst>
              <a:ext uri="{FF2B5EF4-FFF2-40B4-BE49-F238E27FC236}">
                <a16:creationId xmlns:a16="http://schemas.microsoft.com/office/drawing/2014/main" id="{9A41C9AC-0754-4F07-B0A7-4D17D9C18869}"/>
              </a:ext>
            </a:extLst>
          </p:cNvPr>
          <p:cNvPicPr>
            <a:picLocks noChangeAspect="1"/>
          </p:cNvPicPr>
          <p:nvPr/>
        </p:nvPicPr>
        <p:blipFill>
          <a:blip r:embed="rId2"/>
          <a:stretch>
            <a:fillRect/>
          </a:stretch>
        </p:blipFill>
        <p:spPr>
          <a:xfrm>
            <a:off x="2228249" y="3038186"/>
            <a:ext cx="8229599" cy="8758459"/>
          </a:xfrm>
          <a:prstGeom prst="rect">
            <a:avLst/>
          </a:prstGeom>
        </p:spPr>
      </p:pic>
      <p:pic>
        <p:nvPicPr>
          <p:cNvPr id="7" name="Picture 6">
            <a:extLst>
              <a:ext uri="{FF2B5EF4-FFF2-40B4-BE49-F238E27FC236}">
                <a16:creationId xmlns:a16="http://schemas.microsoft.com/office/drawing/2014/main" id="{B70B35E7-04F6-488E-993B-45C8A507835D}"/>
              </a:ext>
            </a:extLst>
          </p:cNvPr>
          <p:cNvPicPr>
            <a:picLocks noChangeAspect="1"/>
          </p:cNvPicPr>
          <p:nvPr/>
        </p:nvPicPr>
        <p:blipFill rotWithShape="1">
          <a:blip r:embed="rId3"/>
          <a:srcRect l="29558" t="27052" r="29218" b="8725"/>
          <a:stretch/>
        </p:blipFill>
        <p:spPr>
          <a:xfrm>
            <a:off x="13118842" y="3209421"/>
            <a:ext cx="9647852" cy="8454524"/>
          </a:xfrm>
          <a:prstGeom prst="rect">
            <a:avLst/>
          </a:prstGeom>
        </p:spPr>
      </p:pic>
    </p:spTree>
    <p:extLst>
      <p:ext uri="{BB962C8B-B14F-4D97-AF65-F5344CB8AC3E}">
        <p14:creationId xmlns:p14="http://schemas.microsoft.com/office/powerpoint/2010/main" val="130319328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9D4B0-6555-4357-B662-0A322B7A8BB8}"/>
              </a:ext>
            </a:extLst>
          </p:cNvPr>
          <p:cNvSpPr>
            <a:spLocks noGrp="1"/>
          </p:cNvSpPr>
          <p:nvPr>
            <p:ph type="title"/>
          </p:nvPr>
        </p:nvSpPr>
        <p:spPr/>
        <p:txBody>
          <a:bodyPr/>
          <a:lstStyle/>
          <a:p>
            <a:r>
              <a:rPr lang="en-US" dirty="0"/>
              <a:t>Design criteria for a 20 T hybrid magnet</a:t>
            </a:r>
          </a:p>
        </p:txBody>
      </p:sp>
      <p:sp>
        <p:nvSpPr>
          <p:cNvPr id="3" name="Slide Number Placeholder 2">
            <a:extLst>
              <a:ext uri="{FF2B5EF4-FFF2-40B4-BE49-F238E27FC236}">
                <a16:creationId xmlns:a16="http://schemas.microsoft.com/office/drawing/2014/main" id="{016ED9D4-A736-4943-A098-3E3B95D0A9A1}"/>
              </a:ext>
            </a:extLst>
          </p:cNvPr>
          <p:cNvSpPr>
            <a:spLocks noGrp="1"/>
          </p:cNvSpPr>
          <p:nvPr>
            <p:ph type="sldNum" sz="quarter" idx="2"/>
          </p:nvPr>
        </p:nvSpPr>
        <p:spPr/>
        <p:txBody>
          <a:bodyPr/>
          <a:lstStyle/>
          <a:p>
            <a:fld id="{86CB4B4D-7CA3-9044-876B-883B54F8677D}" type="slidenum">
              <a:rPr lang="en-US" smtClean="0"/>
              <a:t>13</a:t>
            </a:fld>
            <a:endParaRPr lang="en-US"/>
          </a:p>
        </p:txBody>
      </p:sp>
      <p:sp>
        <p:nvSpPr>
          <p:cNvPr id="4" name="Text Placeholder 3">
            <a:extLst>
              <a:ext uri="{FF2B5EF4-FFF2-40B4-BE49-F238E27FC236}">
                <a16:creationId xmlns:a16="http://schemas.microsoft.com/office/drawing/2014/main" id="{BC5F31BC-1134-4FF1-85E3-406E69316B30}"/>
              </a:ext>
            </a:extLst>
          </p:cNvPr>
          <p:cNvSpPr>
            <a:spLocks noGrp="1"/>
          </p:cNvSpPr>
          <p:nvPr>
            <p:ph type="body" idx="1"/>
          </p:nvPr>
        </p:nvSpPr>
        <p:spPr/>
        <p:txBody>
          <a:bodyPr/>
          <a:lstStyle/>
          <a:p>
            <a:r>
              <a:rPr lang="en-US" dirty="0"/>
              <a:t>Action items</a:t>
            </a:r>
          </a:p>
          <a:p>
            <a:endParaRPr lang="en-US" dirty="0"/>
          </a:p>
          <a:p>
            <a:pPr lvl="1"/>
            <a:r>
              <a:rPr lang="en-US" dirty="0"/>
              <a:t>Review parameters and modify, simplify, reject/accept</a:t>
            </a:r>
          </a:p>
          <a:p>
            <a:pPr lvl="1"/>
            <a:endParaRPr lang="en-US" dirty="0"/>
          </a:p>
          <a:p>
            <a:pPr lvl="1"/>
            <a:r>
              <a:rPr lang="en-US" dirty="0"/>
              <a:t>Add parameters for HTS insert, both REBCO and Bi2212</a:t>
            </a:r>
          </a:p>
          <a:p>
            <a:pPr lvl="2"/>
            <a:r>
              <a:rPr lang="en-US" dirty="0"/>
              <a:t>Do we use educated guess of critical current in 5 years from now or current values ?</a:t>
            </a:r>
          </a:p>
        </p:txBody>
      </p:sp>
      <p:sp>
        <p:nvSpPr>
          <p:cNvPr id="5" name="Footer Placeholder 4">
            <a:extLst>
              <a:ext uri="{FF2B5EF4-FFF2-40B4-BE49-F238E27FC236}">
                <a16:creationId xmlns:a16="http://schemas.microsoft.com/office/drawing/2014/main" id="{247133D2-9BAE-4AC4-97D7-24B4896AD235}"/>
              </a:ext>
            </a:extLst>
          </p:cNvPr>
          <p:cNvSpPr>
            <a:spLocks noGrp="1"/>
          </p:cNvSpPr>
          <p:nvPr>
            <p:ph type="ftr" sz="quarter" idx="10"/>
          </p:nvPr>
        </p:nvSpPr>
        <p:spPr/>
        <p:txBody>
          <a:bodyPr/>
          <a:lstStyle/>
          <a:p>
            <a:r>
              <a:rPr lang="en-GB"/>
              <a:t>Comparative analysis of magnet design concepts</a:t>
            </a:r>
            <a:endParaRPr lang="en-US" dirty="0"/>
          </a:p>
        </p:txBody>
      </p:sp>
    </p:spTree>
    <p:extLst>
      <p:ext uri="{BB962C8B-B14F-4D97-AF65-F5344CB8AC3E}">
        <p14:creationId xmlns:p14="http://schemas.microsoft.com/office/powerpoint/2010/main" val="64393170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4A3DA-0F42-4CE5-AA90-442FC6A76ADE}"/>
              </a:ext>
            </a:extLst>
          </p:cNvPr>
          <p:cNvSpPr>
            <a:spLocks noGrp="1"/>
          </p:cNvSpPr>
          <p:nvPr>
            <p:ph type="title"/>
          </p:nvPr>
        </p:nvSpPr>
        <p:spPr/>
        <p:txBody>
          <a:bodyPr/>
          <a:lstStyle/>
          <a:p>
            <a:r>
              <a:rPr lang="en-US" dirty="0"/>
              <a:t>Outline</a:t>
            </a:r>
          </a:p>
        </p:txBody>
      </p:sp>
      <p:sp>
        <p:nvSpPr>
          <p:cNvPr id="3" name="Slide Number Placeholder 2">
            <a:extLst>
              <a:ext uri="{FF2B5EF4-FFF2-40B4-BE49-F238E27FC236}">
                <a16:creationId xmlns:a16="http://schemas.microsoft.com/office/drawing/2014/main" id="{56B685B3-4541-4E98-8232-DC4164E52D36}"/>
              </a:ext>
            </a:extLst>
          </p:cNvPr>
          <p:cNvSpPr>
            <a:spLocks noGrp="1"/>
          </p:cNvSpPr>
          <p:nvPr>
            <p:ph type="sldNum" sz="quarter" idx="2"/>
          </p:nvPr>
        </p:nvSpPr>
        <p:spPr/>
        <p:txBody>
          <a:bodyPr/>
          <a:lstStyle/>
          <a:p>
            <a:fld id="{86CB4B4D-7CA3-9044-876B-883B54F8677D}" type="slidenum">
              <a:rPr lang="en-US" smtClean="0"/>
              <a:t>14</a:t>
            </a:fld>
            <a:endParaRPr lang="en-US"/>
          </a:p>
        </p:txBody>
      </p:sp>
      <p:sp>
        <p:nvSpPr>
          <p:cNvPr id="4" name="Text Placeholder 3">
            <a:extLst>
              <a:ext uri="{FF2B5EF4-FFF2-40B4-BE49-F238E27FC236}">
                <a16:creationId xmlns:a16="http://schemas.microsoft.com/office/drawing/2014/main" id="{DE7F6E44-D1D5-48FC-AEB1-F04D4885FB6D}"/>
              </a:ext>
            </a:extLst>
          </p:cNvPr>
          <p:cNvSpPr>
            <a:spLocks noGrp="1"/>
          </p:cNvSpPr>
          <p:nvPr>
            <p:ph type="body" idx="1"/>
          </p:nvPr>
        </p:nvSpPr>
        <p:spPr/>
        <p:txBody>
          <a:bodyPr>
            <a:normAutofit/>
          </a:bodyPr>
          <a:lstStyle/>
          <a:p>
            <a:r>
              <a:rPr lang="en-US" dirty="0"/>
              <a:t>Definition of the goals of the working group</a:t>
            </a:r>
          </a:p>
          <a:p>
            <a:endParaRPr lang="en-US" dirty="0"/>
          </a:p>
          <a:p>
            <a:r>
              <a:rPr lang="en-US" dirty="0"/>
              <a:t>Design criteria for a 20 T hybrid magnet</a:t>
            </a:r>
          </a:p>
          <a:p>
            <a:endParaRPr lang="en-US" dirty="0"/>
          </a:p>
          <a:p>
            <a:r>
              <a:rPr lang="en-US" dirty="0">
                <a:solidFill>
                  <a:schemeClr val="accent6"/>
                </a:solidFill>
              </a:rPr>
              <a:t>Overview of current hybrid work</a:t>
            </a:r>
          </a:p>
          <a:p>
            <a:endParaRPr lang="en-US" dirty="0"/>
          </a:p>
          <a:p>
            <a:r>
              <a:rPr lang="en-US" dirty="0"/>
              <a:t>Action items</a:t>
            </a:r>
          </a:p>
        </p:txBody>
      </p:sp>
      <p:sp>
        <p:nvSpPr>
          <p:cNvPr id="5" name="Footer Placeholder 4">
            <a:extLst>
              <a:ext uri="{FF2B5EF4-FFF2-40B4-BE49-F238E27FC236}">
                <a16:creationId xmlns:a16="http://schemas.microsoft.com/office/drawing/2014/main" id="{BF52109A-844E-4878-9BA6-222A887C28BB}"/>
              </a:ext>
            </a:extLst>
          </p:cNvPr>
          <p:cNvSpPr>
            <a:spLocks noGrp="1"/>
          </p:cNvSpPr>
          <p:nvPr>
            <p:ph type="ftr" sz="quarter" idx="10"/>
          </p:nvPr>
        </p:nvSpPr>
        <p:spPr/>
        <p:txBody>
          <a:bodyPr/>
          <a:lstStyle/>
          <a:p>
            <a:r>
              <a:rPr lang="en-GB"/>
              <a:t>Comparative analysis of magnet design concepts</a:t>
            </a:r>
            <a:endParaRPr lang="en-US" dirty="0"/>
          </a:p>
        </p:txBody>
      </p:sp>
    </p:spTree>
    <p:extLst>
      <p:ext uri="{BB962C8B-B14F-4D97-AF65-F5344CB8AC3E}">
        <p14:creationId xmlns:p14="http://schemas.microsoft.com/office/powerpoint/2010/main" val="275735409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75FC2-9C4D-462F-ACE1-76ED757B1B7B}"/>
              </a:ext>
            </a:extLst>
          </p:cNvPr>
          <p:cNvSpPr>
            <a:spLocks noGrp="1"/>
          </p:cNvSpPr>
          <p:nvPr>
            <p:ph type="title"/>
          </p:nvPr>
        </p:nvSpPr>
        <p:spPr/>
        <p:txBody>
          <a:bodyPr/>
          <a:lstStyle/>
          <a:p>
            <a:r>
              <a:rPr lang="en-US" dirty="0"/>
              <a:t>Overview of current hybrid work</a:t>
            </a:r>
          </a:p>
        </p:txBody>
      </p:sp>
      <p:sp>
        <p:nvSpPr>
          <p:cNvPr id="3" name="Slide Number Placeholder 2">
            <a:extLst>
              <a:ext uri="{FF2B5EF4-FFF2-40B4-BE49-F238E27FC236}">
                <a16:creationId xmlns:a16="http://schemas.microsoft.com/office/drawing/2014/main" id="{49E9DB4D-1B64-4ED7-9849-3C76410BB54A}"/>
              </a:ext>
            </a:extLst>
          </p:cNvPr>
          <p:cNvSpPr>
            <a:spLocks noGrp="1"/>
          </p:cNvSpPr>
          <p:nvPr>
            <p:ph type="sldNum" sz="quarter" idx="2"/>
          </p:nvPr>
        </p:nvSpPr>
        <p:spPr/>
        <p:txBody>
          <a:bodyPr/>
          <a:lstStyle/>
          <a:p>
            <a:fld id="{86CB4B4D-7CA3-9044-876B-883B54F8677D}" type="slidenum">
              <a:rPr lang="en-US" smtClean="0"/>
              <a:t>15</a:t>
            </a:fld>
            <a:endParaRPr lang="en-US"/>
          </a:p>
        </p:txBody>
      </p:sp>
      <p:sp>
        <p:nvSpPr>
          <p:cNvPr id="4" name="Text Placeholder 3">
            <a:extLst>
              <a:ext uri="{FF2B5EF4-FFF2-40B4-BE49-F238E27FC236}">
                <a16:creationId xmlns:a16="http://schemas.microsoft.com/office/drawing/2014/main" id="{0F4FFB3A-F8E8-4D06-9E95-54BDA40E1982}"/>
              </a:ext>
            </a:extLst>
          </p:cNvPr>
          <p:cNvSpPr>
            <a:spLocks noGrp="1"/>
          </p:cNvSpPr>
          <p:nvPr>
            <p:ph type="body" idx="1"/>
          </p:nvPr>
        </p:nvSpPr>
        <p:spPr/>
        <p:txBody>
          <a:bodyPr/>
          <a:lstStyle/>
          <a:p>
            <a:endParaRPr lang="en-US" dirty="0">
              <a:solidFill>
                <a:schemeClr val="accent6"/>
              </a:solidFill>
              <a:sym typeface="Symbol" panose="05050102010706020507" pitchFamily="18" charset="2"/>
            </a:endParaRPr>
          </a:p>
          <a:p>
            <a:endParaRPr lang="en-US" dirty="0">
              <a:solidFill>
                <a:schemeClr val="accent6"/>
              </a:solidFill>
              <a:sym typeface="Symbol" panose="05050102010706020507" pitchFamily="18" charset="2"/>
            </a:endParaRPr>
          </a:p>
          <a:p>
            <a:r>
              <a:rPr lang="en-US" dirty="0">
                <a:solidFill>
                  <a:schemeClr val="accent6"/>
                </a:solidFill>
                <a:sym typeface="Symbol" panose="05050102010706020507" pitchFamily="18" charset="2"/>
              </a:rPr>
              <a:t>Step 1</a:t>
            </a:r>
            <a:r>
              <a:rPr lang="en-US" dirty="0">
                <a:sym typeface="Symbol" panose="05050102010706020507" pitchFamily="18" charset="2"/>
              </a:rPr>
              <a:t>: the </a:t>
            </a:r>
            <a:r>
              <a:rPr lang="en-US" dirty="0">
                <a:solidFill>
                  <a:schemeClr val="accent6"/>
                </a:solidFill>
                <a:sym typeface="Symbol" panose="05050102010706020507" pitchFamily="18" charset="2"/>
              </a:rPr>
              <a:t>9-12 T </a:t>
            </a:r>
            <a:r>
              <a:rPr lang="en-US" dirty="0">
                <a:sym typeface="Symbol" panose="05050102010706020507" pitchFamily="18" charset="2"/>
              </a:rPr>
              <a:t>field level</a:t>
            </a:r>
          </a:p>
          <a:p>
            <a:pPr lvl="1"/>
            <a:r>
              <a:rPr lang="en-US" dirty="0">
                <a:sym typeface="Symbol" panose="05050102010706020507" pitchFamily="18" charset="2"/>
              </a:rPr>
              <a:t>It involves the use of existing Nb</a:t>
            </a:r>
            <a:r>
              <a:rPr lang="en-US" baseline="-25000" dirty="0">
                <a:sym typeface="Symbol" panose="05050102010706020507" pitchFamily="18" charset="2"/>
              </a:rPr>
              <a:t>3</a:t>
            </a:r>
            <a:r>
              <a:rPr lang="en-US" dirty="0">
                <a:sym typeface="Symbol" panose="05050102010706020507" pitchFamily="18" charset="2"/>
              </a:rPr>
              <a:t>Sn magnets as background for low field HTS inserts</a:t>
            </a:r>
          </a:p>
          <a:p>
            <a:pPr lvl="1"/>
            <a:r>
              <a:rPr lang="en-US" dirty="0">
                <a:sym typeface="Symbol" panose="05050102010706020507" pitchFamily="18" charset="2"/>
              </a:rPr>
              <a:t>The time frame is the 2020-2021</a:t>
            </a:r>
          </a:p>
          <a:p>
            <a:endParaRPr lang="en-US" dirty="0"/>
          </a:p>
        </p:txBody>
      </p:sp>
      <p:sp>
        <p:nvSpPr>
          <p:cNvPr id="5" name="Footer Placeholder 4">
            <a:extLst>
              <a:ext uri="{FF2B5EF4-FFF2-40B4-BE49-F238E27FC236}">
                <a16:creationId xmlns:a16="http://schemas.microsoft.com/office/drawing/2014/main" id="{0D4570F4-8EB0-4B38-A0AE-D3F9CEF01C63}"/>
              </a:ext>
            </a:extLst>
          </p:cNvPr>
          <p:cNvSpPr>
            <a:spLocks noGrp="1"/>
          </p:cNvSpPr>
          <p:nvPr>
            <p:ph type="ftr" sz="quarter" idx="10"/>
          </p:nvPr>
        </p:nvSpPr>
        <p:spPr/>
        <p:txBody>
          <a:bodyPr/>
          <a:lstStyle/>
          <a:p>
            <a:r>
              <a:rPr lang="en-GB"/>
              <a:t>Comparative analysis of magnet design concepts</a:t>
            </a:r>
            <a:endParaRPr lang="en-US" dirty="0"/>
          </a:p>
        </p:txBody>
      </p:sp>
    </p:spTree>
    <p:extLst>
      <p:ext uri="{BB962C8B-B14F-4D97-AF65-F5344CB8AC3E}">
        <p14:creationId xmlns:p14="http://schemas.microsoft.com/office/powerpoint/2010/main" val="280079011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7AAA6-DE02-46A6-8727-A3423174A5C2}"/>
              </a:ext>
            </a:extLst>
          </p:cNvPr>
          <p:cNvSpPr>
            <a:spLocks noGrp="1"/>
          </p:cNvSpPr>
          <p:nvPr>
            <p:ph type="title"/>
          </p:nvPr>
        </p:nvSpPr>
        <p:spPr/>
        <p:txBody>
          <a:bodyPr/>
          <a:lstStyle/>
          <a:p>
            <a:r>
              <a:rPr lang="en-US" dirty="0"/>
              <a:t>Step 1: the 9-12 T field level</a:t>
            </a:r>
          </a:p>
        </p:txBody>
      </p:sp>
      <p:sp>
        <p:nvSpPr>
          <p:cNvPr id="3" name="Slide Number Placeholder 2">
            <a:extLst>
              <a:ext uri="{FF2B5EF4-FFF2-40B4-BE49-F238E27FC236}">
                <a16:creationId xmlns:a16="http://schemas.microsoft.com/office/drawing/2014/main" id="{FC29E134-45CD-4F40-A440-5AA1FEBAA7F8}"/>
              </a:ext>
            </a:extLst>
          </p:cNvPr>
          <p:cNvSpPr>
            <a:spLocks noGrp="1"/>
          </p:cNvSpPr>
          <p:nvPr>
            <p:ph type="sldNum" sz="quarter" idx="2"/>
          </p:nvPr>
        </p:nvSpPr>
        <p:spPr/>
        <p:txBody>
          <a:bodyPr/>
          <a:lstStyle/>
          <a:p>
            <a:fld id="{86CB4B4D-7CA3-9044-876B-883B54F8677D}" type="slidenum">
              <a:rPr lang="en-US" smtClean="0"/>
              <a:t>16</a:t>
            </a:fld>
            <a:endParaRPr lang="en-US"/>
          </a:p>
        </p:txBody>
      </p:sp>
      <p:sp>
        <p:nvSpPr>
          <p:cNvPr id="4" name="Text Placeholder 3">
            <a:extLst>
              <a:ext uri="{FF2B5EF4-FFF2-40B4-BE49-F238E27FC236}">
                <a16:creationId xmlns:a16="http://schemas.microsoft.com/office/drawing/2014/main" id="{9886C8ED-FA79-41D7-B45D-602F66DC53AD}"/>
              </a:ext>
            </a:extLst>
          </p:cNvPr>
          <p:cNvSpPr>
            <a:spLocks noGrp="1"/>
          </p:cNvSpPr>
          <p:nvPr>
            <p:ph type="body" idx="1"/>
          </p:nvPr>
        </p:nvSpPr>
        <p:spPr/>
        <p:txBody>
          <a:bodyPr/>
          <a:lstStyle/>
          <a:p>
            <a:r>
              <a:rPr lang="en-US" dirty="0"/>
              <a:t>LBNL</a:t>
            </a:r>
          </a:p>
          <a:p>
            <a:pPr lvl="1"/>
            <a:r>
              <a:rPr lang="en-US" dirty="0"/>
              <a:t>Bi2212 insert Bin5c_2 (2.4 T stand alone) in CCT5 (8-9 T)</a:t>
            </a:r>
          </a:p>
          <a:p>
            <a:pPr lvl="2"/>
            <a:r>
              <a:rPr lang="en-US" dirty="0"/>
              <a:t>Mechanical and magnetic analysis in progress</a:t>
            </a:r>
          </a:p>
          <a:p>
            <a:pPr lvl="2"/>
            <a:endParaRPr lang="en-US" dirty="0"/>
          </a:p>
          <a:p>
            <a:pPr lvl="2"/>
            <a:endParaRPr lang="en-US" dirty="0"/>
          </a:p>
        </p:txBody>
      </p:sp>
      <p:sp>
        <p:nvSpPr>
          <p:cNvPr id="5" name="Footer Placeholder 4">
            <a:extLst>
              <a:ext uri="{FF2B5EF4-FFF2-40B4-BE49-F238E27FC236}">
                <a16:creationId xmlns:a16="http://schemas.microsoft.com/office/drawing/2014/main" id="{A3D7B977-6C14-4C67-993F-B776274B86DF}"/>
              </a:ext>
            </a:extLst>
          </p:cNvPr>
          <p:cNvSpPr>
            <a:spLocks noGrp="1"/>
          </p:cNvSpPr>
          <p:nvPr>
            <p:ph type="ftr" sz="quarter" idx="10"/>
          </p:nvPr>
        </p:nvSpPr>
        <p:spPr/>
        <p:txBody>
          <a:bodyPr/>
          <a:lstStyle/>
          <a:p>
            <a:r>
              <a:rPr lang="en-GB"/>
              <a:t>Comparative analysis of magnet design concepts</a:t>
            </a:r>
            <a:endParaRPr lang="en-US" dirty="0"/>
          </a:p>
        </p:txBody>
      </p:sp>
      <p:pic>
        <p:nvPicPr>
          <p:cNvPr id="6" name="Picture 5">
            <a:extLst>
              <a:ext uri="{FF2B5EF4-FFF2-40B4-BE49-F238E27FC236}">
                <a16:creationId xmlns:a16="http://schemas.microsoft.com/office/drawing/2014/main" id="{A90C8003-4B2C-4D4A-8495-C4659AAACCFF}"/>
              </a:ext>
            </a:extLst>
          </p:cNvPr>
          <p:cNvPicPr>
            <a:picLocks noChangeAspect="1"/>
          </p:cNvPicPr>
          <p:nvPr/>
        </p:nvPicPr>
        <p:blipFill>
          <a:blip r:embed="rId2"/>
          <a:stretch>
            <a:fillRect/>
          </a:stretch>
        </p:blipFill>
        <p:spPr>
          <a:xfrm>
            <a:off x="15318700" y="7046039"/>
            <a:ext cx="5163156" cy="3866996"/>
          </a:xfrm>
          <a:prstGeom prst="rect">
            <a:avLst/>
          </a:prstGeom>
        </p:spPr>
      </p:pic>
      <p:pic>
        <p:nvPicPr>
          <p:cNvPr id="7" name="Picture 6">
            <a:extLst>
              <a:ext uri="{FF2B5EF4-FFF2-40B4-BE49-F238E27FC236}">
                <a16:creationId xmlns:a16="http://schemas.microsoft.com/office/drawing/2014/main" id="{D43469E2-0E49-43C8-A71D-1C098C663D52}"/>
              </a:ext>
            </a:extLst>
          </p:cNvPr>
          <p:cNvPicPr>
            <a:picLocks noChangeAspect="1"/>
          </p:cNvPicPr>
          <p:nvPr/>
        </p:nvPicPr>
        <p:blipFill rotWithShape="1">
          <a:blip r:embed="rId3"/>
          <a:srcRect l="40783" r="23171" b="9824"/>
          <a:stretch/>
        </p:blipFill>
        <p:spPr>
          <a:xfrm>
            <a:off x="20795696" y="5669413"/>
            <a:ext cx="3245475" cy="6109232"/>
          </a:xfrm>
          <a:prstGeom prst="rect">
            <a:avLst/>
          </a:prstGeom>
        </p:spPr>
      </p:pic>
      <p:pic>
        <p:nvPicPr>
          <p:cNvPr id="8" name="Picture 7">
            <a:extLst>
              <a:ext uri="{FF2B5EF4-FFF2-40B4-BE49-F238E27FC236}">
                <a16:creationId xmlns:a16="http://schemas.microsoft.com/office/drawing/2014/main" id="{86202DA1-0832-4FAA-92C0-E96470EC72F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222" t="4486" r="29116" b="3302"/>
          <a:stretch/>
        </p:blipFill>
        <p:spPr>
          <a:xfrm>
            <a:off x="7445829" y="5743255"/>
            <a:ext cx="4217253" cy="6850666"/>
          </a:xfrm>
          <a:prstGeom prst="rect">
            <a:avLst/>
          </a:prstGeom>
        </p:spPr>
      </p:pic>
      <p:pic>
        <p:nvPicPr>
          <p:cNvPr id="9" name="Picture 8">
            <a:extLst>
              <a:ext uri="{FF2B5EF4-FFF2-40B4-BE49-F238E27FC236}">
                <a16:creationId xmlns:a16="http://schemas.microsoft.com/office/drawing/2014/main" id="{E414EE7A-2061-4515-9546-F227156174F8}"/>
              </a:ext>
            </a:extLst>
          </p:cNvPr>
          <p:cNvPicPr>
            <a:picLocks noChangeAspect="1"/>
          </p:cNvPicPr>
          <p:nvPr/>
        </p:nvPicPr>
        <p:blipFill rotWithShape="1">
          <a:blip r:embed="rId5"/>
          <a:srcRect r="26695"/>
          <a:stretch/>
        </p:blipFill>
        <p:spPr>
          <a:xfrm>
            <a:off x="0" y="6039426"/>
            <a:ext cx="7600837" cy="5162278"/>
          </a:xfrm>
          <a:prstGeom prst="rect">
            <a:avLst/>
          </a:prstGeom>
        </p:spPr>
      </p:pic>
    </p:spTree>
    <p:extLst>
      <p:ext uri="{BB962C8B-B14F-4D97-AF65-F5344CB8AC3E}">
        <p14:creationId xmlns:p14="http://schemas.microsoft.com/office/powerpoint/2010/main" val="369285707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7AAA6-DE02-46A6-8727-A3423174A5C2}"/>
              </a:ext>
            </a:extLst>
          </p:cNvPr>
          <p:cNvSpPr>
            <a:spLocks noGrp="1"/>
          </p:cNvSpPr>
          <p:nvPr>
            <p:ph type="title"/>
          </p:nvPr>
        </p:nvSpPr>
        <p:spPr/>
        <p:txBody>
          <a:bodyPr/>
          <a:lstStyle/>
          <a:p>
            <a:r>
              <a:rPr lang="en-US" dirty="0"/>
              <a:t>Step 1: the 9-12 T field level</a:t>
            </a:r>
          </a:p>
        </p:txBody>
      </p:sp>
      <p:sp>
        <p:nvSpPr>
          <p:cNvPr id="3" name="Slide Number Placeholder 2">
            <a:extLst>
              <a:ext uri="{FF2B5EF4-FFF2-40B4-BE49-F238E27FC236}">
                <a16:creationId xmlns:a16="http://schemas.microsoft.com/office/drawing/2014/main" id="{FC29E134-45CD-4F40-A440-5AA1FEBAA7F8}"/>
              </a:ext>
            </a:extLst>
          </p:cNvPr>
          <p:cNvSpPr>
            <a:spLocks noGrp="1"/>
          </p:cNvSpPr>
          <p:nvPr>
            <p:ph type="sldNum" sz="quarter" idx="2"/>
          </p:nvPr>
        </p:nvSpPr>
        <p:spPr/>
        <p:txBody>
          <a:bodyPr/>
          <a:lstStyle/>
          <a:p>
            <a:fld id="{86CB4B4D-7CA3-9044-876B-883B54F8677D}" type="slidenum">
              <a:rPr lang="en-US" smtClean="0"/>
              <a:t>17</a:t>
            </a:fld>
            <a:endParaRPr lang="en-US"/>
          </a:p>
        </p:txBody>
      </p:sp>
      <p:sp>
        <p:nvSpPr>
          <p:cNvPr id="4" name="Text Placeholder 3">
            <a:extLst>
              <a:ext uri="{FF2B5EF4-FFF2-40B4-BE49-F238E27FC236}">
                <a16:creationId xmlns:a16="http://schemas.microsoft.com/office/drawing/2014/main" id="{9886C8ED-FA79-41D7-B45D-602F66DC53AD}"/>
              </a:ext>
            </a:extLst>
          </p:cNvPr>
          <p:cNvSpPr>
            <a:spLocks noGrp="1"/>
          </p:cNvSpPr>
          <p:nvPr>
            <p:ph type="body" idx="1"/>
          </p:nvPr>
        </p:nvSpPr>
        <p:spPr/>
        <p:txBody>
          <a:bodyPr/>
          <a:lstStyle/>
          <a:p>
            <a:r>
              <a:rPr lang="en-US" dirty="0"/>
              <a:t>LBNL</a:t>
            </a:r>
          </a:p>
          <a:p>
            <a:pPr lvl="1"/>
            <a:r>
              <a:rPr lang="en-US" dirty="0"/>
              <a:t>Bi2212 insert Bin5c_2 (2.4 T stand alone) in CCT5 (8-9 T)</a:t>
            </a:r>
          </a:p>
          <a:p>
            <a:pPr lvl="2"/>
            <a:r>
              <a:rPr lang="en-US" dirty="0"/>
              <a:t>Engineering analysis of integration in progress </a:t>
            </a:r>
          </a:p>
          <a:p>
            <a:pPr lvl="2"/>
            <a:endParaRPr lang="en-US" dirty="0"/>
          </a:p>
          <a:p>
            <a:pPr lvl="2"/>
            <a:endParaRPr lang="en-US" dirty="0"/>
          </a:p>
        </p:txBody>
      </p:sp>
      <p:sp>
        <p:nvSpPr>
          <p:cNvPr id="5" name="Footer Placeholder 4">
            <a:extLst>
              <a:ext uri="{FF2B5EF4-FFF2-40B4-BE49-F238E27FC236}">
                <a16:creationId xmlns:a16="http://schemas.microsoft.com/office/drawing/2014/main" id="{A3D7B977-6C14-4C67-993F-B776274B86DF}"/>
              </a:ext>
            </a:extLst>
          </p:cNvPr>
          <p:cNvSpPr>
            <a:spLocks noGrp="1"/>
          </p:cNvSpPr>
          <p:nvPr>
            <p:ph type="ftr" sz="quarter" idx="10"/>
          </p:nvPr>
        </p:nvSpPr>
        <p:spPr/>
        <p:txBody>
          <a:bodyPr/>
          <a:lstStyle/>
          <a:p>
            <a:r>
              <a:rPr lang="en-GB"/>
              <a:t>Comparative analysis of magnet design concepts</a:t>
            </a:r>
            <a:endParaRPr lang="en-US" dirty="0"/>
          </a:p>
        </p:txBody>
      </p:sp>
      <p:pic>
        <p:nvPicPr>
          <p:cNvPr id="29" name="Picture 28">
            <a:extLst>
              <a:ext uri="{FF2B5EF4-FFF2-40B4-BE49-F238E27FC236}">
                <a16:creationId xmlns:a16="http://schemas.microsoft.com/office/drawing/2014/main" id="{CAA96294-79EE-4789-BB69-AE881AE6393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6451" t="10216" r="37686" b="7706"/>
          <a:stretch/>
        </p:blipFill>
        <p:spPr>
          <a:xfrm>
            <a:off x="20266090" y="2311400"/>
            <a:ext cx="4151842" cy="10181814"/>
          </a:xfrm>
          <a:prstGeom prst="rect">
            <a:avLst/>
          </a:prstGeom>
        </p:spPr>
      </p:pic>
      <p:pic>
        <p:nvPicPr>
          <p:cNvPr id="31" name="Picture 30">
            <a:extLst>
              <a:ext uri="{FF2B5EF4-FFF2-40B4-BE49-F238E27FC236}">
                <a16:creationId xmlns:a16="http://schemas.microsoft.com/office/drawing/2014/main" id="{09318799-7D61-4E26-BF40-48E23903D2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7334" y="6159590"/>
            <a:ext cx="8356572" cy="6457351"/>
          </a:xfrm>
          <a:prstGeom prst="rect">
            <a:avLst/>
          </a:prstGeom>
        </p:spPr>
      </p:pic>
      <p:pic>
        <p:nvPicPr>
          <p:cNvPr id="33" name="Picture 32">
            <a:extLst>
              <a:ext uri="{FF2B5EF4-FFF2-40B4-BE49-F238E27FC236}">
                <a16:creationId xmlns:a16="http://schemas.microsoft.com/office/drawing/2014/main" id="{74F8E615-8941-4688-AB2E-4275F1EE8B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159588"/>
            <a:ext cx="8452435" cy="6531427"/>
          </a:xfrm>
          <a:prstGeom prst="rect">
            <a:avLst/>
          </a:prstGeom>
        </p:spPr>
      </p:pic>
      <p:pic>
        <p:nvPicPr>
          <p:cNvPr id="35" name="Picture 34">
            <a:extLst>
              <a:ext uri="{FF2B5EF4-FFF2-40B4-BE49-F238E27FC236}">
                <a16:creationId xmlns:a16="http://schemas.microsoft.com/office/drawing/2014/main" id="{3EF4D43C-5705-42B8-BC4E-B8ABE3CE8F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09518" y="6159591"/>
            <a:ext cx="8356572" cy="6457351"/>
          </a:xfrm>
          <a:prstGeom prst="rect">
            <a:avLst/>
          </a:prstGeom>
        </p:spPr>
      </p:pic>
    </p:spTree>
    <p:extLst>
      <p:ext uri="{BB962C8B-B14F-4D97-AF65-F5344CB8AC3E}">
        <p14:creationId xmlns:p14="http://schemas.microsoft.com/office/powerpoint/2010/main" val="39675384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45EE8-BC02-4BF1-96D6-04796D929922}"/>
              </a:ext>
            </a:extLst>
          </p:cNvPr>
          <p:cNvSpPr>
            <a:spLocks noGrp="1"/>
          </p:cNvSpPr>
          <p:nvPr>
            <p:ph type="title"/>
          </p:nvPr>
        </p:nvSpPr>
        <p:spPr/>
        <p:txBody>
          <a:bodyPr/>
          <a:lstStyle/>
          <a:p>
            <a:r>
              <a:rPr lang="en-US" dirty="0"/>
              <a:t>Step 2: the 9-12 T field level</a:t>
            </a:r>
          </a:p>
        </p:txBody>
      </p:sp>
      <p:sp>
        <p:nvSpPr>
          <p:cNvPr id="3" name="Slide Number Placeholder 2">
            <a:extLst>
              <a:ext uri="{FF2B5EF4-FFF2-40B4-BE49-F238E27FC236}">
                <a16:creationId xmlns:a16="http://schemas.microsoft.com/office/drawing/2014/main" id="{FCC463A5-6964-4E2B-9122-10F543CD0ABE}"/>
              </a:ext>
            </a:extLst>
          </p:cNvPr>
          <p:cNvSpPr>
            <a:spLocks noGrp="1"/>
          </p:cNvSpPr>
          <p:nvPr>
            <p:ph type="sldNum" sz="quarter" idx="2"/>
          </p:nvPr>
        </p:nvSpPr>
        <p:spPr/>
        <p:txBody>
          <a:bodyPr/>
          <a:lstStyle/>
          <a:p>
            <a:fld id="{86CB4B4D-7CA3-9044-876B-883B54F8677D}" type="slidenum">
              <a:rPr lang="en-US" smtClean="0"/>
              <a:t>18</a:t>
            </a:fld>
            <a:endParaRPr lang="en-US"/>
          </a:p>
        </p:txBody>
      </p:sp>
      <p:sp>
        <p:nvSpPr>
          <p:cNvPr id="4" name="Text Placeholder 3">
            <a:extLst>
              <a:ext uri="{FF2B5EF4-FFF2-40B4-BE49-F238E27FC236}">
                <a16:creationId xmlns:a16="http://schemas.microsoft.com/office/drawing/2014/main" id="{FD035CBD-E573-4DF2-8998-92668F496A6E}"/>
              </a:ext>
            </a:extLst>
          </p:cNvPr>
          <p:cNvSpPr>
            <a:spLocks noGrp="1"/>
          </p:cNvSpPr>
          <p:nvPr>
            <p:ph type="body" idx="1"/>
          </p:nvPr>
        </p:nvSpPr>
        <p:spPr/>
        <p:txBody>
          <a:bodyPr/>
          <a:lstStyle/>
          <a:p>
            <a:r>
              <a:rPr lang="en-US" dirty="0"/>
              <a:t>FNAL</a:t>
            </a:r>
          </a:p>
          <a:p>
            <a:pPr lvl="1"/>
            <a:r>
              <a:rPr lang="en-US" dirty="0"/>
              <a:t>Bi2212 insert SMCT (1.2 T stand alone) in 11T dipole</a:t>
            </a:r>
          </a:p>
          <a:p>
            <a:endParaRPr lang="en-US" dirty="0"/>
          </a:p>
        </p:txBody>
      </p:sp>
      <p:sp>
        <p:nvSpPr>
          <p:cNvPr id="5" name="Footer Placeholder 4">
            <a:extLst>
              <a:ext uri="{FF2B5EF4-FFF2-40B4-BE49-F238E27FC236}">
                <a16:creationId xmlns:a16="http://schemas.microsoft.com/office/drawing/2014/main" id="{C7AF7010-DA94-441D-B10D-624AE2CBADC9}"/>
              </a:ext>
            </a:extLst>
          </p:cNvPr>
          <p:cNvSpPr>
            <a:spLocks noGrp="1"/>
          </p:cNvSpPr>
          <p:nvPr>
            <p:ph type="ftr" sz="quarter" idx="10"/>
          </p:nvPr>
        </p:nvSpPr>
        <p:spPr/>
        <p:txBody>
          <a:bodyPr/>
          <a:lstStyle/>
          <a:p>
            <a:r>
              <a:rPr lang="en-GB"/>
              <a:t>Comparative analysis of magnet design concepts</a:t>
            </a:r>
            <a:endParaRPr lang="en-US" dirty="0"/>
          </a:p>
        </p:txBody>
      </p:sp>
      <p:pic>
        <p:nvPicPr>
          <p:cNvPr id="6" name="Picture 5">
            <a:extLst>
              <a:ext uri="{FF2B5EF4-FFF2-40B4-BE49-F238E27FC236}">
                <a16:creationId xmlns:a16="http://schemas.microsoft.com/office/drawing/2014/main" id="{D30BAFC2-AB3A-4914-8268-29D085762338}"/>
              </a:ext>
            </a:extLst>
          </p:cNvPr>
          <p:cNvPicPr>
            <a:picLocks noChangeAspect="1"/>
          </p:cNvPicPr>
          <p:nvPr/>
        </p:nvPicPr>
        <p:blipFill rotWithShape="1">
          <a:blip r:embed="rId2"/>
          <a:srcRect l="50000" t="28503" r="21667" b="38844"/>
          <a:stretch/>
        </p:blipFill>
        <p:spPr>
          <a:xfrm>
            <a:off x="1623822" y="5743473"/>
            <a:ext cx="8376920" cy="5430417"/>
          </a:xfrm>
          <a:prstGeom prst="rect">
            <a:avLst/>
          </a:prstGeom>
        </p:spPr>
      </p:pic>
      <p:pic>
        <p:nvPicPr>
          <p:cNvPr id="7" name="Picture 6">
            <a:extLst>
              <a:ext uri="{FF2B5EF4-FFF2-40B4-BE49-F238E27FC236}">
                <a16:creationId xmlns:a16="http://schemas.microsoft.com/office/drawing/2014/main" id="{5D4B9BB5-792C-4287-8825-9BEC9EAA0095}"/>
              </a:ext>
            </a:extLst>
          </p:cNvPr>
          <p:cNvPicPr>
            <a:picLocks noChangeAspect="1"/>
          </p:cNvPicPr>
          <p:nvPr/>
        </p:nvPicPr>
        <p:blipFill rotWithShape="1">
          <a:blip r:embed="rId3"/>
          <a:srcRect l="12372" t="24331" r="51972" b="30136"/>
          <a:stretch/>
        </p:blipFill>
        <p:spPr>
          <a:xfrm>
            <a:off x="13636811" y="5256674"/>
            <a:ext cx="8237496" cy="5917216"/>
          </a:xfrm>
          <a:prstGeom prst="rect">
            <a:avLst/>
          </a:prstGeom>
        </p:spPr>
      </p:pic>
    </p:spTree>
    <p:extLst>
      <p:ext uri="{BB962C8B-B14F-4D97-AF65-F5344CB8AC3E}">
        <p14:creationId xmlns:p14="http://schemas.microsoft.com/office/powerpoint/2010/main" val="122458743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F5F59-BBEB-4CE1-97F4-38048C2DE6DC}"/>
              </a:ext>
            </a:extLst>
          </p:cNvPr>
          <p:cNvSpPr>
            <a:spLocks noGrp="1"/>
          </p:cNvSpPr>
          <p:nvPr>
            <p:ph type="title"/>
          </p:nvPr>
        </p:nvSpPr>
        <p:spPr/>
        <p:txBody>
          <a:bodyPr/>
          <a:lstStyle/>
          <a:p>
            <a:r>
              <a:rPr lang="en-US" dirty="0"/>
              <a:t>Step 2: the 9-12 T field level</a:t>
            </a:r>
          </a:p>
        </p:txBody>
      </p:sp>
      <p:sp>
        <p:nvSpPr>
          <p:cNvPr id="3" name="Slide Number Placeholder 2">
            <a:extLst>
              <a:ext uri="{FF2B5EF4-FFF2-40B4-BE49-F238E27FC236}">
                <a16:creationId xmlns:a16="http://schemas.microsoft.com/office/drawing/2014/main" id="{925BDFAC-5D78-40BF-9206-7F72DB47A6AA}"/>
              </a:ext>
            </a:extLst>
          </p:cNvPr>
          <p:cNvSpPr>
            <a:spLocks noGrp="1"/>
          </p:cNvSpPr>
          <p:nvPr>
            <p:ph type="sldNum" sz="quarter" idx="2"/>
          </p:nvPr>
        </p:nvSpPr>
        <p:spPr/>
        <p:txBody>
          <a:bodyPr/>
          <a:lstStyle/>
          <a:p>
            <a:fld id="{86CB4B4D-7CA3-9044-876B-883B54F8677D}" type="slidenum">
              <a:rPr lang="en-US" smtClean="0"/>
              <a:t>19</a:t>
            </a:fld>
            <a:endParaRPr lang="en-US"/>
          </a:p>
        </p:txBody>
      </p:sp>
      <p:sp>
        <p:nvSpPr>
          <p:cNvPr id="4" name="Text Placeholder 3">
            <a:extLst>
              <a:ext uri="{FF2B5EF4-FFF2-40B4-BE49-F238E27FC236}">
                <a16:creationId xmlns:a16="http://schemas.microsoft.com/office/drawing/2014/main" id="{717BAF71-00D9-46D2-941B-8A74348650FB}"/>
              </a:ext>
            </a:extLst>
          </p:cNvPr>
          <p:cNvSpPr>
            <a:spLocks noGrp="1"/>
          </p:cNvSpPr>
          <p:nvPr>
            <p:ph type="body" idx="1"/>
          </p:nvPr>
        </p:nvSpPr>
        <p:spPr/>
        <p:txBody>
          <a:bodyPr/>
          <a:lstStyle/>
          <a:p>
            <a:r>
              <a:rPr lang="en-US" dirty="0"/>
              <a:t>BNL</a:t>
            </a:r>
          </a:p>
          <a:p>
            <a:pPr lvl="1"/>
            <a:r>
              <a:rPr lang="en-US" dirty="0"/>
              <a:t>Coils wound with REBCO tape or CORC (1-3 T) inside DCC017 common coil Nb</a:t>
            </a:r>
            <a:r>
              <a:rPr lang="en-US" baseline="-25000" dirty="0"/>
              <a:t>3</a:t>
            </a:r>
            <a:r>
              <a:rPr lang="en-US" dirty="0"/>
              <a:t>Sn dipole (10.2 T) </a:t>
            </a:r>
          </a:p>
          <a:p>
            <a:pPr lvl="1"/>
            <a:endParaRPr lang="en-US" dirty="0"/>
          </a:p>
        </p:txBody>
      </p:sp>
      <p:sp>
        <p:nvSpPr>
          <p:cNvPr id="5" name="Footer Placeholder 4">
            <a:extLst>
              <a:ext uri="{FF2B5EF4-FFF2-40B4-BE49-F238E27FC236}">
                <a16:creationId xmlns:a16="http://schemas.microsoft.com/office/drawing/2014/main" id="{347B46E8-40F8-4E65-A403-A93A5839948B}"/>
              </a:ext>
            </a:extLst>
          </p:cNvPr>
          <p:cNvSpPr>
            <a:spLocks noGrp="1"/>
          </p:cNvSpPr>
          <p:nvPr>
            <p:ph type="ftr" sz="quarter" idx="10"/>
          </p:nvPr>
        </p:nvSpPr>
        <p:spPr/>
        <p:txBody>
          <a:bodyPr/>
          <a:lstStyle/>
          <a:p>
            <a:r>
              <a:rPr lang="en-GB"/>
              <a:t>Comparative analysis of magnet design concepts</a:t>
            </a:r>
            <a:endParaRPr lang="en-US" dirty="0"/>
          </a:p>
        </p:txBody>
      </p:sp>
      <p:pic>
        <p:nvPicPr>
          <p:cNvPr id="6" name="Picture 5">
            <a:extLst>
              <a:ext uri="{FF2B5EF4-FFF2-40B4-BE49-F238E27FC236}">
                <a16:creationId xmlns:a16="http://schemas.microsoft.com/office/drawing/2014/main" id="{5E137B84-1D59-4FEC-8B22-A1AADA0BDE8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142622" y="6475445"/>
            <a:ext cx="6616990" cy="5712877"/>
          </a:xfrm>
          <a:prstGeom prst="rect">
            <a:avLst/>
          </a:prstGeom>
        </p:spPr>
      </p:pic>
      <p:pic>
        <p:nvPicPr>
          <p:cNvPr id="9" name="Picture 8">
            <a:extLst>
              <a:ext uri="{FF2B5EF4-FFF2-40B4-BE49-F238E27FC236}">
                <a16:creationId xmlns:a16="http://schemas.microsoft.com/office/drawing/2014/main" id="{617FFF7F-C719-4A09-80CB-A9908F847CEB}"/>
              </a:ext>
            </a:extLst>
          </p:cNvPr>
          <p:cNvPicPr>
            <a:picLocks noChangeAspect="1"/>
          </p:cNvPicPr>
          <p:nvPr/>
        </p:nvPicPr>
        <p:blipFill rotWithShape="1">
          <a:blip r:embed="rId3"/>
          <a:srcRect l="31292" t="20341" r="20034" b="13628"/>
          <a:stretch/>
        </p:blipFill>
        <p:spPr>
          <a:xfrm>
            <a:off x="554684" y="7172436"/>
            <a:ext cx="6441927" cy="4915852"/>
          </a:xfrm>
          <a:prstGeom prst="rect">
            <a:avLst/>
          </a:prstGeom>
        </p:spPr>
      </p:pic>
      <p:pic>
        <p:nvPicPr>
          <p:cNvPr id="10" name="Picture 9">
            <a:extLst>
              <a:ext uri="{FF2B5EF4-FFF2-40B4-BE49-F238E27FC236}">
                <a16:creationId xmlns:a16="http://schemas.microsoft.com/office/drawing/2014/main" id="{E03373B4-BAF2-4C0E-A166-81C8E5F4D905}"/>
              </a:ext>
            </a:extLst>
          </p:cNvPr>
          <p:cNvPicPr>
            <a:picLocks noChangeAspect="1"/>
          </p:cNvPicPr>
          <p:nvPr/>
        </p:nvPicPr>
        <p:blipFill rotWithShape="1">
          <a:blip r:embed="rId4"/>
          <a:srcRect l="50000" t="41382" r="19422" b="19071"/>
          <a:stretch/>
        </p:blipFill>
        <p:spPr>
          <a:xfrm>
            <a:off x="18722015" y="6661836"/>
            <a:ext cx="4080588" cy="2968526"/>
          </a:xfrm>
          <a:prstGeom prst="rect">
            <a:avLst/>
          </a:prstGeom>
        </p:spPr>
      </p:pic>
      <p:pic>
        <p:nvPicPr>
          <p:cNvPr id="11" name="Picture 10">
            <a:extLst>
              <a:ext uri="{FF2B5EF4-FFF2-40B4-BE49-F238E27FC236}">
                <a16:creationId xmlns:a16="http://schemas.microsoft.com/office/drawing/2014/main" id="{6E9FA1D5-63C7-4D8E-A200-6541ECC68B47}"/>
              </a:ext>
            </a:extLst>
          </p:cNvPr>
          <p:cNvPicPr>
            <a:picLocks noChangeAspect="1"/>
          </p:cNvPicPr>
          <p:nvPr/>
        </p:nvPicPr>
        <p:blipFill rotWithShape="1">
          <a:blip r:embed="rId5"/>
          <a:srcRect l="22038" t="40839" r="45646" b="17800"/>
          <a:stretch/>
        </p:blipFill>
        <p:spPr>
          <a:xfrm>
            <a:off x="18722015" y="9751046"/>
            <a:ext cx="3758537" cy="2705878"/>
          </a:xfrm>
          <a:prstGeom prst="rect">
            <a:avLst/>
          </a:prstGeom>
        </p:spPr>
      </p:pic>
      <p:sp>
        <p:nvSpPr>
          <p:cNvPr id="12" name="TextBox 11">
            <a:extLst>
              <a:ext uri="{FF2B5EF4-FFF2-40B4-BE49-F238E27FC236}">
                <a16:creationId xmlns:a16="http://schemas.microsoft.com/office/drawing/2014/main" id="{BC2AAB74-7D2D-4F68-8A86-2333FDEB9469}"/>
              </a:ext>
            </a:extLst>
          </p:cNvPr>
          <p:cNvSpPr txBox="1"/>
          <p:nvPr/>
        </p:nvSpPr>
        <p:spPr>
          <a:xfrm>
            <a:off x="404283" y="5852274"/>
            <a:ext cx="5775936" cy="738660"/>
          </a:xfrm>
          <a:prstGeom prst="rect">
            <a:avLst/>
          </a:prstGeom>
          <a:noFill/>
          <a:ln w="12700" cap="flat">
            <a:solidFill>
              <a:schemeClr val="accent6"/>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8" tIns="91438" rIns="91438" bIns="9143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1F497D"/>
                </a:solidFill>
                <a:effectLst/>
                <a:uFillTx/>
                <a:latin typeface="+mj-lt"/>
                <a:ea typeface="+mn-ea"/>
                <a:cs typeface="+mn-cs"/>
                <a:sym typeface="Calibri"/>
              </a:rPr>
              <a:t>Tape </a:t>
            </a:r>
            <a:r>
              <a:rPr kumimoji="0" lang="en-US" sz="3600" b="0" i="0" u="none" strike="noStrike" cap="none" spc="0" normalizeH="0" baseline="0" dirty="0">
                <a:ln>
                  <a:noFill/>
                </a:ln>
                <a:solidFill>
                  <a:srgbClr val="1F497D"/>
                </a:solidFill>
                <a:effectLst/>
                <a:uFillTx/>
                <a:latin typeface="+mj-lt"/>
                <a:sym typeface="Calibri"/>
              </a:rPr>
              <a:t> perpendicular to field</a:t>
            </a:r>
          </a:p>
        </p:txBody>
      </p:sp>
      <p:sp>
        <p:nvSpPr>
          <p:cNvPr id="13" name="TextBox 12">
            <a:extLst>
              <a:ext uri="{FF2B5EF4-FFF2-40B4-BE49-F238E27FC236}">
                <a16:creationId xmlns:a16="http://schemas.microsoft.com/office/drawing/2014/main" id="{A2972EAA-913D-41BE-A1BE-6EB692D498A9}"/>
              </a:ext>
            </a:extLst>
          </p:cNvPr>
          <p:cNvSpPr txBox="1"/>
          <p:nvPr/>
        </p:nvSpPr>
        <p:spPr>
          <a:xfrm>
            <a:off x="10151400" y="5818154"/>
            <a:ext cx="4467886" cy="738660"/>
          </a:xfrm>
          <a:prstGeom prst="rect">
            <a:avLst/>
          </a:prstGeom>
          <a:noFill/>
          <a:ln w="12700" cap="flat">
            <a:solidFill>
              <a:schemeClr val="accent6"/>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8" tIns="91438" rIns="91438" bIns="9143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1F497D"/>
                </a:solidFill>
                <a:effectLst/>
                <a:uFillTx/>
                <a:latin typeface="+mj-lt"/>
                <a:ea typeface="+mn-ea"/>
                <a:cs typeface="+mn-cs"/>
                <a:sym typeface="Calibri"/>
              </a:rPr>
              <a:t>Tape </a:t>
            </a:r>
            <a:r>
              <a:rPr kumimoji="0" lang="en-US" sz="3600" b="0" i="0" u="none" strike="noStrike" cap="none" spc="0" normalizeH="0" baseline="0" dirty="0">
                <a:ln>
                  <a:noFill/>
                </a:ln>
                <a:solidFill>
                  <a:srgbClr val="1F497D"/>
                </a:solidFill>
                <a:effectLst/>
                <a:uFillTx/>
                <a:latin typeface="+mj-lt"/>
                <a:sym typeface="Calibri"/>
              </a:rPr>
              <a:t> parallel to field</a:t>
            </a:r>
          </a:p>
        </p:txBody>
      </p:sp>
      <p:sp>
        <p:nvSpPr>
          <p:cNvPr id="14" name="TextBox 13">
            <a:extLst>
              <a:ext uri="{FF2B5EF4-FFF2-40B4-BE49-F238E27FC236}">
                <a16:creationId xmlns:a16="http://schemas.microsoft.com/office/drawing/2014/main" id="{1BE18F34-7D95-4534-B5E3-55D1901D613E}"/>
              </a:ext>
            </a:extLst>
          </p:cNvPr>
          <p:cNvSpPr txBox="1"/>
          <p:nvPr/>
        </p:nvSpPr>
        <p:spPr>
          <a:xfrm>
            <a:off x="19861319" y="5868856"/>
            <a:ext cx="1544008" cy="738660"/>
          </a:xfrm>
          <a:prstGeom prst="rect">
            <a:avLst/>
          </a:prstGeom>
          <a:noFill/>
          <a:ln w="12700" cap="flat">
            <a:solidFill>
              <a:schemeClr val="accent6"/>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8" tIns="91438" rIns="91438" bIns="9143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1F497D"/>
                </a:solidFill>
                <a:effectLst/>
                <a:uFillTx/>
                <a:latin typeface="+mj-lt"/>
                <a:ea typeface="+mn-ea"/>
                <a:cs typeface="+mn-cs"/>
                <a:sym typeface="Calibri"/>
              </a:rPr>
              <a:t>CORC</a:t>
            </a:r>
            <a:endParaRPr kumimoji="0" lang="en-US" sz="3600" b="0" i="0" u="none" strike="noStrike" cap="none" spc="0" normalizeH="0" baseline="0" dirty="0">
              <a:ln>
                <a:noFill/>
              </a:ln>
              <a:solidFill>
                <a:srgbClr val="1F497D"/>
              </a:solidFill>
              <a:effectLst/>
              <a:uFillTx/>
              <a:latin typeface="+mj-lt"/>
              <a:sym typeface="Calibri"/>
            </a:endParaRPr>
          </a:p>
        </p:txBody>
      </p:sp>
    </p:spTree>
    <p:extLst>
      <p:ext uri="{BB962C8B-B14F-4D97-AF65-F5344CB8AC3E}">
        <p14:creationId xmlns:p14="http://schemas.microsoft.com/office/powerpoint/2010/main" val="179239285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4A3DA-0F42-4CE5-AA90-442FC6A76ADE}"/>
              </a:ext>
            </a:extLst>
          </p:cNvPr>
          <p:cNvSpPr>
            <a:spLocks noGrp="1"/>
          </p:cNvSpPr>
          <p:nvPr>
            <p:ph type="title"/>
          </p:nvPr>
        </p:nvSpPr>
        <p:spPr/>
        <p:txBody>
          <a:bodyPr/>
          <a:lstStyle/>
          <a:p>
            <a:r>
              <a:rPr lang="en-US" dirty="0"/>
              <a:t>Outline</a:t>
            </a:r>
          </a:p>
        </p:txBody>
      </p:sp>
      <p:sp>
        <p:nvSpPr>
          <p:cNvPr id="3" name="Slide Number Placeholder 2">
            <a:extLst>
              <a:ext uri="{FF2B5EF4-FFF2-40B4-BE49-F238E27FC236}">
                <a16:creationId xmlns:a16="http://schemas.microsoft.com/office/drawing/2014/main" id="{56B685B3-4541-4E98-8232-DC4164E52D36}"/>
              </a:ext>
            </a:extLst>
          </p:cNvPr>
          <p:cNvSpPr>
            <a:spLocks noGrp="1"/>
          </p:cNvSpPr>
          <p:nvPr>
            <p:ph type="sldNum" sz="quarter" idx="2"/>
          </p:nvPr>
        </p:nvSpPr>
        <p:spPr/>
        <p:txBody>
          <a:bodyPr/>
          <a:lstStyle/>
          <a:p>
            <a:fld id="{86CB4B4D-7CA3-9044-876B-883B54F8677D}" type="slidenum">
              <a:rPr lang="en-US" smtClean="0"/>
              <a:t>2</a:t>
            </a:fld>
            <a:endParaRPr lang="en-US"/>
          </a:p>
        </p:txBody>
      </p:sp>
      <p:sp>
        <p:nvSpPr>
          <p:cNvPr id="4" name="Text Placeholder 3">
            <a:extLst>
              <a:ext uri="{FF2B5EF4-FFF2-40B4-BE49-F238E27FC236}">
                <a16:creationId xmlns:a16="http://schemas.microsoft.com/office/drawing/2014/main" id="{DE7F6E44-D1D5-48FC-AEB1-F04D4885FB6D}"/>
              </a:ext>
            </a:extLst>
          </p:cNvPr>
          <p:cNvSpPr>
            <a:spLocks noGrp="1"/>
          </p:cNvSpPr>
          <p:nvPr>
            <p:ph type="body" idx="1"/>
          </p:nvPr>
        </p:nvSpPr>
        <p:spPr/>
        <p:txBody>
          <a:bodyPr>
            <a:normAutofit/>
          </a:bodyPr>
          <a:lstStyle/>
          <a:p>
            <a:r>
              <a:rPr lang="en-US" dirty="0"/>
              <a:t>Definition of the goals of the working group</a:t>
            </a:r>
          </a:p>
          <a:p>
            <a:endParaRPr lang="en-US" dirty="0"/>
          </a:p>
          <a:p>
            <a:r>
              <a:rPr lang="en-US" dirty="0"/>
              <a:t>Design criteria for a 20 T hybrid magnet</a:t>
            </a:r>
          </a:p>
          <a:p>
            <a:endParaRPr lang="en-US" dirty="0"/>
          </a:p>
          <a:p>
            <a:r>
              <a:rPr lang="en-US" dirty="0"/>
              <a:t>Overview of current hybrid work</a:t>
            </a:r>
          </a:p>
          <a:p>
            <a:endParaRPr lang="en-US" dirty="0"/>
          </a:p>
          <a:p>
            <a:r>
              <a:rPr lang="en-US" dirty="0"/>
              <a:t>Action items</a:t>
            </a:r>
          </a:p>
        </p:txBody>
      </p:sp>
      <p:sp>
        <p:nvSpPr>
          <p:cNvPr id="5" name="Footer Placeholder 4">
            <a:extLst>
              <a:ext uri="{FF2B5EF4-FFF2-40B4-BE49-F238E27FC236}">
                <a16:creationId xmlns:a16="http://schemas.microsoft.com/office/drawing/2014/main" id="{BF52109A-844E-4878-9BA6-222A887C28BB}"/>
              </a:ext>
            </a:extLst>
          </p:cNvPr>
          <p:cNvSpPr>
            <a:spLocks noGrp="1"/>
          </p:cNvSpPr>
          <p:nvPr>
            <p:ph type="ftr" sz="quarter" idx="10"/>
          </p:nvPr>
        </p:nvSpPr>
        <p:spPr/>
        <p:txBody>
          <a:bodyPr/>
          <a:lstStyle/>
          <a:p>
            <a:r>
              <a:rPr lang="en-GB"/>
              <a:t>Comparative analysis of magnet design concepts</a:t>
            </a:r>
            <a:endParaRPr lang="en-US" dirty="0"/>
          </a:p>
        </p:txBody>
      </p:sp>
    </p:spTree>
    <p:extLst>
      <p:ext uri="{BB962C8B-B14F-4D97-AF65-F5344CB8AC3E}">
        <p14:creationId xmlns:p14="http://schemas.microsoft.com/office/powerpoint/2010/main" val="3740158051"/>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75FC2-9C4D-462F-ACE1-76ED757B1B7B}"/>
              </a:ext>
            </a:extLst>
          </p:cNvPr>
          <p:cNvSpPr>
            <a:spLocks noGrp="1"/>
          </p:cNvSpPr>
          <p:nvPr>
            <p:ph type="title"/>
          </p:nvPr>
        </p:nvSpPr>
        <p:spPr/>
        <p:txBody>
          <a:bodyPr/>
          <a:lstStyle/>
          <a:p>
            <a:r>
              <a:rPr lang="en-US" dirty="0"/>
              <a:t>Overview of current hybrid work</a:t>
            </a:r>
          </a:p>
        </p:txBody>
      </p:sp>
      <p:sp>
        <p:nvSpPr>
          <p:cNvPr id="3" name="Slide Number Placeholder 2">
            <a:extLst>
              <a:ext uri="{FF2B5EF4-FFF2-40B4-BE49-F238E27FC236}">
                <a16:creationId xmlns:a16="http://schemas.microsoft.com/office/drawing/2014/main" id="{49E9DB4D-1B64-4ED7-9849-3C76410BB54A}"/>
              </a:ext>
            </a:extLst>
          </p:cNvPr>
          <p:cNvSpPr>
            <a:spLocks noGrp="1"/>
          </p:cNvSpPr>
          <p:nvPr>
            <p:ph type="sldNum" sz="quarter" idx="2"/>
          </p:nvPr>
        </p:nvSpPr>
        <p:spPr/>
        <p:txBody>
          <a:bodyPr/>
          <a:lstStyle/>
          <a:p>
            <a:fld id="{86CB4B4D-7CA3-9044-876B-883B54F8677D}" type="slidenum">
              <a:rPr lang="en-US" smtClean="0"/>
              <a:t>20</a:t>
            </a:fld>
            <a:endParaRPr lang="en-US"/>
          </a:p>
        </p:txBody>
      </p:sp>
      <p:sp>
        <p:nvSpPr>
          <p:cNvPr id="4" name="Text Placeholder 3">
            <a:extLst>
              <a:ext uri="{FF2B5EF4-FFF2-40B4-BE49-F238E27FC236}">
                <a16:creationId xmlns:a16="http://schemas.microsoft.com/office/drawing/2014/main" id="{0F4FFB3A-F8E8-4D06-9E95-54BDA40E1982}"/>
              </a:ext>
            </a:extLst>
          </p:cNvPr>
          <p:cNvSpPr>
            <a:spLocks noGrp="1"/>
          </p:cNvSpPr>
          <p:nvPr>
            <p:ph type="body" idx="1"/>
          </p:nvPr>
        </p:nvSpPr>
        <p:spPr/>
        <p:txBody>
          <a:bodyPr/>
          <a:lstStyle/>
          <a:p>
            <a:endParaRPr lang="en-US" dirty="0">
              <a:solidFill>
                <a:schemeClr val="accent6"/>
              </a:solidFill>
              <a:sym typeface="Symbol" panose="05050102010706020507" pitchFamily="18" charset="2"/>
            </a:endParaRPr>
          </a:p>
          <a:p>
            <a:endParaRPr lang="en-US" dirty="0">
              <a:solidFill>
                <a:schemeClr val="accent6"/>
              </a:solidFill>
              <a:sym typeface="Symbol" panose="05050102010706020507" pitchFamily="18" charset="2"/>
            </a:endParaRPr>
          </a:p>
          <a:p>
            <a:r>
              <a:rPr lang="en-US" dirty="0">
                <a:solidFill>
                  <a:schemeClr val="accent6"/>
                </a:solidFill>
                <a:sym typeface="Symbol" panose="05050102010706020507" pitchFamily="18" charset="2"/>
              </a:rPr>
              <a:t>Step 2</a:t>
            </a:r>
            <a:r>
              <a:rPr lang="en-US" dirty="0">
                <a:sym typeface="Symbol" panose="05050102010706020507" pitchFamily="18" charset="2"/>
              </a:rPr>
              <a:t>: the </a:t>
            </a:r>
            <a:r>
              <a:rPr lang="en-US" dirty="0">
                <a:solidFill>
                  <a:schemeClr val="accent6"/>
                </a:solidFill>
                <a:sym typeface="Symbol" panose="05050102010706020507" pitchFamily="18" charset="2"/>
              </a:rPr>
              <a:t>13-15 T </a:t>
            </a:r>
            <a:r>
              <a:rPr lang="en-US" dirty="0">
                <a:sym typeface="Symbol" panose="05050102010706020507" pitchFamily="18" charset="2"/>
              </a:rPr>
              <a:t>field level</a:t>
            </a:r>
          </a:p>
          <a:p>
            <a:pPr lvl="1"/>
            <a:r>
              <a:rPr lang="en-US" dirty="0">
                <a:sym typeface="Symbol" panose="05050102010706020507" pitchFamily="18" charset="2"/>
              </a:rPr>
              <a:t>It involves the fabrication of a new Nb</a:t>
            </a:r>
            <a:r>
              <a:rPr lang="en-US" baseline="-25000" dirty="0">
                <a:sym typeface="Symbol" panose="05050102010706020507" pitchFamily="18" charset="2"/>
              </a:rPr>
              <a:t>3</a:t>
            </a:r>
            <a:r>
              <a:rPr lang="en-US" dirty="0">
                <a:sym typeface="Symbol" panose="05050102010706020507" pitchFamily="18" charset="2"/>
              </a:rPr>
              <a:t>Sn magnet generating a about 11 T in a large aperture for 3-5 T insert coils (FNAL/LBNL)</a:t>
            </a:r>
          </a:p>
          <a:p>
            <a:pPr lvl="1"/>
            <a:r>
              <a:rPr lang="en-US" dirty="0"/>
              <a:t>BNL DCC017 </a:t>
            </a:r>
            <a:r>
              <a:rPr lang="en-US" dirty="0">
                <a:sym typeface="Symbol" panose="05050102010706020507" pitchFamily="18" charset="2"/>
              </a:rPr>
              <a:t>with a racetrack ~5 T insert can also reach the 13-15 T level</a:t>
            </a:r>
          </a:p>
          <a:p>
            <a:pPr lvl="1"/>
            <a:r>
              <a:rPr lang="en-US" dirty="0">
                <a:sym typeface="Symbol" panose="05050102010706020507" pitchFamily="18" charset="2"/>
              </a:rPr>
              <a:t>The time frame is the 2021-2023</a:t>
            </a:r>
          </a:p>
          <a:p>
            <a:endParaRPr lang="en-US" dirty="0"/>
          </a:p>
        </p:txBody>
      </p:sp>
      <p:sp>
        <p:nvSpPr>
          <p:cNvPr id="5" name="Footer Placeholder 4">
            <a:extLst>
              <a:ext uri="{FF2B5EF4-FFF2-40B4-BE49-F238E27FC236}">
                <a16:creationId xmlns:a16="http://schemas.microsoft.com/office/drawing/2014/main" id="{0D4570F4-8EB0-4B38-A0AE-D3F9CEF01C63}"/>
              </a:ext>
            </a:extLst>
          </p:cNvPr>
          <p:cNvSpPr>
            <a:spLocks noGrp="1"/>
          </p:cNvSpPr>
          <p:nvPr>
            <p:ph type="ftr" sz="quarter" idx="10"/>
          </p:nvPr>
        </p:nvSpPr>
        <p:spPr/>
        <p:txBody>
          <a:bodyPr/>
          <a:lstStyle/>
          <a:p>
            <a:r>
              <a:rPr lang="en-GB"/>
              <a:t>Comparative analysis of magnet design concepts</a:t>
            </a:r>
            <a:endParaRPr lang="en-US" dirty="0"/>
          </a:p>
        </p:txBody>
      </p:sp>
    </p:spTree>
    <p:extLst>
      <p:ext uri="{BB962C8B-B14F-4D97-AF65-F5344CB8AC3E}">
        <p14:creationId xmlns:p14="http://schemas.microsoft.com/office/powerpoint/2010/main" val="150201676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E30F5-D6CA-4CF5-A45D-CAE1558A89E9}"/>
              </a:ext>
            </a:extLst>
          </p:cNvPr>
          <p:cNvSpPr>
            <a:spLocks noGrp="1"/>
          </p:cNvSpPr>
          <p:nvPr>
            <p:ph type="title"/>
          </p:nvPr>
        </p:nvSpPr>
        <p:spPr/>
        <p:txBody>
          <a:bodyPr/>
          <a:lstStyle/>
          <a:p>
            <a:r>
              <a:rPr lang="en-US" dirty="0"/>
              <a:t>Step 2: the 13-15 T field level</a:t>
            </a:r>
          </a:p>
        </p:txBody>
      </p:sp>
      <p:sp>
        <p:nvSpPr>
          <p:cNvPr id="3" name="Slide Number Placeholder 2">
            <a:extLst>
              <a:ext uri="{FF2B5EF4-FFF2-40B4-BE49-F238E27FC236}">
                <a16:creationId xmlns:a16="http://schemas.microsoft.com/office/drawing/2014/main" id="{6366639C-5234-4B99-B648-768E5B50D9C1}"/>
              </a:ext>
            </a:extLst>
          </p:cNvPr>
          <p:cNvSpPr>
            <a:spLocks noGrp="1"/>
          </p:cNvSpPr>
          <p:nvPr>
            <p:ph type="sldNum" sz="quarter" idx="2"/>
          </p:nvPr>
        </p:nvSpPr>
        <p:spPr/>
        <p:txBody>
          <a:bodyPr/>
          <a:lstStyle/>
          <a:p>
            <a:fld id="{86CB4B4D-7CA3-9044-876B-883B54F8677D}" type="slidenum">
              <a:rPr lang="en-US" smtClean="0"/>
              <a:t>21</a:t>
            </a:fld>
            <a:endParaRPr lang="en-US"/>
          </a:p>
        </p:txBody>
      </p:sp>
      <p:sp>
        <p:nvSpPr>
          <p:cNvPr id="4" name="Text Placeholder 3">
            <a:extLst>
              <a:ext uri="{FF2B5EF4-FFF2-40B4-BE49-F238E27FC236}">
                <a16:creationId xmlns:a16="http://schemas.microsoft.com/office/drawing/2014/main" id="{0A38CB47-DDF9-4A7E-9FFA-BDD96F139710}"/>
              </a:ext>
            </a:extLst>
          </p:cNvPr>
          <p:cNvSpPr>
            <a:spLocks noGrp="1"/>
          </p:cNvSpPr>
          <p:nvPr>
            <p:ph type="body" idx="1"/>
          </p:nvPr>
        </p:nvSpPr>
        <p:spPr>
          <a:xfrm>
            <a:off x="703554" y="2612015"/>
            <a:ext cx="23003899" cy="9051929"/>
          </a:xfrm>
        </p:spPr>
        <p:txBody>
          <a:bodyPr/>
          <a:lstStyle/>
          <a:p>
            <a:r>
              <a:rPr lang="en-US" dirty="0"/>
              <a:t>LBNL</a:t>
            </a:r>
          </a:p>
          <a:p>
            <a:pPr lvl="1"/>
            <a:r>
              <a:rPr lang="en-US" dirty="0"/>
              <a:t>Bi2212 or REBCO CCT insert (5 T stand alone) in CCT6 (2 or 4 layers, 11 T)</a:t>
            </a:r>
          </a:p>
          <a:p>
            <a:pPr lvl="2"/>
            <a:r>
              <a:rPr lang="en-US" dirty="0"/>
              <a:t>Mechanical and magnetic analysis of CCT6 in progress</a:t>
            </a:r>
          </a:p>
          <a:p>
            <a:pPr lvl="2"/>
            <a:r>
              <a:rPr lang="en-US" dirty="0"/>
              <a:t>Insert design in progress</a:t>
            </a:r>
          </a:p>
          <a:p>
            <a:endParaRPr lang="en-US" dirty="0"/>
          </a:p>
        </p:txBody>
      </p:sp>
      <p:sp>
        <p:nvSpPr>
          <p:cNvPr id="5" name="Footer Placeholder 4">
            <a:extLst>
              <a:ext uri="{FF2B5EF4-FFF2-40B4-BE49-F238E27FC236}">
                <a16:creationId xmlns:a16="http://schemas.microsoft.com/office/drawing/2014/main" id="{40570F59-6358-498C-AD10-0D96DD4F0B31}"/>
              </a:ext>
            </a:extLst>
          </p:cNvPr>
          <p:cNvSpPr>
            <a:spLocks noGrp="1"/>
          </p:cNvSpPr>
          <p:nvPr>
            <p:ph type="ftr" sz="quarter" idx="10"/>
          </p:nvPr>
        </p:nvSpPr>
        <p:spPr/>
        <p:txBody>
          <a:bodyPr/>
          <a:lstStyle/>
          <a:p>
            <a:r>
              <a:rPr lang="en-GB"/>
              <a:t>Comparative analysis of magnet design concepts</a:t>
            </a:r>
            <a:endParaRPr lang="en-US" dirty="0"/>
          </a:p>
        </p:txBody>
      </p:sp>
      <p:pic>
        <p:nvPicPr>
          <p:cNvPr id="6" name="Picture 5">
            <a:extLst>
              <a:ext uri="{FF2B5EF4-FFF2-40B4-BE49-F238E27FC236}">
                <a16:creationId xmlns:a16="http://schemas.microsoft.com/office/drawing/2014/main" id="{CD858223-C13B-4E8A-AD3F-AC450EF7614B}"/>
              </a:ext>
            </a:extLst>
          </p:cNvPr>
          <p:cNvPicPr>
            <a:picLocks noChangeAspect="1"/>
          </p:cNvPicPr>
          <p:nvPr/>
        </p:nvPicPr>
        <p:blipFill rotWithShape="1">
          <a:blip r:embed="rId2">
            <a:extLst>
              <a:ext uri="{28A0092B-C50C-407E-A947-70E740481C1C}">
                <a14:useLocalDpi xmlns:a14="http://schemas.microsoft.com/office/drawing/2010/main" val="0"/>
              </a:ext>
            </a:extLst>
          </a:blip>
          <a:srcRect l="26398" r="21254"/>
          <a:stretch/>
        </p:blipFill>
        <p:spPr>
          <a:xfrm>
            <a:off x="18819813" y="6046238"/>
            <a:ext cx="4507449" cy="6475890"/>
          </a:xfrm>
          <a:prstGeom prst="rect">
            <a:avLst/>
          </a:prstGeom>
        </p:spPr>
      </p:pic>
      <p:pic>
        <p:nvPicPr>
          <p:cNvPr id="7" name="Picture 6">
            <a:extLst>
              <a:ext uri="{FF2B5EF4-FFF2-40B4-BE49-F238E27FC236}">
                <a16:creationId xmlns:a16="http://schemas.microsoft.com/office/drawing/2014/main" id="{0F8072AD-4F31-45D5-A53A-44C48656329B}"/>
              </a:ext>
            </a:extLst>
          </p:cNvPr>
          <p:cNvPicPr>
            <a:picLocks noChangeAspect="1"/>
          </p:cNvPicPr>
          <p:nvPr/>
        </p:nvPicPr>
        <p:blipFill>
          <a:blip r:embed="rId3"/>
          <a:stretch>
            <a:fillRect/>
          </a:stretch>
        </p:blipFill>
        <p:spPr>
          <a:xfrm>
            <a:off x="8046332" y="6452119"/>
            <a:ext cx="10069561" cy="5664128"/>
          </a:xfrm>
          <a:prstGeom prst="rect">
            <a:avLst/>
          </a:prstGeom>
        </p:spPr>
      </p:pic>
      <p:pic>
        <p:nvPicPr>
          <p:cNvPr id="8" name="Picture 7">
            <a:extLst>
              <a:ext uri="{FF2B5EF4-FFF2-40B4-BE49-F238E27FC236}">
                <a16:creationId xmlns:a16="http://schemas.microsoft.com/office/drawing/2014/main" id="{751D9683-9EA7-405C-93A7-E1EA29A0AB54}"/>
              </a:ext>
            </a:extLst>
          </p:cNvPr>
          <p:cNvPicPr>
            <a:picLocks noChangeAspect="1"/>
          </p:cNvPicPr>
          <p:nvPr/>
        </p:nvPicPr>
        <p:blipFill rotWithShape="1">
          <a:blip r:embed="rId4"/>
          <a:srcRect r="26695"/>
          <a:stretch/>
        </p:blipFill>
        <p:spPr>
          <a:xfrm>
            <a:off x="574525" y="6727818"/>
            <a:ext cx="7600837" cy="5162278"/>
          </a:xfrm>
          <a:prstGeom prst="rect">
            <a:avLst/>
          </a:prstGeom>
        </p:spPr>
      </p:pic>
    </p:spTree>
    <p:extLst>
      <p:ext uri="{BB962C8B-B14F-4D97-AF65-F5344CB8AC3E}">
        <p14:creationId xmlns:p14="http://schemas.microsoft.com/office/powerpoint/2010/main" val="160042327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E30F5-D6CA-4CF5-A45D-CAE1558A89E9}"/>
              </a:ext>
            </a:extLst>
          </p:cNvPr>
          <p:cNvSpPr>
            <a:spLocks noGrp="1"/>
          </p:cNvSpPr>
          <p:nvPr>
            <p:ph type="title"/>
          </p:nvPr>
        </p:nvSpPr>
        <p:spPr/>
        <p:txBody>
          <a:bodyPr/>
          <a:lstStyle/>
          <a:p>
            <a:r>
              <a:rPr lang="en-US" dirty="0"/>
              <a:t>Step 2: the 13-15 T field level</a:t>
            </a:r>
          </a:p>
        </p:txBody>
      </p:sp>
      <p:sp>
        <p:nvSpPr>
          <p:cNvPr id="3" name="Slide Number Placeholder 2">
            <a:extLst>
              <a:ext uri="{FF2B5EF4-FFF2-40B4-BE49-F238E27FC236}">
                <a16:creationId xmlns:a16="http://schemas.microsoft.com/office/drawing/2014/main" id="{6366639C-5234-4B99-B648-768E5B50D9C1}"/>
              </a:ext>
            </a:extLst>
          </p:cNvPr>
          <p:cNvSpPr>
            <a:spLocks noGrp="1"/>
          </p:cNvSpPr>
          <p:nvPr>
            <p:ph type="sldNum" sz="quarter" idx="2"/>
          </p:nvPr>
        </p:nvSpPr>
        <p:spPr/>
        <p:txBody>
          <a:bodyPr/>
          <a:lstStyle/>
          <a:p>
            <a:fld id="{86CB4B4D-7CA3-9044-876B-883B54F8677D}" type="slidenum">
              <a:rPr lang="en-US" smtClean="0"/>
              <a:t>22</a:t>
            </a:fld>
            <a:endParaRPr lang="en-US"/>
          </a:p>
        </p:txBody>
      </p:sp>
      <p:sp>
        <p:nvSpPr>
          <p:cNvPr id="4" name="Text Placeholder 3">
            <a:extLst>
              <a:ext uri="{FF2B5EF4-FFF2-40B4-BE49-F238E27FC236}">
                <a16:creationId xmlns:a16="http://schemas.microsoft.com/office/drawing/2014/main" id="{0A38CB47-DDF9-4A7E-9FFA-BDD96F139710}"/>
              </a:ext>
            </a:extLst>
          </p:cNvPr>
          <p:cNvSpPr>
            <a:spLocks noGrp="1"/>
          </p:cNvSpPr>
          <p:nvPr>
            <p:ph type="body" idx="1"/>
          </p:nvPr>
        </p:nvSpPr>
        <p:spPr>
          <a:xfrm>
            <a:off x="703554" y="2612016"/>
            <a:ext cx="23003899" cy="3599076"/>
          </a:xfrm>
        </p:spPr>
        <p:txBody>
          <a:bodyPr>
            <a:normAutofit fontScale="85000" lnSpcReduction="20000"/>
          </a:bodyPr>
          <a:lstStyle/>
          <a:p>
            <a:r>
              <a:rPr lang="en-US" dirty="0"/>
              <a:t>FNAL</a:t>
            </a:r>
          </a:p>
          <a:p>
            <a:pPr lvl="1"/>
            <a:r>
              <a:rPr lang="en-US" dirty="0"/>
              <a:t>REBCO COMB insert (4.4 T stand alone) in SMCT (2 layers, ~11 T)</a:t>
            </a:r>
          </a:p>
          <a:p>
            <a:pPr lvl="2"/>
            <a:r>
              <a:rPr lang="en-US" dirty="0"/>
              <a:t>Fabrication of first SMCT Nb</a:t>
            </a:r>
            <a:r>
              <a:rPr lang="en-US" baseline="-25000" dirty="0"/>
              <a:t>3</a:t>
            </a:r>
            <a:r>
              <a:rPr lang="en-US" dirty="0"/>
              <a:t>Sn coil in progress</a:t>
            </a:r>
          </a:p>
          <a:p>
            <a:pPr lvl="2"/>
            <a:r>
              <a:rPr lang="en-US" dirty="0"/>
              <a:t>Development of COMB started</a:t>
            </a:r>
          </a:p>
          <a:p>
            <a:pPr lvl="2"/>
            <a:r>
              <a:rPr lang="en-US" dirty="0"/>
              <a:t>What about the SMCT Bi2212?</a:t>
            </a:r>
          </a:p>
          <a:p>
            <a:endParaRPr lang="en-US" dirty="0"/>
          </a:p>
        </p:txBody>
      </p:sp>
      <p:sp>
        <p:nvSpPr>
          <p:cNvPr id="5" name="Footer Placeholder 4">
            <a:extLst>
              <a:ext uri="{FF2B5EF4-FFF2-40B4-BE49-F238E27FC236}">
                <a16:creationId xmlns:a16="http://schemas.microsoft.com/office/drawing/2014/main" id="{40570F59-6358-498C-AD10-0D96DD4F0B31}"/>
              </a:ext>
            </a:extLst>
          </p:cNvPr>
          <p:cNvSpPr>
            <a:spLocks noGrp="1"/>
          </p:cNvSpPr>
          <p:nvPr>
            <p:ph type="ftr" sz="quarter" idx="10"/>
          </p:nvPr>
        </p:nvSpPr>
        <p:spPr/>
        <p:txBody>
          <a:bodyPr/>
          <a:lstStyle/>
          <a:p>
            <a:r>
              <a:rPr lang="en-GB"/>
              <a:t>Comparative analysis of magnet design concepts</a:t>
            </a:r>
            <a:endParaRPr lang="en-US" dirty="0"/>
          </a:p>
        </p:txBody>
      </p:sp>
      <p:pic>
        <p:nvPicPr>
          <p:cNvPr id="9" name="Picture 8">
            <a:extLst>
              <a:ext uri="{FF2B5EF4-FFF2-40B4-BE49-F238E27FC236}">
                <a16:creationId xmlns:a16="http://schemas.microsoft.com/office/drawing/2014/main" id="{1E795AE8-64EB-47E2-BE3C-C2FE4A0734A1}"/>
              </a:ext>
            </a:extLst>
          </p:cNvPr>
          <p:cNvPicPr>
            <a:picLocks noChangeAspect="1"/>
          </p:cNvPicPr>
          <p:nvPr/>
        </p:nvPicPr>
        <p:blipFill rotWithShape="1">
          <a:blip r:embed="rId2"/>
          <a:srcRect l="47923" t="1188" r="1986" b="898"/>
          <a:stretch/>
        </p:blipFill>
        <p:spPr>
          <a:xfrm>
            <a:off x="15339759" y="6211091"/>
            <a:ext cx="6540510" cy="6255752"/>
          </a:xfrm>
          <a:prstGeom prst="ellipse">
            <a:avLst/>
          </a:prstGeom>
          <a:noFill/>
          <a:ln w="3175"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grpSp>
        <p:nvGrpSpPr>
          <p:cNvPr id="10" name="Group 9">
            <a:extLst>
              <a:ext uri="{FF2B5EF4-FFF2-40B4-BE49-F238E27FC236}">
                <a16:creationId xmlns:a16="http://schemas.microsoft.com/office/drawing/2014/main" id="{46FC6B67-A9C8-4D04-99C6-F6CC64DCDBD1}"/>
              </a:ext>
            </a:extLst>
          </p:cNvPr>
          <p:cNvGrpSpPr/>
          <p:nvPr/>
        </p:nvGrpSpPr>
        <p:grpSpPr>
          <a:xfrm>
            <a:off x="5710334" y="6211091"/>
            <a:ext cx="5400155" cy="6150662"/>
            <a:chOff x="3569432" y="1839397"/>
            <a:chExt cx="1755836" cy="1999860"/>
          </a:xfrm>
        </p:grpSpPr>
        <p:pic>
          <p:nvPicPr>
            <p:cNvPr id="11" name="Picture 10">
              <a:extLst>
                <a:ext uri="{FF2B5EF4-FFF2-40B4-BE49-F238E27FC236}">
                  <a16:creationId xmlns:a16="http://schemas.microsoft.com/office/drawing/2014/main" id="{5EFEE39B-3485-4D49-B59B-52A8C23FD6C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662118" y="2136815"/>
              <a:ext cx="1663150" cy="1409058"/>
            </a:xfrm>
            <a:prstGeom prst="rect">
              <a:avLst/>
            </a:prstGeom>
          </p:spPr>
        </p:pic>
        <p:pic>
          <p:nvPicPr>
            <p:cNvPr id="12" name="Picture 11">
              <a:extLst>
                <a:ext uri="{FF2B5EF4-FFF2-40B4-BE49-F238E27FC236}">
                  <a16:creationId xmlns:a16="http://schemas.microsoft.com/office/drawing/2014/main" id="{70A37BFA-0E75-4EAE-A3BE-85F6EE9FAF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680083">
              <a:off x="3569432" y="3080481"/>
              <a:ext cx="1348936" cy="758776"/>
            </a:xfrm>
            <a:prstGeom prst="rect">
              <a:avLst/>
            </a:prstGeom>
          </p:spPr>
        </p:pic>
        <p:pic>
          <p:nvPicPr>
            <p:cNvPr id="13" name="Picture 12">
              <a:extLst>
                <a:ext uri="{FF2B5EF4-FFF2-40B4-BE49-F238E27FC236}">
                  <a16:creationId xmlns:a16="http://schemas.microsoft.com/office/drawing/2014/main" id="{F74D5528-982A-431E-B2BC-D561B279B23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6127"/>
            <a:stretch/>
          </p:blipFill>
          <p:spPr>
            <a:xfrm>
              <a:off x="3930983" y="1839397"/>
              <a:ext cx="1308042" cy="782802"/>
            </a:xfrm>
            <a:prstGeom prst="rect">
              <a:avLst/>
            </a:prstGeom>
          </p:spPr>
        </p:pic>
      </p:grpSp>
    </p:spTree>
    <p:extLst>
      <p:ext uri="{BB962C8B-B14F-4D97-AF65-F5344CB8AC3E}">
        <p14:creationId xmlns:p14="http://schemas.microsoft.com/office/powerpoint/2010/main" val="23858792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F5F59-BBEB-4CE1-97F4-38048C2DE6DC}"/>
              </a:ext>
            </a:extLst>
          </p:cNvPr>
          <p:cNvSpPr>
            <a:spLocks noGrp="1"/>
          </p:cNvSpPr>
          <p:nvPr>
            <p:ph type="title"/>
          </p:nvPr>
        </p:nvSpPr>
        <p:spPr/>
        <p:txBody>
          <a:bodyPr/>
          <a:lstStyle/>
          <a:p>
            <a:r>
              <a:rPr lang="en-US" dirty="0"/>
              <a:t>Step 2: the 13-15 T field level</a:t>
            </a:r>
          </a:p>
        </p:txBody>
      </p:sp>
      <p:sp>
        <p:nvSpPr>
          <p:cNvPr id="3" name="Slide Number Placeholder 2">
            <a:extLst>
              <a:ext uri="{FF2B5EF4-FFF2-40B4-BE49-F238E27FC236}">
                <a16:creationId xmlns:a16="http://schemas.microsoft.com/office/drawing/2014/main" id="{925BDFAC-5D78-40BF-9206-7F72DB47A6AA}"/>
              </a:ext>
            </a:extLst>
          </p:cNvPr>
          <p:cNvSpPr>
            <a:spLocks noGrp="1"/>
          </p:cNvSpPr>
          <p:nvPr>
            <p:ph type="sldNum" sz="quarter" idx="2"/>
          </p:nvPr>
        </p:nvSpPr>
        <p:spPr/>
        <p:txBody>
          <a:bodyPr/>
          <a:lstStyle/>
          <a:p>
            <a:fld id="{86CB4B4D-7CA3-9044-876B-883B54F8677D}" type="slidenum">
              <a:rPr lang="en-US" smtClean="0"/>
              <a:t>23</a:t>
            </a:fld>
            <a:endParaRPr lang="en-US"/>
          </a:p>
        </p:txBody>
      </p:sp>
      <p:sp>
        <p:nvSpPr>
          <p:cNvPr id="4" name="Text Placeholder 3">
            <a:extLst>
              <a:ext uri="{FF2B5EF4-FFF2-40B4-BE49-F238E27FC236}">
                <a16:creationId xmlns:a16="http://schemas.microsoft.com/office/drawing/2014/main" id="{717BAF71-00D9-46D2-941B-8A74348650FB}"/>
              </a:ext>
            </a:extLst>
          </p:cNvPr>
          <p:cNvSpPr>
            <a:spLocks noGrp="1"/>
          </p:cNvSpPr>
          <p:nvPr>
            <p:ph type="body" idx="1"/>
          </p:nvPr>
        </p:nvSpPr>
        <p:spPr/>
        <p:txBody>
          <a:bodyPr/>
          <a:lstStyle/>
          <a:p>
            <a:r>
              <a:rPr lang="en-US" dirty="0"/>
              <a:t>BNL</a:t>
            </a:r>
          </a:p>
          <a:p>
            <a:pPr lvl="1"/>
            <a:r>
              <a:rPr lang="en-US" dirty="0"/>
              <a:t>5 T insert in inside DCC017 common coil Nb</a:t>
            </a:r>
            <a:r>
              <a:rPr lang="en-US" baseline="-25000" dirty="0"/>
              <a:t>3</a:t>
            </a:r>
            <a:r>
              <a:rPr lang="en-US" dirty="0"/>
              <a:t>Sn dipole (10.2 T) ?</a:t>
            </a:r>
          </a:p>
          <a:p>
            <a:pPr lvl="1"/>
            <a:endParaRPr lang="en-US" dirty="0"/>
          </a:p>
        </p:txBody>
      </p:sp>
      <p:sp>
        <p:nvSpPr>
          <p:cNvPr id="5" name="Footer Placeholder 4">
            <a:extLst>
              <a:ext uri="{FF2B5EF4-FFF2-40B4-BE49-F238E27FC236}">
                <a16:creationId xmlns:a16="http://schemas.microsoft.com/office/drawing/2014/main" id="{347B46E8-40F8-4E65-A403-A93A5839948B}"/>
              </a:ext>
            </a:extLst>
          </p:cNvPr>
          <p:cNvSpPr>
            <a:spLocks noGrp="1"/>
          </p:cNvSpPr>
          <p:nvPr>
            <p:ph type="ftr" sz="quarter" idx="10"/>
          </p:nvPr>
        </p:nvSpPr>
        <p:spPr/>
        <p:txBody>
          <a:bodyPr/>
          <a:lstStyle/>
          <a:p>
            <a:r>
              <a:rPr lang="en-GB"/>
              <a:t>Comparative analysis of magnet design concepts</a:t>
            </a:r>
            <a:endParaRPr lang="en-US" dirty="0"/>
          </a:p>
        </p:txBody>
      </p:sp>
      <p:pic>
        <p:nvPicPr>
          <p:cNvPr id="10" name="Picture 9">
            <a:extLst>
              <a:ext uri="{FF2B5EF4-FFF2-40B4-BE49-F238E27FC236}">
                <a16:creationId xmlns:a16="http://schemas.microsoft.com/office/drawing/2014/main" id="{E03373B4-BAF2-4C0E-A166-81C8E5F4D905}"/>
              </a:ext>
            </a:extLst>
          </p:cNvPr>
          <p:cNvPicPr>
            <a:picLocks noChangeAspect="1"/>
          </p:cNvPicPr>
          <p:nvPr/>
        </p:nvPicPr>
        <p:blipFill rotWithShape="1">
          <a:blip r:embed="rId2"/>
          <a:srcRect l="50000" t="41382" r="19422" b="19071"/>
          <a:stretch/>
        </p:blipFill>
        <p:spPr>
          <a:xfrm>
            <a:off x="17576289" y="6428791"/>
            <a:ext cx="5592147" cy="4068147"/>
          </a:xfrm>
          <a:prstGeom prst="rect">
            <a:avLst/>
          </a:prstGeom>
        </p:spPr>
      </p:pic>
      <p:pic>
        <p:nvPicPr>
          <p:cNvPr id="7" name="Picture 6">
            <a:extLst>
              <a:ext uri="{FF2B5EF4-FFF2-40B4-BE49-F238E27FC236}">
                <a16:creationId xmlns:a16="http://schemas.microsoft.com/office/drawing/2014/main" id="{548586E8-3F15-46E7-8510-853FFADF3517}"/>
              </a:ext>
            </a:extLst>
          </p:cNvPr>
          <p:cNvPicPr>
            <a:picLocks noChangeAspect="1"/>
          </p:cNvPicPr>
          <p:nvPr/>
        </p:nvPicPr>
        <p:blipFill rotWithShape="1">
          <a:blip r:embed="rId3"/>
          <a:srcRect l="13946" t="21973" r="14218" b="15624"/>
          <a:stretch/>
        </p:blipFill>
        <p:spPr>
          <a:xfrm>
            <a:off x="1948478" y="5187820"/>
            <a:ext cx="14178247" cy="6928008"/>
          </a:xfrm>
          <a:prstGeom prst="rect">
            <a:avLst/>
          </a:prstGeom>
        </p:spPr>
      </p:pic>
    </p:spTree>
    <p:extLst>
      <p:ext uri="{BB962C8B-B14F-4D97-AF65-F5344CB8AC3E}">
        <p14:creationId xmlns:p14="http://schemas.microsoft.com/office/powerpoint/2010/main" val="103334376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77F9C-D171-4E68-BA44-CBBC0E219072}"/>
              </a:ext>
            </a:extLst>
          </p:cNvPr>
          <p:cNvSpPr>
            <a:spLocks noGrp="1"/>
          </p:cNvSpPr>
          <p:nvPr>
            <p:ph type="title"/>
          </p:nvPr>
        </p:nvSpPr>
        <p:spPr/>
        <p:txBody>
          <a:bodyPr/>
          <a:lstStyle/>
          <a:p>
            <a:r>
              <a:rPr lang="en-US" dirty="0"/>
              <a:t>Action items</a:t>
            </a:r>
          </a:p>
        </p:txBody>
      </p:sp>
      <p:sp>
        <p:nvSpPr>
          <p:cNvPr id="3" name="Slide Number Placeholder 2">
            <a:extLst>
              <a:ext uri="{FF2B5EF4-FFF2-40B4-BE49-F238E27FC236}">
                <a16:creationId xmlns:a16="http://schemas.microsoft.com/office/drawing/2014/main" id="{DA6E8BC7-C735-47D0-9C3F-6FD9F82C5A2D}"/>
              </a:ext>
            </a:extLst>
          </p:cNvPr>
          <p:cNvSpPr>
            <a:spLocks noGrp="1"/>
          </p:cNvSpPr>
          <p:nvPr>
            <p:ph type="sldNum" sz="quarter" idx="2"/>
          </p:nvPr>
        </p:nvSpPr>
        <p:spPr/>
        <p:txBody>
          <a:bodyPr/>
          <a:lstStyle/>
          <a:p>
            <a:fld id="{86CB4B4D-7CA3-9044-876B-883B54F8677D}" type="slidenum">
              <a:rPr lang="en-US" smtClean="0"/>
              <a:t>24</a:t>
            </a:fld>
            <a:endParaRPr lang="en-US"/>
          </a:p>
        </p:txBody>
      </p:sp>
      <p:sp>
        <p:nvSpPr>
          <p:cNvPr id="4" name="Text Placeholder 3">
            <a:extLst>
              <a:ext uri="{FF2B5EF4-FFF2-40B4-BE49-F238E27FC236}">
                <a16:creationId xmlns:a16="http://schemas.microsoft.com/office/drawing/2014/main" id="{583F80AD-C2C0-4122-BE9C-85FB357C4C37}"/>
              </a:ext>
            </a:extLst>
          </p:cNvPr>
          <p:cNvSpPr>
            <a:spLocks noGrp="1"/>
          </p:cNvSpPr>
          <p:nvPr>
            <p:ph type="body" idx="1"/>
          </p:nvPr>
        </p:nvSpPr>
        <p:spPr/>
        <p:txBody>
          <a:bodyPr/>
          <a:lstStyle/>
          <a:p>
            <a:endParaRPr lang="en-US" dirty="0"/>
          </a:p>
          <a:p>
            <a:endParaRPr lang="en-US" dirty="0"/>
          </a:p>
          <a:p>
            <a:r>
              <a:rPr lang="en-US" dirty="0"/>
              <a:t>Start working on the parameters of the 20 T hybrid dipole</a:t>
            </a:r>
          </a:p>
          <a:p>
            <a:r>
              <a:rPr lang="en-US" dirty="0"/>
              <a:t>Define list of strands/cables and fix their </a:t>
            </a:r>
            <a:r>
              <a:rPr lang="en-US"/>
              <a:t>critical current </a:t>
            </a:r>
            <a:endParaRPr lang="en-US" dirty="0"/>
          </a:p>
          <a:p>
            <a:endParaRPr lang="en-US" dirty="0"/>
          </a:p>
          <a:p>
            <a:r>
              <a:rPr lang="en-US" dirty="0"/>
              <a:t>Continue updating on the current work on hybrids</a:t>
            </a:r>
          </a:p>
        </p:txBody>
      </p:sp>
      <p:sp>
        <p:nvSpPr>
          <p:cNvPr id="5" name="Footer Placeholder 4">
            <a:extLst>
              <a:ext uri="{FF2B5EF4-FFF2-40B4-BE49-F238E27FC236}">
                <a16:creationId xmlns:a16="http://schemas.microsoft.com/office/drawing/2014/main" id="{FB9C2D8A-50A7-4430-9BB0-EA68B7BEEFE7}"/>
              </a:ext>
            </a:extLst>
          </p:cNvPr>
          <p:cNvSpPr>
            <a:spLocks noGrp="1"/>
          </p:cNvSpPr>
          <p:nvPr>
            <p:ph type="ftr" sz="quarter" idx="10"/>
          </p:nvPr>
        </p:nvSpPr>
        <p:spPr/>
        <p:txBody>
          <a:bodyPr/>
          <a:lstStyle/>
          <a:p>
            <a:r>
              <a:rPr lang="en-GB"/>
              <a:t>Comparative analysis of magnet design concepts</a:t>
            </a:r>
            <a:endParaRPr lang="en-US" dirty="0"/>
          </a:p>
        </p:txBody>
      </p:sp>
    </p:spTree>
    <p:extLst>
      <p:ext uri="{BB962C8B-B14F-4D97-AF65-F5344CB8AC3E}">
        <p14:creationId xmlns:p14="http://schemas.microsoft.com/office/powerpoint/2010/main" val="10533884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F49E9-0CB1-46E3-AE16-DAD4B4709E51}"/>
              </a:ext>
            </a:extLst>
          </p:cNvPr>
          <p:cNvSpPr>
            <a:spLocks noGrp="1"/>
          </p:cNvSpPr>
          <p:nvPr>
            <p:ph type="title"/>
          </p:nvPr>
        </p:nvSpPr>
        <p:spPr/>
        <p:txBody>
          <a:bodyPr/>
          <a:lstStyle/>
          <a:p>
            <a:r>
              <a:rPr lang="en-US" dirty="0"/>
              <a:t>Appendix</a:t>
            </a:r>
          </a:p>
        </p:txBody>
      </p:sp>
      <p:sp>
        <p:nvSpPr>
          <p:cNvPr id="3" name="Slide Number Placeholder 2">
            <a:extLst>
              <a:ext uri="{FF2B5EF4-FFF2-40B4-BE49-F238E27FC236}">
                <a16:creationId xmlns:a16="http://schemas.microsoft.com/office/drawing/2014/main" id="{9B524F86-8673-430F-81DD-70CFE2431CB6}"/>
              </a:ext>
            </a:extLst>
          </p:cNvPr>
          <p:cNvSpPr>
            <a:spLocks noGrp="1"/>
          </p:cNvSpPr>
          <p:nvPr>
            <p:ph type="sldNum" sz="quarter" idx="2"/>
          </p:nvPr>
        </p:nvSpPr>
        <p:spPr/>
        <p:txBody>
          <a:bodyPr/>
          <a:lstStyle/>
          <a:p>
            <a:fld id="{86CB4B4D-7CA3-9044-876B-883B54F8677D}" type="slidenum">
              <a:rPr lang="en-US" smtClean="0"/>
              <a:t>25</a:t>
            </a:fld>
            <a:endParaRPr lang="en-US"/>
          </a:p>
        </p:txBody>
      </p:sp>
      <p:sp>
        <p:nvSpPr>
          <p:cNvPr id="4" name="Text Placeholder 3">
            <a:extLst>
              <a:ext uri="{FF2B5EF4-FFF2-40B4-BE49-F238E27FC236}">
                <a16:creationId xmlns:a16="http://schemas.microsoft.com/office/drawing/2014/main" id="{CAB2460B-FFAB-4740-8F55-B9B916B346E2}"/>
              </a:ext>
            </a:extLst>
          </p:cNvPr>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4A6841D8-715B-44A8-928E-353EE46C6D11}"/>
              </a:ext>
            </a:extLst>
          </p:cNvPr>
          <p:cNvSpPr>
            <a:spLocks noGrp="1"/>
          </p:cNvSpPr>
          <p:nvPr>
            <p:ph type="ftr" sz="quarter" idx="10"/>
          </p:nvPr>
        </p:nvSpPr>
        <p:spPr/>
        <p:txBody>
          <a:bodyPr/>
          <a:lstStyle/>
          <a:p>
            <a:r>
              <a:rPr lang="en-GB"/>
              <a:t>Comparative analysis of magnet design concepts</a:t>
            </a:r>
            <a:endParaRPr lang="en-US" dirty="0"/>
          </a:p>
        </p:txBody>
      </p:sp>
    </p:spTree>
    <p:extLst>
      <p:ext uri="{BB962C8B-B14F-4D97-AF65-F5344CB8AC3E}">
        <p14:creationId xmlns:p14="http://schemas.microsoft.com/office/powerpoint/2010/main" val="414650325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505200" y="3048000"/>
            <a:ext cx="17373600" cy="4267200"/>
          </a:xfrm>
        </p:spPr>
        <p:txBody>
          <a:bodyPr/>
          <a:lstStyle/>
          <a:p>
            <a:pPr>
              <a:lnSpc>
                <a:spcPct val="115000"/>
              </a:lnSpc>
            </a:pPr>
            <a:r>
              <a:rPr lang="en-US" sz="7200" dirty="0"/>
              <a:t>Update on Dipole Model Targets</a:t>
            </a:r>
            <a:endParaRPr lang="en-US" sz="7200" i="1" dirty="0"/>
          </a:p>
        </p:txBody>
      </p:sp>
      <p:sp>
        <p:nvSpPr>
          <p:cNvPr id="2051" name="Rectangle 3"/>
          <p:cNvSpPr>
            <a:spLocks noGrp="1" noChangeArrowheads="1"/>
          </p:cNvSpPr>
          <p:nvPr>
            <p:ph type="subTitle" idx="1"/>
          </p:nvPr>
        </p:nvSpPr>
        <p:spPr>
          <a:xfrm>
            <a:off x="5638800" y="8991600"/>
            <a:ext cx="12801600" cy="1676400"/>
          </a:xfrm>
        </p:spPr>
        <p:txBody>
          <a:bodyPr/>
          <a:lstStyle/>
          <a:p>
            <a:pPr>
              <a:lnSpc>
                <a:spcPct val="90000"/>
              </a:lnSpc>
            </a:pPr>
            <a:r>
              <a:rPr lang="en-US" sz="4000" dirty="0"/>
              <a:t>GianLuca Sabbi, Alexander Zlobin</a:t>
            </a:r>
          </a:p>
          <a:p>
            <a:pPr>
              <a:lnSpc>
                <a:spcPct val="90000"/>
              </a:lnSpc>
            </a:pPr>
            <a:r>
              <a:rPr lang="en-US" sz="4000" dirty="0"/>
              <a:t>MDP General meeting – May 17, 2017</a:t>
            </a:r>
          </a:p>
        </p:txBody>
      </p:sp>
    </p:spTree>
    <p:extLst>
      <p:ext uri="{BB962C8B-B14F-4D97-AF65-F5344CB8AC3E}">
        <p14:creationId xmlns:p14="http://schemas.microsoft.com/office/powerpoint/2010/main" val="3736382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5580820" y="431800"/>
            <a:ext cx="14883864" cy="1092200"/>
          </a:xfrm>
        </p:spPr>
        <p:txBody>
          <a:bodyPr/>
          <a:lstStyle/>
          <a:p>
            <a:r>
              <a:rPr lang="en-US" dirty="0"/>
              <a:t>MDP 16 T Dipole Targets V4</a:t>
            </a:r>
          </a:p>
        </p:txBody>
      </p:sp>
      <p:pic>
        <p:nvPicPr>
          <p:cNvPr id="5" name="Picture 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6000" y="190501"/>
            <a:ext cx="2540000" cy="1609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 name="Line 9"/>
          <p:cNvSpPr>
            <a:spLocks noChangeShapeType="1"/>
          </p:cNvSpPr>
          <p:nvPr/>
        </p:nvSpPr>
        <p:spPr bwMode="auto">
          <a:xfrm>
            <a:off x="5886451" y="1676400"/>
            <a:ext cx="14992350" cy="0"/>
          </a:xfrm>
          <a:prstGeom prst="line">
            <a:avLst/>
          </a:prstGeom>
          <a:noFill/>
          <a:ln w="15875">
            <a:solidFill>
              <a:srgbClr val="006699"/>
            </a:solidFill>
            <a:round/>
            <a:headEnd/>
            <a:tailEnd/>
          </a:ln>
          <a:extLst>
            <a:ext uri="{909E8E84-426E-40DD-AFC4-6F175D3DCCD1}">
              <a14:hiddenFill xmlns:a14="http://schemas.microsoft.com/office/drawing/2010/main">
                <a:noFill/>
              </a14:hiddenFill>
            </a:ext>
          </a:extLst>
        </p:spPr>
        <p:txBody>
          <a:bodyPr/>
          <a:lstStyle/>
          <a:p>
            <a:pPr marL="0" marR="0" lvl="0" indent="0" algn="l" defTabSz="18288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endParaRPr>
          </a:p>
        </p:txBody>
      </p:sp>
      <p:grpSp>
        <p:nvGrpSpPr>
          <p:cNvPr id="4" name="Group 3"/>
          <p:cNvGrpSpPr/>
          <p:nvPr/>
        </p:nvGrpSpPr>
        <p:grpSpPr>
          <a:xfrm>
            <a:off x="4027087" y="1751596"/>
            <a:ext cx="16699314" cy="10816452"/>
            <a:chOff x="489543" y="875798"/>
            <a:chExt cx="8349657" cy="5408226"/>
          </a:xfrm>
        </p:grpSpPr>
        <p:grpSp>
          <p:nvGrpSpPr>
            <p:cNvPr id="3" name="Group 2"/>
            <p:cNvGrpSpPr/>
            <p:nvPr/>
          </p:nvGrpSpPr>
          <p:grpSpPr>
            <a:xfrm>
              <a:off x="489543" y="953015"/>
              <a:ext cx="8349657" cy="5331009"/>
              <a:chOff x="489543" y="917390"/>
              <a:chExt cx="8349657" cy="5331009"/>
            </a:xfrm>
          </p:grpSpPr>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917390"/>
                <a:ext cx="8001000" cy="40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543" y="1524000"/>
                <a:ext cx="8316009" cy="4724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1190500"/>
                <a:ext cx="6980860" cy="223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 name="TextBox 18"/>
            <p:cNvSpPr txBox="1"/>
            <p:nvPr/>
          </p:nvSpPr>
          <p:spPr>
            <a:xfrm>
              <a:off x="2411337" y="875798"/>
              <a:ext cx="4630738" cy="261610"/>
            </a:xfrm>
            <a:prstGeom prst="rect">
              <a:avLst/>
            </a:prstGeom>
            <a:noFill/>
          </p:spPr>
          <p:txBody>
            <a:bodyPr wrap="square" rtlCol="0">
              <a:spAutoFit/>
            </a:bodyPr>
            <a:lstStyle/>
            <a:p>
              <a:pPr marL="0" marR="0" lvl="0" indent="0" algn="ctr" defTabSz="1828800" rtl="0" eaLnBrk="0" fontAlgn="base" latinLnBrk="0" hangingPunct="0">
                <a:lnSpc>
                  <a:spcPct val="100000"/>
                </a:lnSpc>
                <a:spcBef>
                  <a:spcPct val="0"/>
                </a:spcBef>
                <a:spcAft>
                  <a:spcPts val="600"/>
                </a:spcAft>
                <a:buClrTx/>
                <a:buSzTx/>
                <a:buFontTx/>
                <a:buNone/>
                <a:tabLst/>
                <a:defRPr/>
              </a:pP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mn-cs"/>
                  <a:sym typeface="Calibri"/>
                  <a:hlinkClick r:id="rId7"/>
                </a:rPr>
                <a:t>https://conferences.lbl.gov/event/82/</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mn-cs"/>
                  <a:sym typeface="Calibri"/>
                </a:rPr>
                <a:t> </a:t>
              </a:r>
            </a:p>
          </p:txBody>
        </p:sp>
      </p:grpSp>
    </p:spTree>
    <p:extLst>
      <p:ext uri="{BB962C8B-B14F-4D97-AF65-F5344CB8AC3E}">
        <p14:creationId xmlns:p14="http://schemas.microsoft.com/office/powerpoint/2010/main" val="960204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5580820" y="431800"/>
            <a:ext cx="14883864" cy="1092200"/>
          </a:xfrm>
        </p:spPr>
        <p:txBody>
          <a:bodyPr/>
          <a:lstStyle/>
          <a:p>
            <a:r>
              <a:rPr lang="en-US" dirty="0"/>
              <a:t>Dipole Targets V4 (cont.)</a:t>
            </a:r>
          </a:p>
        </p:txBody>
      </p:sp>
      <p:pic>
        <p:nvPicPr>
          <p:cNvPr id="5" name="Picture 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6000" y="190501"/>
            <a:ext cx="2540000" cy="1609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 name="Line 9"/>
          <p:cNvSpPr>
            <a:spLocks noChangeShapeType="1"/>
          </p:cNvSpPr>
          <p:nvPr/>
        </p:nvSpPr>
        <p:spPr bwMode="auto">
          <a:xfrm>
            <a:off x="5886451" y="1676400"/>
            <a:ext cx="14992350" cy="0"/>
          </a:xfrm>
          <a:prstGeom prst="line">
            <a:avLst/>
          </a:prstGeom>
          <a:noFill/>
          <a:ln w="15875">
            <a:solidFill>
              <a:srgbClr val="006699"/>
            </a:solidFill>
            <a:round/>
            <a:headEnd/>
            <a:tailEnd/>
          </a:ln>
          <a:extLst>
            <a:ext uri="{909E8E84-426E-40DD-AFC4-6F175D3DCCD1}">
              <a14:hiddenFill xmlns:a14="http://schemas.microsoft.com/office/drawing/2010/main">
                <a:noFill/>
              </a14:hiddenFill>
            </a:ext>
          </a:extLst>
        </p:spPr>
        <p:txBody>
          <a:bodyPr/>
          <a:lstStyle/>
          <a:p>
            <a:pPr marL="0" marR="0" lvl="0" indent="0" algn="l" defTabSz="18288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endParaRPr>
          </a:p>
        </p:txBody>
      </p:sp>
      <p:sp>
        <p:nvSpPr>
          <p:cNvPr id="8" name="TextBox 7"/>
          <p:cNvSpPr txBox="1"/>
          <p:nvPr/>
        </p:nvSpPr>
        <p:spPr>
          <a:xfrm>
            <a:off x="15087600" y="1800227"/>
            <a:ext cx="5741720" cy="523220"/>
          </a:xfrm>
          <a:prstGeom prst="rect">
            <a:avLst/>
          </a:prstGeom>
          <a:noFill/>
        </p:spPr>
        <p:txBody>
          <a:bodyPr wrap="square" rtlCol="0">
            <a:spAutoFit/>
          </a:bodyPr>
          <a:lstStyle/>
          <a:p>
            <a:pPr marL="0" marR="0" lvl="0" indent="0" algn="ctr" defTabSz="1828800" rtl="0" eaLnBrk="0" fontAlgn="base" latinLnBrk="0" hangingPunct="0">
              <a:lnSpc>
                <a:spcPct val="100000"/>
              </a:lnSpc>
              <a:spcBef>
                <a:spcPct val="0"/>
              </a:spcBef>
              <a:spcAft>
                <a:spcPts val="600"/>
              </a:spcAft>
              <a:buClrTx/>
              <a:buSzTx/>
              <a:buFontTx/>
              <a:buNone/>
              <a:tabLst/>
              <a:defRPr/>
            </a:pP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mn-cs"/>
                <a:sym typeface="Calibri"/>
                <a:hlinkClick r:id="rId4"/>
              </a:rPr>
              <a:t>https://conferences.lbl.gov/event/82/</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mn-cs"/>
                <a:sym typeface="Calibri"/>
              </a:rPr>
              <a:t> </a:t>
            </a:r>
          </a:p>
        </p:txBody>
      </p:sp>
      <p:pic>
        <p:nvPicPr>
          <p:cNvPr id="7"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t="46090"/>
          <a:stretch/>
        </p:blipFill>
        <p:spPr bwMode="auto">
          <a:xfrm>
            <a:off x="4660858" y="2101075"/>
            <a:ext cx="16052800" cy="1067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93425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5994936" y="439782"/>
            <a:ext cx="13512264" cy="1092200"/>
          </a:xfrm>
        </p:spPr>
        <p:txBody>
          <a:bodyPr/>
          <a:lstStyle/>
          <a:p>
            <a:r>
              <a:rPr lang="en-US" dirty="0"/>
              <a:t>Objectives and Timeline</a:t>
            </a:r>
          </a:p>
        </p:txBody>
      </p:sp>
      <p:pic>
        <p:nvPicPr>
          <p:cNvPr id="5" name="Picture 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6000" y="190501"/>
            <a:ext cx="2540000" cy="1609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 name="Line 9"/>
          <p:cNvSpPr>
            <a:spLocks noChangeShapeType="1"/>
          </p:cNvSpPr>
          <p:nvPr/>
        </p:nvSpPr>
        <p:spPr bwMode="auto">
          <a:xfrm>
            <a:off x="5886451" y="1676400"/>
            <a:ext cx="14992350" cy="0"/>
          </a:xfrm>
          <a:prstGeom prst="line">
            <a:avLst/>
          </a:prstGeom>
          <a:noFill/>
          <a:ln w="15875">
            <a:solidFill>
              <a:srgbClr val="006699"/>
            </a:solidFill>
            <a:round/>
            <a:headEnd/>
            <a:tailEnd/>
          </a:ln>
          <a:extLst>
            <a:ext uri="{909E8E84-426E-40DD-AFC4-6F175D3DCCD1}">
              <a14:hiddenFill xmlns:a14="http://schemas.microsoft.com/office/drawing/2010/main">
                <a:noFill/>
              </a14:hiddenFill>
            </a:ext>
          </a:extLst>
        </p:spPr>
        <p:txBody>
          <a:bodyPr/>
          <a:lstStyle/>
          <a:p>
            <a:pPr marL="0" marR="0" lvl="0" indent="0" algn="l" defTabSz="18288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endParaRPr>
          </a:p>
        </p:txBody>
      </p:sp>
      <p:sp>
        <p:nvSpPr>
          <p:cNvPr id="7" name="TextBox 6"/>
          <p:cNvSpPr txBox="1"/>
          <p:nvPr/>
        </p:nvSpPr>
        <p:spPr>
          <a:xfrm>
            <a:off x="3556000" y="2028700"/>
            <a:ext cx="16865600" cy="10464403"/>
          </a:xfrm>
          <a:prstGeom prst="rect">
            <a:avLst/>
          </a:prstGeom>
          <a:noFill/>
        </p:spPr>
        <p:txBody>
          <a:bodyPr wrap="square" rtlCol="0">
            <a:spAutoFit/>
          </a:bodyPr>
          <a:lstStyle/>
          <a:p>
            <a:pPr marL="0" marR="0" lvl="0" indent="0" algn="l" defTabSz="1828800" rtl="0" eaLnBrk="0" fontAlgn="base" latinLnBrk="0" hangingPunct="0">
              <a:lnSpc>
                <a:spcPct val="100000"/>
              </a:lnSpc>
              <a:spcBef>
                <a:spcPct val="0"/>
              </a:spcBef>
              <a:spcAft>
                <a:spcPts val="1200"/>
              </a:spcAft>
              <a:buClrTx/>
              <a:buSzTx/>
              <a:buFontTx/>
              <a:buNone/>
              <a:tabLst/>
              <a:defRPr/>
            </a:pPr>
            <a:r>
              <a:rPr kumimoji="0" lang="en-US" sz="3800" b="0" i="0" u="sng" strike="noStrike" kern="1200" cap="none" spc="0" normalizeH="0" baseline="0" noProof="0" dirty="0">
                <a:ln>
                  <a:noFill/>
                </a:ln>
                <a:solidFill>
                  <a:srgbClr val="000000"/>
                </a:solidFill>
                <a:effectLst/>
                <a:uLnTx/>
                <a:uFillTx/>
                <a:latin typeface="Times New Roman" pitchFamily="18" charset="0"/>
                <a:ea typeface="+mn-ea"/>
                <a:cs typeface="+mn-cs"/>
                <a:sym typeface="Calibri"/>
              </a:rPr>
              <a:t>Purpose</a:t>
            </a:r>
            <a:r>
              <a:rPr kumimoji="0" lang="en-US" sz="3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rPr>
              <a:t>: the list of target parameters </a:t>
            </a:r>
            <a:r>
              <a:rPr kumimoji="0" lang="en-US" sz="3800" b="0" i="0" u="none" strike="noStrike" kern="1200" cap="none" spc="0" normalizeH="0" baseline="0" noProof="0" dirty="0">
                <a:ln>
                  <a:noFill/>
                </a:ln>
                <a:solidFill>
                  <a:srgbClr val="0033CC"/>
                </a:solidFill>
                <a:effectLst/>
                <a:uLnTx/>
                <a:uFillTx/>
                <a:latin typeface="Times New Roman" pitchFamily="18" charset="0"/>
                <a:ea typeface="+mn-ea"/>
                <a:cs typeface="+mn-cs"/>
                <a:sym typeface="Calibri"/>
              </a:rPr>
              <a:t>has been formulated for the next MDP dipole model</a:t>
            </a:r>
            <a:r>
              <a:rPr kumimoji="0" lang="en-US" sz="3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rPr>
              <a:t> which will be fabricated and tested after the 15 T dipole demonstrator being developed at FNAL and the CCT program at LBNL. </a:t>
            </a:r>
          </a:p>
          <a:p>
            <a:pPr marL="0" marR="0" lvl="0" indent="0" algn="l" defTabSz="1828800" rtl="0" eaLnBrk="0" fontAlgn="base" latinLnBrk="0" hangingPunct="0">
              <a:lnSpc>
                <a:spcPct val="100000"/>
              </a:lnSpc>
              <a:spcBef>
                <a:spcPct val="0"/>
              </a:spcBef>
              <a:spcAft>
                <a:spcPts val="120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endParaRPr>
          </a:p>
          <a:p>
            <a:pPr marL="0" marR="0" lvl="0" indent="0" algn="l" defTabSz="1828800" rtl="0" eaLnBrk="0" fontAlgn="base" latinLnBrk="0" hangingPunct="0">
              <a:lnSpc>
                <a:spcPct val="100000"/>
              </a:lnSpc>
              <a:spcBef>
                <a:spcPct val="0"/>
              </a:spcBef>
              <a:spcAft>
                <a:spcPts val="1200"/>
              </a:spcAft>
              <a:buClrTx/>
              <a:buSzTx/>
              <a:buFontTx/>
              <a:buNone/>
              <a:tabLst/>
              <a:defRPr/>
            </a:pPr>
            <a:r>
              <a:rPr kumimoji="0" lang="en-US" sz="3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rPr>
              <a:t>Comments for discussion and clarification:</a:t>
            </a:r>
          </a:p>
          <a:p>
            <a:pPr marL="0" marR="0" lvl="0" indent="0" algn="l" defTabSz="1828800" rtl="0" eaLnBrk="0" fontAlgn="base" latinLnBrk="0" hangingPunct="0">
              <a:lnSpc>
                <a:spcPct val="100000"/>
              </a:lnSpc>
              <a:spcBef>
                <a:spcPct val="0"/>
              </a:spcBef>
              <a:spcAft>
                <a:spcPts val="120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endParaRPr>
          </a:p>
          <a:p>
            <a:pPr marL="685800" marR="0" lvl="0" indent="-685800" algn="l" defTabSz="18288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3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rPr>
              <a:t>MDP is primarily a technology development program. As such, there is flexibility in choosing the R&amp;D objectives at each step. Therefore, </a:t>
            </a:r>
          </a:p>
          <a:p>
            <a:pPr marL="1600200" marR="0" lvl="1" indent="-685800" algn="l" defTabSz="18288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3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rPr>
              <a:t>A specific proposal </a:t>
            </a:r>
            <a:r>
              <a:rPr kumimoji="0" lang="en-US" sz="3800" b="0" i="0" u="none" strike="noStrike" kern="1200" cap="none" spc="0" normalizeH="0" baseline="0" noProof="0" dirty="0">
                <a:ln>
                  <a:noFill/>
                </a:ln>
                <a:solidFill>
                  <a:srgbClr val="0033CC"/>
                </a:solidFill>
                <a:effectLst/>
                <a:uLnTx/>
                <a:uFillTx/>
                <a:latin typeface="Times New Roman" pitchFamily="18" charset="0"/>
                <a:ea typeface="+mn-ea"/>
                <a:cs typeface="+mn-cs"/>
                <a:sym typeface="Calibri"/>
              </a:rPr>
              <a:t>may focus on a subset of the targets </a:t>
            </a:r>
            <a:r>
              <a:rPr kumimoji="0" lang="en-US" sz="3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rPr>
              <a:t>(this should be clarified and explained as part of the proposal)</a:t>
            </a:r>
          </a:p>
          <a:p>
            <a:pPr marL="1600200" marR="0" lvl="1" indent="-685800" algn="l" defTabSz="18288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3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rPr>
              <a:t>The targets are </a:t>
            </a:r>
            <a:r>
              <a:rPr kumimoji="0" lang="en-US" sz="3800" b="0" i="0" u="none" strike="noStrike" kern="1200" cap="none" spc="0" normalizeH="0" baseline="0" noProof="0" dirty="0">
                <a:ln>
                  <a:noFill/>
                </a:ln>
                <a:solidFill>
                  <a:srgbClr val="0033CC"/>
                </a:solidFill>
                <a:effectLst/>
                <a:uLnTx/>
                <a:uFillTx/>
                <a:latin typeface="Times New Roman" pitchFamily="18" charset="0"/>
                <a:ea typeface="+mn-ea"/>
                <a:cs typeface="+mn-cs"/>
                <a:sym typeface="Calibri"/>
              </a:rPr>
              <a:t>not intended as a specification for the high field accelerator dipole</a:t>
            </a:r>
            <a:r>
              <a:rPr kumimoji="0" lang="en-US" sz="3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rPr>
              <a:t>, although they need to be closely connected to the requirements and priorities of the ultimate application</a:t>
            </a:r>
          </a:p>
          <a:p>
            <a:pPr marL="685800" marR="0" lvl="0" indent="-685800" algn="l" defTabSz="1828800" rtl="0" eaLnBrk="0" fontAlgn="base" latinLnBrk="0" hangingPunct="0">
              <a:lnSpc>
                <a:spcPct val="100000"/>
              </a:lnSpc>
              <a:spcBef>
                <a:spcPct val="0"/>
              </a:spcBef>
              <a:spcAft>
                <a:spcPts val="120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endParaRPr>
          </a:p>
          <a:p>
            <a:pPr marL="0" marR="0" lvl="0" indent="0" algn="l" defTabSz="1828800" rtl="0" eaLnBrk="0" fontAlgn="base" latinLnBrk="0" hangingPunct="0">
              <a:lnSpc>
                <a:spcPct val="100000"/>
              </a:lnSpc>
              <a:spcBef>
                <a:spcPct val="0"/>
              </a:spcBef>
              <a:spcAft>
                <a:spcPts val="1200"/>
              </a:spcAft>
              <a:buClrTx/>
              <a:buSzTx/>
              <a:buFontTx/>
              <a:buNone/>
              <a:tabLst/>
              <a:defRPr/>
            </a:pPr>
            <a:r>
              <a:rPr kumimoji="0" lang="en-US" sz="3800" b="0" i="0" u="sng" strike="noStrike" kern="1200" cap="none" spc="0" normalizeH="0" baseline="0" noProof="0" dirty="0">
                <a:ln>
                  <a:noFill/>
                </a:ln>
                <a:solidFill>
                  <a:srgbClr val="000000"/>
                </a:solidFill>
                <a:effectLst/>
                <a:uLnTx/>
                <a:uFillTx/>
                <a:latin typeface="Times New Roman" pitchFamily="18" charset="0"/>
                <a:ea typeface="+mn-ea"/>
                <a:cs typeface="+mn-cs"/>
                <a:sym typeface="Calibri"/>
              </a:rPr>
              <a:t>Timeline</a:t>
            </a:r>
            <a:r>
              <a:rPr kumimoji="0" lang="en-US" sz="3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rPr>
              <a:t>:</a:t>
            </a:r>
          </a:p>
          <a:p>
            <a:pPr marL="0" marR="0" lvl="0" indent="0" algn="l" defTabSz="1828800" rtl="0" eaLnBrk="0" fontAlgn="base" latinLnBrk="0" hangingPunct="0">
              <a:lnSpc>
                <a:spcPct val="100000"/>
              </a:lnSpc>
              <a:spcBef>
                <a:spcPct val="0"/>
              </a:spcBef>
              <a:spcAft>
                <a:spcPts val="1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rPr>
              <a:t> </a:t>
            </a:r>
          </a:p>
          <a:p>
            <a:pPr marL="685800" marR="0" lvl="0" indent="-685800" algn="l" defTabSz="18288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3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rPr>
              <a:t>Model fabrication in FY19+ per MDP plan. </a:t>
            </a:r>
          </a:p>
          <a:p>
            <a:pPr marL="685800" marR="0" lvl="0" indent="-685800" algn="l" defTabSz="18288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3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rPr>
              <a:t>Design studies, selection and initial procurements in FY17-18.</a:t>
            </a:r>
          </a:p>
        </p:txBody>
      </p:sp>
    </p:spTree>
    <p:extLst>
      <p:ext uri="{BB962C8B-B14F-4D97-AF65-F5344CB8AC3E}">
        <p14:creationId xmlns:p14="http://schemas.microsoft.com/office/powerpoint/2010/main" val="424910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E79DD-87FD-4892-A805-BC9A9DD05B1F}"/>
              </a:ext>
            </a:extLst>
          </p:cNvPr>
          <p:cNvSpPr>
            <a:spLocks noGrp="1"/>
          </p:cNvSpPr>
          <p:nvPr>
            <p:ph type="title"/>
          </p:nvPr>
        </p:nvSpPr>
        <p:spPr/>
        <p:txBody>
          <a:bodyPr/>
          <a:lstStyle/>
          <a:p>
            <a:r>
              <a:rPr lang="en-US" dirty="0"/>
              <a:t>1</a:t>
            </a:r>
            <a:r>
              <a:rPr lang="en-US" baseline="30000" dirty="0"/>
              <a:t>st</a:t>
            </a:r>
            <a:r>
              <a:rPr lang="en-US" dirty="0"/>
              <a:t> goal of the working group</a:t>
            </a:r>
          </a:p>
        </p:txBody>
      </p:sp>
      <p:sp>
        <p:nvSpPr>
          <p:cNvPr id="3" name="Slide Number Placeholder 2">
            <a:extLst>
              <a:ext uri="{FF2B5EF4-FFF2-40B4-BE49-F238E27FC236}">
                <a16:creationId xmlns:a16="http://schemas.microsoft.com/office/drawing/2014/main" id="{2BA38E0E-7845-42DB-99AB-0D1965514A67}"/>
              </a:ext>
            </a:extLst>
          </p:cNvPr>
          <p:cNvSpPr>
            <a:spLocks noGrp="1"/>
          </p:cNvSpPr>
          <p:nvPr>
            <p:ph type="sldNum" sz="quarter" idx="2"/>
          </p:nvPr>
        </p:nvSpPr>
        <p:spPr/>
        <p:txBody>
          <a:bodyPr/>
          <a:lstStyle/>
          <a:p>
            <a:fld id="{86CB4B4D-7CA3-9044-876B-883B54F8677D}" type="slidenum">
              <a:rPr lang="en-US" smtClean="0"/>
              <a:t>3</a:t>
            </a:fld>
            <a:endParaRPr lang="en-US"/>
          </a:p>
        </p:txBody>
      </p:sp>
      <p:sp>
        <p:nvSpPr>
          <p:cNvPr id="4" name="Text Placeholder 3">
            <a:extLst>
              <a:ext uri="{FF2B5EF4-FFF2-40B4-BE49-F238E27FC236}">
                <a16:creationId xmlns:a16="http://schemas.microsoft.com/office/drawing/2014/main" id="{B353037F-0A2F-4768-8F65-4F8B9864A67B}"/>
              </a:ext>
            </a:extLst>
          </p:cNvPr>
          <p:cNvSpPr>
            <a:spLocks noGrp="1"/>
          </p:cNvSpPr>
          <p:nvPr>
            <p:ph type="body" idx="1"/>
          </p:nvPr>
        </p:nvSpPr>
        <p:spPr/>
        <p:txBody>
          <a:bodyPr>
            <a:normAutofit fontScale="92500" lnSpcReduction="10000"/>
          </a:bodyPr>
          <a:lstStyle/>
          <a:p>
            <a:r>
              <a:rPr lang="en-US" dirty="0"/>
              <a:t>Conceptual design of a </a:t>
            </a:r>
            <a:r>
              <a:rPr lang="en-US" dirty="0">
                <a:solidFill>
                  <a:schemeClr val="accent6"/>
                </a:solidFill>
              </a:rPr>
              <a:t>20 T hybrid HTS-LTS magnet</a:t>
            </a:r>
          </a:p>
          <a:p>
            <a:pPr lvl="1"/>
            <a:r>
              <a:rPr lang="en-US" dirty="0"/>
              <a:t>Comparative analysis of different design options for a 20 T hybrid</a:t>
            </a:r>
          </a:p>
          <a:p>
            <a:pPr lvl="2"/>
            <a:r>
              <a:rPr lang="en-US" dirty="0">
                <a:solidFill>
                  <a:schemeClr val="accent6"/>
                </a:solidFill>
              </a:rPr>
              <a:t>Cos</a:t>
            </a:r>
            <a:r>
              <a:rPr lang="en-US" dirty="0">
                <a:solidFill>
                  <a:schemeClr val="accent6"/>
                </a:solidFill>
                <a:sym typeface="Symbol" panose="05050102010706020507" pitchFamily="18" charset="2"/>
              </a:rPr>
              <a:t></a:t>
            </a:r>
            <a:r>
              <a:rPr lang="en-US" dirty="0">
                <a:sym typeface="Symbol" panose="05050102010706020507" pitchFamily="18" charset="2"/>
              </a:rPr>
              <a:t> design and its stress-management options</a:t>
            </a:r>
          </a:p>
          <a:p>
            <a:pPr lvl="3"/>
            <a:r>
              <a:rPr lang="en-US" dirty="0">
                <a:sym typeface="Symbol" panose="05050102010706020507" pitchFamily="18" charset="2"/>
              </a:rPr>
              <a:t>“Traditional” </a:t>
            </a:r>
            <a:r>
              <a:rPr lang="en-US" dirty="0"/>
              <a:t>Cos</a:t>
            </a:r>
            <a:r>
              <a:rPr lang="en-US" dirty="0">
                <a:sym typeface="Symbol" panose="05050102010706020507" pitchFamily="18" charset="2"/>
              </a:rPr>
              <a:t></a:t>
            </a:r>
          </a:p>
          <a:p>
            <a:pPr lvl="3"/>
            <a:r>
              <a:rPr lang="en-US" dirty="0">
                <a:sym typeface="Symbol" panose="05050102010706020507" pitchFamily="18" charset="2"/>
              </a:rPr>
              <a:t>Canted </a:t>
            </a:r>
            <a:r>
              <a:rPr lang="en-US" dirty="0"/>
              <a:t>Cos</a:t>
            </a:r>
            <a:r>
              <a:rPr lang="en-US" dirty="0">
                <a:sym typeface="Symbol" panose="05050102010706020507" pitchFamily="18" charset="2"/>
              </a:rPr>
              <a:t> (CCT)</a:t>
            </a:r>
          </a:p>
          <a:p>
            <a:pPr lvl="3"/>
            <a:r>
              <a:rPr lang="en-US" dirty="0">
                <a:sym typeface="Symbol" panose="05050102010706020507" pitchFamily="18" charset="2"/>
              </a:rPr>
              <a:t>Stress management </a:t>
            </a:r>
            <a:r>
              <a:rPr lang="en-US" dirty="0"/>
              <a:t>Cos</a:t>
            </a:r>
            <a:r>
              <a:rPr lang="en-US" dirty="0">
                <a:sym typeface="Symbol" panose="05050102010706020507" pitchFamily="18" charset="2"/>
              </a:rPr>
              <a:t> (SMCT)</a:t>
            </a:r>
          </a:p>
          <a:p>
            <a:pPr lvl="2"/>
            <a:r>
              <a:rPr lang="en-US" dirty="0">
                <a:solidFill>
                  <a:schemeClr val="accent6"/>
                </a:solidFill>
                <a:sym typeface="Symbol" panose="05050102010706020507" pitchFamily="18" charset="2"/>
              </a:rPr>
              <a:t>Block-type</a:t>
            </a:r>
            <a:r>
              <a:rPr lang="en-US" dirty="0">
                <a:sym typeface="Symbol" panose="05050102010706020507" pitchFamily="18" charset="2"/>
              </a:rPr>
              <a:t> coil design </a:t>
            </a:r>
          </a:p>
          <a:p>
            <a:pPr lvl="2"/>
            <a:r>
              <a:rPr lang="en-US" dirty="0">
                <a:solidFill>
                  <a:schemeClr val="accent6"/>
                </a:solidFill>
                <a:sym typeface="Symbol" panose="05050102010706020507" pitchFamily="18" charset="2"/>
              </a:rPr>
              <a:t>Common-coil</a:t>
            </a:r>
            <a:r>
              <a:rPr lang="en-US" dirty="0">
                <a:sym typeface="Symbol" panose="05050102010706020507" pitchFamily="18" charset="2"/>
              </a:rPr>
              <a:t> design</a:t>
            </a:r>
          </a:p>
          <a:p>
            <a:pPr lvl="1"/>
            <a:r>
              <a:rPr lang="en-US" dirty="0">
                <a:sym typeface="Symbol" panose="05050102010706020507" pitchFamily="18" charset="2"/>
              </a:rPr>
              <a:t>Definition of general design criteria: aperture, field, margin…..</a:t>
            </a:r>
            <a:endParaRPr lang="en-US" dirty="0"/>
          </a:p>
          <a:p>
            <a:pPr lvl="1"/>
            <a:r>
              <a:rPr lang="en-US" dirty="0"/>
              <a:t>Analysis of </a:t>
            </a:r>
            <a:r>
              <a:rPr lang="en-US" dirty="0">
                <a:solidFill>
                  <a:schemeClr val="accent6"/>
                </a:solidFill>
              </a:rPr>
              <a:t>challenges</a:t>
            </a:r>
            <a:r>
              <a:rPr lang="en-US" dirty="0">
                <a:solidFill>
                  <a:schemeClr val="accent6">
                    <a:lumMod val="75000"/>
                  </a:schemeClr>
                </a:solidFill>
              </a:rPr>
              <a:t> </a:t>
            </a:r>
            <a:r>
              <a:rPr lang="en-US" dirty="0"/>
              <a:t>specifically of hybrid magnets</a:t>
            </a:r>
          </a:p>
          <a:p>
            <a:pPr lvl="2"/>
            <a:r>
              <a:rPr lang="en-US" dirty="0"/>
              <a:t>Integration of LTS/HTS, mechanics, protection, powering, diagnostics, test facility…..</a:t>
            </a:r>
          </a:p>
          <a:p>
            <a:pPr lvl="1"/>
            <a:endParaRPr lang="en-US" dirty="0">
              <a:sym typeface="Symbol" panose="05050102010706020507" pitchFamily="18" charset="2"/>
            </a:endParaRPr>
          </a:p>
        </p:txBody>
      </p:sp>
      <p:sp>
        <p:nvSpPr>
          <p:cNvPr id="5" name="Footer Placeholder 4">
            <a:extLst>
              <a:ext uri="{FF2B5EF4-FFF2-40B4-BE49-F238E27FC236}">
                <a16:creationId xmlns:a16="http://schemas.microsoft.com/office/drawing/2014/main" id="{014AB029-2046-431C-8775-704D5C422606}"/>
              </a:ext>
            </a:extLst>
          </p:cNvPr>
          <p:cNvSpPr>
            <a:spLocks noGrp="1"/>
          </p:cNvSpPr>
          <p:nvPr>
            <p:ph type="ftr" sz="quarter" idx="10"/>
          </p:nvPr>
        </p:nvSpPr>
        <p:spPr/>
        <p:txBody>
          <a:bodyPr/>
          <a:lstStyle/>
          <a:p>
            <a:r>
              <a:rPr lang="en-GB"/>
              <a:t>Comparative analysis of magnet design concepts</a:t>
            </a:r>
            <a:endParaRPr lang="en-US" dirty="0"/>
          </a:p>
        </p:txBody>
      </p:sp>
    </p:spTree>
    <p:extLst>
      <p:ext uri="{BB962C8B-B14F-4D97-AF65-F5344CB8AC3E}">
        <p14:creationId xmlns:p14="http://schemas.microsoft.com/office/powerpoint/2010/main" val="73460139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5994936" y="439782"/>
            <a:ext cx="13207464" cy="1092200"/>
          </a:xfrm>
        </p:spPr>
        <p:txBody>
          <a:bodyPr/>
          <a:lstStyle/>
          <a:p>
            <a:r>
              <a:rPr lang="en-US" dirty="0"/>
              <a:t>How to structure the targets</a:t>
            </a:r>
          </a:p>
        </p:txBody>
      </p:sp>
      <p:pic>
        <p:nvPicPr>
          <p:cNvPr id="5" name="Picture 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6000" y="190501"/>
            <a:ext cx="2540000" cy="1609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 name="Line 9"/>
          <p:cNvSpPr>
            <a:spLocks noChangeShapeType="1"/>
          </p:cNvSpPr>
          <p:nvPr/>
        </p:nvSpPr>
        <p:spPr bwMode="auto">
          <a:xfrm>
            <a:off x="5886451" y="1676400"/>
            <a:ext cx="14992350" cy="0"/>
          </a:xfrm>
          <a:prstGeom prst="line">
            <a:avLst/>
          </a:prstGeom>
          <a:noFill/>
          <a:ln w="15875">
            <a:solidFill>
              <a:srgbClr val="006699"/>
            </a:solidFill>
            <a:round/>
            <a:headEnd/>
            <a:tailEnd/>
          </a:ln>
          <a:extLst>
            <a:ext uri="{909E8E84-426E-40DD-AFC4-6F175D3DCCD1}">
              <a14:hiddenFill xmlns:a14="http://schemas.microsoft.com/office/drawing/2010/main">
                <a:noFill/>
              </a14:hiddenFill>
            </a:ext>
          </a:extLst>
        </p:spPr>
        <p:txBody>
          <a:bodyPr/>
          <a:lstStyle/>
          <a:p>
            <a:pPr marL="0" marR="0" lvl="0" indent="0" algn="l" defTabSz="18288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endParaRPr>
          </a:p>
        </p:txBody>
      </p:sp>
      <p:sp>
        <p:nvSpPr>
          <p:cNvPr id="7" name="TextBox 6"/>
          <p:cNvSpPr txBox="1"/>
          <p:nvPr/>
        </p:nvSpPr>
        <p:spPr>
          <a:xfrm>
            <a:off x="4041569" y="2438401"/>
            <a:ext cx="16019418" cy="9202519"/>
          </a:xfrm>
          <a:prstGeom prst="rect">
            <a:avLst/>
          </a:prstGeom>
          <a:noFill/>
        </p:spPr>
        <p:txBody>
          <a:bodyPr wrap="square" rtlCol="0">
            <a:spAutoFit/>
          </a:bodyPr>
          <a:lstStyle/>
          <a:p>
            <a:pPr marL="685800" marR="0" lvl="0" indent="-685800" algn="l" defTabSz="18288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3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rPr>
              <a:t>For each area (mechanical, field quality, protection etc.) there are significant complexities which are difficult to reduce to a single number</a:t>
            </a:r>
          </a:p>
          <a:p>
            <a:pPr marL="685800" marR="0" lvl="0" indent="-685800" algn="l" defTabSz="18288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3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rPr>
              <a:t>There is also some mixing between core R&amp;D objectives and practical (not fundamental) constraints related to current component availability or existing infrastructure</a:t>
            </a:r>
          </a:p>
          <a:p>
            <a:pPr marL="685800" marR="0" lvl="0" indent="-685800" algn="l" defTabSz="18288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3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rPr>
              <a:t>It might be useful to separate in different sections</a:t>
            </a:r>
          </a:p>
          <a:p>
            <a:pPr marL="1600200" marR="0" lvl="1" indent="-685800" algn="l" defTabSz="18288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3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rPr>
              <a:t>Keep simple/direct criteria when possible (e.g. target field)</a:t>
            </a:r>
          </a:p>
          <a:p>
            <a:pPr marL="1600200" marR="0" lvl="1" indent="-685800" algn="l" defTabSz="18288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3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rPr>
              <a:t>More complex topics can be described as optimization goals (e.g. hot spot temperature, design goals vs failure case limits) </a:t>
            </a:r>
          </a:p>
          <a:p>
            <a:pPr marL="1600200" marR="0" lvl="1" indent="-685800" algn="l" defTabSz="18288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3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rPr>
              <a:t>Practical constraints may be grouped separately and their relevance should be discussed on a case-by-case basis (e.g. no. strands in cable, cold mass diameter)</a:t>
            </a:r>
          </a:p>
          <a:p>
            <a:pPr marL="1600200" marR="0" lvl="1" indent="-685800" algn="l" defTabSz="18288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3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rPr>
              <a:t>In some case, more detailed definitions need to be included to correctly interpret the numbers provided (e.g. length of straight section) </a:t>
            </a:r>
          </a:p>
        </p:txBody>
      </p:sp>
    </p:spTree>
    <p:extLst>
      <p:ext uri="{BB962C8B-B14F-4D97-AF65-F5344CB8AC3E}">
        <p14:creationId xmlns:p14="http://schemas.microsoft.com/office/powerpoint/2010/main" val="1328126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6400800" y="439782"/>
            <a:ext cx="13512264" cy="1092200"/>
          </a:xfrm>
        </p:spPr>
        <p:txBody>
          <a:bodyPr/>
          <a:lstStyle/>
          <a:p>
            <a:r>
              <a:rPr lang="en-US" dirty="0"/>
              <a:t>Magnet Straight Section</a:t>
            </a:r>
          </a:p>
        </p:txBody>
      </p:sp>
      <p:pic>
        <p:nvPicPr>
          <p:cNvPr id="5" name="Picture 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6000" y="190501"/>
            <a:ext cx="2540000" cy="1609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 name="Line 9"/>
          <p:cNvSpPr>
            <a:spLocks noChangeShapeType="1"/>
          </p:cNvSpPr>
          <p:nvPr/>
        </p:nvSpPr>
        <p:spPr bwMode="auto">
          <a:xfrm>
            <a:off x="5886451" y="1676400"/>
            <a:ext cx="14992350" cy="0"/>
          </a:xfrm>
          <a:prstGeom prst="line">
            <a:avLst/>
          </a:prstGeom>
          <a:noFill/>
          <a:ln w="15875">
            <a:solidFill>
              <a:srgbClr val="006699"/>
            </a:solidFill>
            <a:round/>
            <a:headEnd/>
            <a:tailEnd/>
          </a:ln>
          <a:extLst>
            <a:ext uri="{909E8E84-426E-40DD-AFC4-6F175D3DCCD1}">
              <a14:hiddenFill xmlns:a14="http://schemas.microsoft.com/office/drawing/2010/main">
                <a:noFill/>
              </a14:hiddenFill>
            </a:ext>
          </a:extLst>
        </p:spPr>
        <p:txBody>
          <a:bodyPr/>
          <a:lstStyle/>
          <a:p>
            <a:pPr marL="0" marR="0" lvl="0" indent="0" algn="l" defTabSz="18288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endParaRPr>
          </a:p>
        </p:txBody>
      </p:sp>
      <p:sp>
        <p:nvSpPr>
          <p:cNvPr id="7" name="TextBox 6"/>
          <p:cNvSpPr txBox="1"/>
          <p:nvPr/>
        </p:nvSpPr>
        <p:spPr>
          <a:xfrm>
            <a:off x="4093029" y="2743200"/>
            <a:ext cx="16019418" cy="9048631"/>
          </a:xfrm>
          <a:prstGeom prst="rect">
            <a:avLst/>
          </a:prstGeom>
          <a:noFill/>
        </p:spPr>
        <p:txBody>
          <a:bodyPr wrap="square" rtlCol="0">
            <a:spAutoFit/>
          </a:bodyPr>
          <a:lstStyle/>
          <a:p>
            <a:pPr marL="685800" marR="0" lvl="0" indent="-685800" algn="l" defTabSz="18288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3800" b="0" i="0" u="sng" strike="noStrike" kern="1200" cap="none" spc="0" normalizeH="0" baseline="0" noProof="0" dirty="0">
                <a:ln>
                  <a:noFill/>
                </a:ln>
                <a:solidFill>
                  <a:srgbClr val="000000"/>
                </a:solidFill>
                <a:effectLst/>
                <a:uLnTx/>
                <a:uFillTx/>
                <a:latin typeface="Times New Roman" pitchFamily="18" charset="0"/>
                <a:ea typeface="+mn-ea"/>
                <a:cs typeface="+mn-cs"/>
                <a:sym typeface="Calibri"/>
              </a:rPr>
              <a:t>If the study of field quality is among the main goals</a:t>
            </a:r>
            <a:r>
              <a:rPr kumimoji="0" lang="en-US" sz="3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rPr>
              <a:t>, a uniform field region of 50-100 cm (“magnet straight section”) should be provided</a:t>
            </a:r>
          </a:p>
          <a:p>
            <a:pPr marL="1600200" marR="0" lvl="1" indent="-685800" algn="l" defTabSz="18288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3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rPr>
              <a:t>From other programs, we have evidence of significant variations in as-built harmonics over several 10s of cm. Therefore a shorter magnet section would not provide a sufficient basis to assess field quality.</a:t>
            </a:r>
          </a:p>
          <a:p>
            <a:pPr marL="1600200" marR="0" lvl="1" indent="-685800" algn="l" defTabSz="18288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3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rPr>
              <a:t>Also once a short uniform field region is provided, it can generally be increased at a marginal cost in terms of total length</a:t>
            </a:r>
          </a:p>
          <a:p>
            <a:pPr marL="685800" marR="0" lvl="0" indent="-685800" algn="l" defTabSz="18288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3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rPr>
              <a:t>A clear definition of the uniform region or “straight section” for the purpose of field quality studies should be provided</a:t>
            </a:r>
          </a:p>
          <a:p>
            <a:pPr marL="1600200" marR="0" lvl="1" indent="-685800" algn="l" defTabSz="18288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3800" b="0" i="1" u="none" strike="noStrike" kern="1200" cap="none" spc="0" normalizeH="0" baseline="0" noProof="0" dirty="0">
                <a:ln>
                  <a:noFill/>
                </a:ln>
                <a:solidFill>
                  <a:srgbClr val="000000"/>
                </a:solidFill>
                <a:effectLst/>
                <a:uLnTx/>
                <a:uFillTx/>
                <a:latin typeface="Times New Roman" pitchFamily="18" charset="0"/>
                <a:ea typeface="+mn-ea"/>
                <a:cs typeface="+mn-cs"/>
                <a:sym typeface="Calibri"/>
              </a:rPr>
              <a:t>Proposal:</a:t>
            </a:r>
            <a:r>
              <a:rPr kumimoji="0" lang="en-US" sz="3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rPr>
              <a:t> define the straight section based on design harmonics (from 3D model) being within a small delta (e.g. &lt;0.1 units) relative to the central ones. </a:t>
            </a:r>
          </a:p>
          <a:p>
            <a:pPr marL="685800" marR="0" lvl="0" indent="-685800" algn="l" defTabSz="18288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3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rPr>
              <a:t>A criterion on the transfer function may also be added, again based on the 3D magnetic model calculation (e.g. &lt;0.05% from central)</a:t>
            </a:r>
          </a:p>
        </p:txBody>
      </p:sp>
    </p:spTree>
    <p:extLst>
      <p:ext uri="{BB962C8B-B14F-4D97-AF65-F5344CB8AC3E}">
        <p14:creationId xmlns:p14="http://schemas.microsoft.com/office/powerpoint/2010/main" val="22246718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5994936" y="439782"/>
            <a:ext cx="14883864" cy="1092200"/>
          </a:xfrm>
        </p:spPr>
        <p:txBody>
          <a:bodyPr/>
          <a:lstStyle/>
          <a:p>
            <a:r>
              <a:rPr lang="en-US" dirty="0"/>
              <a:t>Conductor Parameters</a:t>
            </a:r>
          </a:p>
        </p:txBody>
      </p:sp>
      <p:pic>
        <p:nvPicPr>
          <p:cNvPr id="5" name="Picture 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6000" y="190501"/>
            <a:ext cx="2540000" cy="1609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 name="Line 9"/>
          <p:cNvSpPr>
            <a:spLocks noChangeShapeType="1"/>
          </p:cNvSpPr>
          <p:nvPr/>
        </p:nvSpPr>
        <p:spPr bwMode="auto">
          <a:xfrm>
            <a:off x="5886451" y="1676400"/>
            <a:ext cx="14992350" cy="0"/>
          </a:xfrm>
          <a:prstGeom prst="line">
            <a:avLst/>
          </a:prstGeom>
          <a:noFill/>
          <a:ln w="15875">
            <a:solidFill>
              <a:srgbClr val="006699"/>
            </a:solidFill>
            <a:round/>
            <a:headEnd/>
            <a:tailEnd/>
          </a:ln>
          <a:extLst>
            <a:ext uri="{909E8E84-426E-40DD-AFC4-6F175D3DCCD1}">
              <a14:hiddenFill xmlns:a14="http://schemas.microsoft.com/office/drawing/2010/main">
                <a:noFill/>
              </a14:hiddenFill>
            </a:ext>
          </a:extLst>
        </p:spPr>
        <p:txBody>
          <a:bodyPr/>
          <a:lstStyle/>
          <a:p>
            <a:pPr marL="0" marR="0" lvl="0" indent="0" algn="l" defTabSz="18288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endParaRPr>
          </a:p>
        </p:txBody>
      </p:sp>
      <p:sp>
        <p:nvSpPr>
          <p:cNvPr id="7" name="TextBox 6"/>
          <p:cNvSpPr txBox="1"/>
          <p:nvPr/>
        </p:nvSpPr>
        <p:spPr>
          <a:xfrm>
            <a:off x="4114801" y="2405107"/>
            <a:ext cx="16019418" cy="9633406"/>
          </a:xfrm>
          <a:prstGeom prst="rect">
            <a:avLst/>
          </a:prstGeom>
          <a:noFill/>
        </p:spPr>
        <p:txBody>
          <a:bodyPr wrap="square" rtlCol="0">
            <a:spAutoFit/>
          </a:bodyPr>
          <a:lstStyle/>
          <a:p>
            <a:pPr marL="685800" marR="0" lvl="0" indent="-685800" algn="l" defTabSz="18288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3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rPr>
              <a:t>Values listed seem too restrictive - even for a near term procurement, there is some flexibility in the choice of the conductor layout and parameters like non-Cu fraction, etc.</a:t>
            </a:r>
          </a:p>
          <a:p>
            <a:pPr marL="1600200" marR="0" lvl="1" indent="-685800" algn="l" defTabSz="18288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3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rPr>
              <a:t>Is the goal to normalize different designs to the same conductor properties, for example in terms of meeting the 16 T target?</a:t>
            </a:r>
          </a:p>
          <a:p>
            <a:pPr marL="1600200" marR="0" lvl="1" indent="-685800" algn="l" defTabSz="18288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3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rPr>
              <a:t>Would it be better to allow for some ranges, compatible with available products, so that the design can be optimized to meet specific goals? Some examples:</a:t>
            </a:r>
          </a:p>
          <a:p>
            <a:pPr marL="2514600" marR="0" lvl="2" indent="-685800" algn="l" defTabSz="18288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3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rPr>
              <a:t>Copper fraction is one of the key parameters for quench protection, a given design may need more Cu to meet protection requirements</a:t>
            </a:r>
          </a:p>
          <a:p>
            <a:pPr marL="2514600" marR="0" lvl="2" indent="-685800" algn="l" defTabSz="18288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3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rPr>
              <a:t>Cable degradation is largely dependent on cable design but we have been able to keep it at the level of 1-2%</a:t>
            </a:r>
          </a:p>
          <a:p>
            <a:pPr marL="685800" marR="0" lvl="0" indent="-685800" algn="l" defTabSz="18288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3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rPr>
              <a:t>RRR is driven by fabrication rather than design, and aim should be for &gt;&gt;60. Suggesting to include this as an optimization goal, aiming to avoid RRR degradation during the fabrication process </a:t>
            </a:r>
          </a:p>
        </p:txBody>
      </p:sp>
    </p:spTree>
    <p:extLst>
      <p:ext uri="{BB962C8B-B14F-4D97-AF65-F5344CB8AC3E}">
        <p14:creationId xmlns:p14="http://schemas.microsoft.com/office/powerpoint/2010/main" val="23375691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5994937" y="439782"/>
            <a:ext cx="14139282" cy="1092200"/>
          </a:xfrm>
        </p:spPr>
        <p:txBody>
          <a:bodyPr/>
          <a:lstStyle/>
          <a:p>
            <a:r>
              <a:rPr lang="en-US" dirty="0"/>
              <a:t>Infrastructure constraints</a:t>
            </a:r>
          </a:p>
        </p:txBody>
      </p:sp>
      <p:pic>
        <p:nvPicPr>
          <p:cNvPr id="5" name="Picture 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6000" y="190501"/>
            <a:ext cx="2540000" cy="1609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 name="Line 9"/>
          <p:cNvSpPr>
            <a:spLocks noChangeShapeType="1"/>
          </p:cNvSpPr>
          <p:nvPr/>
        </p:nvSpPr>
        <p:spPr bwMode="auto">
          <a:xfrm>
            <a:off x="5886451" y="1676400"/>
            <a:ext cx="14992350" cy="0"/>
          </a:xfrm>
          <a:prstGeom prst="line">
            <a:avLst/>
          </a:prstGeom>
          <a:noFill/>
          <a:ln w="15875">
            <a:solidFill>
              <a:srgbClr val="006699"/>
            </a:solidFill>
            <a:round/>
            <a:headEnd/>
            <a:tailEnd/>
          </a:ln>
          <a:extLst>
            <a:ext uri="{909E8E84-426E-40DD-AFC4-6F175D3DCCD1}">
              <a14:hiddenFill xmlns:a14="http://schemas.microsoft.com/office/drawing/2010/main">
                <a:noFill/>
              </a14:hiddenFill>
            </a:ext>
          </a:extLst>
        </p:spPr>
        <p:txBody>
          <a:bodyPr/>
          <a:lstStyle/>
          <a:p>
            <a:pPr marL="0" marR="0" lvl="0" indent="0" algn="l" defTabSz="18288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endParaRPr>
          </a:p>
        </p:txBody>
      </p:sp>
      <p:sp>
        <p:nvSpPr>
          <p:cNvPr id="7" name="TextBox 6"/>
          <p:cNvSpPr txBox="1"/>
          <p:nvPr/>
        </p:nvSpPr>
        <p:spPr>
          <a:xfrm>
            <a:off x="4114801" y="2405106"/>
            <a:ext cx="16019418" cy="5816977"/>
          </a:xfrm>
          <a:prstGeom prst="rect">
            <a:avLst/>
          </a:prstGeom>
          <a:noFill/>
        </p:spPr>
        <p:txBody>
          <a:bodyPr wrap="square" rtlCol="0">
            <a:spAutoFit/>
          </a:bodyPr>
          <a:lstStyle/>
          <a:p>
            <a:pPr marL="685800" marR="0" lvl="0" indent="-685800" algn="l" defTabSz="18288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3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rPr>
              <a:t>Examples: cold mass diameter, number of strands in cable, magnet length</a:t>
            </a:r>
          </a:p>
          <a:p>
            <a:pPr marL="685800" marR="0" lvl="0" indent="-685800" algn="l" defTabSz="18288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3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rPr>
              <a:t>Mixing R&amp;D goals and practical constraints can be confusing</a:t>
            </a:r>
          </a:p>
          <a:p>
            <a:pPr marL="685800" marR="0" lvl="0" indent="-685800" algn="l" defTabSz="18288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3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rPr>
              <a:t>Suggestion: list practical constraints at different facilities in a separate section, and request that any proposal includes a fabrication and test plan compatible with existing infrastructure, both in terms of physical constraints and schedule/resource availability </a:t>
            </a:r>
          </a:p>
          <a:p>
            <a:pPr marL="685800" marR="0" lvl="0" indent="-685800" algn="l" defTabSz="18288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3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rPr>
              <a:t>There is also a cost element to be considered, pushing toward the smallest size compatible with the stated objectives. This could be listed as an optimization goal.</a:t>
            </a:r>
          </a:p>
        </p:txBody>
      </p:sp>
    </p:spTree>
    <p:extLst>
      <p:ext uri="{BB962C8B-B14F-4D97-AF65-F5344CB8AC3E}">
        <p14:creationId xmlns:p14="http://schemas.microsoft.com/office/powerpoint/2010/main" val="4200938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6400800" y="439782"/>
            <a:ext cx="14478000" cy="1092200"/>
          </a:xfrm>
        </p:spPr>
        <p:txBody>
          <a:bodyPr/>
          <a:lstStyle/>
          <a:p>
            <a:r>
              <a:rPr lang="en-US" dirty="0"/>
              <a:t>Field Quality Targets (Geometrical)</a:t>
            </a:r>
          </a:p>
        </p:txBody>
      </p:sp>
      <p:pic>
        <p:nvPicPr>
          <p:cNvPr id="5" name="Picture 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6000" y="190501"/>
            <a:ext cx="2540000" cy="1609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 name="Line 9"/>
          <p:cNvSpPr>
            <a:spLocks noChangeShapeType="1"/>
          </p:cNvSpPr>
          <p:nvPr/>
        </p:nvSpPr>
        <p:spPr bwMode="auto">
          <a:xfrm>
            <a:off x="5886451" y="1676400"/>
            <a:ext cx="14992350" cy="0"/>
          </a:xfrm>
          <a:prstGeom prst="line">
            <a:avLst/>
          </a:prstGeom>
          <a:noFill/>
          <a:ln w="15875">
            <a:solidFill>
              <a:srgbClr val="006699"/>
            </a:solidFill>
            <a:round/>
            <a:headEnd/>
            <a:tailEnd/>
          </a:ln>
          <a:extLst>
            <a:ext uri="{909E8E84-426E-40DD-AFC4-6F175D3DCCD1}">
              <a14:hiddenFill xmlns:a14="http://schemas.microsoft.com/office/drawing/2010/main">
                <a:noFill/>
              </a14:hiddenFill>
            </a:ext>
          </a:extLst>
        </p:spPr>
        <p:txBody>
          <a:bodyPr/>
          <a:lstStyle/>
          <a:p>
            <a:pPr marL="0" marR="0" lvl="0" indent="0" algn="l" defTabSz="18288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endParaRPr>
          </a:p>
        </p:txBody>
      </p:sp>
      <p:sp>
        <p:nvSpPr>
          <p:cNvPr id="7" name="TextBox 6"/>
          <p:cNvSpPr txBox="1"/>
          <p:nvPr/>
        </p:nvSpPr>
        <p:spPr>
          <a:xfrm>
            <a:off x="4093027" y="2510879"/>
            <a:ext cx="16019418" cy="5816977"/>
          </a:xfrm>
          <a:prstGeom prst="rect">
            <a:avLst/>
          </a:prstGeom>
          <a:noFill/>
        </p:spPr>
        <p:txBody>
          <a:bodyPr wrap="square" rtlCol="0">
            <a:spAutoFit/>
          </a:bodyPr>
          <a:lstStyle/>
          <a:p>
            <a:pPr marL="685800" marR="0" lvl="0" indent="-685800" algn="l" defTabSz="18288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3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rPr>
              <a:t>Need to separate between design targets and as-built targets:</a:t>
            </a:r>
          </a:p>
          <a:p>
            <a:pPr marL="1600200" marR="0" lvl="1" indent="-685800" algn="l" defTabSz="18288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3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rPr>
              <a:t>Assuming that the focus is on design targets, for the geometric and saturation &lt;1 unit should be a reasonable objective</a:t>
            </a:r>
          </a:p>
          <a:p>
            <a:pPr marL="1600200" marR="0" lvl="1" indent="-685800" algn="l" defTabSz="18288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3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rPr>
              <a:t>For as-built harmonics, one could simply request to explain which steps are being taken to ensure accurate positioning through the various steps, and evaluate on a case by case basis</a:t>
            </a:r>
          </a:p>
          <a:p>
            <a:pPr marL="2514600" marR="0" lvl="2" indent="-685800" algn="l" defTabSz="18288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3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rPr>
              <a:t>If some guidelines are formulated for the as-built, it should be done with the usual approach (average, uncertainty on the average, random) and the values adjusted depending on the harmonic order</a:t>
            </a:r>
          </a:p>
        </p:txBody>
      </p:sp>
    </p:spTree>
    <p:extLst>
      <p:ext uri="{BB962C8B-B14F-4D97-AF65-F5344CB8AC3E}">
        <p14:creationId xmlns:p14="http://schemas.microsoft.com/office/powerpoint/2010/main" val="18693713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5994936" y="439782"/>
            <a:ext cx="13512264" cy="1092200"/>
          </a:xfrm>
        </p:spPr>
        <p:txBody>
          <a:bodyPr/>
          <a:lstStyle/>
          <a:p>
            <a:r>
              <a:rPr lang="en-US" dirty="0"/>
              <a:t>Field and Stress</a:t>
            </a:r>
          </a:p>
        </p:txBody>
      </p:sp>
      <p:pic>
        <p:nvPicPr>
          <p:cNvPr id="5" name="Picture 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6000" y="190501"/>
            <a:ext cx="2540000" cy="1609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 name="Line 9"/>
          <p:cNvSpPr>
            <a:spLocks noChangeShapeType="1"/>
          </p:cNvSpPr>
          <p:nvPr/>
        </p:nvSpPr>
        <p:spPr bwMode="auto">
          <a:xfrm>
            <a:off x="5886451" y="1676400"/>
            <a:ext cx="14992350" cy="0"/>
          </a:xfrm>
          <a:prstGeom prst="line">
            <a:avLst/>
          </a:prstGeom>
          <a:noFill/>
          <a:ln w="15875">
            <a:solidFill>
              <a:srgbClr val="006699"/>
            </a:solidFill>
            <a:round/>
            <a:headEnd/>
            <a:tailEnd/>
          </a:ln>
          <a:extLst>
            <a:ext uri="{909E8E84-426E-40DD-AFC4-6F175D3DCCD1}">
              <a14:hiddenFill xmlns:a14="http://schemas.microsoft.com/office/drawing/2010/main">
                <a:noFill/>
              </a14:hiddenFill>
            </a:ext>
          </a:extLst>
        </p:spPr>
        <p:txBody>
          <a:bodyPr/>
          <a:lstStyle/>
          <a:p>
            <a:pPr marL="0" marR="0" lvl="0" indent="0" algn="l" defTabSz="18288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endParaRPr>
          </a:p>
        </p:txBody>
      </p:sp>
      <p:sp>
        <p:nvSpPr>
          <p:cNvPr id="7" name="TextBox 6"/>
          <p:cNvSpPr txBox="1"/>
          <p:nvPr/>
        </p:nvSpPr>
        <p:spPr>
          <a:xfrm>
            <a:off x="4114801" y="2020387"/>
            <a:ext cx="16019418" cy="10218182"/>
          </a:xfrm>
          <a:prstGeom prst="rect">
            <a:avLst/>
          </a:prstGeom>
          <a:noFill/>
        </p:spPr>
        <p:txBody>
          <a:bodyPr wrap="square" rtlCol="0">
            <a:spAutoFit/>
          </a:bodyPr>
          <a:lstStyle/>
          <a:p>
            <a:pPr marL="685800" marR="0" lvl="0" indent="-685800" algn="l" defTabSz="18288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3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rPr>
              <a:t>Definition of target design field (17 T): all requirements (mechanical stress, protection) should be met up to 17 T.</a:t>
            </a:r>
          </a:p>
          <a:p>
            <a:pPr marL="1600200" marR="0" lvl="1" indent="-685800" algn="l" defTabSz="18288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3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rPr>
              <a:t>Is 17 T too ambitious? Should this be treated as an optimization goal?</a:t>
            </a:r>
          </a:p>
          <a:p>
            <a:pPr marL="1600200" marR="0" lvl="1" indent="-685800" algn="l" defTabSz="18288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3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rPr>
              <a:t>If on the other hand all design requirements are to be met up to 17 T, what is the purpose of the 16 T target?</a:t>
            </a:r>
          </a:p>
          <a:p>
            <a:pPr marL="685800" marR="0" lvl="0" indent="-685800" algn="l" defTabSz="18288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3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rPr>
              <a:t>Mechanical stress: there are different implications of having high stress during pre-load vs. excitation, and in high field vs. low field areas. There are also different criteria and implications for reversible vs. permanent degradation. Different designs will be affected in different ways by these effects, and the practical limits on the uniformity that can be achieved in construction also play a role. </a:t>
            </a:r>
          </a:p>
          <a:p>
            <a:pPr marL="1600200" marR="0" lvl="1" indent="-685800" algn="l" defTabSz="18288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3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rPr>
              <a:t>Due to these complexities, it might be easier to request that a stress analysis is included as part of the design and evaluated on a case by case basis</a:t>
            </a:r>
          </a:p>
          <a:p>
            <a:pPr marL="685800" marR="0" lvl="0" indent="-685800" algn="l" defTabSz="18288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3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rPr>
              <a:t>ANSYS boundary conditions, bonding vs, no bonding – also a complex topic, again may evaluate different options on a case-by-case basis</a:t>
            </a:r>
          </a:p>
        </p:txBody>
      </p:sp>
    </p:spTree>
    <p:extLst>
      <p:ext uri="{BB962C8B-B14F-4D97-AF65-F5344CB8AC3E}">
        <p14:creationId xmlns:p14="http://schemas.microsoft.com/office/powerpoint/2010/main" val="32948595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5994936" y="439782"/>
            <a:ext cx="14883864" cy="1092200"/>
          </a:xfrm>
        </p:spPr>
        <p:txBody>
          <a:bodyPr/>
          <a:lstStyle/>
          <a:p>
            <a:r>
              <a:rPr lang="en-US" dirty="0"/>
              <a:t>Quench Protection</a:t>
            </a:r>
          </a:p>
        </p:txBody>
      </p:sp>
      <p:pic>
        <p:nvPicPr>
          <p:cNvPr id="5" name="Picture 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6000" y="190501"/>
            <a:ext cx="2540000" cy="1609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 name="Line 9"/>
          <p:cNvSpPr>
            <a:spLocks noChangeShapeType="1"/>
          </p:cNvSpPr>
          <p:nvPr/>
        </p:nvSpPr>
        <p:spPr bwMode="auto">
          <a:xfrm>
            <a:off x="5886451" y="1676400"/>
            <a:ext cx="14992350" cy="0"/>
          </a:xfrm>
          <a:prstGeom prst="line">
            <a:avLst/>
          </a:prstGeom>
          <a:noFill/>
          <a:ln w="15875">
            <a:solidFill>
              <a:srgbClr val="006699"/>
            </a:solidFill>
            <a:round/>
            <a:headEnd/>
            <a:tailEnd/>
          </a:ln>
          <a:extLst>
            <a:ext uri="{909E8E84-426E-40DD-AFC4-6F175D3DCCD1}">
              <a14:hiddenFill xmlns:a14="http://schemas.microsoft.com/office/drawing/2010/main">
                <a:noFill/>
              </a14:hiddenFill>
            </a:ext>
          </a:extLst>
        </p:spPr>
        <p:txBody>
          <a:bodyPr/>
          <a:lstStyle/>
          <a:p>
            <a:pPr marL="0" marR="0" lvl="0" indent="0" algn="l" defTabSz="18288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endParaRPr>
          </a:p>
        </p:txBody>
      </p:sp>
      <p:sp>
        <p:nvSpPr>
          <p:cNvPr id="7" name="TextBox 6"/>
          <p:cNvSpPr txBox="1"/>
          <p:nvPr/>
        </p:nvSpPr>
        <p:spPr>
          <a:xfrm>
            <a:off x="4114801" y="2020387"/>
            <a:ext cx="16019418" cy="6247864"/>
          </a:xfrm>
          <a:prstGeom prst="rect">
            <a:avLst/>
          </a:prstGeom>
          <a:noFill/>
        </p:spPr>
        <p:txBody>
          <a:bodyPr wrap="square" rtlCol="0">
            <a:spAutoFit/>
          </a:bodyPr>
          <a:lstStyle/>
          <a:p>
            <a:pPr marL="685800" marR="0" lvl="0" indent="-685800" algn="l" defTabSz="18288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3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rPr>
              <a:t>Hot spot temperature: 350 K may be acceptable as a limit hot spot temperature, but we really want 250-300 K and perhaps reserve 350 K as a worst/failure case scenario</a:t>
            </a:r>
          </a:p>
          <a:p>
            <a:pPr marL="685800" marR="0" lvl="0" indent="-685800" algn="l" defTabSz="18288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3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rPr>
              <a:t>The request to show that the magnet can be protected without extraction is relevant to the , this seems to be in conflict with the statement that these goals are intended for a technology test</a:t>
            </a:r>
          </a:p>
          <a:p>
            <a:pPr marL="685800" marR="0" lvl="0" indent="-685800" algn="l" defTabSz="18288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3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rPr>
              <a:t>Total delays and maximum voltages: this again is a complex topic, depending on the protection scheme used different limits may apply. Again, might be better to request that a protection analysis is provided, and evaluate on a case by </a:t>
            </a:r>
            <a:r>
              <a:rPr kumimoji="0" lang="en-US" sz="3800" b="0" i="0" u="none" strike="noStrike" kern="1200" cap="none" spc="0" normalizeH="0" baseline="0" noProof="0">
                <a:ln>
                  <a:noFill/>
                </a:ln>
                <a:solidFill>
                  <a:srgbClr val="000000"/>
                </a:solidFill>
                <a:effectLst/>
                <a:uLnTx/>
                <a:uFillTx/>
                <a:latin typeface="Times New Roman" pitchFamily="18" charset="0"/>
                <a:ea typeface="+mn-ea"/>
                <a:cs typeface="+mn-cs"/>
                <a:sym typeface="Calibri"/>
              </a:rPr>
              <a:t>case basis </a:t>
            </a:r>
            <a:endParaRPr kumimoji="0" lang="en-US" sz="3800" b="0" i="0" u="none" strike="noStrike" kern="1200" cap="none" spc="0" normalizeH="0" baseline="0" noProof="0" dirty="0">
              <a:ln>
                <a:noFill/>
              </a:ln>
              <a:solidFill>
                <a:srgbClr val="000000"/>
              </a:solidFill>
              <a:effectLst/>
              <a:uLnTx/>
              <a:uFillTx/>
              <a:latin typeface="Times New Roman" pitchFamily="18" charset="0"/>
              <a:ea typeface="+mn-ea"/>
              <a:cs typeface="+mn-cs"/>
              <a:sym typeface="Calibri"/>
            </a:endParaRPr>
          </a:p>
        </p:txBody>
      </p:sp>
    </p:spTree>
    <p:extLst>
      <p:ext uri="{BB962C8B-B14F-4D97-AF65-F5344CB8AC3E}">
        <p14:creationId xmlns:p14="http://schemas.microsoft.com/office/powerpoint/2010/main" val="3792698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a:t>
            </a:r>
            <a:r>
              <a:rPr lang="en-US" baseline="30000" dirty="0"/>
              <a:t>st</a:t>
            </a:r>
            <a:r>
              <a:rPr lang="en-US" dirty="0"/>
              <a:t> goal of the working group</a:t>
            </a:r>
            <a:endParaRPr lang="en-GB" dirty="0"/>
          </a:p>
        </p:txBody>
      </p:sp>
      <p:sp>
        <p:nvSpPr>
          <p:cNvPr id="3" name="Slide Number Placeholder 2"/>
          <p:cNvSpPr>
            <a:spLocks noGrp="1"/>
          </p:cNvSpPr>
          <p:nvPr>
            <p:ph type="sldNum" sz="quarter" idx="2"/>
          </p:nvPr>
        </p:nvSpPr>
        <p:spPr/>
        <p:txBody>
          <a:bodyPr/>
          <a:lstStyle/>
          <a:p>
            <a:fld id="{86CB4B4D-7CA3-9044-876B-883B54F8677D}" type="slidenum">
              <a:rPr lang="en-GB" smtClean="0"/>
              <a:t>4</a:t>
            </a:fld>
            <a:endParaRPr lang="en-GB"/>
          </a:p>
        </p:txBody>
      </p:sp>
      <p:sp>
        <p:nvSpPr>
          <p:cNvPr id="4" name="Text Placeholder 3"/>
          <p:cNvSpPr>
            <a:spLocks noGrp="1"/>
          </p:cNvSpPr>
          <p:nvPr>
            <p:ph type="body" idx="1"/>
          </p:nvPr>
        </p:nvSpPr>
        <p:spPr/>
        <p:txBody>
          <a:bodyPr>
            <a:normAutofit fontScale="92500"/>
          </a:bodyPr>
          <a:lstStyle/>
          <a:p>
            <a:pPr lvl="1"/>
            <a:endParaRPr lang="en-US" dirty="0"/>
          </a:p>
          <a:p>
            <a:r>
              <a:rPr lang="en-US" dirty="0"/>
              <a:t>The goal should not be, or does not necessarily have to be</a:t>
            </a:r>
          </a:p>
          <a:p>
            <a:pPr lvl="1"/>
            <a:r>
              <a:rPr lang="en-US" dirty="0"/>
              <a:t>reaching a consensus on a particular design</a:t>
            </a:r>
          </a:p>
          <a:p>
            <a:endParaRPr lang="en-US" dirty="0"/>
          </a:p>
          <a:p>
            <a:r>
              <a:rPr lang="en-US" dirty="0"/>
              <a:t>Instead, more realistically, the working group could aim at</a:t>
            </a:r>
          </a:p>
          <a:p>
            <a:pPr lvl="1"/>
            <a:r>
              <a:rPr lang="en-US" dirty="0">
                <a:solidFill>
                  <a:schemeClr val="accent6">
                    <a:lumMod val="75000"/>
                  </a:schemeClr>
                </a:solidFill>
              </a:rPr>
              <a:t>Discussing and reviewing </a:t>
            </a:r>
            <a:r>
              <a:rPr lang="en-US" dirty="0"/>
              <a:t>the different designs and listing pluses and minuses or open issues….grounding on “objective” criteria</a:t>
            </a:r>
          </a:p>
          <a:p>
            <a:pPr lvl="1"/>
            <a:r>
              <a:rPr lang="en-US" dirty="0"/>
              <a:t>Providing </a:t>
            </a:r>
            <a:r>
              <a:rPr lang="en-US" dirty="0">
                <a:solidFill>
                  <a:schemeClr val="accent6">
                    <a:lumMod val="75000"/>
                  </a:schemeClr>
                </a:solidFill>
              </a:rPr>
              <a:t>inputs to the other areas </a:t>
            </a:r>
            <a:r>
              <a:rPr lang="en-US" dirty="0"/>
              <a:t>(in particular area I and area II) to better define their roadmaps and overall directions, and avoid inconsistencies</a:t>
            </a:r>
          </a:p>
          <a:p>
            <a:pPr marL="914400" lvl="2" indent="0">
              <a:buNone/>
            </a:pPr>
            <a:r>
              <a:rPr lang="en-US" dirty="0"/>
              <a:t> </a:t>
            </a:r>
            <a:endParaRPr lang="en-GB" dirty="0"/>
          </a:p>
        </p:txBody>
      </p:sp>
      <p:sp>
        <p:nvSpPr>
          <p:cNvPr id="5" name="Footer Placeholder 4"/>
          <p:cNvSpPr>
            <a:spLocks noGrp="1"/>
          </p:cNvSpPr>
          <p:nvPr>
            <p:ph type="ftr" sz="quarter" idx="10"/>
          </p:nvPr>
        </p:nvSpPr>
        <p:spPr/>
        <p:txBody>
          <a:bodyPr/>
          <a:lstStyle/>
          <a:p>
            <a:r>
              <a:rPr lang="en-GB"/>
              <a:t>Comparative analysis of magnet design concepts</a:t>
            </a:r>
            <a:endParaRPr lang="en-US" dirty="0"/>
          </a:p>
        </p:txBody>
      </p:sp>
    </p:spTree>
    <p:extLst>
      <p:ext uri="{BB962C8B-B14F-4D97-AF65-F5344CB8AC3E}">
        <p14:creationId xmlns:p14="http://schemas.microsoft.com/office/powerpoint/2010/main" val="395866375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a:t>
            </a:r>
            <a:r>
              <a:rPr lang="en-US" baseline="30000" dirty="0"/>
              <a:t>st</a:t>
            </a:r>
            <a:r>
              <a:rPr lang="en-US" dirty="0"/>
              <a:t> goal of the working group</a:t>
            </a:r>
            <a:endParaRPr lang="en-GB" dirty="0"/>
          </a:p>
        </p:txBody>
      </p:sp>
      <p:sp>
        <p:nvSpPr>
          <p:cNvPr id="3" name="Slide Number Placeholder 2"/>
          <p:cNvSpPr>
            <a:spLocks noGrp="1"/>
          </p:cNvSpPr>
          <p:nvPr>
            <p:ph type="sldNum" sz="quarter" idx="2"/>
          </p:nvPr>
        </p:nvSpPr>
        <p:spPr/>
        <p:txBody>
          <a:bodyPr/>
          <a:lstStyle/>
          <a:p>
            <a:fld id="{86CB4B4D-7CA3-9044-876B-883B54F8677D}" type="slidenum">
              <a:rPr lang="en-GB" smtClean="0"/>
              <a:t>5</a:t>
            </a:fld>
            <a:endParaRPr lang="en-GB"/>
          </a:p>
        </p:txBody>
      </p:sp>
      <p:sp>
        <p:nvSpPr>
          <p:cNvPr id="5" name="Footer Placeholder 4"/>
          <p:cNvSpPr>
            <a:spLocks noGrp="1"/>
          </p:cNvSpPr>
          <p:nvPr>
            <p:ph type="ftr" sz="quarter" idx="10"/>
          </p:nvPr>
        </p:nvSpPr>
        <p:spPr/>
        <p:txBody>
          <a:bodyPr/>
          <a:lstStyle/>
          <a:p>
            <a:r>
              <a:rPr lang="en-GB"/>
              <a:t>Comparative analysis of magnet design concepts</a:t>
            </a:r>
            <a:endParaRPr lang="en-US" dirty="0"/>
          </a:p>
        </p:txBody>
      </p:sp>
      <p:pic>
        <p:nvPicPr>
          <p:cNvPr id="7" name="Picture 6">
            <a:extLst>
              <a:ext uri="{FF2B5EF4-FFF2-40B4-BE49-F238E27FC236}">
                <a16:creationId xmlns:a16="http://schemas.microsoft.com/office/drawing/2014/main" id="{1A20BDC3-3F9F-47C0-85FC-7B6EEAD38C7F}"/>
              </a:ext>
            </a:extLst>
          </p:cNvPr>
          <p:cNvPicPr>
            <a:picLocks noChangeAspect="1"/>
          </p:cNvPicPr>
          <p:nvPr/>
        </p:nvPicPr>
        <p:blipFill rotWithShape="1">
          <a:blip r:embed="rId2"/>
          <a:srcRect b="54036"/>
          <a:stretch/>
        </p:blipFill>
        <p:spPr>
          <a:xfrm>
            <a:off x="1612536" y="3683668"/>
            <a:ext cx="10475844" cy="4906168"/>
          </a:xfrm>
          <a:prstGeom prst="rect">
            <a:avLst/>
          </a:prstGeom>
        </p:spPr>
      </p:pic>
      <p:pic>
        <p:nvPicPr>
          <p:cNvPr id="8" name="Picture 7">
            <a:extLst>
              <a:ext uri="{FF2B5EF4-FFF2-40B4-BE49-F238E27FC236}">
                <a16:creationId xmlns:a16="http://schemas.microsoft.com/office/drawing/2014/main" id="{04D95274-8824-4F0E-A022-23B544F7D7F5}"/>
              </a:ext>
            </a:extLst>
          </p:cNvPr>
          <p:cNvPicPr>
            <a:picLocks noChangeAspect="1"/>
          </p:cNvPicPr>
          <p:nvPr/>
        </p:nvPicPr>
        <p:blipFill rotWithShape="1">
          <a:blip r:embed="rId2"/>
          <a:srcRect l="6135" t="46177" b="5030"/>
          <a:stretch/>
        </p:blipFill>
        <p:spPr>
          <a:xfrm>
            <a:off x="12295622" y="3626163"/>
            <a:ext cx="9833113" cy="5208104"/>
          </a:xfrm>
          <a:prstGeom prst="rect">
            <a:avLst/>
          </a:prstGeom>
        </p:spPr>
      </p:pic>
      <p:sp>
        <p:nvSpPr>
          <p:cNvPr id="9" name="Text Placeholder 3">
            <a:extLst>
              <a:ext uri="{FF2B5EF4-FFF2-40B4-BE49-F238E27FC236}">
                <a16:creationId xmlns:a16="http://schemas.microsoft.com/office/drawing/2014/main" id="{A0CD3B49-EFD8-42F7-AA0C-B5D471BDEE3B}"/>
              </a:ext>
            </a:extLst>
          </p:cNvPr>
          <p:cNvSpPr txBox="1">
            <a:spLocks/>
          </p:cNvSpPr>
          <p:nvPr/>
        </p:nvSpPr>
        <p:spPr>
          <a:xfrm>
            <a:off x="953115" y="2706129"/>
            <a:ext cx="22270530" cy="15478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8" tIns="91438" rIns="91438" bIns="91438">
            <a:normAutofit/>
          </a:bodyPr>
          <a:lstStyle>
            <a:lvl1pPr marL="103603" marR="0" indent="-522000" algn="l" defTabSz="914400" rtl="0" latinLnBrk="0">
              <a:lnSpc>
                <a:spcPct val="100000"/>
              </a:lnSpc>
              <a:spcBef>
                <a:spcPts val="1100"/>
              </a:spcBef>
              <a:spcAft>
                <a:spcPts val="0"/>
              </a:spcAft>
              <a:buClrTx/>
              <a:buSzPct val="100000"/>
              <a:buFont typeface="Arial"/>
              <a:buChar char="•"/>
              <a:tabLst/>
              <a:defRPr sz="6000" b="0" i="0" u="none" strike="noStrike" cap="none" spc="0" baseline="0">
                <a:solidFill>
                  <a:srgbClr val="1F497D"/>
                </a:solidFill>
                <a:uFillTx/>
                <a:latin typeface="Franklin Gothic Medium"/>
                <a:ea typeface="Franklin Gothic Medium"/>
                <a:cs typeface="Franklin Gothic Medium"/>
                <a:sym typeface="Franklin Gothic Medium"/>
              </a:defRPr>
            </a:lvl1pPr>
            <a:lvl2pPr marL="977648" marR="0" indent="-520448" algn="l" defTabSz="914400" rtl="0" latinLnBrk="0">
              <a:lnSpc>
                <a:spcPct val="100000"/>
              </a:lnSpc>
              <a:spcBef>
                <a:spcPts val="1100"/>
              </a:spcBef>
              <a:spcAft>
                <a:spcPts val="0"/>
              </a:spcAft>
              <a:buClrTx/>
              <a:buSzPct val="100000"/>
              <a:buFont typeface="Wingdings" panose="05000000000000000000" pitchFamily="2" charset="2"/>
              <a:buChar char="§"/>
              <a:tabLst/>
              <a:defRPr sz="5400" b="0" i="0" u="none" strike="noStrike" cap="none" spc="0" baseline="0">
                <a:solidFill>
                  <a:srgbClr val="1F497D"/>
                </a:solidFill>
                <a:uFillTx/>
                <a:latin typeface="Franklin Gothic Medium"/>
                <a:ea typeface="Franklin Gothic Medium"/>
                <a:cs typeface="Franklin Gothic Medium"/>
                <a:sym typeface="Franklin Gothic Medium"/>
              </a:defRPr>
            </a:lvl2pPr>
            <a:lvl3pPr marL="1388423" marR="0" indent="-474023" algn="l" defTabSz="914400" rtl="0" latinLnBrk="0">
              <a:lnSpc>
                <a:spcPct val="100000"/>
              </a:lnSpc>
              <a:spcBef>
                <a:spcPts val="1100"/>
              </a:spcBef>
              <a:spcAft>
                <a:spcPts val="0"/>
              </a:spcAft>
              <a:buClrTx/>
              <a:buSzPct val="100000"/>
              <a:buFont typeface="Arial"/>
              <a:buChar char="•"/>
              <a:tabLst/>
              <a:defRPr sz="4800" b="0" i="0" u="none" strike="noStrike" cap="none" spc="0" baseline="0">
                <a:solidFill>
                  <a:srgbClr val="1F497D"/>
                </a:solidFill>
                <a:uFillTx/>
                <a:latin typeface="Franklin Gothic Medium"/>
                <a:ea typeface="Franklin Gothic Medium"/>
                <a:cs typeface="Franklin Gothic Medium"/>
                <a:sym typeface="Franklin Gothic Medium"/>
              </a:defRPr>
            </a:lvl3pPr>
            <a:lvl4pPr marL="1754777" marR="0" indent="-522000" algn="l" defTabSz="914400" rtl="0" latinLnBrk="0">
              <a:lnSpc>
                <a:spcPct val="100000"/>
              </a:lnSpc>
              <a:spcBef>
                <a:spcPts val="1100"/>
              </a:spcBef>
              <a:spcAft>
                <a:spcPts val="0"/>
              </a:spcAft>
              <a:buClrTx/>
              <a:buSzPct val="100000"/>
              <a:buFont typeface="Wingdings" panose="05000000000000000000" pitchFamily="2" charset="2"/>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4pPr>
            <a:lvl5pPr marL="2281428" marR="0" indent="-452628" algn="l" defTabSz="914400" rtl="0" latinLnBrk="0">
              <a:lnSpc>
                <a:spcPct val="100000"/>
              </a:lnSpc>
              <a:spcBef>
                <a:spcPts val="1100"/>
              </a:spcBef>
              <a:spcAft>
                <a:spcPts val="0"/>
              </a:spcAft>
              <a:buClrTx/>
              <a:buSzPct val="100000"/>
              <a:buFont typeface="Arial" panose="020B0604020202020204" pitchFamily="34" charset="0"/>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5pPr>
            <a:lvl6pPr marL="2788919" marR="0" indent="-502919"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6pPr>
            <a:lvl7pPr marL="3246120" marR="0" indent="-502919"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7pPr>
            <a:lvl8pPr marL="3703320" marR="0" indent="-502919"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8pPr>
            <a:lvl9pPr marL="4160520" marR="0" indent="-502920"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9pPr>
          </a:lstStyle>
          <a:p>
            <a:pPr hangingPunct="1"/>
            <a:r>
              <a:rPr lang="en-US" dirty="0"/>
              <a:t>An example: 16 T dipole magnets for FCC</a:t>
            </a:r>
            <a:endParaRPr lang="en-US" dirty="0">
              <a:solidFill>
                <a:schemeClr val="accent6">
                  <a:lumMod val="75000"/>
                </a:schemeClr>
              </a:solidFill>
            </a:endParaRPr>
          </a:p>
          <a:p>
            <a:pPr hangingPunct="1"/>
            <a:endParaRPr lang="en-US" dirty="0"/>
          </a:p>
        </p:txBody>
      </p:sp>
      <p:sp>
        <p:nvSpPr>
          <p:cNvPr id="11" name="Text Placeholder 3">
            <a:extLst>
              <a:ext uri="{FF2B5EF4-FFF2-40B4-BE49-F238E27FC236}">
                <a16:creationId xmlns:a16="http://schemas.microsoft.com/office/drawing/2014/main" id="{A4ACFB4B-C92A-4B4D-8DE3-16AA3BF4B569}"/>
              </a:ext>
            </a:extLst>
          </p:cNvPr>
          <p:cNvSpPr txBox="1">
            <a:spLocks/>
          </p:cNvSpPr>
          <p:nvPr/>
        </p:nvSpPr>
        <p:spPr>
          <a:xfrm>
            <a:off x="1056734" y="9567375"/>
            <a:ext cx="22978923" cy="29008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8" tIns="91438" rIns="91438" bIns="91438">
            <a:normAutofit fontScale="92500"/>
          </a:bodyPr>
          <a:lstStyle>
            <a:lvl1pPr marL="103603" marR="0" indent="-522000" algn="l" defTabSz="914400" rtl="0" latinLnBrk="0">
              <a:lnSpc>
                <a:spcPct val="100000"/>
              </a:lnSpc>
              <a:spcBef>
                <a:spcPts val="1100"/>
              </a:spcBef>
              <a:spcAft>
                <a:spcPts val="0"/>
              </a:spcAft>
              <a:buClrTx/>
              <a:buSzPct val="100000"/>
              <a:buFont typeface="Arial"/>
              <a:buChar char="•"/>
              <a:tabLst/>
              <a:defRPr sz="6000" b="0" i="0" u="none" strike="noStrike" cap="none" spc="0" baseline="0">
                <a:solidFill>
                  <a:srgbClr val="1F497D"/>
                </a:solidFill>
                <a:uFillTx/>
                <a:latin typeface="Franklin Gothic Medium"/>
                <a:ea typeface="Franklin Gothic Medium"/>
                <a:cs typeface="Franklin Gothic Medium"/>
                <a:sym typeface="Franklin Gothic Medium"/>
              </a:defRPr>
            </a:lvl1pPr>
            <a:lvl2pPr marL="977648" marR="0" indent="-520448" algn="l" defTabSz="914400" rtl="0" latinLnBrk="0">
              <a:lnSpc>
                <a:spcPct val="100000"/>
              </a:lnSpc>
              <a:spcBef>
                <a:spcPts val="1100"/>
              </a:spcBef>
              <a:spcAft>
                <a:spcPts val="0"/>
              </a:spcAft>
              <a:buClrTx/>
              <a:buSzPct val="100000"/>
              <a:buFont typeface="Wingdings" panose="05000000000000000000" pitchFamily="2" charset="2"/>
              <a:buChar char="§"/>
              <a:tabLst/>
              <a:defRPr sz="5400" b="0" i="0" u="none" strike="noStrike" cap="none" spc="0" baseline="0">
                <a:solidFill>
                  <a:srgbClr val="1F497D"/>
                </a:solidFill>
                <a:uFillTx/>
                <a:latin typeface="Franklin Gothic Medium"/>
                <a:ea typeface="Franklin Gothic Medium"/>
                <a:cs typeface="Franklin Gothic Medium"/>
                <a:sym typeface="Franklin Gothic Medium"/>
              </a:defRPr>
            </a:lvl2pPr>
            <a:lvl3pPr marL="1388423" marR="0" indent="-474023" algn="l" defTabSz="914400" rtl="0" latinLnBrk="0">
              <a:lnSpc>
                <a:spcPct val="100000"/>
              </a:lnSpc>
              <a:spcBef>
                <a:spcPts val="1100"/>
              </a:spcBef>
              <a:spcAft>
                <a:spcPts val="0"/>
              </a:spcAft>
              <a:buClrTx/>
              <a:buSzPct val="100000"/>
              <a:buFont typeface="Arial"/>
              <a:buChar char="•"/>
              <a:tabLst/>
              <a:defRPr sz="4800" b="0" i="0" u="none" strike="noStrike" cap="none" spc="0" baseline="0">
                <a:solidFill>
                  <a:srgbClr val="1F497D"/>
                </a:solidFill>
                <a:uFillTx/>
                <a:latin typeface="Franklin Gothic Medium"/>
                <a:ea typeface="Franklin Gothic Medium"/>
                <a:cs typeface="Franklin Gothic Medium"/>
                <a:sym typeface="Franklin Gothic Medium"/>
              </a:defRPr>
            </a:lvl3pPr>
            <a:lvl4pPr marL="1754777" marR="0" indent="-522000" algn="l" defTabSz="914400" rtl="0" latinLnBrk="0">
              <a:lnSpc>
                <a:spcPct val="100000"/>
              </a:lnSpc>
              <a:spcBef>
                <a:spcPts val="1100"/>
              </a:spcBef>
              <a:spcAft>
                <a:spcPts val="0"/>
              </a:spcAft>
              <a:buClrTx/>
              <a:buSzPct val="100000"/>
              <a:buFont typeface="Wingdings" panose="05000000000000000000" pitchFamily="2" charset="2"/>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4pPr>
            <a:lvl5pPr marL="2281428" marR="0" indent="-452628" algn="l" defTabSz="914400" rtl="0" latinLnBrk="0">
              <a:lnSpc>
                <a:spcPct val="100000"/>
              </a:lnSpc>
              <a:spcBef>
                <a:spcPts val="1100"/>
              </a:spcBef>
              <a:spcAft>
                <a:spcPts val="0"/>
              </a:spcAft>
              <a:buClrTx/>
              <a:buSzPct val="100000"/>
              <a:buFont typeface="Arial" panose="020B0604020202020204" pitchFamily="34" charset="0"/>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5pPr>
            <a:lvl6pPr marL="2788919" marR="0" indent="-502919"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6pPr>
            <a:lvl7pPr marL="3246120" marR="0" indent="-502919"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7pPr>
            <a:lvl8pPr marL="3703320" marR="0" indent="-502919"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8pPr>
            <a:lvl9pPr marL="4160520" marR="0" indent="-502920"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9pPr>
          </a:lstStyle>
          <a:p>
            <a:pPr hangingPunct="1"/>
            <a:r>
              <a:rPr lang="en-US" dirty="0"/>
              <a:t>Ideally the goal should be to carried out the full 2D design and analysis of a 20 T hybrid for all the design options considered</a:t>
            </a:r>
          </a:p>
          <a:p>
            <a:pPr lvl="2"/>
            <a:r>
              <a:rPr lang="en-US" dirty="0">
                <a:solidFill>
                  <a:schemeClr val="accent6"/>
                </a:solidFill>
              </a:rPr>
              <a:t>Cos</a:t>
            </a:r>
            <a:r>
              <a:rPr lang="en-US" dirty="0">
                <a:solidFill>
                  <a:schemeClr val="accent6"/>
                </a:solidFill>
                <a:sym typeface="Symbol" panose="05050102010706020507" pitchFamily="18" charset="2"/>
              </a:rPr>
              <a:t></a:t>
            </a:r>
            <a:r>
              <a:rPr lang="en-US" dirty="0">
                <a:sym typeface="Symbol" panose="05050102010706020507" pitchFamily="18" charset="2"/>
              </a:rPr>
              <a:t> design and its stress-management options, </a:t>
            </a:r>
            <a:r>
              <a:rPr lang="en-US" dirty="0">
                <a:solidFill>
                  <a:schemeClr val="accent6"/>
                </a:solidFill>
                <a:sym typeface="Symbol" panose="05050102010706020507" pitchFamily="18" charset="2"/>
              </a:rPr>
              <a:t>Block-type</a:t>
            </a:r>
            <a:r>
              <a:rPr lang="en-US" dirty="0">
                <a:sym typeface="Symbol" panose="05050102010706020507" pitchFamily="18" charset="2"/>
              </a:rPr>
              <a:t> design, </a:t>
            </a:r>
            <a:r>
              <a:rPr lang="en-US" dirty="0">
                <a:solidFill>
                  <a:schemeClr val="accent6"/>
                </a:solidFill>
                <a:sym typeface="Symbol" panose="05050102010706020507" pitchFamily="18" charset="2"/>
              </a:rPr>
              <a:t>Common-coil</a:t>
            </a:r>
            <a:r>
              <a:rPr lang="en-US" dirty="0">
                <a:sym typeface="Symbol" panose="05050102010706020507" pitchFamily="18" charset="2"/>
              </a:rPr>
              <a:t> design</a:t>
            </a:r>
          </a:p>
          <a:p>
            <a:pPr lvl="1" hangingPunct="1"/>
            <a:endParaRPr lang="en-US" dirty="0">
              <a:solidFill>
                <a:schemeClr val="accent6">
                  <a:lumMod val="75000"/>
                </a:schemeClr>
              </a:solidFill>
            </a:endParaRPr>
          </a:p>
          <a:p>
            <a:pPr hangingPunct="1"/>
            <a:endParaRPr lang="en-US" dirty="0"/>
          </a:p>
        </p:txBody>
      </p:sp>
    </p:spTree>
    <p:extLst>
      <p:ext uri="{BB962C8B-B14F-4D97-AF65-F5344CB8AC3E}">
        <p14:creationId xmlns:p14="http://schemas.microsoft.com/office/powerpoint/2010/main" val="346014037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58E9E-A88C-469B-AB9A-DA3BAA06499A}"/>
              </a:ext>
            </a:extLst>
          </p:cNvPr>
          <p:cNvSpPr>
            <a:spLocks noGrp="1"/>
          </p:cNvSpPr>
          <p:nvPr>
            <p:ph type="title"/>
          </p:nvPr>
        </p:nvSpPr>
        <p:spPr/>
        <p:txBody>
          <a:bodyPr/>
          <a:lstStyle/>
          <a:p>
            <a:r>
              <a:rPr lang="en-US" dirty="0"/>
              <a:t>2</a:t>
            </a:r>
            <a:r>
              <a:rPr lang="en-US" baseline="30000" dirty="0"/>
              <a:t>nd</a:t>
            </a:r>
            <a:r>
              <a:rPr lang="en-US" dirty="0"/>
              <a:t> goal of the working group</a:t>
            </a:r>
          </a:p>
        </p:txBody>
      </p:sp>
      <p:sp>
        <p:nvSpPr>
          <p:cNvPr id="3" name="Slide Number Placeholder 2">
            <a:extLst>
              <a:ext uri="{FF2B5EF4-FFF2-40B4-BE49-F238E27FC236}">
                <a16:creationId xmlns:a16="http://schemas.microsoft.com/office/drawing/2014/main" id="{F8451B65-9F00-428E-ADF9-D84E56F6EF71}"/>
              </a:ext>
            </a:extLst>
          </p:cNvPr>
          <p:cNvSpPr>
            <a:spLocks noGrp="1"/>
          </p:cNvSpPr>
          <p:nvPr>
            <p:ph type="sldNum" sz="quarter" idx="2"/>
          </p:nvPr>
        </p:nvSpPr>
        <p:spPr/>
        <p:txBody>
          <a:bodyPr/>
          <a:lstStyle/>
          <a:p>
            <a:fld id="{86CB4B4D-7CA3-9044-876B-883B54F8677D}" type="slidenum">
              <a:rPr lang="en-US" smtClean="0"/>
              <a:t>6</a:t>
            </a:fld>
            <a:endParaRPr lang="en-US"/>
          </a:p>
        </p:txBody>
      </p:sp>
      <p:sp>
        <p:nvSpPr>
          <p:cNvPr id="4" name="Text Placeholder 3">
            <a:extLst>
              <a:ext uri="{FF2B5EF4-FFF2-40B4-BE49-F238E27FC236}">
                <a16:creationId xmlns:a16="http://schemas.microsoft.com/office/drawing/2014/main" id="{B3C67139-3BB5-4C54-AE7B-8055FAE5628C}"/>
              </a:ext>
            </a:extLst>
          </p:cNvPr>
          <p:cNvSpPr>
            <a:spLocks noGrp="1"/>
          </p:cNvSpPr>
          <p:nvPr>
            <p:ph type="body" idx="1"/>
          </p:nvPr>
        </p:nvSpPr>
        <p:spPr/>
        <p:txBody>
          <a:bodyPr>
            <a:normAutofit fontScale="92500"/>
          </a:bodyPr>
          <a:lstStyle/>
          <a:p>
            <a:r>
              <a:rPr lang="en-US" dirty="0">
                <a:solidFill>
                  <a:schemeClr val="accent6"/>
                </a:solidFill>
                <a:sym typeface="Symbol" panose="05050102010706020507" pitchFamily="18" charset="2"/>
              </a:rPr>
              <a:t>Review and follow-up </a:t>
            </a:r>
            <a:r>
              <a:rPr lang="en-US" dirty="0">
                <a:sym typeface="Symbol" panose="05050102010706020507" pitchFamily="18" charset="2"/>
              </a:rPr>
              <a:t>of current work towards 9-15 T hybrid magnets</a:t>
            </a:r>
          </a:p>
          <a:p>
            <a:pPr lvl="1"/>
            <a:r>
              <a:rPr lang="en-US" dirty="0">
                <a:sym typeface="Symbol" panose="05050102010706020507" pitchFamily="18" charset="2"/>
              </a:rPr>
              <a:t>This current work can be divided in two steps</a:t>
            </a:r>
          </a:p>
          <a:p>
            <a:pPr lvl="2"/>
            <a:r>
              <a:rPr lang="en-US" dirty="0">
                <a:solidFill>
                  <a:schemeClr val="accent6"/>
                </a:solidFill>
                <a:sym typeface="Symbol" panose="05050102010706020507" pitchFamily="18" charset="2"/>
              </a:rPr>
              <a:t>Step 1</a:t>
            </a:r>
            <a:r>
              <a:rPr lang="en-US" dirty="0">
                <a:sym typeface="Symbol" panose="05050102010706020507" pitchFamily="18" charset="2"/>
              </a:rPr>
              <a:t>: the </a:t>
            </a:r>
            <a:r>
              <a:rPr lang="en-US" dirty="0">
                <a:solidFill>
                  <a:schemeClr val="accent6"/>
                </a:solidFill>
                <a:sym typeface="Symbol" panose="05050102010706020507" pitchFamily="18" charset="2"/>
              </a:rPr>
              <a:t>9-12 T </a:t>
            </a:r>
            <a:r>
              <a:rPr lang="en-US" dirty="0">
                <a:sym typeface="Symbol" panose="05050102010706020507" pitchFamily="18" charset="2"/>
              </a:rPr>
              <a:t>field level</a:t>
            </a:r>
          </a:p>
          <a:p>
            <a:pPr lvl="3"/>
            <a:r>
              <a:rPr lang="en-US" dirty="0">
                <a:sym typeface="Symbol" panose="05050102010706020507" pitchFamily="18" charset="2"/>
              </a:rPr>
              <a:t>It involves the use of existing Nb</a:t>
            </a:r>
            <a:r>
              <a:rPr lang="en-US" baseline="-25000" dirty="0">
                <a:sym typeface="Symbol" panose="05050102010706020507" pitchFamily="18" charset="2"/>
              </a:rPr>
              <a:t>3</a:t>
            </a:r>
            <a:r>
              <a:rPr lang="en-US" dirty="0">
                <a:sym typeface="Symbol" panose="05050102010706020507" pitchFamily="18" charset="2"/>
              </a:rPr>
              <a:t>Sn magnets as background for low field HTS inserts</a:t>
            </a:r>
          </a:p>
          <a:p>
            <a:pPr lvl="3"/>
            <a:r>
              <a:rPr lang="en-US" dirty="0">
                <a:sym typeface="Symbol" panose="05050102010706020507" pitchFamily="18" charset="2"/>
              </a:rPr>
              <a:t>The time frame is the 2020-2021</a:t>
            </a:r>
          </a:p>
          <a:p>
            <a:pPr lvl="2"/>
            <a:r>
              <a:rPr lang="en-US" dirty="0">
                <a:solidFill>
                  <a:schemeClr val="accent6"/>
                </a:solidFill>
                <a:sym typeface="Symbol" panose="05050102010706020507" pitchFamily="18" charset="2"/>
              </a:rPr>
              <a:t>Step 2</a:t>
            </a:r>
            <a:r>
              <a:rPr lang="en-US" dirty="0">
                <a:sym typeface="Symbol" panose="05050102010706020507" pitchFamily="18" charset="2"/>
              </a:rPr>
              <a:t>: the </a:t>
            </a:r>
            <a:r>
              <a:rPr lang="en-US" dirty="0">
                <a:solidFill>
                  <a:schemeClr val="accent6"/>
                </a:solidFill>
                <a:sym typeface="Symbol" panose="05050102010706020507" pitchFamily="18" charset="2"/>
              </a:rPr>
              <a:t>13-15 T </a:t>
            </a:r>
            <a:r>
              <a:rPr lang="en-US" dirty="0">
                <a:sym typeface="Symbol" panose="05050102010706020507" pitchFamily="18" charset="2"/>
              </a:rPr>
              <a:t>field level</a:t>
            </a:r>
          </a:p>
          <a:p>
            <a:pPr lvl="3"/>
            <a:r>
              <a:rPr lang="en-US" dirty="0">
                <a:sym typeface="Symbol" panose="05050102010706020507" pitchFamily="18" charset="2"/>
              </a:rPr>
              <a:t>It involves the fabrication of a new Nb</a:t>
            </a:r>
            <a:r>
              <a:rPr lang="en-US" baseline="-25000" dirty="0">
                <a:sym typeface="Symbol" panose="05050102010706020507" pitchFamily="18" charset="2"/>
              </a:rPr>
              <a:t>3</a:t>
            </a:r>
            <a:r>
              <a:rPr lang="en-US" dirty="0">
                <a:sym typeface="Symbol" panose="05050102010706020507" pitchFamily="18" charset="2"/>
              </a:rPr>
              <a:t>Sn magnet generating a about 11 T in a large aperture for 3-5 T insert coils</a:t>
            </a:r>
          </a:p>
          <a:p>
            <a:pPr lvl="3"/>
            <a:r>
              <a:rPr lang="en-US" dirty="0">
                <a:sym typeface="Symbol" panose="05050102010706020507" pitchFamily="18" charset="2"/>
              </a:rPr>
              <a:t>The time frame is the 2021-2023</a:t>
            </a:r>
          </a:p>
          <a:p>
            <a:pPr lvl="1"/>
            <a:r>
              <a:rPr lang="en-US" dirty="0">
                <a:sym typeface="Symbol" panose="05050102010706020507" pitchFamily="18" charset="2"/>
              </a:rPr>
              <a:t>The goal is to </a:t>
            </a:r>
            <a:r>
              <a:rPr lang="en-US" dirty="0">
                <a:solidFill>
                  <a:schemeClr val="accent6"/>
                </a:solidFill>
                <a:sym typeface="Symbol" panose="05050102010706020507" pitchFamily="18" charset="2"/>
              </a:rPr>
              <a:t>collect and organize information </a:t>
            </a:r>
            <a:r>
              <a:rPr lang="en-US" dirty="0">
                <a:sym typeface="Symbol" panose="05050102010706020507" pitchFamily="18" charset="2"/>
              </a:rPr>
              <a:t>from these programs (responsibility of area I and area II) to provide inputs for 20 T hybrid design  </a:t>
            </a:r>
            <a:endParaRPr lang="en-US" dirty="0"/>
          </a:p>
          <a:p>
            <a:endParaRPr lang="en-US" dirty="0"/>
          </a:p>
        </p:txBody>
      </p:sp>
      <p:sp>
        <p:nvSpPr>
          <p:cNvPr id="5" name="Footer Placeholder 4">
            <a:extLst>
              <a:ext uri="{FF2B5EF4-FFF2-40B4-BE49-F238E27FC236}">
                <a16:creationId xmlns:a16="http://schemas.microsoft.com/office/drawing/2014/main" id="{D4081E86-2DBE-4552-9E2B-DD3EEB3CCE7A}"/>
              </a:ext>
            </a:extLst>
          </p:cNvPr>
          <p:cNvSpPr>
            <a:spLocks noGrp="1"/>
          </p:cNvSpPr>
          <p:nvPr>
            <p:ph type="ftr" sz="quarter" idx="10"/>
          </p:nvPr>
        </p:nvSpPr>
        <p:spPr/>
        <p:txBody>
          <a:bodyPr/>
          <a:lstStyle/>
          <a:p>
            <a:r>
              <a:rPr lang="en-GB"/>
              <a:t>Comparative analysis of magnet design concepts</a:t>
            </a:r>
            <a:endParaRPr lang="en-US" dirty="0"/>
          </a:p>
        </p:txBody>
      </p:sp>
    </p:spTree>
    <p:extLst>
      <p:ext uri="{BB962C8B-B14F-4D97-AF65-F5344CB8AC3E}">
        <p14:creationId xmlns:p14="http://schemas.microsoft.com/office/powerpoint/2010/main" val="136587494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Proposed design studies roadmap</a:t>
            </a:r>
          </a:p>
        </p:txBody>
      </p:sp>
      <p:sp>
        <p:nvSpPr>
          <p:cNvPr id="3" name="Slide Number Placeholder 2"/>
          <p:cNvSpPr>
            <a:spLocks noGrp="1"/>
          </p:cNvSpPr>
          <p:nvPr>
            <p:ph type="sldNum" sz="quarter" idx="2"/>
          </p:nvPr>
        </p:nvSpPr>
        <p:spPr/>
        <p:txBody>
          <a:bodyPr/>
          <a:lstStyle/>
          <a:p>
            <a:fld id="{86CB4B4D-7CA3-9044-876B-883B54F8677D}" type="slidenum">
              <a:rPr lang="en-GB" smtClean="0"/>
              <a:t>7</a:t>
            </a:fld>
            <a:endParaRPr lang="en-GB"/>
          </a:p>
        </p:txBody>
      </p:sp>
      <p:sp>
        <p:nvSpPr>
          <p:cNvPr id="4" name="Text Placeholder 3"/>
          <p:cNvSpPr>
            <a:spLocks noGrp="1"/>
          </p:cNvSpPr>
          <p:nvPr>
            <p:ph type="body" idx="1"/>
          </p:nvPr>
        </p:nvSpPr>
        <p:spPr>
          <a:xfrm>
            <a:off x="703555" y="2612015"/>
            <a:ext cx="10842434" cy="9051929"/>
          </a:xfrm>
        </p:spPr>
        <p:txBody>
          <a:bodyPr>
            <a:normAutofit lnSpcReduction="10000"/>
          </a:bodyPr>
          <a:lstStyle/>
          <a:p>
            <a:r>
              <a:rPr lang="en-US" dirty="0">
                <a:solidFill>
                  <a:schemeClr val="accent6">
                    <a:lumMod val="75000"/>
                  </a:schemeClr>
                </a:solidFill>
              </a:rPr>
              <a:t>Time frame</a:t>
            </a:r>
            <a:r>
              <a:rPr lang="en-US" dirty="0"/>
              <a:t>: 2020 – 2023</a:t>
            </a:r>
          </a:p>
          <a:p>
            <a:endParaRPr lang="en-US" dirty="0"/>
          </a:p>
          <a:p>
            <a:r>
              <a:rPr lang="en-US" dirty="0">
                <a:solidFill>
                  <a:schemeClr val="accent6">
                    <a:lumMod val="75000"/>
                  </a:schemeClr>
                </a:solidFill>
              </a:rPr>
              <a:t>Methods</a:t>
            </a:r>
          </a:p>
          <a:p>
            <a:pPr lvl="1"/>
            <a:r>
              <a:rPr lang="en-US" dirty="0"/>
              <a:t>Modeling effort</a:t>
            </a:r>
          </a:p>
          <a:p>
            <a:pPr lvl="2"/>
            <a:r>
              <a:rPr lang="en-US" dirty="0"/>
              <a:t>“classical 2D/3D” mechanical, magnetic and QH simulations</a:t>
            </a:r>
          </a:p>
          <a:p>
            <a:pPr lvl="3"/>
            <a:r>
              <a:rPr lang="en-US" dirty="0"/>
              <a:t>Developing new modeling techniques is not part of this task</a:t>
            </a:r>
          </a:p>
          <a:p>
            <a:pPr lvl="3"/>
            <a:r>
              <a:rPr lang="en-US" dirty="0"/>
              <a:t>However, if new tool/analysis is required </a:t>
            </a:r>
            <a:r>
              <a:rPr lang="en-US" dirty="0">
                <a:sym typeface="Wingdings" panose="05000000000000000000" pitchFamily="2" charset="2"/>
              </a:rPr>
              <a:t> feed-back to </a:t>
            </a:r>
            <a:r>
              <a:rPr lang="en-US" i="1" dirty="0">
                <a:solidFill>
                  <a:schemeClr val="accent6">
                    <a:lumMod val="75000"/>
                  </a:schemeClr>
                </a:solidFill>
              </a:rPr>
              <a:t>Technology area (III), modeling and simulations</a:t>
            </a:r>
          </a:p>
          <a:p>
            <a:pPr lvl="1"/>
            <a:endParaRPr lang="en-GB" dirty="0"/>
          </a:p>
          <a:p>
            <a:endParaRPr lang="en-GB" dirty="0"/>
          </a:p>
        </p:txBody>
      </p:sp>
      <p:sp>
        <p:nvSpPr>
          <p:cNvPr id="5" name="Footer Placeholder 4"/>
          <p:cNvSpPr>
            <a:spLocks noGrp="1"/>
          </p:cNvSpPr>
          <p:nvPr>
            <p:ph type="ftr" sz="quarter" idx="10"/>
          </p:nvPr>
        </p:nvSpPr>
        <p:spPr/>
        <p:txBody>
          <a:bodyPr/>
          <a:lstStyle/>
          <a:p>
            <a:r>
              <a:rPr lang="en-GB"/>
              <a:t>Comparative analysis of magnet design concepts</a:t>
            </a:r>
            <a:endParaRPr lang="en-US" dirty="0"/>
          </a:p>
        </p:txBody>
      </p:sp>
      <p:pic>
        <p:nvPicPr>
          <p:cNvPr id="6" name="Picture 5"/>
          <p:cNvPicPr>
            <a:picLocks noChangeAspect="1"/>
          </p:cNvPicPr>
          <p:nvPr/>
        </p:nvPicPr>
        <p:blipFill>
          <a:blip r:embed="rId2"/>
          <a:stretch>
            <a:fillRect/>
          </a:stretch>
        </p:blipFill>
        <p:spPr>
          <a:xfrm>
            <a:off x="11545989" y="3770598"/>
            <a:ext cx="12521205" cy="7012313"/>
          </a:xfrm>
          <a:prstGeom prst="rect">
            <a:avLst/>
          </a:prstGeom>
        </p:spPr>
      </p:pic>
    </p:spTree>
    <p:extLst>
      <p:ext uri="{BB962C8B-B14F-4D97-AF65-F5344CB8AC3E}">
        <p14:creationId xmlns:p14="http://schemas.microsoft.com/office/powerpoint/2010/main" val="128919405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4A3DA-0F42-4CE5-AA90-442FC6A76ADE}"/>
              </a:ext>
            </a:extLst>
          </p:cNvPr>
          <p:cNvSpPr>
            <a:spLocks noGrp="1"/>
          </p:cNvSpPr>
          <p:nvPr>
            <p:ph type="title"/>
          </p:nvPr>
        </p:nvSpPr>
        <p:spPr/>
        <p:txBody>
          <a:bodyPr/>
          <a:lstStyle/>
          <a:p>
            <a:r>
              <a:rPr lang="en-US" dirty="0"/>
              <a:t>Outline</a:t>
            </a:r>
          </a:p>
        </p:txBody>
      </p:sp>
      <p:sp>
        <p:nvSpPr>
          <p:cNvPr id="3" name="Slide Number Placeholder 2">
            <a:extLst>
              <a:ext uri="{FF2B5EF4-FFF2-40B4-BE49-F238E27FC236}">
                <a16:creationId xmlns:a16="http://schemas.microsoft.com/office/drawing/2014/main" id="{56B685B3-4541-4E98-8232-DC4164E52D36}"/>
              </a:ext>
            </a:extLst>
          </p:cNvPr>
          <p:cNvSpPr>
            <a:spLocks noGrp="1"/>
          </p:cNvSpPr>
          <p:nvPr>
            <p:ph type="sldNum" sz="quarter" idx="2"/>
          </p:nvPr>
        </p:nvSpPr>
        <p:spPr/>
        <p:txBody>
          <a:bodyPr/>
          <a:lstStyle/>
          <a:p>
            <a:fld id="{86CB4B4D-7CA3-9044-876B-883B54F8677D}" type="slidenum">
              <a:rPr lang="en-US" smtClean="0"/>
              <a:t>8</a:t>
            </a:fld>
            <a:endParaRPr lang="en-US"/>
          </a:p>
        </p:txBody>
      </p:sp>
      <p:sp>
        <p:nvSpPr>
          <p:cNvPr id="4" name="Text Placeholder 3">
            <a:extLst>
              <a:ext uri="{FF2B5EF4-FFF2-40B4-BE49-F238E27FC236}">
                <a16:creationId xmlns:a16="http://schemas.microsoft.com/office/drawing/2014/main" id="{DE7F6E44-D1D5-48FC-AEB1-F04D4885FB6D}"/>
              </a:ext>
            </a:extLst>
          </p:cNvPr>
          <p:cNvSpPr>
            <a:spLocks noGrp="1"/>
          </p:cNvSpPr>
          <p:nvPr>
            <p:ph type="body" idx="1"/>
          </p:nvPr>
        </p:nvSpPr>
        <p:spPr/>
        <p:txBody>
          <a:bodyPr>
            <a:normAutofit/>
          </a:bodyPr>
          <a:lstStyle/>
          <a:p>
            <a:r>
              <a:rPr lang="en-US" dirty="0"/>
              <a:t>Definition of the goals of the working group</a:t>
            </a:r>
          </a:p>
          <a:p>
            <a:endParaRPr lang="en-US" dirty="0"/>
          </a:p>
          <a:p>
            <a:r>
              <a:rPr lang="en-US" dirty="0">
                <a:solidFill>
                  <a:schemeClr val="accent6"/>
                </a:solidFill>
              </a:rPr>
              <a:t>Design criteria for a 20 T hybrid magnet</a:t>
            </a:r>
          </a:p>
          <a:p>
            <a:endParaRPr lang="en-US" dirty="0"/>
          </a:p>
          <a:p>
            <a:r>
              <a:rPr lang="en-US" dirty="0"/>
              <a:t>Overview of current hybrid work</a:t>
            </a:r>
          </a:p>
          <a:p>
            <a:endParaRPr lang="en-US" dirty="0"/>
          </a:p>
          <a:p>
            <a:r>
              <a:rPr lang="en-US" dirty="0"/>
              <a:t>Action items</a:t>
            </a:r>
          </a:p>
        </p:txBody>
      </p:sp>
      <p:sp>
        <p:nvSpPr>
          <p:cNvPr id="5" name="Footer Placeholder 4">
            <a:extLst>
              <a:ext uri="{FF2B5EF4-FFF2-40B4-BE49-F238E27FC236}">
                <a16:creationId xmlns:a16="http://schemas.microsoft.com/office/drawing/2014/main" id="{BF52109A-844E-4878-9BA6-222A887C28BB}"/>
              </a:ext>
            </a:extLst>
          </p:cNvPr>
          <p:cNvSpPr>
            <a:spLocks noGrp="1"/>
          </p:cNvSpPr>
          <p:nvPr>
            <p:ph type="ftr" sz="quarter" idx="10"/>
          </p:nvPr>
        </p:nvSpPr>
        <p:spPr/>
        <p:txBody>
          <a:bodyPr/>
          <a:lstStyle/>
          <a:p>
            <a:r>
              <a:rPr lang="en-GB"/>
              <a:t>Comparative analysis of magnet design concepts</a:t>
            </a:r>
            <a:endParaRPr lang="en-US" dirty="0"/>
          </a:p>
        </p:txBody>
      </p:sp>
    </p:spTree>
    <p:extLst>
      <p:ext uri="{BB962C8B-B14F-4D97-AF65-F5344CB8AC3E}">
        <p14:creationId xmlns:p14="http://schemas.microsoft.com/office/powerpoint/2010/main" val="120959983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BC2D2-CA79-4058-BDD1-6A6A9307A6DC}"/>
              </a:ext>
            </a:extLst>
          </p:cNvPr>
          <p:cNvSpPr>
            <a:spLocks noGrp="1"/>
          </p:cNvSpPr>
          <p:nvPr>
            <p:ph type="title"/>
          </p:nvPr>
        </p:nvSpPr>
        <p:spPr/>
        <p:txBody>
          <a:bodyPr/>
          <a:lstStyle/>
          <a:p>
            <a:r>
              <a:rPr lang="en-US" dirty="0"/>
              <a:t>Design criteria for a 20 T hybrid magnet</a:t>
            </a:r>
          </a:p>
        </p:txBody>
      </p:sp>
      <p:sp>
        <p:nvSpPr>
          <p:cNvPr id="3" name="Slide Number Placeholder 2">
            <a:extLst>
              <a:ext uri="{FF2B5EF4-FFF2-40B4-BE49-F238E27FC236}">
                <a16:creationId xmlns:a16="http://schemas.microsoft.com/office/drawing/2014/main" id="{B3E7139C-D654-4EEC-991B-4472B86475D2}"/>
              </a:ext>
            </a:extLst>
          </p:cNvPr>
          <p:cNvSpPr>
            <a:spLocks noGrp="1"/>
          </p:cNvSpPr>
          <p:nvPr>
            <p:ph type="sldNum" sz="quarter" idx="2"/>
          </p:nvPr>
        </p:nvSpPr>
        <p:spPr/>
        <p:txBody>
          <a:bodyPr/>
          <a:lstStyle/>
          <a:p>
            <a:fld id="{86CB4B4D-7CA3-9044-876B-883B54F8677D}" type="slidenum">
              <a:rPr lang="en-US" smtClean="0"/>
              <a:t>9</a:t>
            </a:fld>
            <a:endParaRPr lang="en-US"/>
          </a:p>
        </p:txBody>
      </p:sp>
      <p:sp>
        <p:nvSpPr>
          <p:cNvPr id="4" name="Text Placeholder 3">
            <a:extLst>
              <a:ext uri="{FF2B5EF4-FFF2-40B4-BE49-F238E27FC236}">
                <a16:creationId xmlns:a16="http://schemas.microsoft.com/office/drawing/2014/main" id="{850789A5-E2A7-494F-B3E9-B719C7A5FC71}"/>
              </a:ext>
            </a:extLst>
          </p:cNvPr>
          <p:cNvSpPr>
            <a:spLocks noGrp="1"/>
          </p:cNvSpPr>
          <p:nvPr>
            <p:ph type="body" idx="1"/>
          </p:nvPr>
        </p:nvSpPr>
        <p:spPr/>
        <p:txBody>
          <a:bodyPr/>
          <a:lstStyle/>
          <a:p>
            <a:endParaRPr lang="en-US" dirty="0"/>
          </a:p>
          <a:p>
            <a:endParaRPr lang="en-US" dirty="0"/>
          </a:p>
          <a:p>
            <a:endParaRPr lang="en-US" dirty="0"/>
          </a:p>
          <a:p>
            <a:r>
              <a:rPr lang="en-US" dirty="0"/>
              <a:t>Previous work within MDP on a 16 T dipole magnet</a:t>
            </a:r>
          </a:p>
          <a:p>
            <a:pPr lvl="1"/>
            <a:r>
              <a:rPr lang="en-US" dirty="0" err="1"/>
              <a:t>GianLuca</a:t>
            </a:r>
            <a:r>
              <a:rPr lang="en-US" dirty="0"/>
              <a:t> </a:t>
            </a:r>
            <a:r>
              <a:rPr lang="en-US" dirty="0" err="1"/>
              <a:t>Sabbi</a:t>
            </a:r>
            <a:r>
              <a:rPr lang="en-US" dirty="0"/>
              <a:t>, Alexander </a:t>
            </a:r>
            <a:r>
              <a:rPr lang="en-US" dirty="0" err="1"/>
              <a:t>Zlobin</a:t>
            </a:r>
            <a:r>
              <a:rPr lang="en-US" dirty="0"/>
              <a:t>, MDP General meeting – May 17, 2017</a:t>
            </a:r>
          </a:p>
          <a:p>
            <a:pPr lvl="1"/>
            <a:endParaRPr lang="en-US" dirty="0"/>
          </a:p>
          <a:p>
            <a:pPr lvl="1"/>
            <a:r>
              <a:rPr lang="en-US" dirty="0"/>
              <a:t>See appendix for additional comments </a:t>
            </a:r>
          </a:p>
        </p:txBody>
      </p:sp>
      <p:sp>
        <p:nvSpPr>
          <p:cNvPr id="5" name="Footer Placeholder 4">
            <a:extLst>
              <a:ext uri="{FF2B5EF4-FFF2-40B4-BE49-F238E27FC236}">
                <a16:creationId xmlns:a16="http://schemas.microsoft.com/office/drawing/2014/main" id="{68134581-0A91-407F-8D53-11A2A2374793}"/>
              </a:ext>
            </a:extLst>
          </p:cNvPr>
          <p:cNvSpPr>
            <a:spLocks noGrp="1"/>
          </p:cNvSpPr>
          <p:nvPr>
            <p:ph type="ftr" sz="quarter" idx="10"/>
          </p:nvPr>
        </p:nvSpPr>
        <p:spPr/>
        <p:txBody>
          <a:bodyPr/>
          <a:lstStyle/>
          <a:p>
            <a:r>
              <a:rPr lang="en-GB"/>
              <a:t>Comparative analysis of magnet design concepts</a:t>
            </a:r>
            <a:endParaRPr lang="en-US" dirty="0"/>
          </a:p>
        </p:txBody>
      </p:sp>
    </p:spTree>
    <p:extLst>
      <p:ext uri="{BB962C8B-B14F-4D97-AF65-F5344CB8AC3E}">
        <p14:creationId xmlns:p14="http://schemas.microsoft.com/office/powerpoint/2010/main" val="1542170888"/>
      </p:ext>
    </p:extLst>
  </p:cSld>
  <p:clrMapOvr>
    <a:masterClrMapping/>
  </p:clrMapOvr>
  <p:transition spd="med"/>
</p:sld>
</file>

<file path=ppt/theme/theme1.xml><?xml version="1.0" encoding="utf-8"?>
<a:theme xmlns:a="http://schemas.openxmlformats.org/drawingml/2006/main" name="ATAP No Footer">
  <a:themeElements>
    <a:clrScheme name="ATAP No Footer">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ATAP No Footer">
      <a:majorFont>
        <a:latin typeface="Helvetica"/>
        <a:ea typeface="Helvetica"/>
        <a:cs typeface="Helvetica"/>
      </a:majorFont>
      <a:minorFont>
        <a:latin typeface="Calibri"/>
        <a:ea typeface="Calibri"/>
        <a:cs typeface="Calibri"/>
      </a:minorFont>
    </a:fontScheme>
    <a:fmtScheme name="ATAP No Foot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38100" dir="5400000" rotWithShape="0">
              <a:srgbClr val="000000">
                <a:alpha val="35000"/>
              </a:srgbClr>
            </a:outerShdw>
          </a:effectLst>
        </a:effectStyle>
        <a:effectStyle>
          <a:effectLst>
            <a:outerShdw blurRad="76200" dist="38100" dir="5400000" rotWithShape="0">
              <a:srgbClr val="000000">
                <a:alpha val="35000"/>
              </a:srgbClr>
            </a:outerShdw>
          </a:effectLst>
        </a:effectStyle>
        <a:effectStyle>
          <a:effectLst>
            <a:outerShdw blurRad="76200" dist="381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8" tIns="91438" rIns="91438" bIns="9143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91438" tIns="91438" rIns="91438" bIns="9143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LBNL">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LBN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BN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BN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BN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BN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BN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BN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BN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TAP No Footer">
  <a:themeElements>
    <a:clrScheme name="ATAP No Footer">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ATAP No Footer">
      <a:majorFont>
        <a:latin typeface="Helvetica"/>
        <a:ea typeface="Helvetica"/>
        <a:cs typeface="Helvetica"/>
      </a:majorFont>
      <a:minorFont>
        <a:latin typeface="Calibri"/>
        <a:ea typeface="Calibri"/>
        <a:cs typeface="Calibri"/>
      </a:minorFont>
    </a:fontScheme>
    <a:fmtScheme name="ATAP No Foot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38100" dir="5400000" rotWithShape="0">
              <a:srgbClr val="000000">
                <a:alpha val="35000"/>
              </a:srgbClr>
            </a:outerShdw>
          </a:effectLst>
        </a:effectStyle>
        <a:effectStyle>
          <a:effectLst>
            <a:outerShdw blurRad="76200" dist="38100" dir="5400000" rotWithShape="0">
              <a:srgbClr val="000000">
                <a:alpha val="35000"/>
              </a:srgbClr>
            </a:outerShdw>
          </a:effectLst>
        </a:effectStyle>
        <a:effectStyle>
          <a:effectLst>
            <a:outerShdw blurRad="76200" dist="381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8" tIns="91438" rIns="91438" bIns="9143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91438" tIns="91438" rIns="91438" bIns="9143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63844</TotalTime>
  <Words>2395</Words>
  <Application>Microsoft Office PowerPoint</Application>
  <PresentationFormat>Custom</PresentationFormat>
  <Paragraphs>258</Paragraphs>
  <Slides>36</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36</vt:i4>
      </vt:variant>
    </vt:vector>
  </HeadingPairs>
  <TitlesOfParts>
    <vt:vector size="46" baseType="lpstr">
      <vt:lpstr>Arial</vt:lpstr>
      <vt:lpstr>Calibri</vt:lpstr>
      <vt:lpstr>Franklin Gothic Book</vt:lpstr>
      <vt:lpstr>Franklin Gothic Medium</vt:lpstr>
      <vt:lpstr>Helvetica</vt:lpstr>
      <vt:lpstr>Symbol</vt:lpstr>
      <vt:lpstr>Times New Roman</vt:lpstr>
      <vt:lpstr>Wingdings</vt:lpstr>
      <vt:lpstr>ATAP No Footer</vt:lpstr>
      <vt:lpstr>LBNL</vt:lpstr>
      <vt:lpstr>PowerPoint Presentation</vt:lpstr>
      <vt:lpstr>Outline</vt:lpstr>
      <vt:lpstr>1st goal of the working group</vt:lpstr>
      <vt:lpstr>1st goal of the working group</vt:lpstr>
      <vt:lpstr>1st goal of the working group</vt:lpstr>
      <vt:lpstr>2nd goal of the working group</vt:lpstr>
      <vt:lpstr>Proposed design studies roadmap</vt:lpstr>
      <vt:lpstr>Outline</vt:lpstr>
      <vt:lpstr>Design criteria for a 20 T hybrid magnet</vt:lpstr>
      <vt:lpstr>Design criteria for a 20 T hybrid magnet</vt:lpstr>
      <vt:lpstr>Design criteria for a 20 T hybrid magnet</vt:lpstr>
      <vt:lpstr>Design criteria for a 20 T hybrid magnet</vt:lpstr>
      <vt:lpstr>Design criteria for a 20 T hybrid magnet</vt:lpstr>
      <vt:lpstr>Outline</vt:lpstr>
      <vt:lpstr>Overview of current hybrid work</vt:lpstr>
      <vt:lpstr>Step 1: the 9-12 T field level</vt:lpstr>
      <vt:lpstr>Step 1: the 9-12 T field level</vt:lpstr>
      <vt:lpstr>Step 2: the 9-12 T field level</vt:lpstr>
      <vt:lpstr>Step 2: the 9-12 T field level</vt:lpstr>
      <vt:lpstr>Overview of current hybrid work</vt:lpstr>
      <vt:lpstr>Step 2: the 13-15 T field level</vt:lpstr>
      <vt:lpstr>Step 2: the 13-15 T field level</vt:lpstr>
      <vt:lpstr>Step 2: the 13-15 T field level</vt:lpstr>
      <vt:lpstr>Action items</vt:lpstr>
      <vt:lpstr>Appendix</vt:lpstr>
      <vt:lpstr>Update on Dipole Model Targets</vt:lpstr>
      <vt:lpstr>MDP 16 T Dipole Targets V4</vt:lpstr>
      <vt:lpstr>Dipole Targets V4 (cont.)</vt:lpstr>
      <vt:lpstr>Objectives and Timeline</vt:lpstr>
      <vt:lpstr>How to structure the targets</vt:lpstr>
      <vt:lpstr>Magnet Straight Section</vt:lpstr>
      <vt:lpstr>Conductor Parameters</vt:lpstr>
      <vt:lpstr>Infrastructure constraints</vt:lpstr>
      <vt:lpstr>Field Quality Targets (Geometrical)</vt:lpstr>
      <vt:lpstr>Field and Stress</vt:lpstr>
      <vt:lpstr>Quench Protection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Zlobin x8192 11001N</dc:creator>
  <cp:lastModifiedBy>Paolo Ferracin</cp:lastModifiedBy>
  <cp:revision>520</cp:revision>
  <dcterms:modified xsi:type="dcterms:W3CDTF">2020-04-14T15:58:14Z</dcterms:modified>
</cp:coreProperties>
</file>