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77" r:id="rId6"/>
  </p:sldMasterIdLst>
  <p:notesMasterIdLst>
    <p:notesMasterId r:id="rId21"/>
  </p:notesMasterIdLst>
  <p:handoutMasterIdLst>
    <p:handoutMasterId r:id="rId22"/>
  </p:handoutMasterIdLst>
  <p:sldIdLst>
    <p:sldId id="1320" r:id="rId7"/>
    <p:sldId id="1321" r:id="rId8"/>
    <p:sldId id="1327" r:id="rId9"/>
    <p:sldId id="1328" r:id="rId10"/>
    <p:sldId id="1329" r:id="rId11"/>
    <p:sldId id="1330" r:id="rId12"/>
    <p:sldId id="1335" r:id="rId13"/>
    <p:sldId id="1331" r:id="rId14"/>
    <p:sldId id="1332" r:id="rId15"/>
    <p:sldId id="1333" r:id="rId16"/>
    <p:sldId id="1334" r:id="rId17"/>
    <p:sldId id="1337" r:id="rId18"/>
    <p:sldId id="1336" r:id="rId19"/>
    <p:sldId id="133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2BDAFA-E961-45AA-8E34-76944E7F5140}">
          <p14:sldIdLst>
            <p14:sldId id="1320"/>
            <p14:sldId id="1321"/>
            <p14:sldId id="1327"/>
            <p14:sldId id="1328"/>
            <p14:sldId id="1329"/>
            <p14:sldId id="1330"/>
            <p14:sldId id="1335"/>
            <p14:sldId id="1331"/>
            <p14:sldId id="1332"/>
            <p14:sldId id="1333"/>
            <p14:sldId id="1334"/>
            <p14:sldId id="1337"/>
            <p14:sldId id="1336"/>
            <p14:sldId id="1338"/>
          </p14:sldIdLst>
        </p14:section>
        <p14:section name="Slides from Ampeers" id="{3EFF2AEE-4FE7-4D6A-8882-7BDBBCF65720}">
          <p14:sldIdLst/>
        </p14:section>
      </p14:sectionLst>
    </p:ext>
    <p:ext uri="{EFAFB233-063F-42B5-8137-9DF3F51BA10A}">
      <p15:sldGuideLst xmlns:p15="http://schemas.microsoft.com/office/powerpoint/2012/main">
        <p15:guide id="1" orient="horz" pos="2560" userDrawn="1">
          <p15:clr>
            <a:srgbClr val="A4A3A4"/>
          </p15:clr>
        </p15:guide>
        <p15:guide id="2" orient="horz" pos="1010" userDrawn="1">
          <p15:clr>
            <a:srgbClr val="A4A3A4"/>
          </p15:clr>
        </p15:guide>
        <p15:guide id="3" orient="horz" pos="3630" userDrawn="1">
          <p15:clr>
            <a:srgbClr val="A4A3A4"/>
          </p15:clr>
        </p15:guide>
        <p15:guide id="4" orient="horz" pos="2309" userDrawn="1">
          <p15:clr>
            <a:srgbClr val="A4A3A4"/>
          </p15:clr>
        </p15:guide>
        <p15:guide id="5" pos="5471" userDrawn="1">
          <p15:clr>
            <a:srgbClr val="A4A3A4"/>
          </p15:clr>
        </p15:guide>
        <p15:guide id="6" pos="295" userDrawn="1">
          <p15:clr>
            <a:srgbClr val="A4A3A4"/>
          </p15:clr>
        </p15:guide>
        <p15:guide id="7" userDrawn="1">
          <p15:clr>
            <a:srgbClr val="A4A3A4"/>
          </p15:clr>
        </p15:guide>
        <p15:guide id="8" pos="2075" userDrawn="1">
          <p15:clr>
            <a:srgbClr val="A4A3A4"/>
          </p15:clr>
        </p15:guide>
        <p15:guide id="9" pos="3889" userDrawn="1">
          <p15:clr>
            <a:srgbClr val="A4A3A4"/>
          </p15:clr>
        </p15:guide>
        <p15:guide id="10" pos="3679" userDrawn="1">
          <p15:clr>
            <a:srgbClr val="A4A3A4"/>
          </p15:clr>
        </p15:guide>
        <p15:guide id="11" pos="2852" userDrawn="1">
          <p15:clr>
            <a:srgbClr val="A4A3A4"/>
          </p15:clr>
        </p15:guide>
        <p15:guide id="12" pos="1871"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03BE2"/>
    <a:srgbClr val="663300"/>
    <a:srgbClr val="FF33CC"/>
    <a:srgbClr val="FF9900"/>
    <a:srgbClr val="00660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04"/>
    <p:restoredTop sz="93077"/>
  </p:normalViewPr>
  <p:slideViewPr>
    <p:cSldViewPr snapToGrid="0" snapToObjects="1">
      <p:cViewPr varScale="1">
        <p:scale>
          <a:sx n="80" d="100"/>
          <a:sy n="80" d="100"/>
        </p:scale>
        <p:origin x="1790" y="62"/>
      </p:cViewPr>
      <p:guideLst>
        <p:guide orient="horz" pos="2560"/>
        <p:guide orient="horz" pos="1010"/>
        <p:guide orient="horz" pos="3630"/>
        <p:guide orient="horz" pos="2309"/>
        <p:guide pos="5471"/>
        <p:guide pos="295"/>
        <p:guide/>
        <p:guide pos="2075"/>
        <p:guide pos="3889"/>
        <p:guide pos="3679"/>
        <p:guide pos="2852"/>
        <p:guide pos="1871"/>
      </p:guideLst>
    </p:cSldViewPr>
  </p:slideViewPr>
  <p:notesTextViewPr>
    <p:cViewPr>
      <p:scale>
        <a:sx n="100" d="100"/>
        <a:sy n="100" d="100"/>
      </p:scale>
      <p:origin x="0" y="0"/>
    </p:cViewPr>
  </p:notesTextViewPr>
  <p:sorterViewPr>
    <p:cViewPr varScale="1">
      <p:scale>
        <a:sx n="1" d="1"/>
        <a:sy n="1" d="1"/>
      </p:scale>
      <p:origin x="0" y="-168"/>
    </p:cViewPr>
  </p:sorterViewPr>
  <p:notesViewPr>
    <p:cSldViewPr snapToGrid="0" snapToObjects="1">
      <p:cViewPr varScale="1">
        <p:scale>
          <a:sx n="114" d="100"/>
          <a:sy n="114" d="100"/>
        </p:scale>
        <p:origin x="-419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9D2C41-C2D0-FF45-8B99-3885B7F78EB1}" type="datetimeFigureOut">
              <a:rPr lang="en-US" smtClean="0"/>
              <a:t>4/23/2020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AC406-2681-664E-BB07-370330405AEA}" type="slidenum">
              <a:rPr lang="en-US" smtClean="0"/>
              <a:t>‹#›</a:t>
            </a:fld>
            <a:endParaRPr lang="en-US" dirty="0"/>
          </a:p>
        </p:txBody>
      </p:sp>
    </p:spTree>
    <p:extLst>
      <p:ext uri="{BB962C8B-B14F-4D97-AF65-F5344CB8AC3E}">
        <p14:creationId xmlns:p14="http://schemas.microsoft.com/office/powerpoint/2010/main" val="4613687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48ED6-3360-EB40-9D40-476C2156E9E8}" type="datetimeFigureOut">
              <a:rPr lang="en-US" smtClean="0"/>
              <a:t>4/23/2020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10DA6-9909-7D4F-83A2-7593F71DDB5D}" type="slidenum">
              <a:rPr lang="en-US" smtClean="0"/>
              <a:t>‹#›</a:t>
            </a:fld>
            <a:endParaRPr lang="en-US" dirty="0"/>
          </a:p>
        </p:txBody>
      </p:sp>
    </p:spTree>
    <p:extLst>
      <p:ext uri="{BB962C8B-B14F-4D97-AF65-F5344CB8AC3E}">
        <p14:creationId xmlns:p14="http://schemas.microsoft.com/office/powerpoint/2010/main" val="325025281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3"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707572" y="0"/>
            <a:ext cx="6436428"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fld id="{D260E43B-7F43-FA45-AAB7-E054FD6CC4E3}" type="slidenum">
              <a:rPr lang="en-US" smtClean="0"/>
              <a:pPr/>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1643" y="123515"/>
            <a:ext cx="2064288" cy="889536"/>
          </a:xfrm>
          <a:prstGeom prst="rect">
            <a:avLst/>
          </a:prstGeom>
        </p:spPr>
      </p:pic>
    </p:spTree>
    <p:extLst>
      <p:ext uri="{BB962C8B-B14F-4D97-AF65-F5344CB8AC3E}">
        <p14:creationId xmlns:p14="http://schemas.microsoft.com/office/powerpoint/2010/main" val="220510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59D6-A620-41B8-B9AB-790BBE7A5DD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ACDC48-5FF5-47D5-96D3-2E02AB491F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6FC10B-53C0-4B19-9B3A-10792030B6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EB6896-040F-436B-94A8-D68CAC9493F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FCD03AD-873D-4A63-9EB9-44FC5F69F8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112B6-DC6B-4F9F-8688-7011E9D7318F}"/>
              </a:ext>
            </a:extLst>
          </p:cNvPr>
          <p:cNvSpPr>
            <a:spLocks noGrp="1"/>
          </p:cNvSpPr>
          <p:nvPr>
            <p:ph type="sldNum" sz="quarter" idx="12"/>
          </p:nvPr>
        </p:nvSpPr>
        <p:spPr/>
        <p:txBody>
          <a:bodyPr/>
          <a:lstStyle/>
          <a:p>
            <a:fld id="{FE3CC417-B9A2-4BD4-9516-34DC59DFA742}" type="slidenum">
              <a:rPr lang="en-US" smtClean="0"/>
              <a:t>‹#›</a:t>
            </a:fld>
            <a:endParaRPr lang="en-US"/>
          </a:p>
        </p:txBody>
      </p:sp>
    </p:spTree>
    <p:extLst>
      <p:ext uri="{BB962C8B-B14F-4D97-AF65-F5344CB8AC3E}">
        <p14:creationId xmlns:p14="http://schemas.microsoft.com/office/powerpoint/2010/main" val="560410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62A02-9ABC-4F20-A3C5-2F0F74691EA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8C7DC8-2DBF-45C8-B8A2-A5DA4F14818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3A5FC7-0218-40F2-9FB1-C042418C9E7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7E804B-2A95-4CBC-96CD-9412E1169E5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597697E-A827-475B-93BF-124886FE4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25BF4A-5D6B-4231-AFC3-2589E2855E1E}"/>
              </a:ext>
            </a:extLst>
          </p:cNvPr>
          <p:cNvSpPr>
            <a:spLocks noGrp="1"/>
          </p:cNvSpPr>
          <p:nvPr>
            <p:ph type="sldNum" sz="quarter" idx="12"/>
          </p:nvPr>
        </p:nvSpPr>
        <p:spPr/>
        <p:txBody>
          <a:bodyPr/>
          <a:lstStyle/>
          <a:p>
            <a:fld id="{FE3CC417-B9A2-4BD4-9516-34DC59DFA742}" type="slidenum">
              <a:rPr lang="en-US" smtClean="0"/>
              <a:t>‹#›</a:t>
            </a:fld>
            <a:endParaRPr lang="en-US"/>
          </a:p>
        </p:txBody>
      </p:sp>
    </p:spTree>
    <p:extLst>
      <p:ext uri="{BB962C8B-B14F-4D97-AF65-F5344CB8AC3E}">
        <p14:creationId xmlns:p14="http://schemas.microsoft.com/office/powerpoint/2010/main" val="2247555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0307E-FD73-4707-9BF4-5F4EBA5D02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0B08BB-E203-495B-B1F7-456077C43C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5B228-81A7-4DBE-8BE2-7723CD4E89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D9DAC3-D109-495B-81AB-56EB3CC26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35F897-6F0C-4EF2-A802-3B4BD636DF17}"/>
              </a:ext>
            </a:extLst>
          </p:cNvPr>
          <p:cNvSpPr>
            <a:spLocks noGrp="1"/>
          </p:cNvSpPr>
          <p:nvPr>
            <p:ph type="sldNum" sz="quarter" idx="12"/>
          </p:nvPr>
        </p:nvSpPr>
        <p:spPr/>
        <p:txBody>
          <a:bodyPr/>
          <a:lstStyle/>
          <a:p>
            <a:fld id="{FE3CC417-B9A2-4BD4-9516-34DC59DFA742}" type="slidenum">
              <a:rPr lang="en-US" smtClean="0"/>
              <a:t>‹#›</a:t>
            </a:fld>
            <a:endParaRPr lang="en-US"/>
          </a:p>
        </p:txBody>
      </p:sp>
    </p:spTree>
    <p:extLst>
      <p:ext uri="{BB962C8B-B14F-4D97-AF65-F5344CB8AC3E}">
        <p14:creationId xmlns:p14="http://schemas.microsoft.com/office/powerpoint/2010/main" val="2671061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4B6757-A5AC-4534-8395-941482A7AA7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624C70-CCFB-40E0-B6F9-51EB3CD1F97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5F547-51E1-424E-BC58-C73DF63824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BEF936-439D-456D-9D5D-F58E4F19B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F294-ADE2-400B-ACFC-DD03319CA7F8}"/>
              </a:ext>
            </a:extLst>
          </p:cNvPr>
          <p:cNvSpPr>
            <a:spLocks noGrp="1"/>
          </p:cNvSpPr>
          <p:nvPr>
            <p:ph type="sldNum" sz="quarter" idx="12"/>
          </p:nvPr>
        </p:nvSpPr>
        <p:spPr/>
        <p:txBody>
          <a:bodyPr/>
          <a:lstStyle/>
          <a:p>
            <a:fld id="{FE3CC417-B9A2-4BD4-9516-34DC59DFA742}" type="slidenum">
              <a:rPr lang="en-US" smtClean="0"/>
              <a:t>‹#›</a:t>
            </a:fld>
            <a:endParaRPr lang="en-US"/>
          </a:p>
        </p:txBody>
      </p:sp>
    </p:spTree>
    <p:extLst>
      <p:ext uri="{BB962C8B-B14F-4D97-AF65-F5344CB8AC3E}">
        <p14:creationId xmlns:p14="http://schemas.microsoft.com/office/powerpoint/2010/main" val="1577751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
            <a:ext cx="9144000" cy="6313727"/>
          </a:xfrm>
          <a:prstGeom prst="rect">
            <a:avLst/>
          </a:prstGeom>
        </p:spPr>
      </p:pic>
      <p:sp>
        <p:nvSpPr>
          <p:cNvPr id="11" name="Rectangle 10"/>
          <p:cNvSpPr/>
          <p:nvPr userDrawn="1"/>
        </p:nvSpPr>
        <p:spPr>
          <a:xfrm>
            <a:off x="0" y="4891939"/>
            <a:ext cx="9144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 name="Subtitle 2"/>
          <p:cNvSpPr>
            <a:spLocks noGrp="1"/>
          </p:cNvSpPr>
          <p:nvPr>
            <p:ph type="subTitle" idx="1"/>
          </p:nvPr>
        </p:nvSpPr>
        <p:spPr>
          <a:xfrm>
            <a:off x="458791" y="4891939"/>
            <a:ext cx="8226425"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9144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Text Placeholder 5"/>
          <p:cNvSpPr>
            <a:spLocks noGrp="1"/>
          </p:cNvSpPr>
          <p:nvPr>
            <p:ph type="body" sz="quarter" idx="10"/>
          </p:nvPr>
        </p:nvSpPr>
        <p:spPr>
          <a:xfrm>
            <a:off x="458788" y="2538981"/>
            <a:ext cx="8226426" cy="15748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8594" y="186643"/>
            <a:ext cx="2842337" cy="1020399"/>
          </a:xfrm>
          <a:prstGeom prst="rect">
            <a:avLst/>
          </a:prstGeom>
        </p:spPr>
      </p:pic>
    </p:spTree>
    <p:extLst>
      <p:ext uri="{BB962C8B-B14F-4D97-AF65-F5344CB8AC3E}">
        <p14:creationId xmlns:p14="http://schemas.microsoft.com/office/powerpoint/2010/main" val="4274186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
            <a:ext cx="9144000" cy="6313727"/>
          </a:xfrm>
          <a:prstGeom prst="rect">
            <a:avLst/>
          </a:prstGeom>
        </p:spPr>
      </p:pic>
      <p:sp>
        <p:nvSpPr>
          <p:cNvPr id="11" name="Rectangle 10"/>
          <p:cNvSpPr/>
          <p:nvPr userDrawn="1"/>
        </p:nvSpPr>
        <p:spPr>
          <a:xfrm>
            <a:off x="0" y="4891939"/>
            <a:ext cx="9144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458791" y="4891939"/>
            <a:ext cx="8226425"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9144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5"/>
          <p:cNvSpPr>
            <a:spLocks noGrp="1"/>
          </p:cNvSpPr>
          <p:nvPr>
            <p:ph type="body" sz="quarter" idx="10"/>
          </p:nvPr>
        </p:nvSpPr>
        <p:spPr>
          <a:xfrm>
            <a:off x="458788" y="2538981"/>
            <a:ext cx="8226426" cy="15748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8594" y="186643"/>
            <a:ext cx="2842337" cy="1020399"/>
          </a:xfrm>
          <a:prstGeom prst="rect">
            <a:avLst/>
          </a:prstGeom>
        </p:spPr>
      </p:pic>
    </p:spTree>
    <p:extLst>
      <p:ext uri="{BB962C8B-B14F-4D97-AF65-F5344CB8AC3E}">
        <p14:creationId xmlns:p14="http://schemas.microsoft.com/office/powerpoint/2010/main" val="13233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125A-B8F4-439B-9DC2-8BA51710EC5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98BB74-4C91-44B4-A24D-2A0448A405B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23A5ED-7FC9-42F1-A6C7-913D464CFF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FCED8AF-104A-4FEB-A837-CA5C42CBC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36757-371D-4535-8EFA-7FA70B28E707}"/>
              </a:ext>
            </a:extLst>
          </p:cNvPr>
          <p:cNvSpPr>
            <a:spLocks noGrp="1"/>
          </p:cNvSpPr>
          <p:nvPr>
            <p:ph type="sldNum" sz="quarter" idx="12"/>
          </p:nvPr>
        </p:nvSpPr>
        <p:spPr/>
        <p:txBody>
          <a:bodyPr/>
          <a:lstStyle/>
          <a:p>
            <a:fld id="{FE3CC417-B9A2-4BD4-9516-34DC59DFA742}" type="slidenum">
              <a:rPr lang="en-US" smtClean="0"/>
              <a:t>‹#›</a:t>
            </a:fld>
            <a:endParaRPr lang="en-US"/>
          </a:p>
        </p:txBody>
      </p:sp>
    </p:spTree>
    <p:extLst>
      <p:ext uri="{BB962C8B-B14F-4D97-AF65-F5344CB8AC3E}">
        <p14:creationId xmlns:p14="http://schemas.microsoft.com/office/powerpoint/2010/main" val="393737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1E8C6-AFE3-401D-B7B2-581B0D21C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01424F-D46C-4E01-BE62-F4DAC9EA8C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AAF067-6A87-4D4F-8C39-BFEC51780A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8193B2-F7A0-4AEB-95B5-6D4A472C3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8478D-2D70-45C4-94F0-703C8CDB7C3E}"/>
              </a:ext>
            </a:extLst>
          </p:cNvPr>
          <p:cNvSpPr>
            <a:spLocks noGrp="1"/>
          </p:cNvSpPr>
          <p:nvPr>
            <p:ph type="sldNum" sz="quarter" idx="12"/>
          </p:nvPr>
        </p:nvSpPr>
        <p:spPr/>
        <p:txBody>
          <a:bodyPr/>
          <a:lstStyle/>
          <a:p>
            <a:fld id="{FE3CC417-B9A2-4BD4-9516-34DC59DFA742}" type="slidenum">
              <a:rPr lang="en-US" smtClean="0"/>
              <a:t>‹#›</a:t>
            </a:fld>
            <a:endParaRPr lang="en-US"/>
          </a:p>
        </p:txBody>
      </p:sp>
      <p:pic>
        <p:nvPicPr>
          <p:cNvPr id="7" name="Picture 1" descr="http://www.egr.uh.edu/about/images/UHEngineering.jpg">
            <a:extLst>
              <a:ext uri="{FF2B5EF4-FFF2-40B4-BE49-F238E27FC236}">
                <a16:creationId xmlns:a16="http://schemas.microsoft.com/office/drawing/2014/main" id="{0FF65438-8A64-417F-B105-89963A2947A9}"/>
              </a:ext>
            </a:extLst>
          </p:cNvPr>
          <p:cNvPicPr>
            <a:picLocks noChangeAspect="1" noChangeArrowheads="1"/>
          </p:cNvPicPr>
          <p:nvPr userDrawn="1"/>
        </p:nvPicPr>
        <p:blipFill>
          <a:blip r:embed="rId2" cstate="print"/>
          <a:srcRect b="45915"/>
          <a:stretch>
            <a:fillRect/>
          </a:stretch>
        </p:blipFill>
        <p:spPr bwMode="auto">
          <a:xfrm>
            <a:off x="5704828" y="82550"/>
            <a:ext cx="3352800" cy="304800"/>
          </a:xfrm>
          <a:prstGeom prst="rect">
            <a:avLst/>
          </a:prstGeom>
          <a:noFill/>
          <a:ln w="9525">
            <a:noFill/>
            <a:miter lim="800000"/>
            <a:headEnd/>
            <a:tailEnd/>
          </a:ln>
        </p:spPr>
      </p:pic>
      <p:pic>
        <p:nvPicPr>
          <p:cNvPr id="8" name="Picture 7">
            <a:extLst>
              <a:ext uri="{FF2B5EF4-FFF2-40B4-BE49-F238E27FC236}">
                <a16:creationId xmlns:a16="http://schemas.microsoft.com/office/drawing/2014/main" id="{B7229F05-E908-4D04-89B8-AFF51DE5706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7" t="84886" r="83008" b="3570"/>
          <a:stretch/>
        </p:blipFill>
        <p:spPr>
          <a:xfrm>
            <a:off x="0" y="6302837"/>
            <a:ext cx="955221" cy="551526"/>
          </a:xfrm>
          <a:prstGeom prst="rect">
            <a:avLst/>
          </a:prstGeom>
        </p:spPr>
      </p:pic>
      <p:pic>
        <p:nvPicPr>
          <p:cNvPr id="9" name="Picture 8" descr="Description: Macintosh HD:Users:kalaselva:Desktop:Screen Shot 2016-05-22 at 1.47.11 PM.png">
            <a:extLst>
              <a:ext uri="{FF2B5EF4-FFF2-40B4-BE49-F238E27FC236}">
                <a16:creationId xmlns:a16="http://schemas.microsoft.com/office/drawing/2014/main" id="{1C265ED5-4010-49A6-A71D-8734360CC550}"/>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63" y="35879"/>
            <a:ext cx="1828800" cy="658495"/>
          </a:xfrm>
          <a:prstGeom prst="rect">
            <a:avLst/>
          </a:prstGeom>
          <a:noFill/>
          <a:ln>
            <a:noFill/>
          </a:ln>
        </p:spPr>
      </p:pic>
    </p:spTree>
    <p:extLst>
      <p:ext uri="{BB962C8B-B14F-4D97-AF65-F5344CB8AC3E}">
        <p14:creationId xmlns:p14="http://schemas.microsoft.com/office/powerpoint/2010/main" val="71343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2554-D14D-415F-A02B-6FF9F8776C7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78D94C-0294-42D6-82D5-8E2B5708ABA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F32240-C9A7-4E4A-B101-E9A6CD039E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9F756A0-7714-4B9E-824F-1961E5C94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64BC4-F59D-477E-90BE-4345FD537B39}"/>
              </a:ext>
            </a:extLst>
          </p:cNvPr>
          <p:cNvSpPr>
            <a:spLocks noGrp="1"/>
          </p:cNvSpPr>
          <p:nvPr>
            <p:ph type="sldNum" sz="quarter" idx="12"/>
          </p:nvPr>
        </p:nvSpPr>
        <p:spPr/>
        <p:txBody>
          <a:bodyPr/>
          <a:lstStyle/>
          <a:p>
            <a:fld id="{FE3CC417-B9A2-4BD4-9516-34DC59DFA742}" type="slidenum">
              <a:rPr lang="en-US" smtClean="0"/>
              <a:t>‹#›</a:t>
            </a:fld>
            <a:endParaRPr lang="en-US"/>
          </a:p>
        </p:txBody>
      </p:sp>
    </p:spTree>
    <p:extLst>
      <p:ext uri="{BB962C8B-B14F-4D97-AF65-F5344CB8AC3E}">
        <p14:creationId xmlns:p14="http://schemas.microsoft.com/office/powerpoint/2010/main" val="146026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745F5-BDF8-416B-8D4E-C70CFEE101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5B1690-769B-4160-9B06-9F7E8C708BF8}"/>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0ECC77-2203-411E-B8C6-4EE04A144B2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1B2884-697D-4164-AD25-2C04F09BB87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075A73F-9A79-4941-ADF7-E7FFF23F0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D0F732-0221-47CE-A386-19CF184DBCA6}"/>
              </a:ext>
            </a:extLst>
          </p:cNvPr>
          <p:cNvSpPr>
            <a:spLocks noGrp="1"/>
          </p:cNvSpPr>
          <p:nvPr>
            <p:ph type="sldNum" sz="quarter" idx="12"/>
          </p:nvPr>
        </p:nvSpPr>
        <p:spPr/>
        <p:txBody>
          <a:bodyPr/>
          <a:lstStyle/>
          <a:p>
            <a:fld id="{FE3CC417-B9A2-4BD4-9516-34DC59DFA742}" type="slidenum">
              <a:rPr lang="en-US" smtClean="0"/>
              <a:t>‹#›</a:t>
            </a:fld>
            <a:endParaRPr lang="en-US"/>
          </a:p>
        </p:txBody>
      </p:sp>
    </p:spTree>
    <p:extLst>
      <p:ext uri="{BB962C8B-B14F-4D97-AF65-F5344CB8AC3E}">
        <p14:creationId xmlns:p14="http://schemas.microsoft.com/office/powerpoint/2010/main" val="286461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86F2-DA21-4388-8CEE-4A3527A39FA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AACAC-CF55-47E2-9F74-2F268578F9A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34C942-19D8-41B6-8AEB-940C75B6886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303F06-1871-4B27-AC4A-02BCCFD085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837DFA-AB8A-47C8-86C2-FAC4C5CFFCC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7DEBE-5561-4082-AEC3-F06C1C1C42E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60FFA22-942B-48A7-8497-EF9EC80A5C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EECAE4-24C3-4812-8175-9575ACD30D59}"/>
              </a:ext>
            </a:extLst>
          </p:cNvPr>
          <p:cNvSpPr>
            <a:spLocks noGrp="1"/>
          </p:cNvSpPr>
          <p:nvPr>
            <p:ph type="sldNum" sz="quarter" idx="12"/>
          </p:nvPr>
        </p:nvSpPr>
        <p:spPr/>
        <p:txBody>
          <a:bodyPr/>
          <a:lstStyle/>
          <a:p>
            <a:fld id="{FE3CC417-B9A2-4BD4-9516-34DC59DFA742}" type="slidenum">
              <a:rPr lang="en-US" smtClean="0"/>
              <a:t>‹#›</a:t>
            </a:fld>
            <a:endParaRPr lang="en-US"/>
          </a:p>
        </p:txBody>
      </p:sp>
    </p:spTree>
    <p:extLst>
      <p:ext uri="{BB962C8B-B14F-4D97-AF65-F5344CB8AC3E}">
        <p14:creationId xmlns:p14="http://schemas.microsoft.com/office/powerpoint/2010/main" val="102306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8E0D-1A94-4F42-9E70-6D5509C229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2D3855-40C9-4B3F-BD0C-237290ED48A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26C38F3-6306-4290-9357-8C4C2343F8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265408-2D5E-4395-BF35-A5481B1A19EA}"/>
              </a:ext>
            </a:extLst>
          </p:cNvPr>
          <p:cNvSpPr>
            <a:spLocks noGrp="1"/>
          </p:cNvSpPr>
          <p:nvPr>
            <p:ph type="sldNum" sz="quarter" idx="12"/>
          </p:nvPr>
        </p:nvSpPr>
        <p:spPr/>
        <p:txBody>
          <a:bodyPr/>
          <a:lstStyle/>
          <a:p>
            <a:fld id="{FE3CC417-B9A2-4BD4-9516-34DC59DFA742}" type="slidenum">
              <a:rPr lang="en-US" smtClean="0"/>
              <a:t>‹#›</a:t>
            </a:fld>
            <a:endParaRPr lang="en-US"/>
          </a:p>
        </p:txBody>
      </p:sp>
    </p:spTree>
    <p:extLst>
      <p:ext uri="{BB962C8B-B14F-4D97-AF65-F5344CB8AC3E}">
        <p14:creationId xmlns:p14="http://schemas.microsoft.com/office/powerpoint/2010/main" val="355882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0EDFE8-6A67-495F-88B4-5B9A9E614CF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F4421CE-6108-489C-9903-E27F05ACFB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454426-B305-4259-B568-827088D7B874}"/>
              </a:ext>
            </a:extLst>
          </p:cNvPr>
          <p:cNvSpPr>
            <a:spLocks noGrp="1"/>
          </p:cNvSpPr>
          <p:nvPr>
            <p:ph type="sldNum" sz="quarter" idx="12"/>
          </p:nvPr>
        </p:nvSpPr>
        <p:spPr/>
        <p:txBody>
          <a:bodyPr/>
          <a:lstStyle/>
          <a:p>
            <a:fld id="{FE3CC417-B9A2-4BD4-9516-34DC59DFA742}" type="slidenum">
              <a:rPr lang="en-US" smtClean="0"/>
              <a:t>‹#›</a:t>
            </a:fld>
            <a:endParaRPr lang="en-US"/>
          </a:p>
        </p:txBody>
      </p:sp>
    </p:spTree>
    <p:extLst>
      <p:ext uri="{BB962C8B-B14F-4D97-AF65-F5344CB8AC3E}">
        <p14:creationId xmlns:p14="http://schemas.microsoft.com/office/powerpoint/2010/main" val="3635069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70127" y="6356354"/>
            <a:ext cx="516675" cy="365125"/>
          </a:xfrm>
          <a:prstGeom prst="rect">
            <a:avLst/>
          </a:prstGeom>
        </p:spPr>
        <p:txBody>
          <a:bodyPr vert="horz" lIns="91440" tIns="45720" rIns="91440" bIns="45720" rtlCol="0" anchor="ctr"/>
          <a:lstStyle>
            <a:lvl1pPr algn="r">
              <a:defRPr sz="750">
                <a:solidFill>
                  <a:srgbClr val="898989"/>
                </a:solidFill>
              </a:defRPr>
            </a:lvl1pPr>
          </a:lstStyle>
          <a:p>
            <a:fld id="{D260E43B-7F43-FA45-AAB7-E054FD6CC4E3}" type="slidenum">
              <a:rPr lang="en-US" smtClean="0"/>
              <a:pPr/>
              <a:t>‹#›</a:t>
            </a:fld>
            <a:endParaRPr lang="en-US" dirty="0"/>
          </a:p>
        </p:txBody>
      </p:sp>
      <p:grpSp>
        <p:nvGrpSpPr>
          <p:cNvPr id="10" name="Group 9"/>
          <p:cNvGrpSpPr/>
          <p:nvPr userDrawn="1"/>
        </p:nvGrpSpPr>
        <p:grpSpPr>
          <a:xfrm>
            <a:off x="-158720" y="-142629"/>
            <a:ext cx="9447494"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461" y="6323778"/>
            <a:ext cx="91661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12">
              <a:defRPr/>
            </a:pPr>
            <a:endParaRPr lang="en-US" sz="1350" dirty="0">
              <a:solidFill>
                <a:srgbClr val="FFFFFF"/>
              </a:solidFill>
              <a:latin typeface="Arial" charset="0"/>
              <a:ea typeface="ＭＳ Ｐゴシック" charset="0"/>
              <a:cs typeface="ＭＳ Ｐゴシック" charset="0"/>
            </a:endParaRPr>
          </a:p>
          <a:p>
            <a:pPr algn="ctr" defTabSz="342812">
              <a:defRPr/>
            </a:pPr>
            <a:endParaRPr lang="en-US" sz="1350" dirty="0">
              <a:solidFill>
                <a:srgbClr val="FFFFFF"/>
              </a:solidFill>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644" y="6457861"/>
            <a:ext cx="1570468" cy="263614"/>
          </a:xfrm>
          <a:prstGeom prst="rect">
            <a:avLst/>
          </a:prstGeom>
        </p:spPr>
      </p:pic>
      <p:sp>
        <p:nvSpPr>
          <p:cNvPr id="49" name="Rectangle 48">
            <a:extLst>
              <a:ext uri="{FF2B5EF4-FFF2-40B4-BE49-F238E27FC236}">
                <a16:creationId xmlns:a16="http://schemas.microsoft.com/office/drawing/2014/main" id="{B08FBF34-4E67-6C47-A78A-9C135843AE40}"/>
              </a:ext>
            </a:extLst>
          </p:cNvPr>
          <p:cNvSpPr/>
          <p:nvPr userDrawn="1"/>
        </p:nvSpPr>
        <p:spPr>
          <a:xfrm>
            <a:off x="3"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0" name="Title 1">
            <a:extLst>
              <a:ext uri="{FF2B5EF4-FFF2-40B4-BE49-F238E27FC236}">
                <a16:creationId xmlns:a16="http://schemas.microsoft.com/office/drawing/2014/main" id="{24CD79B7-4787-7344-A8E3-991F38CC2D9C}"/>
              </a:ext>
            </a:extLst>
          </p:cNvPr>
          <p:cNvSpPr txBox="1">
            <a:spLocks/>
          </p:cNvSpPr>
          <p:nvPr userDrawn="1"/>
        </p:nvSpPr>
        <p:spPr>
          <a:xfrm>
            <a:off x="2707572" y="0"/>
            <a:ext cx="6436428" cy="1143000"/>
          </a:xfrm>
          <a:prstGeom prst="rect">
            <a:avLst/>
          </a:prstGeom>
        </p:spPr>
        <p:txBody>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t>Click to edit Master title style</a:t>
            </a:r>
            <a:endParaRPr lang="en-US" dirty="0"/>
          </a:p>
        </p:txBody>
      </p:sp>
      <p:pic>
        <p:nvPicPr>
          <p:cNvPr id="51" name="Picture 50">
            <a:extLst>
              <a:ext uri="{FF2B5EF4-FFF2-40B4-BE49-F238E27FC236}">
                <a16:creationId xmlns:a16="http://schemas.microsoft.com/office/drawing/2014/main" id="{11AF6C34-0601-C649-8859-7C59EC754F8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643" y="123515"/>
            <a:ext cx="2064288" cy="889536"/>
          </a:xfrm>
          <a:prstGeom prst="rect">
            <a:avLst/>
          </a:prstGeom>
        </p:spPr>
      </p:pic>
    </p:spTree>
    <p:extLst>
      <p:ext uri="{BB962C8B-B14F-4D97-AF65-F5344CB8AC3E}">
        <p14:creationId xmlns:p14="http://schemas.microsoft.com/office/powerpoint/2010/main" val="1905364349"/>
      </p:ext>
    </p:extLst>
  </p:cSld>
  <p:clrMap bg1="lt1" tx1="dk1" bg2="lt2" tx2="dk2" accent1="accent1" accent2="accent2" accent3="accent3" accent4="accent4" accent5="accent5" accent6="accent6" hlink="hlink" folHlink="folHlink"/>
  <p:sldLayoutIdLst>
    <p:sldLayoutId id="2147483670" r:id="rId1"/>
    <p:sldLayoutId id="2147483669" r:id="rId2"/>
  </p:sldLayoutIdLst>
  <p:hf hdr="0" ft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63B80-35F6-4964-AAA3-588C2A34CB2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6B8FA4-CEE7-4ECD-A0C8-778618BE9A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C55FB-69B4-4834-AEFC-14D5095BDC7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52994FC-BBBC-49B2-8BFB-BB57A87E4E7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A7D4ED-CA7C-45E3-8B5F-8A37343EB96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CC417-B9A2-4BD4-9516-34DC59DFA742}" type="slidenum">
              <a:rPr lang="en-US" smtClean="0"/>
              <a:t>‹#›</a:t>
            </a:fld>
            <a:endParaRPr lang="en-US"/>
          </a:p>
        </p:txBody>
      </p:sp>
    </p:spTree>
    <p:extLst>
      <p:ext uri="{BB962C8B-B14F-4D97-AF65-F5344CB8AC3E}">
        <p14:creationId xmlns:p14="http://schemas.microsoft.com/office/powerpoint/2010/main" val="26678011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70127" y="6356354"/>
            <a:ext cx="516675" cy="365125"/>
          </a:xfrm>
          <a:prstGeom prst="rect">
            <a:avLst/>
          </a:prstGeom>
        </p:spPr>
        <p:txBody>
          <a:bodyPr vert="horz" lIns="91440" tIns="45720" rIns="91440" bIns="45720" rtlCol="0" anchor="ctr"/>
          <a:lstStyle>
            <a:lvl1pPr algn="r">
              <a:defRPr sz="750">
                <a:solidFill>
                  <a:srgbClr val="898989"/>
                </a:solidFill>
              </a:defRPr>
            </a:lvl1pPr>
          </a:lstStyle>
          <a:p>
            <a:pPr>
              <a:defRPr/>
            </a:pPr>
            <a:fld id="{D260E43B-7F43-FA45-AAB7-E054FD6CC4E3}" type="slidenum">
              <a:rPr lang="en-US" smtClean="0"/>
              <a:pPr>
                <a:defRPr/>
              </a:pPr>
              <a:t>‹#›</a:t>
            </a:fld>
            <a:endParaRPr lang="en-US" dirty="0"/>
          </a:p>
        </p:txBody>
      </p:sp>
      <p:grpSp>
        <p:nvGrpSpPr>
          <p:cNvPr id="10" name="Group 9"/>
          <p:cNvGrpSpPr/>
          <p:nvPr userDrawn="1"/>
        </p:nvGrpSpPr>
        <p:grpSpPr>
          <a:xfrm>
            <a:off x="-158720" y="-142629"/>
            <a:ext cx="9447494"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461" y="6323778"/>
            <a:ext cx="91661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644" y="6457861"/>
            <a:ext cx="1570468" cy="263614"/>
          </a:xfrm>
          <a:prstGeom prst="rect">
            <a:avLst/>
          </a:prstGeom>
        </p:spPr>
      </p:pic>
    </p:spTree>
    <p:extLst>
      <p:ext uri="{BB962C8B-B14F-4D97-AF65-F5344CB8AC3E}">
        <p14:creationId xmlns:p14="http://schemas.microsoft.com/office/powerpoint/2010/main" val="1448979499"/>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iopscience.iop.org/article/10.1088/1361-6668/aab293/meta" TargetMode="External"/><Relationship Id="rId2" Type="http://schemas.openxmlformats.org/officeDocument/2006/relationships/hyperlink" Target="https://iopscience.iop.org/article/10.1088/1361-6668/ab3904/meta" TargetMode="External"/><Relationship Id="rId1" Type="http://schemas.openxmlformats.org/officeDocument/2006/relationships/slideLayout" Target="../slideLayouts/slideLayout1.xml"/><Relationship Id="rId5" Type="http://schemas.openxmlformats.org/officeDocument/2006/relationships/hyperlink" Target="https://ieeexplore.ieee.org/abstract/document/7786842/" TargetMode="External"/><Relationship Id="rId4" Type="http://schemas.openxmlformats.org/officeDocument/2006/relationships/hyperlink" Target="https://ieeexplore.ieee.org/abstract/document/785697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13.tiff"/></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862239E-0F30-4695-928D-4DBC442C3F7F}"/>
              </a:ext>
            </a:extLst>
          </p:cNvPr>
          <p:cNvSpPr>
            <a:spLocks noGrp="1"/>
          </p:cNvSpPr>
          <p:nvPr>
            <p:ph type="subTitle" idx="1"/>
          </p:nvPr>
        </p:nvSpPr>
        <p:spPr/>
        <p:txBody>
          <a:bodyPr>
            <a:normAutofit fontScale="85000" lnSpcReduction="10000"/>
          </a:bodyPr>
          <a:lstStyle/>
          <a:p>
            <a:r>
              <a:rPr lang="en-US" dirty="0"/>
              <a:t>REBCO Working Group Meeting #3</a:t>
            </a:r>
          </a:p>
          <a:p>
            <a:r>
              <a:rPr lang="en-US" dirty="0"/>
              <a:t>Anis Ben Yahia</a:t>
            </a:r>
          </a:p>
          <a:p>
            <a:r>
              <a:rPr lang="en-US" dirty="0">
                <a:solidFill>
                  <a:srgbClr val="FFFFFF"/>
                </a:solidFill>
              </a:rPr>
              <a:t>4/23/2020 </a:t>
            </a:r>
          </a:p>
        </p:txBody>
      </p:sp>
      <p:sp>
        <p:nvSpPr>
          <p:cNvPr id="3" name="Text Placeholder 2">
            <a:extLst>
              <a:ext uri="{FF2B5EF4-FFF2-40B4-BE49-F238E27FC236}">
                <a16:creationId xmlns:a16="http://schemas.microsoft.com/office/drawing/2014/main" id="{1CFBA02B-A5FE-4DBB-B657-0AD3CA60556E}"/>
              </a:ext>
            </a:extLst>
          </p:cNvPr>
          <p:cNvSpPr>
            <a:spLocks noGrp="1"/>
          </p:cNvSpPr>
          <p:nvPr>
            <p:ph type="body" sz="quarter" idx="10"/>
          </p:nvPr>
        </p:nvSpPr>
        <p:spPr/>
        <p:txBody>
          <a:bodyPr/>
          <a:lstStyle/>
          <a:p>
            <a:r>
              <a:rPr lang="en-US" dirty="0"/>
              <a:t>STAR wire</a:t>
            </a:r>
          </a:p>
        </p:txBody>
      </p:sp>
    </p:spTree>
    <p:extLst>
      <p:ext uri="{BB962C8B-B14F-4D97-AF65-F5344CB8AC3E}">
        <p14:creationId xmlns:p14="http://schemas.microsoft.com/office/powerpoint/2010/main" val="58366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8587-6297-4C87-BACC-E0DA20BCFA6A}"/>
              </a:ext>
            </a:extLst>
          </p:cNvPr>
          <p:cNvSpPr>
            <a:spLocks noGrp="1"/>
          </p:cNvSpPr>
          <p:nvPr>
            <p:ph type="title"/>
          </p:nvPr>
        </p:nvSpPr>
        <p:spPr/>
        <p:txBody>
          <a:bodyPr/>
          <a:lstStyle/>
          <a:p>
            <a:r>
              <a:rPr lang="en-US" b="1" dirty="0"/>
              <a:t>60 meters of </a:t>
            </a:r>
            <a:r>
              <a:rPr lang="en-US" b="1" dirty="0" err="1"/>
              <a:t>SuperSTAR</a:t>
            </a:r>
            <a:r>
              <a:rPr lang="en-US" sz="3600" b="1" baseline="30000" dirty="0"/>
              <a:t> </a:t>
            </a:r>
            <a:r>
              <a:rPr lang="en-US" b="1" dirty="0"/>
              <a:t>wires</a:t>
            </a:r>
            <a:endParaRPr lang="en-US" dirty="0"/>
          </a:p>
        </p:txBody>
      </p:sp>
      <p:pic>
        <p:nvPicPr>
          <p:cNvPr id="4" name="Picture 2">
            <a:extLst>
              <a:ext uri="{FF2B5EF4-FFF2-40B4-BE49-F238E27FC236}">
                <a16:creationId xmlns:a16="http://schemas.microsoft.com/office/drawing/2014/main" id="{A1EF39BB-4618-4276-BBCC-F4AEBA7435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467" y="1213249"/>
            <a:ext cx="3202781" cy="240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6FB33456-12B1-41CA-90F9-CA38795B31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791" y="3658791"/>
            <a:ext cx="310515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4C3967A-2DAD-4BF0-8597-031B561B5A5B}"/>
              </a:ext>
            </a:extLst>
          </p:cNvPr>
          <p:cNvSpPr txBox="1"/>
          <p:nvPr/>
        </p:nvSpPr>
        <p:spPr>
          <a:xfrm>
            <a:off x="5453062" y="5618322"/>
            <a:ext cx="2551957"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eaLnBrk="0" fontAlgn="base" hangingPunct="0">
              <a:spcBef>
                <a:spcPct val="0"/>
              </a:spcBef>
              <a:spcAft>
                <a:spcPct val="0"/>
              </a:spcAft>
              <a:defRPr/>
            </a:pPr>
            <a:r>
              <a:rPr lang="en-US" i="1" dirty="0">
                <a:solidFill>
                  <a:prstClr val="black"/>
                </a:solidFill>
                <a:latin typeface="Arial" panose="020B0604020202020204" pitchFamily="34" charset="0"/>
                <a:cs typeface="Arial" panose="020B0604020202020204" pitchFamily="34" charset="0"/>
              </a:rPr>
              <a:t>OD: 1.84 mm</a:t>
            </a:r>
          </a:p>
        </p:txBody>
      </p:sp>
      <p:pic>
        <p:nvPicPr>
          <p:cNvPr id="9" name="Picture 2">
            <a:extLst>
              <a:ext uri="{FF2B5EF4-FFF2-40B4-BE49-F238E27FC236}">
                <a16:creationId xmlns:a16="http://schemas.microsoft.com/office/drawing/2014/main" id="{70BBB2BF-017E-4F8E-8629-B7EA922349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3225" r="16138"/>
          <a:stretch>
            <a:fillRect/>
          </a:stretch>
        </p:blipFill>
        <p:spPr bwMode="auto">
          <a:xfrm>
            <a:off x="5453062" y="2113803"/>
            <a:ext cx="2995613" cy="30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8A2ED51D-4736-4CBE-A9C0-55352D54B186}"/>
              </a:ext>
            </a:extLst>
          </p:cNvPr>
          <p:cNvSpPr txBox="1"/>
          <p:nvPr/>
        </p:nvSpPr>
        <p:spPr>
          <a:xfrm>
            <a:off x="5835787" y="1656130"/>
            <a:ext cx="2230162" cy="30008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sz="1350" b="1" dirty="0"/>
              <a:t>Wound on a </a:t>
            </a:r>
            <a:r>
              <a:rPr lang="en-US" sz="1350" b="1" dirty="0" err="1"/>
              <a:t>NbTi</a:t>
            </a:r>
            <a:r>
              <a:rPr lang="en-US" sz="1350" b="1" dirty="0"/>
              <a:t>/Cu former</a:t>
            </a:r>
          </a:p>
        </p:txBody>
      </p:sp>
      <p:sp>
        <p:nvSpPr>
          <p:cNvPr id="3" name="Slide Number Placeholder 2">
            <a:extLst>
              <a:ext uri="{FF2B5EF4-FFF2-40B4-BE49-F238E27FC236}">
                <a16:creationId xmlns:a16="http://schemas.microsoft.com/office/drawing/2014/main" id="{46ABC33C-5785-4FBF-B85A-343D35F75202}"/>
              </a:ext>
            </a:extLst>
          </p:cNvPr>
          <p:cNvSpPr>
            <a:spLocks noGrp="1"/>
          </p:cNvSpPr>
          <p:nvPr>
            <p:ph type="sldNum" sz="quarter" idx="12"/>
          </p:nvPr>
        </p:nvSpPr>
        <p:spPr/>
        <p:txBody>
          <a:bodyPr/>
          <a:lstStyle/>
          <a:p>
            <a:fld id="{D260E43B-7F43-FA45-AAB7-E054FD6CC4E3}" type="slidenum">
              <a:rPr lang="en-US" smtClean="0"/>
              <a:pPr/>
              <a:t>10</a:t>
            </a:fld>
            <a:endParaRPr lang="en-US" dirty="0"/>
          </a:p>
        </p:txBody>
      </p:sp>
    </p:spTree>
    <p:extLst>
      <p:ext uri="{BB962C8B-B14F-4D97-AF65-F5344CB8AC3E}">
        <p14:creationId xmlns:p14="http://schemas.microsoft.com/office/powerpoint/2010/main" val="11761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E5D7-F2F4-4B73-A037-FDE860A90442}"/>
              </a:ext>
            </a:extLst>
          </p:cNvPr>
          <p:cNvSpPr>
            <a:spLocks noGrp="1"/>
          </p:cNvSpPr>
          <p:nvPr>
            <p:ph type="title"/>
          </p:nvPr>
        </p:nvSpPr>
        <p:spPr/>
        <p:txBody>
          <a:bodyPr>
            <a:normAutofit/>
          </a:bodyPr>
          <a:lstStyle/>
          <a:p>
            <a:r>
              <a:rPr lang="en-US" sz="2400" b="1" dirty="0"/>
              <a:t>In-field performance of short sections of 60 m </a:t>
            </a:r>
            <a:r>
              <a:rPr lang="en-US" sz="2400" b="1" dirty="0" err="1">
                <a:latin typeface="Arial" panose="020B0604020202020204" pitchFamily="34" charset="0"/>
                <a:cs typeface="Arial" panose="020B0604020202020204" pitchFamily="34" charset="0"/>
              </a:rPr>
              <a:t>SuperSTAR</a:t>
            </a:r>
            <a:r>
              <a:rPr lang="en-US" sz="2400" b="1" dirty="0">
                <a:latin typeface="Arial" panose="020B0604020202020204" pitchFamily="34" charset="0"/>
                <a:cs typeface="Arial" panose="020B0604020202020204" pitchFamily="34" charset="0"/>
              </a:rPr>
              <a:t> wire at 15 mm bend radius</a:t>
            </a:r>
            <a:r>
              <a:rPr lang="en-US" sz="2400" b="1" dirty="0"/>
              <a:t> </a:t>
            </a:r>
            <a:endParaRPr lang="en-US" dirty="0"/>
          </a:p>
        </p:txBody>
      </p:sp>
      <p:sp>
        <p:nvSpPr>
          <p:cNvPr id="3" name="Content Placeholder 2">
            <a:extLst>
              <a:ext uri="{FF2B5EF4-FFF2-40B4-BE49-F238E27FC236}">
                <a16:creationId xmlns:a16="http://schemas.microsoft.com/office/drawing/2014/main" id="{22F02198-9AD3-4F79-9D9C-0D3C7753971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52CF475-A222-427A-BCA4-2931A76AF2B1}"/>
              </a:ext>
            </a:extLst>
          </p:cNvPr>
          <p:cNvPicPr>
            <a:picLocks noChangeAspect="1"/>
          </p:cNvPicPr>
          <p:nvPr/>
        </p:nvPicPr>
        <p:blipFill>
          <a:blip r:embed="rId2"/>
          <a:stretch>
            <a:fillRect/>
          </a:stretch>
        </p:blipFill>
        <p:spPr>
          <a:xfrm>
            <a:off x="-260888" y="1579442"/>
            <a:ext cx="5635313" cy="4318921"/>
          </a:xfrm>
          <a:prstGeom prst="rect">
            <a:avLst/>
          </a:prstGeom>
        </p:spPr>
      </p:pic>
      <p:pic>
        <p:nvPicPr>
          <p:cNvPr id="6" name="Picture 5">
            <a:extLst>
              <a:ext uri="{FF2B5EF4-FFF2-40B4-BE49-F238E27FC236}">
                <a16:creationId xmlns:a16="http://schemas.microsoft.com/office/drawing/2014/main" id="{362EAC08-F500-4BB0-B50A-F3493DF4A292}"/>
              </a:ext>
            </a:extLst>
          </p:cNvPr>
          <p:cNvPicPr>
            <a:picLocks noChangeAspect="1"/>
          </p:cNvPicPr>
          <p:nvPr/>
        </p:nvPicPr>
        <p:blipFill>
          <a:blip r:embed="rId3"/>
          <a:stretch>
            <a:fillRect/>
          </a:stretch>
        </p:blipFill>
        <p:spPr>
          <a:xfrm>
            <a:off x="4245500" y="1669795"/>
            <a:ext cx="5635313" cy="4317399"/>
          </a:xfrm>
          <a:prstGeom prst="rect">
            <a:avLst/>
          </a:prstGeom>
        </p:spPr>
      </p:pic>
      <p:sp>
        <p:nvSpPr>
          <p:cNvPr id="4" name="Slide Number Placeholder 3">
            <a:extLst>
              <a:ext uri="{FF2B5EF4-FFF2-40B4-BE49-F238E27FC236}">
                <a16:creationId xmlns:a16="http://schemas.microsoft.com/office/drawing/2014/main" id="{4F83EE6E-0C1A-4CC1-AFD3-1E24086CA654}"/>
              </a:ext>
            </a:extLst>
          </p:cNvPr>
          <p:cNvSpPr>
            <a:spLocks noGrp="1"/>
          </p:cNvSpPr>
          <p:nvPr>
            <p:ph type="sldNum" sz="quarter" idx="12"/>
          </p:nvPr>
        </p:nvSpPr>
        <p:spPr/>
        <p:txBody>
          <a:bodyPr/>
          <a:lstStyle/>
          <a:p>
            <a:fld id="{D260E43B-7F43-FA45-AAB7-E054FD6CC4E3}" type="slidenum">
              <a:rPr lang="en-US" smtClean="0"/>
              <a:pPr/>
              <a:t>11</a:t>
            </a:fld>
            <a:endParaRPr lang="en-US" dirty="0"/>
          </a:p>
        </p:txBody>
      </p:sp>
    </p:spTree>
    <p:extLst>
      <p:ext uri="{BB962C8B-B14F-4D97-AF65-F5344CB8AC3E}">
        <p14:creationId xmlns:p14="http://schemas.microsoft.com/office/powerpoint/2010/main" val="98531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AEE7-80E1-46DF-926D-A4DDB57EFAF4}"/>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8750DB74-F811-477D-9EDB-DB0DB6707842}"/>
              </a:ext>
            </a:extLst>
          </p:cNvPr>
          <p:cNvSpPr>
            <a:spLocks noGrp="1"/>
          </p:cNvSpPr>
          <p:nvPr>
            <p:ph idx="1"/>
          </p:nvPr>
        </p:nvSpPr>
        <p:spPr/>
        <p:txBody>
          <a:bodyPr/>
          <a:lstStyle/>
          <a:p>
            <a:pPr>
              <a:spcAft>
                <a:spcPts val="1200"/>
              </a:spcAft>
            </a:pPr>
            <a:r>
              <a:rPr lang="en-US" dirty="0"/>
              <a:t>The wire robustness under repetitive high magnetic forces needs further investigation, especially given this wire configuration (the gaps between the tapes). The limited testing already performed is promising but more tests are needed.</a:t>
            </a:r>
          </a:p>
          <a:p>
            <a:pPr>
              <a:spcAft>
                <a:spcPts val="1200"/>
              </a:spcAft>
            </a:pPr>
            <a:r>
              <a:rPr lang="en-US" dirty="0"/>
              <a:t>Lack of current sharing between the tapes:</a:t>
            </a:r>
          </a:p>
          <a:p>
            <a:pPr lvl="1">
              <a:spcAft>
                <a:spcPts val="1200"/>
              </a:spcAft>
            </a:pPr>
            <a:r>
              <a:rPr lang="en-US" dirty="0"/>
              <a:t>In these wires (and the CORC also), the current is distributed between tapes only through the current leads.</a:t>
            </a:r>
          </a:p>
          <a:p>
            <a:pPr lvl="1">
              <a:spcAft>
                <a:spcPts val="1200"/>
              </a:spcAft>
            </a:pPr>
            <a:r>
              <a:rPr lang="en-US" dirty="0"/>
              <a:t>During the development stages, there was little to no evidence of “true” current sharing (from tape to tape locally).</a:t>
            </a:r>
          </a:p>
          <a:p>
            <a:pPr>
              <a:spcAft>
                <a:spcPts val="1200"/>
              </a:spcAft>
            </a:pPr>
            <a:r>
              <a:rPr lang="en-US" dirty="0"/>
              <a:t>Voltage monitoring on these wires is hard to interpret since you don’t have voltage taps on all the tapes.</a:t>
            </a:r>
          </a:p>
        </p:txBody>
      </p:sp>
      <p:sp>
        <p:nvSpPr>
          <p:cNvPr id="4" name="Slide Number Placeholder 3">
            <a:extLst>
              <a:ext uri="{FF2B5EF4-FFF2-40B4-BE49-F238E27FC236}">
                <a16:creationId xmlns:a16="http://schemas.microsoft.com/office/drawing/2014/main" id="{2B29CB51-793F-4FB2-9B49-51CBABCD7907}"/>
              </a:ext>
            </a:extLst>
          </p:cNvPr>
          <p:cNvSpPr>
            <a:spLocks noGrp="1"/>
          </p:cNvSpPr>
          <p:nvPr>
            <p:ph type="sldNum" sz="quarter" idx="12"/>
          </p:nvPr>
        </p:nvSpPr>
        <p:spPr/>
        <p:txBody>
          <a:bodyPr/>
          <a:lstStyle/>
          <a:p>
            <a:fld id="{D260E43B-7F43-FA45-AAB7-E054FD6CC4E3}" type="slidenum">
              <a:rPr lang="en-US" smtClean="0"/>
              <a:pPr/>
              <a:t>12</a:t>
            </a:fld>
            <a:endParaRPr lang="en-US" dirty="0"/>
          </a:p>
        </p:txBody>
      </p:sp>
    </p:spTree>
    <p:extLst>
      <p:ext uri="{BB962C8B-B14F-4D97-AF65-F5344CB8AC3E}">
        <p14:creationId xmlns:p14="http://schemas.microsoft.com/office/powerpoint/2010/main" val="1621248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AEE7-80E1-46DF-926D-A4DDB57EFAF4}"/>
              </a:ext>
            </a:extLst>
          </p:cNvPr>
          <p:cNvSpPr>
            <a:spLocks noGrp="1"/>
          </p:cNvSpPr>
          <p:nvPr>
            <p:ph type="title"/>
          </p:nvPr>
        </p:nvSpPr>
        <p:spPr/>
        <p:txBody>
          <a:bodyPr/>
          <a:lstStyle/>
          <a:p>
            <a:r>
              <a:rPr lang="en-US" dirty="0"/>
              <a:t>Potential future wire development</a:t>
            </a:r>
          </a:p>
        </p:txBody>
      </p:sp>
      <p:sp>
        <p:nvSpPr>
          <p:cNvPr id="3" name="Content Placeholder 2">
            <a:extLst>
              <a:ext uri="{FF2B5EF4-FFF2-40B4-BE49-F238E27FC236}">
                <a16:creationId xmlns:a16="http://schemas.microsoft.com/office/drawing/2014/main" id="{8750DB74-F811-477D-9EDB-DB0DB6707842}"/>
              </a:ext>
            </a:extLst>
          </p:cNvPr>
          <p:cNvSpPr>
            <a:spLocks noGrp="1"/>
          </p:cNvSpPr>
          <p:nvPr>
            <p:ph idx="1"/>
          </p:nvPr>
        </p:nvSpPr>
        <p:spPr/>
        <p:txBody>
          <a:bodyPr/>
          <a:lstStyle/>
          <a:p>
            <a:pPr>
              <a:spcAft>
                <a:spcPts val="1200"/>
              </a:spcAft>
            </a:pPr>
            <a:r>
              <a:rPr lang="en-US" dirty="0"/>
              <a:t>Since most of the tape processing is done in-house, there is more flexibility in term of wire configuration.</a:t>
            </a:r>
          </a:p>
          <a:p>
            <a:pPr>
              <a:spcAft>
                <a:spcPts val="1200"/>
              </a:spcAft>
            </a:pPr>
            <a:r>
              <a:rPr lang="en-US" dirty="0" err="1"/>
              <a:t>AMPeers</a:t>
            </a:r>
            <a:r>
              <a:rPr lang="en-US" dirty="0"/>
              <a:t> is willing to explore other wire configuration to meet the requirement of the magnets.</a:t>
            </a:r>
          </a:p>
          <a:p>
            <a:pPr>
              <a:spcAft>
                <a:spcPts val="1200"/>
              </a:spcAft>
            </a:pPr>
            <a:r>
              <a:rPr lang="en-US" dirty="0"/>
              <a:t>But they need some targets for J</a:t>
            </a:r>
            <a:r>
              <a:rPr lang="en-US" baseline="-25000" dirty="0"/>
              <a:t>e</a:t>
            </a:r>
            <a:r>
              <a:rPr lang="en-US" dirty="0"/>
              <a:t>, wire OD, bending radius and they are limited in testing capabilities (for higher current cables).</a:t>
            </a:r>
          </a:p>
          <a:p>
            <a:endParaRPr lang="en-US" dirty="0"/>
          </a:p>
        </p:txBody>
      </p:sp>
      <p:sp>
        <p:nvSpPr>
          <p:cNvPr id="4" name="Slide Number Placeholder 3">
            <a:extLst>
              <a:ext uri="{FF2B5EF4-FFF2-40B4-BE49-F238E27FC236}">
                <a16:creationId xmlns:a16="http://schemas.microsoft.com/office/drawing/2014/main" id="{E12ADE5C-61C5-4535-8AB9-D1B317A7C439}"/>
              </a:ext>
            </a:extLst>
          </p:cNvPr>
          <p:cNvSpPr>
            <a:spLocks noGrp="1"/>
          </p:cNvSpPr>
          <p:nvPr>
            <p:ph type="sldNum" sz="quarter" idx="12"/>
          </p:nvPr>
        </p:nvSpPr>
        <p:spPr/>
        <p:txBody>
          <a:bodyPr/>
          <a:lstStyle/>
          <a:p>
            <a:fld id="{D260E43B-7F43-FA45-AAB7-E054FD6CC4E3}" type="slidenum">
              <a:rPr lang="en-US" smtClean="0"/>
              <a:pPr/>
              <a:t>13</a:t>
            </a:fld>
            <a:endParaRPr lang="en-US" dirty="0"/>
          </a:p>
        </p:txBody>
      </p:sp>
    </p:spTree>
    <p:extLst>
      <p:ext uri="{BB962C8B-B14F-4D97-AF65-F5344CB8AC3E}">
        <p14:creationId xmlns:p14="http://schemas.microsoft.com/office/powerpoint/2010/main" val="367750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AEE7-80E1-46DF-926D-A4DDB57EFAF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750DB74-F811-477D-9EDB-DB0DB6707842}"/>
              </a:ext>
            </a:extLst>
          </p:cNvPr>
          <p:cNvSpPr>
            <a:spLocks noGrp="1"/>
          </p:cNvSpPr>
          <p:nvPr>
            <p:ph idx="1"/>
          </p:nvPr>
        </p:nvSpPr>
        <p:spPr/>
        <p:txBody>
          <a:bodyPr/>
          <a:lstStyle/>
          <a:p>
            <a:r>
              <a:rPr lang="en-US" dirty="0">
                <a:hlinkClick r:id="rId2"/>
              </a:rPr>
              <a:t>Next-generation highly flexible round REBCO STAR wires with over 580 A mm− 2 at 4.2 K, 20 T for future compact magnets</a:t>
            </a:r>
            <a:endParaRPr lang="en-US" dirty="0"/>
          </a:p>
          <a:p>
            <a:r>
              <a:rPr lang="en-US" dirty="0">
                <a:hlinkClick r:id="rId3"/>
              </a:rPr>
              <a:t>Symmetric tape round REBCO wire with J e (4.2 K, 15 T) beyond 450 A mm− 2 at 15 mm bend radius: a viable candidate for future compact accelerator magnet applications</a:t>
            </a:r>
            <a:endParaRPr lang="en-US" dirty="0"/>
          </a:p>
          <a:p>
            <a:r>
              <a:rPr lang="en-US" dirty="0">
                <a:hlinkClick r:id="rId4"/>
              </a:rPr>
              <a:t>Ultra-small diameter round REBCO wire with robust mechanical properties</a:t>
            </a:r>
            <a:endParaRPr lang="en-US" dirty="0"/>
          </a:p>
          <a:p>
            <a:r>
              <a:rPr lang="en-US" u="sng" dirty="0">
                <a:hlinkClick r:id="rId5"/>
              </a:rPr>
              <a:t>Fabrication and electromagnetic characterization of ultrasmall diameter REBCO wires</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55AC82B-2A72-41A2-8D06-F8CF96D15AB7}"/>
              </a:ext>
            </a:extLst>
          </p:cNvPr>
          <p:cNvSpPr>
            <a:spLocks noGrp="1"/>
          </p:cNvSpPr>
          <p:nvPr>
            <p:ph type="sldNum" sz="quarter" idx="12"/>
          </p:nvPr>
        </p:nvSpPr>
        <p:spPr/>
        <p:txBody>
          <a:bodyPr/>
          <a:lstStyle/>
          <a:p>
            <a:fld id="{D260E43B-7F43-FA45-AAB7-E054FD6CC4E3}" type="slidenum">
              <a:rPr lang="en-US" smtClean="0"/>
              <a:pPr/>
              <a:t>14</a:t>
            </a:fld>
            <a:endParaRPr lang="en-US" dirty="0"/>
          </a:p>
        </p:txBody>
      </p:sp>
    </p:spTree>
    <p:extLst>
      <p:ext uri="{BB962C8B-B14F-4D97-AF65-F5344CB8AC3E}">
        <p14:creationId xmlns:p14="http://schemas.microsoft.com/office/powerpoint/2010/main" val="3308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FF79-20E1-41B2-9754-7C8A6AE3837D}"/>
              </a:ext>
            </a:extLst>
          </p:cNvPr>
          <p:cNvSpPr>
            <a:spLocks noGrp="1"/>
          </p:cNvSpPr>
          <p:nvPr>
            <p:ph type="title"/>
          </p:nvPr>
        </p:nvSpPr>
        <p:spPr/>
        <p:txBody>
          <a:bodyPr/>
          <a:lstStyle/>
          <a:p>
            <a:r>
              <a:rPr lang="en-US" dirty="0"/>
              <a:t>Introduction and Outline</a:t>
            </a:r>
          </a:p>
        </p:txBody>
      </p:sp>
      <p:sp>
        <p:nvSpPr>
          <p:cNvPr id="3" name="Content Placeholder 2">
            <a:extLst>
              <a:ext uri="{FF2B5EF4-FFF2-40B4-BE49-F238E27FC236}">
                <a16:creationId xmlns:a16="http://schemas.microsoft.com/office/drawing/2014/main" id="{3E55AC5B-08F9-4C48-9913-BFE8A21B5B96}"/>
              </a:ext>
            </a:extLst>
          </p:cNvPr>
          <p:cNvSpPr>
            <a:spLocks noGrp="1"/>
          </p:cNvSpPr>
          <p:nvPr>
            <p:ph idx="1"/>
          </p:nvPr>
        </p:nvSpPr>
        <p:spPr/>
        <p:txBody>
          <a:bodyPr/>
          <a:lstStyle/>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Helical wrapping around a central support: </a:t>
            </a:r>
            <a:r>
              <a:rPr lang="en-US" dirty="0">
                <a:latin typeface="Arial" panose="020B0604020202020204" pitchFamily="34" charset="0"/>
                <a:cs typeface="Arial" panose="020B0604020202020204" pitchFamily="34" charset="0"/>
              </a:rPr>
              <a:t>Isotropic properties, transposition of tapes.</a:t>
            </a:r>
            <a:endParaRPr lang="en-US" b="1"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use of a Cu core reduces significantly J</a:t>
            </a:r>
            <a:r>
              <a:rPr lang="en-US" baseline="-25000"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The core diameter determined by the tape width and strain tolerance.</a:t>
            </a:r>
          </a:p>
          <a:p>
            <a:pPr marL="285750" indent="-285750" defTabSz="91440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While adding more tapes/layers increases the J</a:t>
            </a:r>
            <a:r>
              <a:rPr lang="en-US" baseline="-25000"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it also reduces the wire flexibility which in turn limit the possible use in a magnet. </a:t>
            </a:r>
          </a:p>
          <a:p>
            <a:pPr marL="0" indent="0" defTabSz="914400">
              <a:spcBef>
                <a:spcPts val="600"/>
              </a:spcBef>
              <a:spcAft>
                <a:spcPts val="600"/>
              </a:spcAft>
              <a:buNone/>
            </a:pPr>
            <a:endParaRPr lang="en-US" b="1" u="sng" dirty="0">
              <a:latin typeface="Arial" panose="020B0604020202020204" pitchFamily="34" charset="0"/>
              <a:cs typeface="Arial" panose="020B0604020202020204" pitchFamily="34" charset="0"/>
            </a:endParaRPr>
          </a:p>
          <a:p>
            <a:pPr marL="0" indent="0" defTabSz="914400">
              <a:spcBef>
                <a:spcPts val="600"/>
              </a:spcBef>
              <a:spcAft>
                <a:spcPts val="600"/>
              </a:spcAft>
              <a:buNone/>
            </a:pPr>
            <a:r>
              <a:rPr lang="en-US" b="1" u="sng" dirty="0">
                <a:latin typeface="Arial" panose="020B0604020202020204" pitchFamily="34" charset="0"/>
                <a:cs typeface="Arial" panose="020B0604020202020204" pitchFamily="34" charset="0"/>
              </a:rPr>
              <a:t>Outline:</a:t>
            </a:r>
          </a:p>
          <a:p>
            <a:r>
              <a:rPr lang="en-US" dirty="0"/>
              <a:t>Unique features of STAR wires.</a:t>
            </a:r>
          </a:p>
          <a:p>
            <a:r>
              <a:rPr lang="en-US" dirty="0"/>
              <a:t>Current wire performance and challenges.</a:t>
            </a:r>
          </a:p>
          <a:p>
            <a:r>
              <a:rPr lang="en-US" dirty="0"/>
              <a:t>Potential future wire development.</a:t>
            </a:r>
          </a:p>
          <a:p>
            <a:pPr marL="0" indent="0" defTabSz="914400">
              <a:spcBef>
                <a:spcPts val="600"/>
              </a:spcBef>
              <a:spcAft>
                <a:spcPts val="600"/>
              </a:spcAft>
              <a:buNone/>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15A4C3E-9E1F-45ED-A36F-0B9A88B47286}"/>
              </a:ext>
            </a:extLst>
          </p:cNvPr>
          <p:cNvSpPr>
            <a:spLocks noGrp="1"/>
          </p:cNvSpPr>
          <p:nvPr>
            <p:ph type="sldNum" sz="quarter" idx="12"/>
          </p:nvPr>
        </p:nvSpPr>
        <p:spPr/>
        <p:txBody>
          <a:bodyPr/>
          <a:lstStyle/>
          <a:p>
            <a:fld id="{D260E43B-7F43-FA45-AAB7-E054FD6CC4E3}" type="slidenum">
              <a:rPr lang="en-US" smtClean="0"/>
              <a:pPr/>
              <a:t>2</a:t>
            </a:fld>
            <a:endParaRPr lang="en-US" dirty="0"/>
          </a:p>
        </p:txBody>
      </p:sp>
    </p:spTree>
    <p:extLst>
      <p:ext uri="{BB962C8B-B14F-4D97-AF65-F5344CB8AC3E}">
        <p14:creationId xmlns:p14="http://schemas.microsoft.com/office/powerpoint/2010/main" val="410018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7D5B-2A8A-4A4D-90B1-FC09E8F3FCE1}"/>
              </a:ext>
            </a:extLst>
          </p:cNvPr>
          <p:cNvSpPr>
            <a:spLocks noGrp="1"/>
          </p:cNvSpPr>
          <p:nvPr>
            <p:ph type="title"/>
          </p:nvPr>
        </p:nvSpPr>
        <p:spPr/>
        <p:txBody>
          <a:bodyPr/>
          <a:lstStyle/>
          <a:p>
            <a:r>
              <a:rPr lang="en-US" sz="2400" b="1" dirty="0">
                <a:latin typeface="Arial" panose="020B0604020202020204" pitchFamily="34" charset="0"/>
                <a:cs typeface="Arial" panose="020B0604020202020204" pitchFamily="34" charset="0"/>
              </a:rPr>
              <a:t>Symmetric Tape Round (STAR) Wire</a:t>
            </a:r>
            <a:endParaRPr lang="en-US" dirty="0"/>
          </a:p>
        </p:txBody>
      </p:sp>
      <p:sp>
        <p:nvSpPr>
          <p:cNvPr id="3" name="Content Placeholder 2">
            <a:extLst>
              <a:ext uri="{FF2B5EF4-FFF2-40B4-BE49-F238E27FC236}">
                <a16:creationId xmlns:a16="http://schemas.microsoft.com/office/drawing/2014/main" id="{5E23C64A-7AA8-486E-BF00-F3792D968F06}"/>
              </a:ext>
            </a:extLst>
          </p:cNvPr>
          <p:cNvSpPr>
            <a:spLocks noGrp="1"/>
          </p:cNvSpPr>
          <p:nvPr>
            <p:ph idx="1"/>
          </p:nvPr>
        </p:nvSpPr>
        <p:spPr>
          <a:xfrm>
            <a:off x="457200" y="1600204"/>
            <a:ext cx="5703315" cy="4525963"/>
          </a:xfrm>
        </p:spPr>
        <p:txBody>
          <a:bodyPr/>
          <a:lstStyle/>
          <a:p>
            <a:pPr marL="0" indent="0">
              <a:spcAft>
                <a:spcPts val="450"/>
              </a:spcAft>
              <a:buNone/>
            </a:pPr>
            <a:r>
              <a:rPr lang="en-US" sz="1500" dirty="0">
                <a:latin typeface="Arial" panose="020B0604020202020204" pitchFamily="34" charset="0"/>
                <a:cs typeface="Arial" panose="020B0604020202020204" pitchFamily="34" charset="0"/>
              </a:rPr>
              <a:t>In addition to the substrate thickness, a key difference is the stabilizer layer.</a:t>
            </a:r>
          </a:p>
          <a:p>
            <a:pPr marL="0" indent="0">
              <a:spcAft>
                <a:spcPts val="450"/>
              </a:spcAft>
              <a:buNone/>
            </a:pPr>
            <a:r>
              <a:rPr lang="en-US" sz="1500" u="sng" dirty="0">
                <a:latin typeface="Arial" panose="020B0604020202020204" pitchFamily="34" charset="0"/>
                <a:cs typeface="Arial" panose="020B0604020202020204" pitchFamily="34" charset="0"/>
              </a:rPr>
              <a:t>Standard REBCO Tapes</a:t>
            </a:r>
            <a:r>
              <a:rPr lang="en-US" sz="1500" dirty="0">
                <a:latin typeface="Arial" panose="020B0604020202020204" pitchFamily="34" charset="0"/>
                <a:cs typeface="Arial" panose="020B0604020202020204" pitchFamily="34" charset="0"/>
              </a:rPr>
              <a:t>: </a:t>
            </a:r>
          </a:p>
          <a:p>
            <a:pPr marL="214313" indent="-214313">
              <a:spcAft>
                <a:spcPts val="450"/>
              </a:spcAft>
              <a:buFont typeface="Arial" panose="020B0604020202020204" pitchFamily="34" charset="0"/>
              <a:buChar char="•"/>
            </a:pPr>
            <a:r>
              <a:rPr lang="en-US" sz="1350" dirty="0">
                <a:latin typeface="Arial" panose="020B0604020202020204" pitchFamily="34" charset="0"/>
                <a:cs typeface="Arial" panose="020B0604020202020204" pitchFamily="34" charset="0"/>
              </a:rPr>
              <a:t>REBCO asymmetrically positioned far away from</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rPr>
              <a:t>neutral plane</a:t>
            </a:r>
          </a:p>
          <a:p>
            <a:pPr marL="0" indent="0">
              <a:spcAft>
                <a:spcPts val="450"/>
              </a:spcAft>
              <a:buNone/>
            </a:pPr>
            <a:r>
              <a:rPr lang="en-US" sz="1500" u="sng" dirty="0">
                <a:latin typeface="Arial" panose="020B0604020202020204" pitchFamily="34" charset="0"/>
                <a:cs typeface="Arial" panose="020B0604020202020204" pitchFamily="34" charset="0"/>
              </a:rPr>
              <a:t>Symmetric REBCO Tape</a:t>
            </a:r>
            <a:r>
              <a:rPr lang="en-US" sz="1500" dirty="0">
                <a:latin typeface="Arial" panose="020B0604020202020204" pitchFamily="34" charset="0"/>
                <a:cs typeface="Arial" panose="020B0604020202020204" pitchFamily="34" charset="0"/>
              </a:rPr>
              <a:t>:</a:t>
            </a:r>
          </a:p>
          <a:p>
            <a:pPr marL="214313" lvl="1">
              <a:buFont typeface="Arial" panose="020B0604020202020204" pitchFamily="34" charset="0"/>
              <a:buChar char="•"/>
            </a:pPr>
            <a:r>
              <a:rPr lang="en-US" sz="1350" dirty="0">
                <a:latin typeface="Arial" panose="020B0604020202020204" pitchFamily="34" charset="0"/>
                <a:cs typeface="Arial" panose="020B0604020202020204" pitchFamily="34" charset="0"/>
              </a:rPr>
              <a:t>Copper stabilizer primarily on REBCO side.</a:t>
            </a:r>
          </a:p>
          <a:p>
            <a:pPr marL="214313" lvl="1">
              <a:spcBef>
                <a:spcPts val="450"/>
              </a:spcBef>
              <a:buFont typeface="Arial" panose="020B0604020202020204" pitchFamily="34" charset="0"/>
              <a:buChar char="•"/>
            </a:pPr>
            <a:r>
              <a:rPr lang="en-US" sz="1350" dirty="0">
                <a:latin typeface="Arial" panose="020B0604020202020204" pitchFamily="34" charset="0"/>
                <a:cs typeface="Arial" panose="020B0604020202020204" pitchFamily="34" charset="0"/>
              </a:rPr>
              <a:t>Minimizes the strains in the REBCO layer.</a:t>
            </a:r>
          </a:p>
          <a:p>
            <a:endParaRPr lang="en-US" dirty="0"/>
          </a:p>
        </p:txBody>
      </p:sp>
      <p:pic>
        <p:nvPicPr>
          <p:cNvPr id="14" name="Picture 13">
            <a:extLst>
              <a:ext uri="{FF2B5EF4-FFF2-40B4-BE49-F238E27FC236}">
                <a16:creationId xmlns:a16="http://schemas.microsoft.com/office/drawing/2014/main" id="{447955EB-1DBA-4B41-8F94-C87B52A88FF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94" y="3957355"/>
            <a:ext cx="5641521" cy="1300441"/>
          </a:xfrm>
          <a:prstGeom prst="rect">
            <a:avLst/>
          </a:prstGeom>
          <a:noFill/>
          <a:ln>
            <a:noFill/>
          </a:ln>
        </p:spPr>
      </p:pic>
      <p:pic>
        <p:nvPicPr>
          <p:cNvPr id="15" name="Picture 14">
            <a:extLst>
              <a:ext uri="{FF2B5EF4-FFF2-40B4-BE49-F238E27FC236}">
                <a16:creationId xmlns:a16="http://schemas.microsoft.com/office/drawing/2014/main" id="{05417A50-16A0-43A6-A65E-1C549DA481AE}"/>
              </a:ext>
            </a:extLst>
          </p:cNvPr>
          <p:cNvPicPr/>
          <p:nvPr/>
        </p:nvPicPr>
        <p:blipFill rotWithShape="1">
          <a:blip r:embed="rId3" cstate="print">
            <a:extLst>
              <a:ext uri="{28A0092B-C50C-407E-A947-70E740481C1C}">
                <a14:useLocalDpi xmlns:a14="http://schemas.microsoft.com/office/drawing/2010/main" val="0"/>
              </a:ext>
            </a:extLst>
          </a:blip>
          <a:srcRect r="2320" b="4744"/>
          <a:stretch/>
        </p:blipFill>
        <p:spPr bwMode="auto">
          <a:xfrm>
            <a:off x="6904739" y="3600931"/>
            <a:ext cx="1724911" cy="1610269"/>
          </a:xfrm>
          <a:prstGeom prst="rect">
            <a:avLst/>
          </a:prstGeom>
          <a:noFill/>
          <a:ln>
            <a:noFill/>
          </a:ln>
          <a:extLst>
            <a:ext uri="{53640926-AAD7-44D8-BBD7-CCE9431645EC}">
              <a14:shadowObscured xmlns:a14="http://schemas.microsoft.com/office/drawing/2010/main"/>
            </a:ext>
          </a:extLst>
        </p:spPr>
      </p:pic>
      <p:grpSp>
        <p:nvGrpSpPr>
          <p:cNvPr id="16" name="Group 15">
            <a:extLst>
              <a:ext uri="{FF2B5EF4-FFF2-40B4-BE49-F238E27FC236}">
                <a16:creationId xmlns:a16="http://schemas.microsoft.com/office/drawing/2014/main" id="{EB69ED7E-7805-40ED-991D-0751C9F9227C}"/>
              </a:ext>
            </a:extLst>
          </p:cNvPr>
          <p:cNvGrpSpPr/>
          <p:nvPr/>
        </p:nvGrpSpPr>
        <p:grpSpPr>
          <a:xfrm>
            <a:off x="6498771" y="1386815"/>
            <a:ext cx="2188029" cy="1958084"/>
            <a:chOff x="6403142" y="1683811"/>
            <a:chExt cx="2726820" cy="2766412"/>
          </a:xfrm>
        </p:grpSpPr>
        <p:pic>
          <p:nvPicPr>
            <p:cNvPr id="17" name="Picture 16">
              <a:extLst>
                <a:ext uri="{FF2B5EF4-FFF2-40B4-BE49-F238E27FC236}">
                  <a16:creationId xmlns:a16="http://schemas.microsoft.com/office/drawing/2014/main" id="{76191823-F94C-48D4-BE16-BE52C5EDA313}"/>
                </a:ext>
              </a:extLst>
            </p:cNvPr>
            <p:cNvPicPr>
              <a:picLocks noChangeAspect="1"/>
            </p:cNvPicPr>
            <p:nvPr/>
          </p:nvPicPr>
          <p:blipFill>
            <a:blip r:embed="rId4"/>
            <a:stretch>
              <a:fillRect/>
            </a:stretch>
          </p:blipFill>
          <p:spPr>
            <a:xfrm>
              <a:off x="6403142" y="1683811"/>
              <a:ext cx="2726820" cy="2766412"/>
            </a:xfrm>
            <a:prstGeom prst="rect">
              <a:avLst/>
            </a:prstGeom>
          </p:spPr>
        </p:pic>
        <p:sp>
          <p:nvSpPr>
            <p:cNvPr id="18" name="Text Box 17">
              <a:extLst>
                <a:ext uri="{FF2B5EF4-FFF2-40B4-BE49-F238E27FC236}">
                  <a16:creationId xmlns:a16="http://schemas.microsoft.com/office/drawing/2014/main" id="{1F35A6EE-DDA6-4733-8EF3-543307B4227D}"/>
                </a:ext>
              </a:extLst>
            </p:cNvPr>
            <p:cNvSpPr txBox="1">
              <a:spLocks noChangeArrowheads="1"/>
            </p:cNvSpPr>
            <p:nvPr/>
          </p:nvSpPr>
          <p:spPr bwMode="auto">
            <a:xfrm flipH="1">
              <a:off x="6807492" y="3343696"/>
              <a:ext cx="1031232" cy="391349"/>
            </a:xfrm>
            <a:prstGeom prst="rect">
              <a:avLst/>
            </a:prstGeom>
            <a:noFill/>
            <a:ln w="9525">
              <a:noFill/>
              <a:miter lim="800000"/>
              <a:headEnd/>
              <a:tailEnd/>
            </a:ln>
          </p:spPr>
          <p:txBody>
            <a:bodyPr wrap="none">
              <a:spAutoFit/>
            </a:bodyPr>
            <a:lstStyle/>
            <a:p>
              <a:pPr fontAlgn="base">
                <a:spcBef>
                  <a:spcPct val="20000"/>
                </a:spcBef>
                <a:spcAft>
                  <a:spcPct val="0"/>
                </a:spcAft>
              </a:pPr>
              <a:r>
                <a:rPr lang="en-US" altLang="zh-CN" sz="1200" b="1" dirty="0">
                  <a:solidFill>
                    <a:srgbClr val="000000"/>
                  </a:solidFill>
                  <a:latin typeface="Arial" charset="0"/>
                  <a:ea typeface="SimSun"/>
                  <a:cs typeface="SimSun"/>
                </a:rPr>
                <a:t>20</a:t>
              </a:r>
              <a:r>
                <a:rPr lang="en-US" altLang="zh-CN" sz="1200" b="1" dirty="0">
                  <a:solidFill>
                    <a:srgbClr val="000000"/>
                  </a:solidFill>
                  <a:latin typeface="Symbol" pitchFamily="18" charset="2"/>
                  <a:ea typeface="SimSun"/>
                  <a:cs typeface="SimSun"/>
                </a:rPr>
                <a:t>m</a:t>
              </a:r>
              <a:r>
                <a:rPr lang="en-US" altLang="zh-CN" sz="1200" b="1" dirty="0">
                  <a:solidFill>
                    <a:srgbClr val="000000"/>
                  </a:solidFill>
                  <a:latin typeface="Arial" charset="0"/>
                  <a:ea typeface="SimSun"/>
                  <a:cs typeface="SimSun"/>
                </a:rPr>
                <a:t>m Cu</a:t>
              </a:r>
            </a:p>
          </p:txBody>
        </p:sp>
        <p:sp>
          <p:nvSpPr>
            <p:cNvPr id="19" name="Text Box 18">
              <a:extLst>
                <a:ext uri="{FF2B5EF4-FFF2-40B4-BE49-F238E27FC236}">
                  <a16:creationId xmlns:a16="http://schemas.microsoft.com/office/drawing/2014/main" id="{C9DC021B-5168-4AA7-874A-65871BBEB0EF}"/>
                </a:ext>
              </a:extLst>
            </p:cNvPr>
            <p:cNvSpPr txBox="1">
              <a:spLocks noChangeArrowheads="1"/>
            </p:cNvSpPr>
            <p:nvPr/>
          </p:nvSpPr>
          <p:spPr bwMode="auto">
            <a:xfrm flipH="1">
              <a:off x="6807492" y="2786296"/>
              <a:ext cx="1626555" cy="391349"/>
            </a:xfrm>
            <a:prstGeom prst="rect">
              <a:avLst/>
            </a:prstGeom>
            <a:noFill/>
            <a:ln w="9525">
              <a:noFill/>
              <a:miter lim="800000"/>
              <a:headEnd/>
              <a:tailEnd/>
            </a:ln>
          </p:spPr>
          <p:txBody>
            <a:bodyPr wrap="none">
              <a:spAutoFit/>
            </a:bodyPr>
            <a:lstStyle/>
            <a:p>
              <a:pPr fontAlgn="base">
                <a:spcBef>
                  <a:spcPct val="20000"/>
                </a:spcBef>
                <a:spcAft>
                  <a:spcPct val="0"/>
                </a:spcAft>
              </a:pPr>
              <a:r>
                <a:rPr lang="en-US" altLang="zh-CN" sz="1200" b="1" dirty="0">
                  <a:solidFill>
                    <a:srgbClr val="000000"/>
                  </a:solidFill>
                  <a:latin typeface="Arial" charset="0"/>
                  <a:ea typeface="SimSun"/>
                  <a:cs typeface="SimSun"/>
                </a:rPr>
                <a:t>50</a:t>
              </a:r>
              <a:r>
                <a:rPr lang="en-US" altLang="zh-CN" sz="1200" b="1" dirty="0">
                  <a:solidFill>
                    <a:srgbClr val="000000"/>
                  </a:solidFill>
                  <a:latin typeface="Symbol" pitchFamily="18" charset="2"/>
                  <a:ea typeface="SimSun"/>
                  <a:cs typeface="SimSun"/>
                </a:rPr>
                <a:t>m</a:t>
              </a:r>
              <a:r>
                <a:rPr lang="en-US" altLang="zh-CN" sz="1200" b="1" dirty="0">
                  <a:solidFill>
                    <a:srgbClr val="000000"/>
                  </a:solidFill>
                  <a:latin typeface="Arial" charset="0"/>
                  <a:ea typeface="SimSun"/>
                  <a:cs typeface="SimSun"/>
                </a:rPr>
                <a:t>m Hastelloy</a:t>
              </a:r>
            </a:p>
          </p:txBody>
        </p:sp>
        <p:sp>
          <p:nvSpPr>
            <p:cNvPr id="20" name="Text Box 17">
              <a:extLst>
                <a:ext uri="{FF2B5EF4-FFF2-40B4-BE49-F238E27FC236}">
                  <a16:creationId xmlns:a16="http://schemas.microsoft.com/office/drawing/2014/main" id="{8DCE82D8-7245-4844-AD33-118FD9C6A41E}"/>
                </a:ext>
              </a:extLst>
            </p:cNvPr>
            <p:cNvSpPr txBox="1">
              <a:spLocks noChangeArrowheads="1"/>
            </p:cNvSpPr>
            <p:nvPr/>
          </p:nvSpPr>
          <p:spPr bwMode="auto">
            <a:xfrm flipH="1">
              <a:off x="6807492" y="2033222"/>
              <a:ext cx="1031232" cy="391349"/>
            </a:xfrm>
            <a:prstGeom prst="rect">
              <a:avLst/>
            </a:prstGeom>
            <a:noFill/>
            <a:ln w="9525">
              <a:noFill/>
              <a:miter lim="800000"/>
              <a:headEnd/>
              <a:tailEnd/>
            </a:ln>
          </p:spPr>
          <p:txBody>
            <a:bodyPr wrap="none">
              <a:spAutoFit/>
            </a:bodyPr>
            <a:lstStyle/>
            <a:p>
              <a:pPr fontAlgn="base">
                <a:spcBef>
                  <a:spcPct val="20000"/>
                </a:spcBef>
                <a:spcAft>
                  <a:spcPct val="0"/>
                </a:spcAft>
              </a:pPr>
              <a:r>
                <a:rPr lang="en-US" altLang="zh-CN" sz="1200" b="1" dirty="0">
                  <a:solidFill>
                    <a:srgbClr val="000000"/>
                  </a:solidFill>
                  <a:latin typeface="Arial" charset="0"/>
                  <a:ea typeface="SimSun"/>
                  <a:cs typeface="SimSun"/>
                </a:rPr>
                <a:t>20</a:t>
              </a:r>
              <a:r>
                <a:rPr lang="en-US" altLang="zh-CN" sz="1200" b="1" dirty="0">
                  <a:solidFill>
                    <a:srgbClr val="000000"/>
                  </a:solidFill>
                  <a:latin typeface="Symbol" pitchFamily="18" charset="2"/>
                  <a:ea typeface="SimSun"/>
                  <a:cs typeface="SimSun"/>
                </a:rPr>
                <a:t>m</a:t>
              </a:r>
              <a:r>
                <a:rPr lang="en-US" altLang="zh-CN" sz="1200" b="1" dirty="0">
                  <a:solidFill>
                    <a:srgbClr val="000000"/>
                  </a:solidFill>
                  <a:latin typeface="Arial" charset="0"/>
                  <a:ea typeface="SimSun"/>
                  <a:cs typeface="SimSun"/>
                </a:rPr>
                <a:t>m Cu</a:t>
              </a:r>
            </a:p>
          </p:txBody>
        </p:sp>
      </p:grpSp>
      <p:sp>
        <p:nvSpPr>
          <p:cNvPr id="21" name="Rectangle 20">
            <a:extLst>
              <a:ext uri="{FF2B5EF4-FFF2-40B4-BE49-F238E27FC236}">
                <a16:creationId xmlns:a16="http://schemas.microsoft.com/office/drawing/2014/main" id="{9093396D-7C35-4F4C-AB8D-09AF989A0611}"/>
              </a:ext>
            </a:extLst>
          </p:cNvPr>
          <p:cNvSpPr/>
          <p:nvPr/>
        </p:nvSpPr>
        <p:spPr>
          <a:xfrm>
            <a:off x="518994" y="5416226"/>
            <a:ext cx="8272581" cy="646331"/>
          </a:xfrm>
          <a:prstGeom prst="rect">
            <a:avLst/>
          </a:prstGeom>
        </p:spPr>
        <p:txBody>
          <a:bodyPr wrap="square">
            <a:spAutoFit/>
          </a:bodyPr>
          <a:lstStyle/>
          <a:p>
            <a:r>
              <a:rPr lang="en-US" i="1" dirty="0">
                <a:solidFill>
                  <a:srgbClr val="1F497D"/>
                </a:solidFill>
                <a:latin typeface="Arial" panose="020B0604020202020204" pitchFamily="34" charset="0"/>
                <a:cs typeface="Arial" panose="020B0604020202020204" pitchFamily="34" charset="0"/>
              </a:rPr>
              <a:t>Symmetric REBCO tapes used to make STAR wires on 0.5, 0.8 and 1 mm diameter copper former. Final wire OD&lt;2mm</a:t>
            </a:r>
          </a:p>
        </p:txBody>
      </p:sp>
      <p:sp>
        <p:nvSpPr>
          <p:cNvPr id="4" name="Slide Number Placeholder 3">
            <a:extLst>
              <a:ext uri="{FF2B5EF4-FFF2-40B4-BE49-F238E27FC236}">
                <a16:creationId xmlns:a16="http://schemas.microsoft.com/office/drawing/2014/main" id="{B6CD88FD-55AE-422B-87FB-0856AD8C4033}"/>
              </a:ext>
            </a:extLst>
          </p:cNvPr>
          <p:cNvSpPr>
            <a:spLocks noGrp="1"/>
          </p:cNvSpPr>
          <p:nvPr>
            <p:ph type="sldNum" sz="quarter" idx="12"/>
          </p:nvPr>
        </p:nvSpPr>
        <p:spPr/>
        <p:txBody>
          <a:bodyPr/>
          <a:lstStyle/>
          <a:p>
            <a:fld id="{D260E43B-7F43-FA45-AAB7-E054FD6CC4E3}" type="slidenum">
              <a:rPr lang="en-US" smtClean="0"/>
              <a:pPr/>
              <a:t>3</a:t>
            </a:fld>
            <a:endParaRPr lang="en-US" dirty="0"/>
          </a:p>
        </p:txBody>
      </p:sp>
    </p:spTree>
    <p:extLst>
      <p:ext uri="{BB962C8B-B14F-4D97-AF65-F5344CB8AC3E}">
        <p14:creationId xmlns:p14="http://schemas.microsoft.com/office/powerpoint/2010/main" val="132774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9A498-112B-4EB2-81A7-AFF379C096F9}"/>
              </a:ext>
            </a:extLst>
          </p:cNvPr>
          <p:cNvSpPr>
            <a:spLocks noGrp="1"/>
          </p:cNvSpPr>
          <p:nvPr>
            <p:ph type="title"/>
          </p:nvPr>
        </p:nvSpPr>
        <p:spPr/>
        <p:txBody>
          <a:bodyPr/>
          <a:lstStyle/>
          <a:p>
            <a:r>
              <a:rPr lang="en-US" dirty="0"/>
              <a:t>Laser slitting instead of mechanical cutting</a:t>
            </a:r>
          </a:p>
        </p:txBody>
      </p:sp>
      <p:sp>
        <p:nvSpPr>
          <p:cNvPr id="3" name="Content Placeholder 2">
            <a:extLst>
              <a:ext uri="{FF2B5EF4-FFF2-40B4-BE49-F238E27FC236}">
                <a16:creationId xmlns:a16="http://schemas.microsoft.com/office/drawing/2014/main" id="{841C4BB9-921F-4342-AC4C-A4CAD6E3CB93}"/>
              </a:ext>
            </a:extLst>
          </p:cNvPr>
          <p:cNvSpPr>
            <a:spLocks noGrp="1"/>
          </p:cNvSpPr>
          <p:nvPr>
            <p:ph idx="1"/>
          </p:nvPr>
        </p:nvSpPr>
        <p:spPr/>
        <p:txBody>
          <a:bodyPr/>
          <a:lstStyle/>
          <a:p>
            <a:r>
              <a:rPr lang="en-US" dirty="0"/>
              <a:t>Laser slitting eliminates the cracks created by conventional shear cutting.</a:t>
            </a:r>
          </a:p>
          <a:p>
            <a:r>
              <a:rPr lang="en-US" dirty="0"/>
              <a:t>An important factor to consider especially with narrower tape width.</a:t>
            </a:r>
          </a:p>
          <a:p>
            <a:r>
              <a:rPr lang="en-US" dirty="0"/>
              <a:t>Cracks tend to propagate when the wire under repetitive loads.</a:t>
            </a:r>
          </a:p>
        </p:txBody>
      </p:sp>
      <p:pic>
        <p:nvPicPr>
          <p:cNvPr id="4" name="Picture 3">
            <a:extLst>
              <a:ext uri="{FF2B5EF4-FFF2-40B4-BE49-F238E27FC236}">
                <a16:creationId xmlns:a16="http://schemas.microsoft.com/office/drawing/2014/main" id="{6A003D17-6664-480B-BC65-2BECCE8DB09E}"/>
              </a:ext>
            </a:extLst>
          </p:cNvPr>
          <p:cNvPicPr>
            <a:picLocks noChangeAspect="1"/>
          </p:cNvPicPr>
          <p:nvPr/>
        </p:nvPicPr>
        <p:blipFill rotWithShape="1">
          <a:blip r:embed="rId2"/>
          <a:srcRect l="1" t="2335" r="52748"/>
          <a:stretch/>
        </p:blipFill>
        <p:spPr>
          <a:xfrm>
            <a:off x="1016935" y="3124988"/>
            <a:ext cx="2385462" cy="1342741"/>
          </a:xfrm>
          <a:prstGeom prst="rect">
            <a:avLst/>
          </a:prstGeom>
        </p:spPr>
      </p:pic>
      <p:pic>
        <p:nvPicPr>
          <p:cNvPr id="5" name="Picture 4">
            <a:extLst>
              <a:ext uri="{FF2B5EF4-FFF2-40B4-BE49-F238E27FC236}">
                <a16:creationId xmlns:a16="http://schemas.microsoft.com/office/drawing/2014/main" id="{5C5B1F23-1034-49FD-A4C5-71117BEDC6C3}"/>
              </a:ext>
            </a:extLst>
          </p:cNvPr>
          <p:cNvPicPr>
            <a:picLocks noChangeAspect="1"/>
          </p:cNvPicPr>
          <p:nvPr/>
        </p:nvPicPr>
        <p:blipFill rotWithShape="1">
          <a:blip r:embed="rId2"/>
          <a:srcRect l="47701" t="2335"/>
          <a:stretch/>
        </p:blipFill>
        <p:spPr>
          <a:xfrm>
            <a:off x="978902" y="4507191"/>
            <a:ext cx="2461528" cy="1251811"/>
          </a:xfrm>
          <a:prstGeom prst="rect">
            <a:avLst/>
          </a:prstGeom>
        </p:spPr>
      </p:pic>
      <p:pic>
        <p:nvPicPr>
          <p:cNvPr id="6" name="图片 6">
            <a:extLst>
              <a:ext uri="{FF2B5EF4-FFF2-40B4-BE49-F238E27FC236}">
                <a16:creationId xmlns:a16="http://schemas.microsoft.com/office/drawing/2014/main" id="{99BAFE4C-E23B-426E-AE95-8E9473540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8376" y="3062871"/>
            <a:ext cx="1480082" cy="1378905"/>
          </a:xfrm>
          <a:prstGeom prst="rect">
            <a:avLst/>
          </a:prstGeom>
        </p:spPr>
      </p:pic>
      <p:pic>
        <p:nvPicPr>
          <p:cNvPr id="7" name="图片 4">
            <a:extLst>
              <a:ext uri="{FF2B5EF4-FFF2-40B4-BE49-F238E27FC236}">
                <a16:creationId xmlns:a16="http://schemas.microsoft.com/office/drawing/2014/main" id="{F4159F56-CE2D-4D78-8371-35FAFD053D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8375" y="4506668"/>
            <a:ext cx="1480082" cy="1378904"/>
          </a:xfrm>
          <a:prstGeom prst="rect">
            <a:avLst/>
          </a:prstGeom>
        </p:spPr>
      </p:pic>
      <p:sp>
        <p:nvSpPr>
          <p:cNvPr id="8" name="Rectangle 7">
            <a:extLst>
              <a:ext uri="{FF2B5EF4-FFF2-40B4-BE49-F238E27FC236}">
                <a16:creationId xmlns:a16="http://schemas.microsoft.com/office/drawing/2014/main" id="{0F357326-9CAC-4FA5-A637-33ED3AFA2E79}"/>
              </a:ext>
            </a:extLst>
          </p:cNvPr>
          <p:cNvSpPr/>
          <p:nvPr/>
        </p:nvSpPr>
        <p:spPr>
          <a:xfrm>
            <a:off x="457200" y="5807847"/>
            <a:ext cx="4572000" cy="369332"/>
          </a:xfrm>
          <a:prstGeom prst="rect">
            <a:avLst/>
          </a:prstGeom>
        </p:spPr>
        <p:txBody>
          <a:bodyPr>
            <a:spAutoFit/>
          </a:bodyPr>
          <a:lstStyle/>
          <a:p>
            <a:pPr marR="274980"/>
            <a:r>
              <a:rPr lang="en-US" sz="900" b="1" i="1" dirty="0">
                <a:latin typeface="Calibri" panose="020F0502020204030204" pitchFamily="34" charset="0"/>
                <a:cs typeface="Calibri" panose="020F0502020204030204" pitchFamily="34" charset="0"/>
              </a:rPr>
              <a:t>Nate Hartnett et al,  “</a:t>
            </a:r>
            <a:r>
              <a:rPr lang="en-US" sz="900" b="1" dirty="0">
                <a:latin typeface="Calibri" panose="020F0502020204030204" pitchFamily="34" charset="0"/>
                <a:cs typeface="Calibri" panose="020F0502020204030204" pitchFamily="34" charset="0"/>
              </a:rPr>
              <a:t>Characterization of REBCO Superconducting Tape Damage </a:t>
            </a:r>
            <a:endParaRPr lang="en-US" sz="900" dirty="0">
              <a:latin typeface="Calibri" panose="020F0502020204030204" pitchFamily="34" charset="0"/>
              <a:cs typeface="Calibri" panose="020F0502020204030204" pitchFamily="34" charset="0"/>
            </a:endParaRPr>
          </a:p>
          <a:p>
            <a:r>
              <a:rPr lang="en-US" sz="900" b="1" dirty="0">
                <a:latin typeface="Calibri" panose="020F0502020204030204" pitchFamily="34" charset="0"/>
                <a:cs typeface="Calibri" panose="020F0502020204030204" pitchFamily="34" charset="0"/>
              </a:rPr>
              <a:t>Induced by Various Sample Preparation Methods”</a:t>
            </a:r>
            <a:endParaRPr lang="en-US" sz="9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7F2EF8E-5D62-457C-B914-10AC9CB01F4E}"/>
              </a:ext>
            </a:extLst>
          </p:cNvPr>
          <p:cNvSpPr/>
          <p:nvPr/>
        </p:nvSpPr>
        <p:spPr>
          <a:xfrm>
            <a:off x="5908357" y="5919334"/>
            <a:ext cx="3168968" cy="369332"/>
          </a:xfrm>
          <a:prstGeom prst="rect">
            <a:avLst/>
          </a:prstGeom>
        </p:spPr>
        <p:txBody>
          <a:bodyPr wrap="square">
            <a:spAutoFit/>
          </a:bodyPr>
          <a:lstStyle/>
          <a:p>
            <a:r>
              <a:rPr lang="en-US" sz="900" b="1" dirty="0">
                <a:latin typeface="Calibri" panose="020F0502020204030204" pitchFamily="34" charset="0"/>
                <a:ea typeface="Calibri" panose="020F0502020204030204" pitchFamily="34" charset="0"/>
                <a:cs typeface="Calibri" panose="020F0502020204030204" pitchFamily="34" charset="0"/>
              </a:rPr>
              <a:t>W. Luo, “FABRICATION AND ELECTROMECHANICAL STUDY OF SYMMETRIC TAPE ROUND (STAR) REBCO WIRES,” 2019.</a:t>
            </a:r>
            <a:endParaRPr lang="en-US" sz="900" b="1"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797B1B40-4437-4FC3-8072-168B34DCB7DE}"/>
              </a:ext>
            </a:extLst>
          </p:cNvPr>
          <p:cNvSpPr>
            <a:spLocks noGrp="1"/>
          </p:cNvSpPr>
          <p:nvPr>
            <p:ph type="sldNum" sz="quarter" idx="12"/>
          </p:nvPr>
        </p:nvSpPr>
        <p:spPr/>
        <p:txBody>
          <a:bodyPr/>
          <a:lstStyle/>
          <a:p>
            <a:fld id="{D260E43B-7F43-FA45-AAB7-E054FD6CC4E3}" type="slidenum">
              <a:rPr lang="en-US" smtClean="0"/>
              <a:pPr/>
              <a:t>4</a:t>
            </a:fld>
            <a:endParaRPr lang="en-US" dirty="0"/>
          </a:p>
        </p:txBody>
      </p:sp>
    </p:spTree>
    <p:extLst>
      <p:ext uri="{BB962C8B-B14F-4D97-AF65-F5344CB8AC3E}">
        <p14:creationId xmlns:p14="http://schemas.microsoft.com/office/powerpoint/2010/main" val="173801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6448-B09F-4F4A-BD76-A47760AEF825}"/>
              </a:ext>
            </a:extLst>
          </p:cNvPr>
          <p:cNvSpPr>
            <a:spLocks noGrp="1"/>
          </p:cNvSpPr>
          <p:nvPr>
            <p:ph type="title"/>
          </p:nvPr>
        </p:nvSpPr>
        <p:spPr/>
        <p:txBody>
          <a:bodyPr/>
          <a:lstStyle/>
          <a:p>
            <a:r>
              <a:rPr lang="en-US" dirty="0"/>
              <a:t>The gaps in the windings</a:t>
            </a:r>
          </a:p>
        </p:txBody>
      </p:sp>
      <p:sp>
        <p:nvSpPr>
          <p:cNvPr id="3" name="Content Placeholder 2">
            <a:extLst>
              <a:ext uri="{FF2B5EF4-FFF2-40B4-BE49-F238E27FC236}">
                <a16:creationId xmlns:a16="http://schemas.microsoft.com/office/drawing/2014/main" id="{058B8B8B-F96C-4677-9FEE-0C905804A00F}"/>
              </a:ext>
            </a:extLst>
          </p:cNvPr>
          <p:cNvSpPr>
            <a:spLocks noGrp="1"/>
          </p:cNvSpPr>
          <p:nvPr>
            <p:ph idx="1"/>
          </p:nvPr>
        </p:nvSpPr>
        <p:spPr>
          <a:xfrm>
            <a:off x="457200" y="1600204"/>
            <a:ext cx="4972050" cy="4525963"/>
          </a:xfrm>
        </p:spPr>
        <p:txBody>
          <a:bodyPr/>
          <a:lstStyle/>
          <a:p>
            <a:r>
              <a:rPr lang="en-US" dirty="0"/>
              <a:t>These gaps are important for the wire flexibility.</a:t>
            </a:r>
          </a:p>
          <a:p>
            <a:r>
              <a:rPr lang="en-US" dirty="0"/>
              <a:t>While using wider tapes would increase the wire total current, without any gaps in the winding the wire would degrade 30~40% at 15mm bend radius while in this configuration the degradation is less than 10%.</a:t>
            </a:r>
          </a:p>
          <a:p>
            <a:endParaRPr lang="en-US" dirty="0"/>
          </a:p>
        </p:txBody>
      </p:sp>
      <p:pic>
        <p:nvPicPr>
          <p:cNvPr id="4" name="Picture 7">
            <a:extLst>
              <a:ext uri="{FF2B5EF4-FFF2-40B4-BE49-F238E27FC236}">
                <a16:creationId xmlns:a16="http://schemas.microsoft.com/office/drawing/2014/main" id="{7D950FE0-1066-4037-BCC6-CD19197E2E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5445" y="2590804"/>
            <a:ext cx="2044486" cy="272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01821A2-EB40-43E5-A699-C5C427FC247E}"/>
              </a:ext>
            </a:extLst>
          </p:cNvPr>
          <p:cNvPicPr>
            <a:picLocks noChangeAspect="1"/>
          </p:cNvPicPr>
          <p:nvPr/>
        </p:nvPicPr>
        <p:blipFill>
          <a:blip r:embed="rId3"/>
          <a:stretch>
            <a:fillRect/>
          </a:stretch>
        </p:blipFill>
        <p:spPr>
          <a:xfrm>
            <a:off x="1095102" y="4224967"/>
            <a:ext cx="4076400" cy="1901200"/>
          </a:xfrm>
          <a:prstGeom prst="rect">
            <a:avLst/>
          </a:prstGeom>
        </p:spPr>
      </p:pic>
      <p:pic>
        <p:nvPicPr>
          <p:cNvPr id="6" name="Picture 5">
            <a:extLst>
              <a:ext uri="{FF2B5EF4-FFF2-40B4-BE49-F238E27FC236}">
                <a16:creationId xmlns:a16="http://schemas.microsoft.com/office/drawing/2014/main" id="{BCC5E34E-3DDE-4AC7-81BA-363AB90BB29E}"/>
              </a:ext>
            </a:extLst>
          </p:cNvPr>
          <p:cNvPicPr>
            <a:picLocks noChangeAspect="1"/>
          </p:cNvPicPr>
          <p:nvPr/>
        </p:nvPicPr>
        <p:blipFill rotWithShape="1">
          <a:blip r:embed="rId4">
            <a:extLst>
              <a:ext uri="{28A0092B-C50C-407E-A947-70E740481C1C}">
                <a14:useLocalDpi xmlns:a14="http://schemas.microsoft.com/office/drawing/2010/main" val="0"/>
              </a:ext>
            </a:extLst>
          </a:blip>
          <a:srcRect t="31330" b="29369"/>
          <a:stretch/>
        </p:blipFill>
        <p:spPr>
          <a:xfrm rot="16200000">
            <a:off x="6362787" y="3352655"/>
            <a:ext cx="3978435" cy="931755"/>
          </a:xfrm>
          <a:prstGeom prst="rect">
            <a:avLst/>
          </a:prstGeom>
        </p:spPr>
      </p:pic>
      <p:sp>
        <p:nvSpPr>
          <p:cNvPr id="7" name="Slide Number Placeholder 6">
            <a:extLst>
              <a:ext uri="{FF2B5EF4-FFF2-40B4-BE49-F238E27FC236}">
                <a16:creationId xmlns:a16="http://schemas.microsoft.com/office/drawing/2014/main" id="{EFA98A70-E4D1-4E08-900E-993F3B2586D6}"/>
              </a:ext>
            </a:extLst>
          </p:cNvPr>
          <p:cNvSpPr>
            <a:spLocks noGrp="1"/>
          </p:cNvSpPr>
          <p:nvPr>
            <p:ph type="sldNum" sz="quarter" idx="12"/>
          </p:nvPr>
        </p:nvSpPr>
        <p:spPr/>
        <p:txBody>
          <a:bodyPr/>
          <a:lstStyle/>
          <a:p>
            <a:fld id="{D260E43B-7F43-FA45-AAB7-E054FD6CC4E3}" type="slidenum">
              <a:rPr lang="en-US" smtClean="0"/>
              <a:pPr/>
              <a:t>5</a:t>
            </a:fld>
            <a:endParaRPr lang="en-US" dirty="0"/>
          </a:p>
        </p:txBody>
      </p:sp>
    </p:spTree>
    <p:extLst>
      <p:ext uri="{BB962C8B-B14F-4D97-AF65-F5344CB8AC3E}">
        <p14:creationId xmlns:p14="http://schemas.microsoft.com/office/powerpoint/2010/main" val="393822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CAA1-45A7-4B31-BCC2-FC519AFB8FB9}"/>
              </a:ext>
            </a:extLst>
          </p:cNvPr>
          <p:cNvSpPr>
            <a:spLocks noGrp="1"/>
          </p:cNvSpPr>
          <p:nvPr>
            <p:ph type="title"/>
          </p:nvPr>
        </p:nvSpPr>
        <p:spPr/>
        <p:txBody>
          <a:bodyPr/>
          <a:lstStyle/>
          <a:p>
            <a:r>
              <a:rPr lang="en-US" sz="2400" b="1" i="1" dirty="0"/>
              <a:t>J</a:t>
            </a:r>
            <a:r>
              <a:rPr lang="en-US" sz="2400" b="1" i="1" baseline="-25000" dirty="0"/>
              <a:t>e</a:t>
            </a:r>
            <a:r>
              <a:rPr lang="en-US" sz="2400" b="1" i="1" dirty="0"/>
              <a:t> </a:t>
            </a:r>
            <a:r>
              <a:rPr lang="en-US" sz="2400" b="1" dirty="0"/>
              <a:t>~ 600 A/mm</a:t>
            </a:r>
            <a:r>
              <a:rPr lang="en-US" sz="2400" b="1" baseline="30000" dirty="0"/>
              <a:t>2</a:t>
            </a:r>
            <a:r>
              <a:rPr lang="en-US" sz="2400" b="1" dirty="0"/>
              <a:t> at 20 T in STAR wires</a:t>
            </a:r>
          </a:p>
        </p:txBody>
      </p:sp>
      <p:sp>
        <p:nvSpPr>
          <p:cNvPr id="5" name="Rectangle 4">
            <a:extLst>
              <a:ext uri="{FF2B5EF4-FFF2-40B4-BE49-F238E27FC236}">
                <a16:creationId xmlns:a16="http://schemas.microsoft.com/office/drawing/2014/main" id="{27DA7084-FE60-4F11-A09C-94FD6CD2F20A}"/>
              </a:ext>
            </a:extLst>
          </p:cNvPr>
          <p:cNvSpPr/>
          <p:nvPr/>
        </p:nvSpPr>
        <p:spPr>
          <a:xfrm>
            <a:off x="920164" y="1740191"/>
            <a:ext cx="2639873" cy="507831"/>
          </a:xfrm>
          <a:prstGeom prst="rect">
            <a:avLst/>
          </a:prstGeom>
        </p:spPr>
        <p:txBody>
          <a:bodyPr wrap="square">
            <a:spAutoFit/>
          </a:bodyPr>
          <a:lstStyle/>
          <a:p>
            <a:r>
              <a:rPr lang="en-US" altLang="en-US" sz="1350" b="1" dirty="0">
                <a:solidFill>
                  <a:srgbClr val="000000"/>
                </a:solidFill>
              </a:rPr>
              <a:t>1.67 mm diameter STAR wire bent to a radius of 15 mm </a:t>
            </a:r>
            <a:endParaRPr lang="en-US" sz="1350" dirty="0">
              <a:solidFill>
                <a:srgbClr val="000000"/>
              </a:solidFill>
            </a:endParaRPr>
          </a:p>
        </p:txBody>
      </p:sp>
      <p:sp>
        <p:nvSpPr>
          <p:cNvPr id="6" name="Rectangle 5">
            <a:extLst>
              <a:ext uri="{FF2B5EF4-FFF2-40B4-BE49-F238E27FC236}">
                <a16:creationId xmlns:a16="http://schemas.microsoft.com/office/drawing/2014/main" id="{C7929AE6-D30C-4B70-A421-13CEE2DA2459}"/>
              </a:ext>
            </a:extLst>
          </p:cNvPr>
          <p:cNvSpPr/>
          <p:nvPr/>
        </p:nvSpPr>
        <p:spPr>
          <a:xfrm>
            <a:off x="5488256" y="1848870"/>
            <a:ext cx="3429000" cy="300082"/>
          </a:xfrm>
          <a:prstGeom prst="rect">
            <a:avLst/>
          </a:prstGeom>
        </p:spPr>
        <p:txBody>
          <a:bodyPr>
            <a:spAutoFit/>
          </a:bodyPr>
          <a:lstStyle/>
          <a:p>
            <a:r>
              <a:rPr lang="en-US" altLang="en-US" sz="1350" b="1" dirty="0">
                <a:solidFill>
                  <a:srgbClr val="000000"/>
                </a:solidFill>
              </a:rPr>
              <a:t>STAR wires tested at NHMFL</a:t>
            </a:r>
            <a:endParaRPr lang="en-US" sz="1350" dirty="0">
              <a:solidFill>
                <a:srgbClr val="000000"/>
              </a:solidFill>
            </a:endParaRPr>
          </a:p>
        </p:txBody>
      </p:sp>
      <p:pic>
        <p:nvPicPr>
          <p:cNvPr id="8" name="Picture 7">
            <a:extLst>
              <a:ext uri="{FF2B5EF4-FFF2-40B4-BE49-F238E27FC236}">
                <a16:creationId xmlns:a16="http://schemas.microsoft.com/office/drawing/2014/main" id="{D2D67D8E-5E79-40C5-99C9-5271B16BC2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131"/>
          <a:stretch/>
        </p:blipFill>
        <p:spPr>
          <a:xfrm rot="16200000">
            <a:off x="875356" y="2815110"/>
            <a:ext cx="2666888" cy="1596929"/>
          </a:xfrm>
          <a:prstGeom prst="rect">
            <a:avLst/>
          </a:prstGeom>
        </p:spPr>
      </p:pic>
      <p:cxnSp>
        <p:nvCxnSpPr>
          <p:cNvPr id="9" name="Straight Arrow Connector 8">
            <a:extLst>
              <a:ext uri="{FF2B5EF4-FFF2-40B4-BE49-F238E27FC236}">
                <a16:creationId xmlns:a16="http://schemas.microsoft.com/office/drawing/2014/main" id="{A2CA0DD4-FD17-4A20-A6C8-3C483C2387A4}"/>
              </a:ext>
            </a:extLst>
          </p:cNvPr>
          <p:cNvCxnSpPr/>
          <p:nvPr/>
        </p:nvCxnSpPr>
        <p:spPr bwMode="auto">
          <a:xfrm>
            <a:off x="1973802" y="4754924"/>
            <a:ext cx="406154"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D4FDCAB1-7AAF-4D4B-993F-45654D38EA66}"/>
              </a:ext>
            </a:extLst>
          </p:cNvPr>
          <p:cNvSpPr txBox="1"/>
          <p:nvPr/>
        </p:nvSpPr>
        <p:spPr>
          <a:xfrm>
            <a:off x="1704835" y="4808519"/>
            <a:ext cx="1079142" cy="300082"/>
          </a:xfrm>
          <a:prstGeom prst="rect">
            <a:avLst/>
          </a:prstGeom>
          <a:noFill/>
        </p:spPr>
        <p:txBody>
          <a:bodyPr wrap="none" rtlCol="0">
            <a:spAutoFit/>
          </a:bodyPr>
          <a:lstStyle/>
          <a:p>
            <a:r>
              <a:rPr lang="en-US" sz="1350" b="1" dirty="0">
                <a:solidFill>
                  <a:srgbClr val="000000"/>
                </a:solidFill>
              </a:rPr>
              <a:t>30 mm dia.</a:t>
            </a:r>
          </a:p>
        </p:txBody>
      </p:sp>
      <p:pic>
        <p:nvPicPr>
          <p:cNvPr id="11" name="Picture 10">
            <a:extLst>
              <a:ext uri="{FF2B5EF4-FFF2-40B4-BE49-F238E27FC236}">
                <a16:creationId xmlns:a16="http://schemas.microsoft.com/office/drawing/2014/main" id="{01DD0EF9-EA8E-44C8-92A4-AB670B6F48BB}"/>
              </a:ext>
            </a:extLst>
          </p:cNvPr>
          <p:cNvPicPr>
            <a:picLocks noChangeAspect="1"/>
          </p:cNvPicPr>
          <p:nvPr/>
        </p:nvPicPr>
        <p:blipFill rotWithShape="1">
          <a:blip r:embed="rId3"/>
          <a:srcRect l="35" t="1678" r="56677" b="53302"/>
          <a:stretch/>
        </p:blipFill>
        <p:spPr>
          <a:xfrm>
            <a:off x="4833072" y="2112531"/>
            <a:ext cx="3673780" cy="2931205"/>
          </a:xfrm>
          <a:prstGeom prst="rect">
            <a:avLst/>
          </a:prstGeom>
        </p:spPr>
      </p:pic>
      <p:sp>
        <p:nvSpPr>
          <p:cNvPr id="12" name="TextBox 11">
            <a:extLst>
              <a:ext uri="{FF2B5EF4-FFF2-40B4-BE49-F238E27FC236}">
                <a16:creationId xmlns:a16="http://schemas.microsoft.com/office/drawing/2014/main" id="{3CAA34EA-0657-4662-9DBB-1A3D6AD55CE5}"/>
              </a:ext>
            </a:extLst>
          </p:cNvPr>
          <p:cNvSpPr txBox="1"/>
          <p:nvPr/>
        </p:nvSpPr>
        <p:spPr>
          <a:xfrm>
            <a:off x="2062247" y="5396377"/>
            <a:ext cx="5944516" cy="84382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Aft>
                <a:spcPts val="450"/>
              </a:spcAft>
            </a:pPr>
            <a:r>
              <a:rPr lang="en-US" sz="1350" dirty="0">
                <a:solidFill>
                  <a:srgbClr val="000000"/>
                </a:solidFill>
              </a:rPr>
              <a:t>At a bend radius of 15 mm, using REBCO tapes with 1.7</a:t>
            </a:r>
            <a:r>
              <a:rPr lang="en-US" sz="1350" dirty="0">
                <a:solidFill>
                  <a:srgbClr val="000000"/>
                </a:solidFill>
                <a:latin typeface="Arial" panose="020B0604020202020204" pitchFamily="34" charset="0"/>
                <a:cs typeface="Arial" panose="020B0604020202020204" pitchFamily="34" charset="0"/>
              </a:rPr>
              <a:t>µm thick films,</a:t>
            </a:r>
            <a:endParaRPr lang="en-US" sz="1350" dirty="0">
              <a:solidFill>
                <a:srgbClr val="000000"/>
              </a:solidFill>
            </a:endParaRPr>
          </a:p>
          <a:p>
            <a:pPr>
              <a:spcAft>
                <a:spcPts val="450"/>
              </a:spcAft>
            </a:pPr>
            <a:r>
              <a:rPr lang="en-US" sz="1350" dirty="0">
                <a:solidFill>
                  <a:srgbClr val="000000"/>
                </a:solidFill>
              </a:rPr>
              <a:t>2018 STAR wire: 438 A/mm</a:t>
            </a:r>
            <a:r>
              <a:rPr lang="en-US" sz="1350" baseline="30000" dirty="0">
                <a:solidFill>
                  <a:srgbClr val="000000"/>
                </a:solidFill>
              </a:rPr>
              <a:t>2</a:t>
            </a:r>
            <a:r>
              <a:rPr lang="en-US" sz="1350" dirty="0">
                <a:solidFill>
                  <a:srgbClr val="000000"/>
                </a:solidFill>
              </a:rPr>
              <a:t> at 20 T and 299 A/mm</a:t>
            </a:r>
            <a:r>
              <a:rPr lang="en-US" sz="1350" baseline="30000" dirty="0">
                <a:solidFill>
                  <a:srgbClr val="000000"/>
                </a:solidFill>
              </a:rPr>
              <a:t>2</a:t>
            </a:r>
            <a:r>
              <a:rPr lang="en-US" sz="1350" dirty="0">
                <a:solidFill>
                  <a:srgbClr val="000000"/>
                </a:solidFill>
              </a:rPr>
              <a:t> at 31.2T</a:t>
            </a:r>
          </a:p>
          <a:p>
            <a:pPr>
              <a:spcAft>
                <a:spcPts val="450"/>
              </a:spcAft>
            </a:pPr>
            <a:r>
              <a:rPr lang="en-US" sz="1350" b="1" dirty="0">
                <a:solidFill>
                  <a:srgbClr val="000000"/>
                </a:solidFill>
              </a:rPr>
              <a:t>2019 STAR wire: 729 A/mm</a:t>
            </a:r>
            <a:r>
              <a:rPr lang="en-US" sz="1350" b="1" baseline="30000" dirty="0">
                <a:solidFill>
                  <a:srgbClr val="000000"/>
                </a:solidFill>
              </a:rPr>
              <a:t>2</a:t>
            </a:r>
            <a:r>
              <a:rPr lang="en-US" sz="1350" b="1" dirty="0">
                <a:solidFill>
                  <a:srgbClr val="000000"/>
                </a:solidFill>
              </a:rPr>
              <a:t> at 15 T and 584 A/mm</a:t>
            </a:r>
            <a:r>
              <a:rPr lang="en-US" sz="1350" b="1" baseline="30000" dirty="0">
                <a:solidFill>
                  <a:srgbClr val="000000"/>
                </a:solidFill>
              </a:rPr>
              <a:t>2</a:t>
            </a:r>
            <a:r>
              <a:rPr lang="en-US" sz="1350" b="1" dirty="0">
                <a:solidFill>
                  <a:srgbClr val="000000"/>
                </a:solidFill>
              </a:rPr>
              <a:t> at 20 T</a:t>
            </a:r>
          </a:p>
        </p:txBody>
      </p:sp>
      <p:sp>
        <p:nvSpPr>
          <p:cNvPr id="3" name="Slide Number Placeholder 2">
            <a:extLst>
              <a:ext uri="{FF2B5EF4-FFF2-40B4-BE49-F238E27FC236}">
                <a16:creationId xmlns:a16="http://schemas.microsoft.com/office/drawing/2014/main" id="{83501C50-7C34-44CC-9E2E-59D8F6563AFC}"/>
              </a:ext>
            </a:extLst>
          </p:cNvPr>
          <p:cNvSpPr>
            <a:spLocks noGrp="1"/>
          </p:cNvSpPr>
          <p:nvPr>
            <p:ph type="sldNum" sz="quarter" idx="12"/>
          </p:nvPr>
        </p:nvSpPr>
        <p:spPr/>
        <p:txBody>
          <a:bodyPr/>
          <a:lstStyle/>
          <a:p>
            <a:fld id="{D260E43B-7F43-FA45-AAB7-E054FD6CC4E3}" type="slidenum">
              <a:rPr lang="en-US" smtClean="0"/>
              <a:pPr/>
              <a:t>6</a:t>
            </a:fld>
            <a:endParaRPr lang="en-US" dirty="0"/>
          </a:p>
        </p:txBody>
      </p:sp>
    </p:spTree>
    <p:extLst>
      <p:ext uri="{BB962C8B-B14F-4D97-AF65-F5344CB8AC3E}">
        <p14:creationId xmlns:p14="http://schemas.microsoft.com/office/powerpoint/2010/main" val="32071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47C9-41BD-48C3-BDBB-AB29051C7E74}"/>
              </a:ext>
            </a:extLst>
          </p:cNvPr>
          <p:cNvSpPr>
            <a:spLocks noGrp="1"/>
          </p:cNvSpPr>
          <p:nvPr>
            <p:ph type="title"/>
          </p:nvPr>
        </p:nvSpPr>
        <p:spPr/>
        <p:txBody>
          <a:bodyPr/>
          <a:lstStyle/>
          <a:p>
            <a:r>
              <a:rPr lang="en-US" dirty="0"/>
              <a:t>Example of wire configurations</a:t>
            </a:r>
          </a:p>
        </p:txBody>
      </p:sp>
      <p:pic>
        <p:nvPicPr>
          <p:cNvPr id="4" name="Picture 3">
            <a:extLst>
              <a:ext uri="{FF2B5EF4-FFF2-40B4-BE49-F238E27FC236}">
                <a16:creationId xmlns:a16="http://schemas.microsoft.com/office/drawing/2014/main" id="{008FF1C6-9090-4F30-AFBD-2CC4CA7CC0AC}"/>
              </a:ext>
            </a:extLst>
          </p:cNvPr>
          <p:cNvPicPr>
            <a:picLocks noChangeAspect="1"/>
          </p:cNvPicPr>
          <p:nvPr/>
        </p:nvPicPr>
        <p:blipFill>
          <a:blip r:embed="rId2"/>
          <a:stretch>
            <a:fillRect/>
          </a:stretch>
        </p:blipFill>
        <p:spPr>
          <a:xfrm>
            <a:off x="787086" y="2023352"/>
            <a:ext cx="7820165" cy="3158247"/>
          </a:xfrm>
          <a:prstGeom prst="rect">
            <a:avLst/>
          </a:prstGeom>
        </p:spPr>
      </p:pic>
      <p:sp>
        <p:nvSpPr>
          <p:cNvPr id="3" name="Slide Number Placeholder 2">
            <a:extLst>
              <a:ext uri="{FF2B5EF4-FFF2-40B4-BE49-F238E27FC236}">
                <a16:creationId xmlns:a16="http://schemas.microsoft.com/office/drawing/2014/main" id="{CAEB67D3-395B-441F-B0A2-957C75290638}"/>
              </a:ext>
            </a:extLst>
          </p:cNvPr>
          <p:cNvSpPr>
            <a:spLocks noGrp="1"/>
          </p:cNvSpPr>
          <p:nvPr>
            <p:ph type="sldNum" sz="quarter" idx="12"/>
          </p:nvPr>
        </p:nvSpPr>
        <p:spPr/>
        <p:txBody>
          <a:bodyPr/>
          <a:lstStyle/>
          <a:p>
            <a:fld id="{D260E43B-7F43-FA45-AAB7-E054FD6CC4E3}" type="slidenum">
              <a:rPr lang="en-US" smtClean="0"/>
              <a:pPr/>
              <a:t>7</a:t>
            </a:fld>
            <a:endParaRPr lang="en-US" dirty="0"/>
          </a:p>
        </p:txBody>
      </p:sp>
    </p:spTree>
    <p:extLst>
      <p:ext uri="{BB962C8B-B14F-4D97-AF65-F5344CB8AC3E}">
        <p14:creationId xmlns:p14="http://schemas.microsoft.com/office/powerpoint/2010/main" val="3870604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8797-1272-44A3-9F30-67FCCD86D2FC}"/>
              </a:ext>
            </a:extLst>
          </p:cNvPr>
          <p:cNvSpPr>
            <a:spLocks noGrp="1"/>
          </p:cNvSpPr>
          <p:nvPr>
            <p:ph type="title"/>
          </p:nvPr>
        </p:nvSpPr>
        <p:spPr/>
        <p:txBody>
          <a:bodyPr/>
          <a:lstStyle/>
          <a:p>
            <a:r>
              <a:rPr lang="en-US" sz="2400" b="1" dirty="0">
                <a:cs typeface="Times New Roman" panose="02020603050405020304" pitchFamily="18" charset="0"/>
              </a:rPr>
              <a:t>4.2 K, in-field performance of high J</a:t>
            </a:r>
            <a:r>
              <a:rPr lang="en-US" sz="2400" b="1" baseline="-25000" dirty="0">
                <a:cs typeface="Times New Roman" panose="02020603050405020304" pitchFamily="18" charset="0"/>
              </a:rPr>
              <a:t>e</a:t>
            </a:r>
            <a:r>
              <a:rPr lang="en-US" sz="2400" b="1" dirty="0">
                <a:cs typeface="Times New Roman" panose="02020603050405020304" pitchFamily="18" charset="0"/>
              </a:rPr>
              <a:t> STAR™ wires at 15 mm bend radius</a:t>
            </a:r>
            <a:endParaRPr lang="en-US" dirty="0"/>
          </a:p>
        </p:txBody>
      </p:sp>
      <p:sp>
        <p:nvSpPr>
          <p:cNvPr id="3" name="Content Placeholder 2">
            <a:extLst>
              <a:ext uri="{FF2B5EF4-FFF2-40B4-BE49-F238E27FC236}">
                <a16:creationId xmlns:a16="http://schemas.microsoft.com/office/drawing/2014/main" id="{4BC5146A-8D6C-4243-BEC8-CF01F418C378}"/>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08E9AEF5-5547-44F8-B7BA-949BE8C4C3A0}"/>
              </a:ext>
            </a:extLst>
          </p:cNvPr>
          <p:cNvPicPr/>
          <p:nvPr/>
        </p:nvPicPr>
        <p:blipFill rotWithShape="1">
          <a:blip r:embed="rId2"/>
          <a:srcRect t="3356"/>
          <a:stretch/>
        </p:blipFill>
        <p:spPr>
          <a:xfrm>
            <a:off x="18018" y="1438530"/>
            <a:ext cx="8707120" cy="4173752"/>
          </a:xfrm>
          <a:prstGeom prst="rect">
            <a:avLst/>
          </a:prstGeom>
        </p:spPr>
      </p:pic>
      <p:sp>
        <p:nvSpPr>
          <p:cNvPr id="7" name="TextBox 6">
            <a:extLst>
              <a:ext uri="{FF2B5EF4-FFF2-40B4-BE49-F238E27FC236}">
                <a16:creationId xmlns:a16="http://schemas.microsoft.com/office/drawing/2014/main" id="{619D4F1D-539F-4124-9263-6210BEC3CC3F}"/>
              </a:ext>
            </a:extLst>
          </p:cNvPr>
          <p:cNvSpPr txBox="1"/>
          <p:nvPr/>
        </p:nvSpPr>
        <p:spPr>
          <a:xfrm>
            <a:off x="1832984" y="5615213"/>
            <a:ext cx="5110741" cy="33855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b="1" i="1" dirty="0">
                <a:cs typeface="Times New Roman" panose="02020603050405020304" pitchFamily="18" charset="0"/>
              </a:rPr>
              <a:t>J</a:t>
            </a:r>
            <a:r>
              <a:rPr lang="en-US" sz="1600" b="1" i="1" baseline="-25000" dirty="0">
                <a:cs typeface="Times New Roman" panose="02020603050405020304" pitchFamily="18" charset="0"/>
              </a:rPr>
              <a:t>e</a:t>
            </a:r>
            <a:r>
              <a:rPr lang="en-US" sz="1600" b="1" dirty="0">
                <a:cs typeface="Times New Roman" panose="02020603050405020304" pitchFamily="18" charset="0"/>
              </a:rPr>
              <a:t> of </a:t>
            </a:r>
            <a:r>
              <a:rPr lang="en-US" sz="1600" b="1" dirty="0">
                <a:solidFill>
                  <a:srgbClr val="3333FF"/>
                </a:solidFill>
                <a:cs typeface="Times New Roman" panose="02020603050405020304" pitchFamily="18" charset="0"/>
              </a:rPr>
              <a:t>586.4 A/mm</a:t>
            </a:r>
            <a:r>
              <a:rPr lang="en-US" sz="1600" b="1" baseline="30000" dirty="0">
                <a:solidFill>
                  <a:srgbClr val="3333FF"/>
                </a:solidFill>
                <a:cs typeface="Times New Roman" panose="02020603050405020304" pitchFamily="18" charset="0"/>
              </a:rPr>
              <a:t>2</a:t>
            </a:r>
            <a:r>
              <a:rPr lang="en-US" sz="1600" b="1" dirty="0">
                <a:solidFill>
                  <a:srgbClr val="3333FF"/>
                </a:solidFill>
                <a:cs typeface="Times New Roman" panose="02020603050405020304" pitchFamily="18" charset="0"/>
              </a:rPr>
              <a:t> </a:t>
            </a:r>
            <a:r>
              <a:rPr lang="en-US" sz="1600" b="1" dirty="0">
                <a:cs typeface="Times New Roman" panose="02020603050405020304" pitchFamily="18" charset="0"/>
              </a:rPr>
              <a:t>at 20 T, 4.2 K at 15 mm bend radius</a:t>
            </a:r>
          </a:p>
        </p:txBody>
      </p:sp>
      <p:sp>
        <p:nvSpPr>
          <p:cNvPr id="9" name="TextBox 8">
            <a:extLst>
              <a:ext uri="{FF2B5EF4-FFF2-40B4-BE49-F238E27FC236}">
                <a16:creationId xmlns:a16="http://schemas.microsoft.com/office/drawing/2014/main" id="{168CC481-9D46-494E-8B85-4A57E384E078}"/>
              </a:ext>
            </a:extLst>
          </p:cNvPr>
          <p:cNvSpPr txBox="1"/>
          <p:nvPr/>
        </p:nvSpPr>
        <p:spPr>
          <a:xfrm>
            <a:off x="1109709" y="1748900"/>
            <a:ext cx="723275" cy="369332"/>
          </a:xfrm>
          <a:prstGeom prst="rect">
            <a:avLst/>
          </a:prstGeom>
          <a:noFill/>
        </p:spPr>
        <p:txBody>
          <a:bodyPr wrap="none" rtlCol="0">
            <a:spAutoFit/>
          </a:bodyPr>
          <a:lstStyle/>
          <a:p>
            <a:r>
              <a:rPr lang="en-US" dirty="0"/>
              <a:t>4.2 K</a:t>
            </a:r>
          </a:p>
        </p:txBody>
      </p:sp>
      <p:sp>
        <p:nvSpPr>
          <p:cNvPr id="10" name="TextBox 9">
            <a:extLst>
              <a:ext uri="{FF2B5EF4-FFF2-40B4-BE49-F238E27FC236}">
                <a16:creationId xmlns:a16="http://schemas.microsoft.com/office/drawing/2014/main" id="{53FFE976-AE56-4C12-8DAB-F649B336A85F}"/>
              </a:ext>
            </a:extLst>
          </p:cNvPr>
          <p:cNvSpPr txBox="1"/>
          <p:nvPr/>
        </p:nvSpPr>
        <p:spPr>
          <a:xfrm>
            <a:off x="5237826" y="1748900"/>
            <a:ext cx="723275" cy="369332"/>
          </a:xfrm>
          <a:prstGeom prst="rect">
            <a:avLst/>
          </a:prstGeom>
          <a:noFill/>
        </p:spPr>
        <p:txBody>
          <a:bodyPr wrap="none" rtlCol="0">
            <a:spAutoFit/>
          </a:bodyPr>
          <a:lstStyle/>
          <a:p>
            <a:r>
              <a:rPr lang="en-US" dirty="0"/>
              <a:t>4.2 K</a:t>
            </a:r>
          </a:p>
        </p:txBody>
      </p:sp>
      <p:sp>
        <p:nvSpPr>
          <p:cNvPr id="4" name="Slide Number Placeholder 3">
            <a:extLst>
              <a:ext uri="{FF2B5EF4-FFF2-40B4-BE49-F238E27FC236}">
                <a16:creationId xmlns:a16="http://schemas.microsoft.com/office/drawing/2014/main" id="{A82CF271-9EDC-4DEA-B32A-BA90F731BD40}"/>
              </a:ext>
            </a:extLst>
          </p:cNvPr>
          <p:cNvSpPr>
            <a:spLocks noGrp="1"/>
          </p:cNvSpPr>
          <p:nvPr>
            <p:ph type="sldNum" sz="quarter" idx="12"/>
          </p:nvPr>
        </p:nvSpPr>
        <p:spPr/>
        <p:txBody>
          <a:bodyPr/>
          <a:lstStyle/>
          <a:p>
            <a:fld id="{D260E43B-7F43-FA45-AAB7-E054FD6CC4E3}" type="slidenum">
              <a:rPr lang="en-US" smtClean="0"/>
              <a:pPr/>
              <a:t>8</a:t>
            </a:fld>
            <a:endParaRPr lang="en-US" dirty="0"/>
          </a:p>
        </p:txBody>
      </p:sp>
    </p:spTree>
    <p:extLst>
      <p:ext uri="{BB962C8B-B14F-4D97-AF65-F5344CB8AC3E}">
        <p14:creationId xmlns:p14="http://schemas.microsoft.com/office/powerpoint/2010/main" val="65452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A614-A747-4477-95B6-DD84D29AFC61}"/>
              </a:ext>
            </a:extLst>
          </p:cNvPr>
          <p:cNvSpPr>
            <a:spLocks noGrp="1"/>
          </p:cNvSpPr>
          <p:nvPr>
            <p:ph type="title"/>
          </p:nvPr>
        </p:nvSpPr>
        <p:spPr/>
        <p:txBody>
          <a:bodyPr/>
          <a:lstStyle/>
          <a:p>
            <a:r>
              <a:rPr lang="en-US" b="1" dirty="0"/>
              <a:t>1.3 mm STAR wires for &lt; 10 mm bend radius</a:t>
            </a:r>
            <a:endParaRPr lang="en-US" dirty="0"/>
          </a:p>
        </p:txBody>
      </p:sp>
      <p:pic>
        <p:nvPicPr>
          <p:cNvPr id="4" name="Picture 3">
            <a:extLst>
              <a:ext uri="{FF2B5EF4-FFF2-40B4-BE49-F238E27FC236}">
                <a16:creationId xmlns:a16="http://schemas.microsoft.com/office/drawing/2014/main" id="{653BBA05-55A7-4120-9D55-62AB9AD03F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59250" y="1207437"/>
            <a:ext cx="2605938" cy="1897714"/>
          </a:xfrm>
          <a:prstGeom prst="rect">
            <a:avLst/>
          </a:prstGeom>
          <a:noFill/>
          <a:ln>
            <a:noFill/>
          </a:ln>
        </p:spPr>
      </p:pic>
      <p:pic>
        <p:nvPicPr>
          <p:cNvPr id="6" name="Picture 5">
            <a:extLst>
              <a:ext uri="{FF2B5EF4-FFF2-40B4-BE49-F238E27FC236}">
                <a16:creationId xmlns:a16="http://schemas.microsoft.com/office/drawing/2014/main" id="{09070BEB-7FB7-4A8D-BB45-7FE86E55EFBF}"/>
              </a:ext>
            </a:extLst>
          </p:cNvPr>
          <p:cNvPicPr>
            <a:picLocks noChangeAspect="1"/>
          </p:cNvPicPr>
          <p:nvPr/>
        </p:nvPicPr>
        <p:blipFill>
          <a:blip r:embed="rId3"/>
          <a:stretch>
            <a:fillRect/>
          </a:stretch>
        </p:blipFill>
        <p:spPr>
          <a:xfrm>
            <a:off x="-158189" y="2754891"/>
            <a:ext cx="4953770" cy="3810633"/>
          </a:xfrm>
          <a:prstGeom prst="rect">
            <a:avLst/>
          </a:prstGeom>
        </p:spPr>
      </p:pic>
      <p:grpSp>
        <p:nvGrpSpPr>
          <p:cNvPr id="5" name="Group 4">
            <a:extLst>
              <a:ext uri="{FF2B5EF4-FFF2-40B4-BE49-F238E27FC236}">
                <a16:creationId xmlns:a16="http://schemas.microsoft.com/office/drawing/2014/main" id="{F32AAB2B-1C2A-4278-ADF0-E6D16D5FEA37}"/>
              </a:ext>
            </a:extLst>
          </p:cNvPr>
          <p:cNvGrpSpPr/>
          <p:nvPr/>
        </p:nvGrpSpPr>
        <p:grpSpPr>
          <a:xfrm>
            <a:off x="4562219" y="2754891"/>
            <a:ext cx="4960660" cy="3810633"/>
            <a:chOff x="4562219" y="2754891"/>
            <a:chExt cx="4960660" cy="3810633"/>
          </a:xfrm>
        </p:grpSpPr>
        <p:pic>
          <p:nvPicPr>
            <p:cNvPr id="7" name="Picture 6">
              <a:extLst>
                <a:ext uri="{FF2B5EF4-FFF2-40B4-BE49-F238E27FC236}">
                  <a16:creationId xmlns:a16="http://schemas.microsoft.com/office/drawing/2014/main" id="{873AC51A-2E1D-46C8-BF0E-DED2478DC2FB}"/>
                </a:ext>
              </a:extLst>
            </p:cNvPr>
            <p:cNvPicPr>
              <a:picLocks noChangeAspect="1"/>
            </p:cNvPicPr>
            <p:nvPr/>
          </p:nvPicPr>
          <p:blipFill>
            <a:blip r:embed="rId4"/>
            <a:stretch>
              <a:fillRect/>
            </a:stretch>
          </p:blipFill>
          <p:spPr>
            <a:xfrm>
              <a:off x="4562219" y="2754891"/>
              <a:ext cx="4960660" cy="3810633"/>
            </a:xfrm>
            <a:prstGeom prst="rect">
              <a:avLst/>
            </a:prstGeom>
          </p:spPr>
        </p:pic>
        <p:pic>
          <p:nvPicPr>
            <p:cNvPr id="3" name="Picture 2">
              <a:extLst>
                <a:ext uri="{FF2B5EF4-FFF2-40B4-BE49-F238E27FC236}">
                  <a16:creationId xmlns:a16="http://schemas.microsoft.com/office/drawing/2014/main" id="{F1F1534A-D2FB-4D4E-9EC7-C0C5B9DFB070}"/>
                </a:ext>
              </a:extLst>
            </p:cNvPr>
            <p:cNvPicPr>
              <a:picLocks noChangeAspect="1"/>
            </p:cNvPicPr>
            <p:nvPr/>
          </p:nvPicPr>
          <p:blipFill>
            <a:blip r:embed="rId5"/>
            <a:stretch>
              <a:fillRect/>
            </a:stretch>
          </p:blipFill>
          <p:spPr>
            <a:xfrm>
              <a:off x="6893673" y="6094893"/>
              <a:ext cx="476391" cy="209323"/>
            </a:xfrm>
            <a:prstGeom prst="rect">
              <a:avLst/>
            </a:prstGeom>
          </p:spPr>
        </p:pic>
      </p:grpSp>
      <p:sp>
        <p:nvSpPr>
          <p:cNvPr id="8" name="Slide Number Placeholder 7">
            <a:extLst>
              <a:ext uri="{FF2B5EF4-FFF2-40B4-BE49-F238E27FC236}">
                <a16:creationId xmlns:a16="http://schemas.microsoft.com/office/drawing/2014/main" id="{A64A398B-D0F5-4611-9CCE-A1AB00756686}"/>
              </a:ext>
            </a:extLst>
          </p:cNvPr>
          <p:cNvSpPr>
            <a:spLocks noGrp="1"/>
          </p:cNvSpPr>
          <p:nvPr>
            <p:ph type="sldNum" sz="quarter" idx="12"/>
          </p:nvPr>
        </p:nvSpPr>
        <p:spPr/>
        <p:txBody>
          <a:bodyPr/>
          <a:lstStyle/>
          <a:p>
            <a:fld id="{D260E43B-7F43-FA45-AAB7-E054FD6CC4E3}" type="slidenum">
              <a:rPr lang="en-US" smtClean="0"/>
              <a:pPr/>
              <a:t>9</a:t>
            </a:fld>
            <a:endParaRPr lang="en-US" dirty="0"/>
          </a:p>
        </p:txBody>
      </p:sp>
    </p:spTree>
    <p:extLst>
      <p:ext uri="{BB962C8B-B14F-4D97-AF65-F5344CB8AC3E}">
        <p14:creationId xmlns:p14="http://schemas.microsoft.com/office/powerpoint/2010/main" val="1159458209"/>
      </p:ext>
    </p:extLst>
  </p:cSld>
  <p:clrMapOvr>
    <a:masterClrMapping/>
  </p:clrMapOvr>
</p:sld>
</file>

<file path=ppt/theme/theme1.xml><?xml version="1.0" encoding="utf-8"?>
<a:theme xmlns:a="http://schemas.openxmlformats.org/drawingml/2006/main" name="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93C50077B73F4081A727CE26F7297D" ma:contentTypeVersion="13" ma:contentTypeDescription="Create a new document." ma:contentTypeScope="" ma:versionID="2887ed5c8769778c2c9042043abc1fa2">
  <xsd:schema xmlns:xsd="http://www.w3.org/2001/XMLSchema" xmlns:xs="http://www.w3.org/2001/XMLSchema" xmlns:p="http://schemas.microsoft.com/office/2006/metadata/properties" xmlns:ns3="d198decf-2ff7-46b8-bd1c-477e40bd1f45" xmlns:ns4="c66da833-743e-4877-8ff4-bd7d31564978" targetNamespace="http://schemas.microsoft.com/office/2006/metadata/properties" ma:root="true" ma:fieldsID="f00ec8ca4b46bd8ce83f223f5c0d66ee" ns3:_="" ns4:_="">
    <xsd:import namespace="d198decf-2ff7-46b8-bd1c-477e40bd1f45"/>
    <xsd:import namespace="c66da833-743e-4877-8ff4-bd7d3156497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8decf-2ff7-46b8-bd1c-477e40bd1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6da833-743e-4877-8ff4-bd7d3156497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58650A-696D-43C0-AF0A-8D325C0B01A8}">
  <ds:schemaRef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 ds:uri="http://purl.org/dc/dcmitype/"/>
    <ds:schemaRef ds:uri="c66da833-743e-4877-8ff4-bd7d31564978"/>
    <ds:schemaRef ds:uri="d198decf-2ff7-46b8-bd1c-477e40bd1f45"/>
    <ds:schemaRef ds:uri="http://www.w3.org/XML/1998/namespace"/>
  </ds:schemaRefs>
</ds:datastoreItem>
</file>

<file path=customXml/itemProps2.xml><?xml version="1.0" encoding="utf-8"?>
<ds:datastoreItem xmlns:ds="http://schemas.openxmlformats.org/officeDocument/2006/customXml" ds:itemID="{EDF63082-8699-4638-BF76-A39BA5CDF344}">
  <ds:schemaRefs>
    <ds:schemaRef ds:uri="http://schemas.microsoft.com/sharepoint/v3/contenttype/forms"/>
  </ds:schemaRefs>
</ds:datastoreItem>
</file>

<file path=customXml/itemProps3.xml><?xml version="1.0" encoding="utf-8"?>
<ds:datastoreItem xmlns:ds="http://schemas.openxmlformats.org/officeDocument/2006/customXml" ds:itemID="{08131D5D-0904-45C8-BE4A-71FE38081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8decf-2ff7-46b8-bd1c-477e40bd1f45"/>
    <ds:schemaRef ds:uri="c66da833-743e-4877-8ff4-bd7d315649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64923</TotalTime>
  <Words>749</Words>
  <Application>Microsoft Office PowerPoint</Application>
  <PresentationFormat>On-screen Show (4:3)</PresentationFormat>
  <Paragraphs>79</Paragraphs>
  <Slides>14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Calibri Light</vt:lpstr>
      <vt:lpstr>Courier New</vt:lpstr>
      <vt:lpstr>Franklin Gothic Book</vt:lpstr>
      <vt:lpstr>Franklin Gothic Medium</vt:lpstr>
      <vt:lpstr>Symbol</vt:lpstr>
      <vt:lpstr>ATAP No Footer</vt:lpstr>
      <vt:lpstr>Custom Design</vt:lpstr>
      <vt:lpstr>1_ATAP No Footer</vt:lpstr>
      <vt:lpstr>PowerPoint Presentation</vt:lpstr>
      <vt:lpstr>Introduction and Outline</vt:lpstr>
      <vt:lpstr>Symmetric Tape Round (STAR) Wire</vt:lpstr>
      <vt:lpstr>Laser slitting instead of mechanical cutting</vt:lpstr>
      <vt:lpstr>The gaps in the windings</vt:lpstr>
      <vt:lpstr>Je ~ 600 A/mm2 at 20 T in STAR wires</vt:lpstr>
      <vt:lpstr>Example of wire configurations</vt:lpstr>
      <vt:lpstr>4.2 K, in-field performance of high Je STAR™ wires at 15 mm bend radius</vt:lpstr>
      <vt:lpstr>1.3 mm STAR wires for &lt; 10 mm bend radius</vt:lpstr>
      <vt:lpstr>60 meters of SuperSTAR wires</vt:lpstr>
      <vt:lpstr>In-field performance of short sections of 60 m SuperSTAR wire at 15 mm bend radius </vt:lpstr>
      <vt:lpstr>Challenges</vt:lpstr>
      <vt:lpstr>Potential future wire development</vt:lpstr>
      <vt:lpstr>References</vt:lpstr>
    </vt:vector>
  </TitlesOfParts>
  <Company>Lawrence Berkekley Nationl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Yahia, Anis</dc:creator>
  <cp:lastModifiedBy>Anis Ben Yahia</cp:lastModifiedBy>
  <cp:revision>819</cp:revision>
  <cp:lastPrinted>2019-05-15T18:36:20Z</cp:lastPrinted>
  <dcterms:created xsi:type="dcterms:W3CDTF">2015-07-10T17:44:33Z</dcterms:created>
  <dcterms:modified xsi:type="dcterms:W3CDTF">2020-04-23T16:00:44Z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0x010100AE93C50077B73F4081A727CE26F7297D</vt:lpwstr>
  </property>
</Properties>
</file>