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766" r:id="rId4"/>
    <p:sldId id="258" r:id="rId5"/>
    <p:sldId id="771" r:id="rId6"/>
    <p:sldId id="778" r:id="rId7"/>
    <p:sldId id="772" r:id="rId8"/>
    <p:sldId id="773" r:id="rId9"/>
    <p:sldId id="775" r:id="rId10"/>
    <p:sldId id="774" r:id="rId11"/>
    <p:sldId id="776" r:id="rId12"/>
    <p:sldId id="783" r:id="rId13"/>
    <p:sldId id="777" r:id="rId14"/>
    <p:sldId id="784" r:id="rId15"/>
    <p:sldId id="791" r:id="rId16"/>
    <p:sldId id="785" r:id="rId17"/>
    <p:sldId id="786" r:id="rId18"/>
    <p:sldId id="787" r:id="rId19"/>
    <p:sldId id="789" r:id="rId20"/>
    <p:sldId id="790" r:id="rId21"/>
    <p:sldId id="780" r:id="rId22"/>
    <p:sldId id="781" r:id="rId23"/>
    <p:sldId id="762" r:id="rId24"/>
    <p:sldId id="763" r:id="rId25"/>
    <p:sldId id="764" r:id="rId26"/>
    <p:sldId id="767" r:id="rId27"/>
    <p:sldId id="7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9" autoAdjust="0"/>
    <p:restoredTop sz="94660"/>
  </p:normalViewPr>
  <p:slideViewPr>
    <p:cSldViewPr>
      <p:cViewPr varScale="1">
        <p:scale>
          <a:sx n="82" d="100"/>
          <a:sy n="82" d="100"/>
        </p:scale>
        <p:origin x="40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hyperlink" Target="https://conferences.lbl.gov/event/82/" TargetMode="Externa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MDP Technical Meeting # 4 on 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 20 T hybrid magnet and comparative analysis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53136"/>
            <a:ext cx="10363200" cy="1224136"/>
          </a:xfrm>
          <a:solidFill>
            <a:srgbClr val="EAEAEA">
              <a:alpha val="23137"/>
            </a:srgb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P. Ferracin, G. Ambrosio, L. Cooley, R. Gupta, V. </a:t>
            </a:r>
            <a:r>
              <a:rPr lang="en-US" dirty="0" err="1"/>
              <a:t>Kashikhin</a:t>
            </a:r>
            <a:r>
              <a:rPr lang="en-US" dirty="0"/>
              <a:t>, A. </a:t>
            </a:r>
            <a:r>
              <a:rPr lang="en-US" dirty="0" err="1"/>
              <a:t>Zlobin</a:t>
            </a: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US Magnet Development Program</a:t>
            </a:r>
          </a:p>
        </p:txBody>
      </p:sp>
    </p:spTree>
    <p:extLst>
      <p:ext uri="{BB962C8B-B14F-4D97-AF65-F5344CB8AC3E}">
        <p14:creationId xmlns:p14="http://schemas.microsoft.com/office/powerpoint/2010/main" val="351045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52C7-4089-4539-A7EB-8D476367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for a 20 T hybrid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52E2A-37B8-4341-906C-7AEE45DC7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Nb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 Conductor and cable</a:t>
            </a:r>
          </a:p>
          <a:p>
            <a:pPr lvl="1"/>
            <a:r>
              <a:rPr lang="en-US" dirty="0"/>
              <a:t>Comments</a:t>
            </a:r>
          </a:p>
          <a:p>
            <a:pPr lvl="2"/>
            <a:r>
              <a:rPr lang="en-US" dirty="0"/>
              <a:t>Stand diameter not bigger than 1.1 mm</a:t>
            </a:r>
          </a:p>
          <a:p>
            <a:pPr lvl="2"/>
            <a:r>
              <a:rPr lang="en-US" dirty="0"/>
              <a:t>Increased range of Cu/non-Cu ratio from original 1.0±0.1</a:t>
            </a:r>
          </a:p>
          <a:p>
            <a:pPr lvl="3"/>
            <a:r>
              <a:rPr lang="en-US" dirty="0"/>
              <a:t>From FCC experience, HF conductor with 0.8, low field conductor 2.0</a:t>
            </a:r>
          </a:p>
          <a:p>
            <a:pPr lvl="2"/>
            <a:r>
              <a:rPr lang="en-US" dirty="0"/>
              <a:t>Increased RRR from original 60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67233-8B6F-4147-8F68-FBD1568F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31117-B4BF-4617-AF40-5A360B700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A028-1935-407E-8193-247D9E4F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4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5D1C-435E-4C3E-B69F-314F5936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for a 20 T hybrid magnet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9945F-CDD4-400B-A62E-2F9F98DE1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126630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Nb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 Conductor and cable</a:t>
            </a:r>
          </a:p>
          <a:p>
            <a:pPr lvl="1"/>
            <a:r>
              <a:rPr lang="en-US" dirty="0"/>
              <a:t>Cable summary</a:t>
            </a:r>
          </a:p>
          <a:p>
            <a:pPr lvl="2"/>
            <a:r>
              <a:rPr lang="en-US" dirty="0"/>
              <a:t>Dimension before reaction </a:t>
            </a:r>
          </a:p>
          <a:p>
            <a:pPr lvl="3"/>
            <a:r>
              <a:rPr lang="en-US" dirty="0"/>
              <a:t>In MQXF, assumed expansion during reaction is 4.5 % (</a:t>
            </a:r>
            <a:r>
              <a:rPr lang="en-US" dirty="0" err="1"/>
              <a:t>th</a:t>
            </a:r>
            <a:r>
              <a:rPr lang="en-US" dirty="0"/>
              <a:t>), 1.2 % (w)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49858-7A0C-48FF-A8C9-7DB5BCD6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CC997-8527-4A94-9CE4-8F8C1AEB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E0877-5373-409D-9ED4-96934F38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779316-5C41-4B5F-9D11-50FDD4551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4" y="2638008"/>
            <a:ext cx="1197102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CFF6-8E67-4AF0-91DF-330F24F4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for a 20 T hybrid magnet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EF73-3A40-4052-ABAE-8429C565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Bi2212 Conductor and cable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67B11-9DB6-41F5-BA61-CD662C4B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36B8E-7DAA-447A-A2FE-6836FE5EB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0A8EE-9C5C-4463-ACDB-D73CF458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0158BF-8D05-41A0-91F6-4A6C6BDAA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3124200"/>
            <a:ext cx="1197102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4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1974-0DEF-4539-A23A-35F1B426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for a 20 T hybrid magnet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74C81-AFDE-4A4E-9E14-AC3408FB7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001"/>
            <a:ext cx="10972800" cy="12689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Bi2212</a:t>
            </a:r>
          </a:p>
          <a:p>
            <a:pPr lvl="1"/>
            <a:r>
              <a:rPr lang="en-US" dirty="0"/>
              <a:t>Record performance strand RC5/6 about 20% higher than what is currently “comfortably” produced.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7A3E-19CD-45EB-93DD-C8A9C539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B7E6F-5860-4A9A-A59D-9C18D55C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FF895-3CF1-470D-B6D0-544E630B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F3E356-0F23-48A8-939E-A13139B328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2"/>
          <a:stretch/>
        </p:blipFill>
        <p:spPr>
          <a:xfrm>
            <a:off x="273707" y="2554014"/>
            <a:ext cx="5328000" cy="3772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E3C9BF-0094-4540-AEC0-DF98ECD32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32" y="2554014"/>
            <a:ext cx="4814975" cy="372066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77889C-E84E-4E17-A7BD-1FB36104D1DF}"/>
              </a:ext>
            </a:extLst>
          </p:cNvPr>
          <p:cNvCxnSpPr>
            <a:cxnSpLocks/>
          </p:cNvCxnSpPr>
          <p:nvPr/>
        </p:nvCxnSpPr>
        <p:spPr>
          <a:xfrm>
            <a:off x="1187669" y="2977936"/>
            <a:ext cx="79360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179679-A2E7-4047-B4AF-750A9EB3AA5E}"/>
              </a:ext>
            </a:extLst>
          </p:cNvPr>
          <p:cNvCxnSpPr>
            <a:cxnSpLocks/>
          </p:cNvCxnSpPr>
          <p:nvPr/>
        </p:nvCxnSpPr>
        <p:spPr>
          <a:xfrm>
            <a:off x="1224456" y="5642309"/>
            <a:ext cx="78992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17CC41-1E99-4E36-BB4C-96DDA532F9FF}"/>
              </a:ext>
            </a:extLst>
          </p:cNvPr>
          <p:cNvCxnSpPr>
            <a:cxnSpLocks/>
          </p:cNvCxnSpPr>
          <p:nvPr/>
        </p:nvCxnSpPr>
        <p:spPr>
          <a:xfrm>
            <a:off x="9123708" y="2977936"/>
            <a:ext cx="0" cy="2680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B28CF8-5DB9-4D7A-B6F6-14D229E6B21B}"/>
              </a:ext>
            </a:extLst>
          </p:cNvPr>
          <p:cNvCxnSpPr>
            <a:cxnSpLocks/>
          </p:cNvCxnSpPr>
          <p:nvPr/>
        </p:nvCxnSpPr>
        <p:spPr>
          <a:xfrm>
            <a:off x="2812246" y="2941150"/>
            <a:ext cx="0" cy="2680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9B5EE0-126A-4498-B84B-D331D3011658}"/>
              </a:ext>
            </a:extLst>
          </p:cNvPr>
          <p:cNvCxnSpPr>
            <a:cxnSpLocks/>
          </p:cNvCxnSpPr>
          <p:nvPr/>
        </p:nvCxnSpPr>
        <p:spPr>
          <a:xfrm>
            <a:off x="1224455" y="4370557"/>
            <a:ext cx="78992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29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CFF6-8E67-4AF0-91DF-330F24F4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for a 20 T hybrid magnet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EF73-3A40-4052-ABAE-8429C565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REBCO Conductor and cable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Work in progress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67B11-9DB6-41F5-BA61-CD662C4B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36B8E-7DAA-447A-A2FE-6836FE5EB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0A8EE-9C5C-4463-ACDB-D73CF458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674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FA5D-77BF-4837-B36C-CE1A0CA61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for a 20 T hybrid magnet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09E14-ED69-4D17-8111-8849C6C2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Quench protection</a:t>
            </a:r>
          </a:p>
          <a:p>
            <a:pPr lvl="1"/>
            <a:r>
              <a:rPr lang="en-US" dirty="0"/>
              <a:t>Maximum hot spot temperature				350 K</a:t>
            </a:r>
          </a:p>
          <a:p>
            <a:pPr lvl="2"/>
            <a:r>
              <a:rPr lang="en-US" dirty="0"/>
              <a:t>Failure scenarios?</a:t>
            </a:r>
          </a:p>
          <a:p>
            <a:pPr lvl="1"/>
            <a:r>
              <a:rPr lang="en-US" dirty="0"/>
              <a:t>Total time delay						40 </a:t>
            </a:r>
            <a:r>
              <a:rPr lang="en-US" dirty="0" err="1"/>
              <a:t>ms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Maximum voltage to ground @ quench			1.0 kV	</a:t>
            </a:r>
          </a:p>
          <a:p>
            <a:pPr lvl="1"/>
            <a:r>
              <a:rPr lang="en-US" dirty="0"/>
              <a:t>Ground insulation design voltage 			&gt;5 kV</a:t>
            </a:r>
          </a:p>
          <a:p>
            <a:endParaRPr lang="en-US" dirty="0"/>
          </a:p>
          <a:p>
            <a:pPr lvl="1"/>
            <a:r>
              <a:rPr lang="en-US" dirty="0"/>
              <a:t>Powering in series or independent?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ACA64-625F-4668-AAFD-D5BD645A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72162-6BE3-49DA-B889-DDCBDF27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359D1-D712-4492-AC7C-3DCFA084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82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Definition of the goals of the working group</a:t>
            </a:r>
          </a:p>
          <a:p>
            <a:endParaRPr lang="en-US" dirty="0"/>
          </a:p>
          <a:p>
            <a:r>
              <a:rPr lang="en-US" dirty="0"/>
              <a:t>Design criteria for a 20 T hybrid magnet</a:t>
            </a:r>
          </a:p>
          <a:p>
            <a:pPr lvl="1"/>
            <a:r>
              <a:rPr lang="en-US" dirty="0"/>
              <a:t>Changes with respect to previous MDP table for 16 T magnet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120 mm aperture for the next Nb</a:t>
            </a:r>
            <a:r>
              <a:rPr lang="en-US" baseline="-25000" dirty="0">
                <a:solidFill>
                  <a:schemeClr val="accent6"/>
                </a:solidFill>
              </a:rPr>
              <a:t>3</a:t>
            </a:r>
            <a:r>
              <a:rPr lang="en-US" dirty="0">
                <a:solidFill>
                  <a:schemeClr val="accent6"/>
                </a:solidFill>
              </a:rPr>
              <a:t>Sn magnet</a:t>
            </a:r>
          </a:p>
          <a:p>
            <a:endParaRPr lang="en-US" dirty="0"/>
          </a:p>
          <a:p>
            <a:r>
              <a:rPr lang="en-US" dirty="0"/>
              <a:t>Overview of current hybrid work</a:t>
            </a:r>
          </a:p>
          <a:p>
            <a:endParaRPr lang="en-US" dirty="0"/>
          </a:p>
          <a:p>
            <a:r>
              <a:rPr lang="en-US" dirty="0"/>
              <a:t>Action items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75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E95A1-A7E6-40ED-9F7A-30470BC1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aperture in a 20 T hybrid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AD90B-D9FC-4EB6-838D-48C82D225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001"/>
            <a:ext cx="10972800" cy="9725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With properties describe above </a:t>
            </a:r>
            <a:r>
              <a:rPr lang="en-US" dirty="0">
                <a:solidFill>
                  <a:schemeClr val="accent6"/>
                </a:solidFill>
              </a:rPr>
              <a:t>Nb</a:t>
            </a:r>
            <a:r>
              <a:rPr lang="en-US" baseline="-25000" dirty="0">
                <a:solidFill>
                  <a:schemeClr val="accent6"/>
                </a:solidFill>
              </a:rPr>
              <a:t>3</a:t>
            </a:r>
            <a:r>
              <a:rPr lang="en-US" dirty="0">
                <a:solidFill>
                  <a:schemeClr val="accent6"/>
                </a:solidFill>
              </a:rPr>
              <a:t>Sn and Bi2212 </a:t>
            </a:r>
            <a:r>
              <a:rPr lang="en-US" dirty="0"/>
              <a:t>cross at </a:t>
            </a:r>
            <a:r>
              <a:rPr lang="en-US" dirty="0">
                <a:solidFill>
                  <a:schemeClr val="accent6"/>
                </a:solidFill>
              </a:rPr>
              <a:t>14.5 T at 4.5 K </a:t>
            </a:r>
            <a:r>
              <a:rPr lang="en-US" dirty="0"/>
              <a:t>and </a:t>
            </a:r>
            <a:r>
              <a:rPr lang="en-US" dirty="0">
                <a:solidFill>
                  <a:schemeClr val="accent6"/>
                </a:solidFill>
              </a:rPr>
              <a:t>17 T at 1.9 K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68840-8B24-4A64-93B1-06DD9D0B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C0DA-4734-4AF8-BFCF-FDF15EDC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D34A1-3AC7-4AFD-9D96-2390BD2F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C5BBB4-450F-4426-B8F0-C00D2F203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339" y="2368020"/>
            <a:ext cx="5426925" cy="3941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B36DF6-6E6A-4EE0-AD4A-65EB274D9A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2"/>
          <a:stretch/>
        </p:blipFill>
        <p:spPr>
          <a:xfrm>
            <a:off x="8630766" y="2355444"/>
            <a:ext cx="3561234" cy="25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02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7F4B-14F3-4CEF-9D08-DEBB3D1E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aperture in a 20 T hybrid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B498B-1152-4CD2-982A-651900AAC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000"/>
            <a:ext cx="7142584" cy="46413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Analytical model</a:t>
            </a:r>
          </a:p>
          <a:p>
            <a:pPr lvl="1"/>
            <a:r>
              <a:rPr lang="en-US" dirty="0"/>
              <a:t>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Lucas Brouwer</a:t>
            </a:r>
          </a:p>
          <a:p>
            <a:r>
              <a:rPr lang="en-US" dirty="0"/>
              <a:t>Thick shell with cos</a:t>
            </a:r>
            <a:r>
              <a:rPr lang="en-US" dirty="0">
                <a:sym typeface="Symbol" panose="05050102010706020507" pitchFamily="18" charset="2"/>
              </a:rPr>
              <a:t> distribution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Bore field = conductor peak field</a:t>
            </a:r>
          </a:p>
          <a:p>
            <a:r>
              <a:rPr lang="en-US" dirty="0">
                <a:sym typeface="Symbol" panose="05050102010706020507" pitchFamily="18" charset="2"/>
              </a:rPr>
              <a:t>2 CCT winding layers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Bi2212</a:t>
            </a:r>
            <a:r>
              <a:rPr lang="en-US" dirty="0">
                <a:sym typeface="Symbol" panose="05050102010706020507" pitchFamily="18" charset="2"/>
              </a:rPr>
              <a:t> and </a:t>
            </a:r>
            <a:r>
              <a:rPr lang="en-US" b="1" dirty="0">
                <a:sym typeface="Symbol" panose="05050102010706020507" pitchFamily="18" charset="2"/>
              </a:rPr>
              <a:t>Nb</a:t>
            </a:r>
            <a:r>
              <a:rPr lang="en-US" b="1" baseline="-25000" dirty="0">
                <a:sym typeface="Symbol" panose="05050102010706020507" pitchFamily="18" charset="2"/>
              </a:rPr>
              <a:t>3</a:t>
            </a:r>
            <a:r>
              <a:rPr lang="en-US" b="1" dirty="0">
                <a:sym typeface="Symbol" panose="05050102010706020507" pitchFamily="18" charset="2"/>
              </a:rPr>
              <a:t>Sn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>
                <a:sym typeface="Symbol" panose="05050102010706020507" pitchFamily="18" charset="2"/>
              </a:rPr>
              <a:t>From </a:t>
            </a:r>
            <a:r>
              <a:rPr lang="en-US" dirty="0" err="1">
                <a:sym typeface="Symbol" panose="05050102010706020507" pitchFamily="18" charset="2"/>
              </a:rPr>
              <a:t>J</a:t>
            </a:r>
            <a:r>
              <a:rPr lang="en-US" baseline="-25000" dirty="0" err="1">
                <a:sym typeface="Symbol" panose="05050102010706020507" pitchFamily="18" charset="2"/>
              </a:rPr>
              <a:t>c</a:t>
            </a:r>
            <a:r>
              <a:rPr lang="en-US" dirty="0">
                <a:sym typeface="Symbol" panose="05050102010706020507" pitchFamily="18" charset="2"/>
              </a:rPr>
              <a:t> to </a:t>
            </a:r>
            <a:r>
              <a:rPr lang="en-US" dirty="0" err="1">
                <a:sym typeface="Symbol" panose="05050102010706020507" pitchFamily="18" charset="2"/>
              </a:rPr>
              <a:t>J</a:t>
            </a:r>
            <a:r>
              <a:rPr lang="en-US" baseline="-25000" dirty="0" err="1">
                <a:sym typeface="Symbol" panose="05050102010706020507" pitchFamily="18" charset="2"/>
              </a:rPr>
              <a:t>overall</a:t>
            </a:r>
            <a:r>
              <a:rPr lang="en-US" dirty="0">
                <a:sym typeface="Symbol" panose="05050102010706020507" pitchFamily="18" charset="2"/>
              </a:rPr>
              <a:t>  keeping into account spar and ribs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A1DE3-6E35-463B-8A4C-8C422EBC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83F5-D6B4-487F-90C8-A0107078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29E57-655A-4C99-AE96-57FE3A0F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8" name="Donut 8">
            <a:extLst>
              <a:ext uri="{FF2B5EF4-FFF2-40B4-BE49-F238E27FC236}">
                <a16:creationId xmlns:a16="http://schemas.microsoft.com/office/drawing/2014/main" id="{E0D4EBED-7640-4229-84D2-22FFD79F31B4}"/>
              </a:ext>
            </a:extLst>
          </p:cNvPr>
          <p:cNvSpPr/>
          <p:nvPr/>
        </p:nvSpPr>
        <p:spPr>
          <a:xfrm>
            <a:off x="8806470" y="2936114"/>
            <a:ext cx="1813651" cy="1807285"/>
          </a:xfrm>
          <a:prstGeom prst="don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10">
            <a:extLst>
              <a:ext uri="{FF2B5EF4-FFF2-40B4-BE49-F238E27FC236}">
                <a16:creationId xmlns:a16="http://schemas.microsoft.com/office/drawing/2014/main" id="{DF74470C-7589-4FE2-A7F6-724E3489C59E}"/>
              </a:ext>
            </a:extLst>
          </p:cNvPr>
          <p:cNvSpPr/>
          <p:nvPr/>
        </p:nvSpPr>
        <p:spPr>
          <a:xfrm>
            <a:off x="7857981" y="1988840"/>
            <a:ext cx="3710627" cy="3694347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63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6D2DA-59D6-4D83-B473-92FFA5D0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aperture in a 20 T hybrid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953C6-1100-4C56-822C-88E4F04FE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000"/>
            <a:ext cx="5054352" cy="46413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Results</a:t>
            </a:r>
          </a:p>
          <a:p>
            <a:pPr lvl="1"/>
            <a:r>
              <a:rPr lang="en-US" dirty="0"/>
              <a:t>Let’s assume 1.9 K</a:t>
            </a:r>
          </a:p>
          <a:p>
            <a:pPr lvl="2"/>
            <a:r>
              <a:rPr lang="en-US" dirty="0"/>
              <a:t>So crossing at 17 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19 T</a:t>
            </a:r>
            <a:r>
              <a:rPr lang="en-US" dirty="0"/>
              <a:t> short sample </a:t>
            </a:r>
            <a:r>
              <a:rPr lang="en-US" dirty="0" err="1"/>
              <a:t>B</a:t>
            </a:r>
            <a:r>
              <a:rPr lang="en-US" baseline="-25000" dirty="0" err="1"/>
              <a:t>bore</a:t>
            </a:r>
            <a:endParaRPr lang="en-US" baseline="-25000" dirty="0"/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90 m</a:t>
            </a:r>
            <a:r>
              <a:rPr lang="en-US" dirty="0"/>
              <a:t>m aperture Nb</a:t>
            </a:r>
            <a:r>
              <a:rPr lang="en-US" baseline="-25000" dirty="0"/>
              <a:t>3</a:t>
            </a:r>
            <a:r>
              <a:rPr lang="en-US" dirty="0"/>
              <a:t>Sn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20 T</a:t>
            </a:r>
            <a:r>
              <a:rPr lang="en-US" dirty="0"/>
              <a:t> short sample </a:t>
            </a:r>
            <a:r>
              <a:rPr lang="en-US" dirty="0" err="1"/>
              <a:t>B</a:t>
            </a:r>
            <a:r>
              <a:rPr lang="en-US" baseline="-25000" dirty="0" err="1"/>
              <a:t>bore</a:t>
            </a:r>
            <a:endParaRPr lang="en-US" dirty="0"/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95-100 mm </a:t>
            </a:r>
            <a:r>
              <a:rPr lang="en-US" dirty="0"/>
              <a:t>aperture Nb</a:t>
            </a:r>
            <a:r>
              <a:rPr lang="en-US" baseline="-25000" dirty="0"/>
              <a:t>3</a:t>
            </a:r>
            <a:r>
              <a:rPr lang="en-US" dirty="0"/>
              <a:t>Sn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23 T</a:t>
            </a:r>
            <a:r>
              <a:rPr lang="en-US" dirty="0"/>
              <a:t> short sample </a:t>
            </a:r>
            <a:r>
              <a:rPr lang="en-US" dirty="0" err="1"/>
              <a:t>B</a:t>
            </a:r>
            <a:r>
              <a:rPr lang="en-US" baseline="-25000" dirty="0" err="1"/>
              <a:t>bore</a:t>
            </a:r>
            <a:endParaRPr lang="en-US" dirty="0"/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115-120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mm</a:t>
            </a:r>
            <a:r>
              <a:rPr lang="en-US" dirty="0"/>
              <a:t> aperture Nb</a:t>
            </a:r>
            <a:r>
              <a:rPr lang="en-US" baseline="-25000" dirty="0"/>
              <a:t>3</a:t>
            </a:r>
            <a:r>
              <a:rPr lang="en-US" dirty="0"/>
              <a:t>Sn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99E42-9673-44F6-B82A-BA3E70C12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3604E-3223-4E93-A718-FABF1310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BAC6D-75BF-4980-883A-79DFB4F2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C4FF13D9-AA43-46D8-9DB7-419298665E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r="6947"/>
          <a:stretch/>
        </p:blipFill>
        <p:spPr>
          <a:xfrm>
            <a:off x="5735960" y="1268760"/>
            <a:ext cx="6264696" cy="48245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30239E-0B1A-4507-A17B-C4E1CC411419}"/>
              </a:ext>
            </a:extLst>
          </p:cNvPr>
          <p:cNvCxnSpPr>
            <a:cxnSpLocks/>
          </p:cNvCxnSpPr>
          <p:nvPr/>
        </p:nvCxnSpPr>
        <p:spPr>
          <a:xfrm>
            <a:off x="6240016" y="2420888"/>
            <a:ext cx="4464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97D26A-9452-4D70-9D98-438EDDA3AD37}"/>
              </a:ext>
            </a:extLst>
          </p:cNvPr>
          <p:cNvCxnSpPr>
            <a:cxnSpLocks/>
          </p:cNvCxnSpPr>
          <p:nvPr/>
        </p:nvCxnSpPr>
        <p:spPr>
          <a:xfrm>
            <a:off x="7109425" y="1353607"/>
            <a:ext cx="4838328" cy="191587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96E13B0-D0DD-438A-9614-AE1DAF5F2D80}"/>
              </a:ext>
            </a:extLst>
          </p:cNvPr>
          <p:cNvSpPr txBox="1"/>
          <p:nvPr/>
        </p:nvSpPr>
        <p:spPr>
          <a:xfrm>
            <a:off x="7824192" y="1164847"/>
            <a:ext cx="117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 T short</a:t>
            </a:r>
          </a:p>
          <a:p>
            <a:r>
              <a:rPr lang="en-US" dirty="0"/>
              <a:t>      sample</a:t>
            </a:r>
          </a:p>
        </p:txBody>
      </p:sp>
    </p:spTree>
    <p:extLst>
      <p:ext uri="{BB962C8B-B14F-4D97-AF65-F5344CB8AC3E}">
        <p14:creationId xmlns:p14="http://schemas.microsoft.com/office/powerpoint/2010/main" val="296852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Design criteria for a 20 T hybrid magnet</a:t>
            </a:r>
          </a:p>
          <a:p>
            <a:pPr lvl="1"/>
            <a:r>
              <a:rPr lang="en-US" dirty="0"/>
              <a:t>Changes with respect to previous MDP table for 16 T magnet</a:t>
            </a:r>
          </a:p>
          <a:p>
            <a:pPr lvl="1"/>
            <a:r>
              <a:rPr lang="en-US" dirty="0"/>
              <a:t>120 mm aperture for the next Nb</a:t>
            </a:r>
            <a:r>
              <a:rPr lang="en-US" baseline="-25000" dirty="0"/>
              <a:t>3</a:t>
            </a:r>
            <a:r>
              <a:rPr lang="en-US" dirty="0"/>
              <a:t>Sn magnet </a:t>
            </a:r>
          </a:p>
          <a:p>
            <a:endParaRPr lang="en-US" dirty="0"/>
          </a:p>
          <a:p>
            <a:r>
              <a:rPr lang="en-US" dirty="0"/>
              <a:t>Action items</a:t>
            </a:r>
          </a:p>
          <a:p>
            <a:endParaRPr lang="en-US" dirty="0"/>
          </a:p>
          <a:p>
            <a:r>
              <a:rPr lang="en-US" dirty="0"/>
              <a:t>In appendix </a:t>
            </a:r>
          </a:p>
          <a:p>
            <a:pPr lvl="1"/>
            <a:r>
              <a:rPr lang="en-US" dirty="0"/>
              <a:t>Definition of the goals of the working group</a:t>
            </a:r>
          </a:p>
          <a:p>
            <a:pPr lvl="1"/>
            <a:r>
              <a:rPr lang="en-US" dirty="0"/>
              <a:t>Overview of current hybrid 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682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D1E5A-B28F-4EB9-BE12-2F9D9E0C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aperture in a 20 T hybrid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3541D-7BA6-449B-9FF9-425969B96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for the assumed conductor properties, and according on a simplified analytical model, the 120 mm aperture chosen for the next Nb</a:t>
            </a:r>
            <a:r>
              <a:rPr lang="en-US" baseline="-25000" dirty="0"/>
              <a:t>3</a:t>
            </a:r>
            <a:r>
              <a:rPr lang="en-US" dirty="0"/>
              <a:t>Sn magnet seems a reasonable number also for a future 20T hybrid magnet</a:t>
            </a:r>
          </a:p>
          <a:p>
            <a:endParaRPr lang="en-US" dirty="0"/>
          </a:p>
          <a:p>
            <a:r>
              <a:rPr lang="en-US" dirty="0"/>
              <a:t>120 mm has been a “practical” choice</a:t>
            </a:r>
          </a:p>
          <a:p>
            <a:pPr lvl="1"/>
            <a:r>
              <a:rPr lang="en-US" dirty="0"/>
              <a:t>Input from HTS program (in particular REBCO one)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0CF5B-9736-492C-884F-B1F9A95F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A7646-260C-4348-B5B0-954D87C4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0CB84-C4A6-4997-9369-8DFF61FC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94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95A9-6645-4699-BCB2-59E027E5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905B2-1F58-4444-A6E6-0CD08FC44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criteria based on feedbacks</a:t>
            </a:r>
          </a:p>
          <a:p>
            <a:endParaRPr lang="en-US" dirty="0"/>
          </a:p>
          <a:p>
            <a:r>
              <a:rPr lang="en-US" dirty="0"/>
              <a:t>Complete CORC inventory and Je</a:t>
            </a:r>
          </a:p>
          <a:p>
            <a:endParaRPr lang="en-US" dirty="0"/>
          </a:p>
          <a:p>
            <a:r>
              <a:rPr lang="en-US" dirty="0"/>
              <a:t>Refine Aperture/thickness analysis</a:t>
            </a:r>
          </a:p>
          <a:p>
            <a:endParaRPr lang="en-US" dirty="0"/>
          </a:p>
          <a:p>
            <a:r>
              <a:rPr lang="en-US" dirty="0"/>
              <a:t>Continue the update of current hybrid program (input from Ramesh and Sacha)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04EE7-04AF-481B-9909-0360FC2D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702F-872B-4EE2-97BD-1422429E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3A92D-45B5-400C-AC23-E1E70283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14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7307-4DFA-41DA-B6A0-0D84A9D1F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CD67A-42FC-478B-B866-8185B13FD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B43D9-D0C2-4CD8-943E-FAB38DA94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F6B8B-D69F-4EA0-B218-01842574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9B04E-0F26-452E-84E3-A29B3422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7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0566-E8EB-4EBF-AE54-5071D7D6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goal of the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51CB4-B144-4FB5-9DBC-8F2546852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Conceptual design of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20 T hybrid HTS-LTS magnet</a:t>
            </a:r>
          </a:p>
          <a:p>
            <a:pPr lvl="1"/>
            <a:r>
              <a:rPr lang="en-US" dirty="0"/>
              <a:t>Comparative analysis of different design options for a 20 T hybrid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</a:t>
            </a:r>
            <a:r>
              <a:rPr lang="en-US" dirty="0">
                <a:sym typeface="Symbol" panose="05050102010706020507" pitchFamily="18" charset="2"/>
              </a:rPr>
              <a:t> design and its stress-management options</a:t>
            </a:r>
          </a:p>
          <a:p>
            <a:pPr lvl="3"/>
            <a:r>
              <a:rPr lang="en-US" dirty="0">
                <a:sym typeface="Symbol" panose="05050102010706020507" pitchFamily="18" charset="2"/>
              </a:rPr>
              <a:t>“Traditional” </a:t>
            </a:r>
            <a:r>
              <a:rPr lang="en-US" dirty="0"/>
              <a:t>Cos</a:t>
            </a:r>
            <a:r>
              <a:rPr lang="en-US" dirty="0">
                <a:sym typeface="Symbol" panose="05050102010706020507" pitchFamily="18" charset="2"/>
              </a:rPr>
              <a:t></a:t>
            </a:r>
          </a:p>
          <a:p>
            <a:pPr lvl="3"/>
            <a:r>
              <a:rPr lang="en-US" dirty="0">
                <a:sym typeface="Symbol" panose="05050102010706020507" pitchFamily="18" charset="2"/>
              </a:rPr>
              <a:t>Canted </a:t>
            </a:r>
            <a:r>
              <a:rPr lang="en-US" dirty="0"/>
              <a:t>Cos</a:t>
            </a:r>
            <a:r>
              <a:rPr lang="en-US" dirty="0">
                <a:sym typeface="Symbol" panose="05050102010706020507" pitchFamily="18" charset="2"/>
              </a:rPr>
              <a:t> (CCT)</a:t>
            </a:r>
          </a:p>
          <a:p>
            <a:pPr lvl="3"/>
            <a:r>
              <a:rPr lang="en-US" dirty="0">
                <a:sym typeface="Symbol" panose="05050102010706020507" pitchFamily="18" charset="2"/>
              </a:rPr>
              <a:t>Stress management </a:t>
            </a:r>
            <a:r>
              <a:rPr lang="en-US" dirty="0"/>
              <a:t>Cos</a:t>
            </a:r>
            <a:r>
              <a:rPr lang="en-US" dirty="0">
                <a:sym typeface="Symbol" panose="05050102010706020507" pitchFamily="18" charset="2"/>
              </a:rPr>
              <a:t> (SMCT)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Block-type</a:t>
            </a:r>
            <a:r>
              <a:rPr lang="en-US" dirty="0">
                <a:sym typeface="Symbol" panose="05050102010706020507" pitchFamily="18" charset="2"/>
              </a:rPr>
              <a:t> coil design 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Common-coil</a:t>
            </a:r>
            <a:r>
              <a:rPr lang="en-US" dirty="0">
                <a:sym typeface="Symbol" panose="05050102010706020507" pitchFamily="18" charset="2"/>
              </a:rPr>
              <a:t> design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Definition of general design criteria: aperture, field, margin…..</a:t>
            </a:r>
            <a:endParaRPr lang="en-US" dirty="0"/>
          </a:p>
          <a:p>
            <a:pPr lvl="1"/>
            <a:r>
              <a:rPr lang="en-US" dirty="0"/>
              <a:t>Analysis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challenges </a:t>
            </a:r>
            <a:r>
              <a:rPr lang="en-US" dirty="0"/>
              <a:t>specifically of hybrid magnets</a:t>
            </a:r>
          </a:p>
          <a:p>
            <a:pPr lvl="2"/>
            <a:r>
              <a:rPr lang="en-US" dirty="0"/>
              <a:t>Integration of LTS/HTS, mechanics, protection, powering, diagnostics, test facility…..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D8C26-A3EE-46CE-9FCB-B4B0A7E3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549AC-7DDA-4315-9458-DA7A6017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326B0-5350-4077-AB05-37C3A54F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35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60F5-0854-465B-AF50-2CC169258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goal of the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148E6-A412-4142-BD32-3F3E60571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Conceptual design of a </a:t>
            </a:r>
            <a:r>
              <a:rPr lang="en-US" dirty="0">
                <a:solidFill>
                  <a:schemeClr val="accent6"/>
                </a:solidFill>
              </a:rPr>
              <a:t>20 T hybrid HTS-LTS magnet</a:t>
            </a:r>
          </a:p>
          <a:p>
            <a:pPr lvl="1"/>
            <a:r>
              <a:rPr lang="en-US" dirty="0"/>
              <a:t>Comparative analysis of different design options for a 20 T hybrid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Cos</a:t>
            </a:r>
            <a:r>
              <a:rPr lang="en-US" dirty="0">
                <a:solidFill>
                  <a:schemeClr val="accent6"/>
                </a:solidFill>
                <a:sym typeface="Symbol" panose="05050102010706020507" pitchFamily="18" charset="2"/>
              </a:rPr>
              <a:t></a:t>
            </a:r>
            <a:r>
              <a:rPr lang="en-US" dirty="0">
                <a:sym typeface="Symbol" panose="05050102010706020507" pitchFamily="18" charset="2"/>
              </a:rPr>
              <a:t> design and its stress-management options</a:t>
            </a:r>
          </a:p>
          <a:p>
            <a:pPr lvl="3"/>
            <a:r>
              <a:rPr lang="en-US" dirty="0">
                <a:sym typeface="Symbol" panose="05050102010706020507" pitchFamily="18" charset="2"/>
              </a:rPr>
              <a:t>“Traditional” </a:t>
            </a:r>
            <a:r>
              <a:rPr lang="en-US" dirty="0"/>
              <a:t>Cos</a:t>
            </a:r>
            <a:r>
              <a:rPr lang="en-US" dirty="0">
                <a:sym typeface="Symbol" panose="05050102010706020507" pitchFamily="18" charset="2"/>
              </a:rPr>
              <a:t></a:t>
            </a:r>
          </a:p>
          <a:p>
            <a:pPr lvl="3"/>
            <a:r>
              <a:rPr lang="en-US" dirty="0">
                <a:sym typeface="Symbol" panose="05050102010706020507" pitchFamily="18" charset="2"/>
              </a:rPr>
              <a:t>Canted </a:t>
            </a:r>
            <a:r>
              <a:rPr lang="en-US" dirty="0"/>
              <a:t>Cos</a:t>
            </a:r>
            <a:r>
              <a:rPr lang="en-US" dirty="0">
                <a:sym typeface="Symbol" panose="05050102010706020507" pitchFamily="18" charset="2"/>
              </a:rPr>
              <a:t> (CCT)</a:t>
            </a:r>
          </a:p>
          <a:p>
            <a:pPr lvl="3"/>
            <a:r>
              <a:rPr lang="en-US" dirty="0">
                <a:sym typeface="Symbol" panose="05050102010706020507" pitchFamily="18" charset="2"/>
              </a:rPr>
              <a:t>Stress management </a:t>
            </a:r>
            <a:r>
              <a:rPr lang="en-US" dirty="0"/>
              <a:t>Cos</a:t>
            </a:r>
            <a:r>
              <a:rPr lang="en-US" dirty="0">
                <a:sym typeface="Symbol" panose="05050102010706020507" pitchFamily="18" charset="2"/>
              </a:rPr>
              <a:t> (SMCT)</a:t>
            </a:r>
          </a:p>
          <a:p>
            <a:pPr lvl="2"/>
            <a:r>
              <a:rPr lang="en-US" dirty="0">
                <a:solidFill>
                  <a:schemeClr val="accent6"/>
                </a:solidFill>
                <a:sym typeface="Symbol" panose="05050102010706020507" pitchFamily="18" charset="2"/>
              </a:rPr>
              <a:t>Block-type</a:t>
            </a:r>
            <a:r>
              <a:rPr lang="en-US" dirty="0">
                <a:sym typeface="Symbol" panose="05050102010706020507" pitchFamily="18" charset="2"/>
              </a:rPr>
              <a:t> coil design </a:t>
            </a:r>
          </a:p>
          <a:p>
            <a:pPr lvl="2"/>
            <a:r>
              <a:rPr lang="en-US" dirty="0">
                <a:solidFill>
                  <a:schemeClr val="accent6"/>
                </a:solidFill>
                <a:sym typeface="Symbol" panose="05050102010706020507" pitchFamily="18" charset="2"/>
              </a:rPr>
              <a:t>Common-coil</a:t>
            </a:r>
            <a:r>
              <a:rPr lang="en-US" dirty="0">
                <a:sym typeface="Symbol" panose="05050102010706020507" pitchFamily="18" charset="2"/>
              </a:rPr>
              <a:t> design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Definition of general design criteria: aperture, field, margin…..</a:t>
            </a:r>
            <a:endParaRPr lang="en-US" dirty="0"/>
          </a:p>
          <a:p>
            <a:pPr lvl="1"/>
            <a:r>
              <a:rPr lang="en-US" dirty="0"/>
              <a:t>Analysis of </a:t>
            </a:r>
            <a:r>
              <a:rPr lang="en-US" dirty="0">
                <a:solidFill>
                  <a:schemeClr val="accent6"/>
                </a:solidFill>
              </a:rPr>
              <a:t>challenges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specifically of hybrid magnets</a:t>
            </a:r>
          </a:p>
          <a:p>
            <a:pPr lvl="2"/>
            <a:r>
              <a:rPr lang="en-US" dirty="0"/>
              <a:t>Integration of LTS/HTS, mechanics, protection, powering, diagnostics, test facility…..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B62A1-99DD-4B69-8235-C080B54B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68A67-C56F-4576-B182-A7F407BE7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B5E82-F971-46F6-97A2-5D7AEDE7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410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283F5-5009-44D5-9063-214FD557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goal of the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594B0-C217-471A-998A-D60A2342C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001"/>
            <a:ext cx="10972800" cy="836864"/>
          </a:xfrm>
        </p:spPr>
        <p:txBody>
          <a:bodyPr/>
          <a:lstStyle/>
          <a:p>
            <a:r>
              <a:rPr lang="en-US" dirty="0"/>
              <a:t>An example: 16 T dipole magnets for FCC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A5E53-48C9-4882-A92A-EE45AACD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4BD25-BFC6-43A3-9C5F-41025874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C42C2-267A-42ED-9199-E1C8180E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3A5313-470E-4932-90BA-3980CB4C7756}"/>
              </a:ext>
            </a:extLst>
          </p:cNvPr>
          <p:cNvSpPr txBox="1">
            <a:spLocks/>
          </p:cNvSpPr>
          <p:nvPr/>
        </p:nvSpPr>
        <p:spPr>
          <a:xfrm>
            <a:off x="609600" y="4653136"/>
            <a:ext cx="10972800" cy="1507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Ideally the goal should be to carried out the full 2D design and analysis of a 20 T hybrid for all the design options considered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</a:t>
            </a:r>
            <a:r>
              <a:rPr lang="en-US" dirty="0">
                <a:sym typeface="Symbol" panose="05050102010706020507" pitchFamily="18" charset="2"/>
              </a:rPr>
              <a:t> design and its stress-management options,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Block-type</a:t>
            </a:r>
            <a:r>
              <a:rPr lang="en-US" dirty="0">
                <a:sym typeface="Symbol" panose="05050102010706020507" pitchFamily="18" charset="2"/>
              </a:rPr>
              <a:t> design,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Common-coil</a:t>
            </a:r>
            <a:r>
              <a:rPr lang="en-US" dirty="0">
                <a:sym typeface="Symbol" panose="05050102010706020507" pitchFamily="18" charset="2"/>
              </a:rPr>
              <a:t> design</a:t>
            </a:r>
          </a:p>
          <a:p>
            <a:r>
              <a:rPr lang="en-US" sz="3000" dirty="0">
                <a:sym typeface="Symbol" panose="05050102010706020507" pitchFamily="18" charset="2"/>
              </a:rPr>
              <a:t>In addition, 3D considerations will be included in the comparison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4D7F74-D683-4DC4-9D94-176B3B007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036"/>
          <a:stretch/>
        </p:blipFill>
        <p:spPr>
          <a:xfrm>
            <a:off x="806268" y="1841834"/>
            <a:ext cx="5237922" cy="2453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64E075-0EC7-40B1-A77F-FE014910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5" t="46177" b="5030"/>
          <a:stretch/>
        </p:blipFill>
        <p:spPr>
          <a:xfrm>
            <a:off x="6147811" y="1813082"/>
            <a:ext cx="4916557" cy="26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00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0940-E523-4D1B-85E0-0274EA62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goal of the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FB352-49F2-4EE9-9DE6-044A26400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000"/>
            <a:ext cx="4766320" cy="464137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Time frame</a:t>
            </a:r>
            <a:r>
              <a:rPr lang="en-US" dirty="0"/>
              <a:t>: 2020 – 2023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Methods</a:t>
            </a:r>
          </a:p>
          <a:p>
            <a:pPr lvl="1"/>
            <a:r>
              <a:rPr lang="en-US" dirty="0"/>
              <a:t>Modeling effort</a:t>
            </a:r>
          </a:p>
          <a:p>
            <a:pPr lvl="2"/>
            <a:r>
              <a:rPr lang="en-US" dirty="0"/>
              <a:t>“classical 2D/3D” mechanical, magnetic and QH simulations</a:t>
            </a:r>
          </a:p>
          <a:p>
            <a:pPr lvl="3"/>
            <a:r>
              <a:rPr lang="en-US" dirty="0"/>
              <a:t>Developing new modeling techniques is not part of this task</a:t>
            </a:r>
          </a:p>
          <a:p>
            <a:pPr lvl="3"/>
            <a:r>
              <a:rPr lang="en-US" dirty="0"/>
              <a:t>However, if new tool/analysis is required </a:t>
            </a:r>
            <a:r>
              <a:rPr lang="en-US" dirty="0">
                <a:sym typeface="Wingdings" panose="05000000000000000000" pitchFamily="2" charset="2"/>
              </a:rPr>
              <a:t> feed-back to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Technology area (III), modeling and simulations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14BE-293D-470A-9561-ECB33C2B3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ADD6B-5EF7-4029-A7E1-67E81E29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8C7A1-6F1C-49EB-A365-E17E49A2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8C48DE-7404-41EC-AACD-8B9F0603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649" y="1815911"/>
            <a:ext cx="6260603" cy="35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73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56F8-CBBF-4183-8728-6BD711DE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goal of the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679F3-E641-4CA3-8A3F-B988F7FB5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Review and follow-up </a:t>
            </a:r>
            <a:r>
              <a:rPr lang="en-US" dirty="0">
                <a:sym typeface="Symbol" panose="05050102010706020507" pitchFamily="18" charset="2"/>
              </a:rPr>
              <a:t>of current work towards 9-15 T hybrid magnets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This current work can be divided in two steps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Step 1</a:t>
            </a:r>
            <a:r>
              <a:rPr lang="en-US" dirty="0">
                <a:sym typeface="Symbol" panose="05050102010706020507" pitchFamily="18" charset="2"/>
              </a:rPr>
              <a:t>: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9-12 T</a:t>
            </a:r>
            <a:r>
              <a:rPr lang="en-US" dirty="0">
                <a:solidFill>
                  <a:schemeClr val="accent6"/>
                </a:solidFill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field level</a:t>
            </a:r>
          </a:p>
          <a:p>
            <a:pPr lvl="3"/>
            <a:r>
              <a:rPr lang="en-US" dirty="0">
                <a:sym typeface="Symbol" panose="05050102010706020507" pitchFamily="18" charset="2"/>
              </a:rPr>
              <a:t>It involves the use of existing Nb</a:t>
            </a:r>
            <a:r>
              <a:rPr lang="en-US" baseline="-25000" dirty="0">
                <a:sym typeface="Symbol" panose="05050102010706020507" pitchFamily="18" charset="2"/>
              </a:rPr>
              <a:t>3</a:t>
            </a:r>
            <a:r>
              <a:rPr lang="en-US" dirty="0">
                <a:sym typeface="Symbol" panose="05050102010706020507" pitchFamily="18" charset="2"/>
              </a:rPr>
              <a:t>Sn magnets as background for low field HTS inserts</a:t>
            </a:r>
          </a:p>
          <a:p>
            <a:pPr lvl="3"/>
            <a:r>
              <a:rPr lang="en-US" dirty="0">
                <a:sym typeface="Symbol" panose="05050102010706020507" pitchFamily="18" charset="2"/>
              </a:rPr>
              <a:t>The time frame is the 2020-2021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Step 2</a:t>
            </a:r>
            <a:r>
              <a:rPr lang="en-US" dirty="0">
                <a:sym typeface="Symbol" panose="05050102010706020507" pitchFamily="18" charset="2"/>
              </a:rPr>
              <a:t>: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13-15 T</a:t>
            </a:r>
            <a:r>
              <a:rPr lang="en-US" dirty="0">
                <a:solidFill>
                  <a:schemeClr val="accent6"/>
                </a:solidFill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field level</a:t>
            </a:r>
          </a:p>
          <a:p>
            <a:pPr lvl="3"/>
            <a:r>
              <a:rPr lang="en-US" dirty="0">
                <a:sym typeface="Symbol" panose="05050102010706020507" pitchFamily="18" charset="2"/>
              </a:rPr>
              <a:t>It involves the fabrication of a new Nb</a:t>
            </a:r>
            <a:r>
              <a:rPr lang="en-US" baseline="-25000" dirty="0">
                <a:sym typeface="Symbol" panose="05050102010706020507" pitchFamily="18" charset="2"/>
              </a:rPr>
              <a:t>3</a:t>
            </a:r>
            <a:r>
              <a:rPr lang="en-US" dirty="0">
                <a:sym typeface="Symbol" panose="05050102010706020507" pitchFamily="18" charset="2"/>
              </a:rPr>
              <a:t>Sn magnet generating a about 11 T in a large aperture for 3-5 T insert coils</a:t>
            </a:r>
          </a:p>
          <a:p>
            <a:pPr lvl="3"/>
            <a:r>
              <a:rPr lang="en-US" dirty="0">
                <a:sym typeface="Symbol" panose="05050102010706020507" pitchFamily="18" charset="2"/>
              </a:rPr>
              <a:t>The time frame is the 2021-2023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The goal is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collect and organize information </a:t>
            </a:r>
            <a:r>
              <a:rPr lang="en-US" dirty="0">
                <a:sym typeface="Symbol" panose="05050102010706020507" pitchFamily="18" charset="2"/>
              </a:rPr>
              <a:t>from these programs (responsibility of area I and area II) to provide inputs for 20 T hybrid design 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DF77B-6F1E-409B-8221-914EAF65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EBA6C-8F57-47C5-AEC6-4714C478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EAE31-C1EC-4626-AA87-40758FC2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6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517F-14CD-422B-B3E8-E9B83186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for a 20 T hybrid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3F1F9-0575-4BAC-9974-9C12C95B4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76485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Previous work within MDP on a 16 T dipole magnet</a:t>
            </a:r>
          </a:p>
          <a:p>
            <a:pPr lvl="1"/>
            <a:r>
              <a:rPr lang="en-US" dirty="0" err="1"/>
              <a:t>GianLuca</a:t>
            </a:r>
            <a:r>
              <a:rPr lang="en-US" dirty="0"/>
              <a:t> </a:t>
            </a:r>
            <a:r>
              <a:rPr lang="en-US" dirty="0" err="1"/>
              <a:t>Sabbi</a:t>
            </a:r>
            <a:r>
              <a:rPr lang="en-US" dirty="0"/>
              <a:t>, Alexander </a:t>
            </a:r>
            <a:r>
              <a:rPr lang="en-US" dirty="0" err="1"/>
              <a:t>Zlobin</a:t>
            </a:r>
            <a:r>
              <a:rPr lang="en-US" dirty="0"/>
              <a:t>, MDP General meeting – May 17, 2017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FE9EB-04FB-415A-B64C-AAFA193C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46509-B78B-492C-BFF8-0133CDE8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23480-7C6C-44AB-A799-3A28E4C2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BF41C8-53FF-4E11-9ED3-958FFDCC7E9E}"/>
              </a:ext>
            </a:extLst>
          </p:cNvPr>
          <p:cNvGrpSpPr/>
          <p:nvPr/>
        </p:nvGrpSpPr>
        <p:grpSpPr>
          <a:xfrm>
            <a:off x="501579" y="2276872"/>
            <a:ext cx="5328001" cy="3719120"/>
            <a:chOff x="489543" y="875798"/>
            <a:chExt cx="8349657" cy="54082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DD9BAF4-6A92-4B74-BF9F-90D30A6870E8}"/>
                </a:ext>
              </a:extLst>
            </p:cNvPr>
            <p:cNvGrpSpPr/>
            <p:nvPr/>
          </p:nvGrpSpPr>
          <p:grpSpPr>
            <a:xfrm>
              <a:off x="489543" y="953015"/>
              <a:ext cx="8349657" cy="5331009"/>
              <a:chOff x="489543" y="917390"/>
              <a:chExt cx="8349657" cy="5331009"/>
            </a:xfrm>
          </p:grpSpPr>
          <p:pic>
            <p:nvPicPr>
              <p:cNvPr id="11" name="Picture 7">
                <a:extLst>
                  <a:ext uri="{FF2B5EF4-FFF2-40B4-BE49-F238E27FC236}">
                    <a16:creationId xmlns:a16="http://schemas.microsoft.com/office/drawing/2014/main" id="{7C35CF8B-08FC-4A88-8A7F-A1601C7FAA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917390"/>
                <a:ext cx="8001000" cy="401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3">
                <a:extLst>
                  <a:ext uri="{FF2B5EF4-FFF2-40B4-BE49-F238E27FC236}">
                    <a16:creationId xmlns:a16="http://schemas.microsoft.com/office/drawing/2014/main" id="{E0E1DE78-7449-4127-9A94-811D24F57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543" y="1524000"/>
                <a:ext cx="8316009" cy="4724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6">
                <a:extLst>
                  <a:ext uri="{FF2B5EF4-FFF2-40B4-BE49-F238E27FC236}">
                    <a16:creationId xmlns:a16="http://schemas.microsoft.com/office/drawing/2014/main" id="{812EC443-5A17-4477-9788-4E79725035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190500"/>
                <a:ext cx="6980860" cy="223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A38E8F-7B91-4A04-B97F-1A9ABE3F1141}"/>
                </a:ext>
              </a:extLst>
            </p:cNvPr>
            <p:cNvSpPr txBox="1"/>
            <p:nvPr/>
          </p:nvSpPr>
          <p:spPr>
            <a:xfrm>
              <a:off x="2411337" y="875798"/>
              <a:ext cx="4630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400" i="1" dirty="0">
                  <a:hlinkClick r:id="rId5"/>
                </a:rPr>
                <a:t>https://conferences.lbl.gov/event/82/</a:t>
              </a:r>
              <a:r>
                <a:rPr lang="en-US" sz="1400" i="1" dirty="0"/>
                <a:t> 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34291-0EC3-45C8-9058-CA70122C3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90"/>
          <a:stretch/>
        </p:blipFill>
        <p:spPr bwMode="auto">
          <a:xfrm>
            <a:off x="6083898" y="2277797"/>
            <a:ext cx="5700544" cy="37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F54BEC0-79BD-4D8F-BED7-5FEFFDBC63A4}"/>
              </a:ext>
            </a:extLst>
          </p:cNvPr>
          <p:cNvSpPr/>
          <p:nvPr/>
        </p:nvSpPr>
        <p:spPr>
          <a:xfrm>
            <a:off x="191344" y="2132855"/>
            <a:ext cx="11881320" cy="403244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1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F157-55E4-4CBC-8F6B-17157B32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for a 20 T hybrid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1B376-F9D2-4E48-960C-E1685CA66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Geometrical</a:t>
            </a:r>
          </a:p>
          <a:p>
            <a:pPr lvl="1"/>
            <a:r>
              <a:rPr lang="en-US" b="1" dirty="0"/>
              <a:t>Number of apertures 					1	</a:t>
            </a:r>
          </a:p>
          <a:p>
            <a:pPr lvl="1"/>
            <a:r>
              <a:rPr lang="en-US" b="1" dirty="0"/>
              <a:t>Free coil aperture 						50 mm</a:t>
            </a:r>
          </a:p>
          <a:p>
            <a:pPr lvl="1"/>
            <a:endParaRPr lang="en-US" dirty="0"/>
          </a:p>
          <a:p>
            <a:r>
              <a:rPr lang="en-US" dirty="0"/>
              <a:t>Comments</a:t>
            </a:r>
          </a:p>
          <a:p>
            <a:pPr lvl="1"/>
            <a:r>
              <a:rPr lang="en-US" dirty="0"/>
              <a:t>The common coils will naturally provide 2 apertures</a:t>
            </a:r>
          </a:p>
          <a:p>
            <a:pPr lvl="2"/>
            <a:r>
              <a:rPr lang="en-US" dirty="0"/>
              <a:t>This will be taken into account on the comparison</a:t>
            </a:r>
          </a:p>
          <a:p>
            <a:pPr lvl="1"/>
            <a:r>
              <a:rPr lang="en-US" dirty="0"/>
              <a:t>No “strong” constraints on </a:t>
            </a:r>
          </a:p>
          <a:p>
            <a:pPr lvl="2"/>
            <a:r>
              <a:rPr lang="en-US" dirty="0"/>
              <a:t>Magnet total length (&lt;2 m)</a:t>
            </a:r>
          </a:p>
          <a:p>
            <a:pPr lvl="2"/>
            <a:r>
              <a:rPr lang="en-US" dirty="0"/>
              <a:t>Magnet straight section (&gt;200 mm)</a:t>
            </a:r>
          </a:p>
          <a:p>
            <a:pPr lvl="2"/>
            <a:r>
              <a:rPr lang="en-US" dirty="0"/>
              <a:t>Maximum magnet OD</a:t>
            </a:r>
          </a:p>
          <a:p>
            <a:pPr lvl="3"/>
            <a:r>
              <a:rPr lang="en-US" dirty="0"/>
              <a:t>Reference numbers: 620 mm (FNAL/1.9K), 660 mm (BNL/1.9K), 914 mm (LBNL/4.5K)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1437C-EAB1-49D9-BF6D-A24181D9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D0175-938A-45F7-B377-9CB7BDC7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731B4-54F2-4875-8A1D-47654DEF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66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F157-55E4-4CBC-8F6B-17157B32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for a 20 T hybrid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1B376-F9D2-4E48-960C-E1685CA66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Operational</a:t>
            </a:r>
          </a:p>
          <a:p>
            <a:pPr lvl="1"/>
            <a:r>
              <a:rPr lang="en-US" b="1" dirty="0"/>
              <a:t>Reference temperature					1.9 K	</a:t>
            </a:r>
          </a:p>
          <a:p>
            <a:pPr lvl="1"/>
            <a:r>
              <a:rPr lang="en-US" b="1" dirty="0"/>
              <a:t>Operational field						20 T</a:t>
            </a:r>
          </a:p>
          <a:p>
            <a:pPr lvl="1"/>
            <a:r>
              <a:rPr lang="en-US" b="1" dirty="0"/>
              <a:t>Margin on the load-line @ 1.9K				15 %</a:t>
            </a:r>
          </a:p>
          <a:p>
            <a:pPr lvl="2"/>
            <a:r>
              <a:rPr lang="en-US" dirty="0"/>
              <a:t>With respect to cable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including self field and 5% cabling degradation</a:t>
            </a:r>
          </a:p>
          <a:p>
            <a:pPr lvl="1"/>
            <a:r>
              <a:rPr lang="en-US" b="1" dirty="0"/>
              <a:t>Geometrical field harmonics at </a:t>
            </a:r>
            <a:r>
              <a:rPr lang="en-US" b="1" dirty="0" err="1"/>
              <a:t>R</a:t>
            </a:r>
            <a:r>
              <a:rPr lang="en-US" b="1" baseline="-25000" dirty="0" err="1"/>
              <a:t>ref</a:t>
            </a:r>
            <a:r>
              <a:rPr lang="en-US" b="1" dirty="0"/>
              <a:t>=17 mm</a:t>
            </a:r>
            <a:r>
              <a:rPr lang="en-US" dirty="0"/>
              <a:t>		</a:t>
            </a:r>
            <a:r>
              <a:rPr lang="en-US" b="1" dirty="0"/>
              <a:t>b</a:t>
            </a:r>
            <a:r>
              <a:rPr lang="en-US" b="1" baseline="-25000" dirty="0"/>
              <a:t>n</a:t>
            </a:r>
            <a:r>
              <a:rPr lang="en-US" b="1" dirty="0"/>
              <a:t>&lt;5 for n&lt;10</a:t>
            </a:r>
          </a:p>
          <a:p>
            <a:pPr lvl="2"/>
            <a:r>
              <a:rPr lang="en-US" dirty="0"/>
              <a:t>Magnet straight section</a:t>
            </a:r>
          </a:p>
          <a:p>
            <a:pPr lvl="1"/>
            <a:r>
              <a:rPr lang="en-US" b="1" dirty="0"/>
              <a:t>Target design field						20 T</a:t>
            </a:r>
          </a:p>
          <a:p>
            <a:pPr lvl="1"/>
            <a:r>
              <a:rPr lang="en-US" b="1" dirty="0"/>
              <a:t>Maximum Nb</a:t>
            </a:r>
            <a:r>
              <a:rPr lang="en-US" b="1" baseline="-25000" dirty="0"/>
              <a:t>3</a:t>
            </a:r>
            <a:r>
              <a:rPr lang="en-US" b="1" dirty="0"/>
              <a:t>Sn coil stress 			&gt;200 (&lt;150) MPa at 1.9 (293) K</a:t>
            </a:r>
          </a:p>
          <a:p>
            <a:pPr lvl="2"/>
            <a:r>
              <a:rPr lang="en-US" dirty="0"/>
              <a:t>What about HTS?</a:t>
            </a:r>
          </a:p>
          <a:p>
            <a:pPr lvl="1"/>
            <a:r>
              <a:rPr lang="en-US" b="1" dirty="0"/>
              <a:t>Conditions of coil-pole or rib interfaces at 20 T</a:t>
            </a:r>
            <a:r>
              <a:rPr lang="en-US" dirty="0"/>
              <a:t>		</a:t>
            </a:r>
          </a:p>
          <a:p>
            <a:pPr lvl="2"/>
            <a:r>
              <a:rPr lang="en-US" dirty="0"/>
              <a:t>If bonded 					</a:t>
            </a:r>
            <a:r>
              <a:rPr lang="en-US" b="1" dirty="0"/>
              <a:t>20 MPa max. tension</a:t>
            </a:r>
          </a:p>
          <a:p>
            <a:pPr lvl="3"/>
            <a:r>
              <a:rPr lang="en-US" dirty="0"/>
              <a:t>‘Corner spikes’ (~1 contact element, 1 mm) neglected</a:t>
            </a:r>
          </a:p>
          <a:p>
            <a:pPr lvl="2"/>
            <a:r>
              <a:rPr lang="en-US" dirty="0"/>
              <a:t>If separation allowed 				</a:t>
            </a:r>
            <a:r>
              <a:rPr lang="en-US" b="1" dirty="0"/>
              <a:t>&lt; 50 micron gap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1437C-EAB1-49D9-BF6D-A24181D9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D0175-938A-45F7-B377-9CB7BDC7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731B4-54F2-4875-8A1D-47654DEF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6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2D9D-1A79-491B-A76C-1F813410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for a 20 T hybrid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EACCF-FEB8-432C-A5E3-2832E7913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Bonded vs separation-allowed</a:t>
            </a:r>
          </a:p>
          <a:p>
            <a:pPr lvl="1"/>
            <a:r>
              <a:rPr lang="en-US" dirty="0"/>
              <a:t>Test Facility Dipole (by G. Vallone)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F5739-715A-4B2E-B959-A5F0AF7C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5392F-3D66-4260-9929-94DEDF29B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146AF-FA93-458D-BA5F-5C49FCCE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DD4E4D-B54B-45C4-80FD-25CFE6CFE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414957"/>
            <a:ext cx="5134475" cy="3861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F89567-1B5A-498F-BA5A-83049AFBC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435796"/>
            <a:ext cx="5134475" cy="38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BAADD-AB34-4498-805B-6A8B13F8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Material limits</a:t>
            </a:r>
            <a:br>
              <a:rPr lang="en-US" dirty="0"/>
            </a:br>
            <a:r>
              <a:rPr lang="en-US" dirty="0"/>
              <a:t>(by Giorgio Vallone)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E1E08-76B8-4DE6-9367-9C060580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B742-F33C-4F66-AD18-729B2C0E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2812-2E43-4535-ABD7-5455D8A4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DE42FF-A8C9-437C-A998-F53FFCCDD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73739"/>
            <a:ext cx="10972800" cy="442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2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AF20-D7E6-4CAC-85DF-8ACC301D9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for a 20 T hybrid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35C2B-CC52-4F0D-86C2-4B8056658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Nb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 Conductor and cable</a:t>
            </a:r>
          </a:p>
          <a:p>
            <a:pPr lvl="1"/>
            <a:r>
              <a:rPr lang="en-US" b="1" dirty="0"/>
              <a:t>Strand diameter					0.7-1.1 mm</a:t>
            </a:r>
          </a:p>
          <a:p>
            <a:pPr lvl="1"/>
            <a:r>
              <a:rPr lang="en-US" b="1" dirty="0" err="1"/>
              <a:t>Cu:non-Cu</a:t>
            </a:r>
            <a:r>
              <a:rPr lang="en-US" b="1" dirty="0"/>
              <a:t> ratio					0.8-2.0</a:t>
            </a:r>
          </a:p>
          <a:p>
            <a:pPr lvl="1"/>
            <a:r>
              <a:rPr lang="en-US" b="1" dirty="0"/>
              <a:t>Non Cu </a:t>
            </a:r>
            <a:r>
              <a:rPr lang="en-US" b="1" dirty="0" err="1"/>
              <a:t>J</a:t>
            </a:r>
            <a:r>
              <a:rPr lang="en-US" b="1" baseline="-25000" dirty="0" err="1"/>
              <a:t>c</a:t>
            </a:r>
            <a:r>
              <a:rPr lang="en-US" b="1" baseline="-25000" dirty="0"/>
              <a:t> </a:t>
            </a:r>
          </a:p>
          <a:p>
            <a:pPr lvl="2"/>
            <a:r>
              <a:rPr lang="en-US" b="1" dirty="0"/>
              <a:t>12 T, 4.2 K 						3000 A/mm2 </a:t>
            </a:r>
          </a:p>
          <a:p>
            <a:pPr lvl="2"/>
            <a:r>
              <a:rPr lang="en-US" b="1" dirty="0"/>
              <a:t>15 T, 4.2 K						1600 A/mm2 </a:t>
            </a:r>
          </a:p>
          <a:p>
            <a:pPr lvl="2"/>
            <a:r>
              <a:rPr lang="en-US" b="1" dirty="0"/>
              <a:t>16 T, 4.2 K						1250 A/mm2 </a:t>
            </a:r>
          </a:p>
          <a:p>
            <a:pPr lvl="1"/>
            <a:r>
              <a:rPr lang="en-US" b="1" dirty="0"/>
              <a:t>RRR (after cabling)	 				&gt;100</a:t>
            </a:r>
          </a:p>
          <a:p>
            <a:pPr lvl="1"/>
            <a:r>
              <a:rPr lang="en-US" b="1" dirty="0" err="1"/>
              <a:t>I</a:t>
            </a:r>
            <a:r>
              <a:rPr lang="en-US" b="1" baseline="-25000" dirty="0" err="1"/>
              <a:t>c</a:t>
            </a:r>
            <a:r>
              <a:rPr lang="en-US" b="1" dirty="0"/>
              <a:t> degradation due to cabling			5%</a:t>
            </a:r>
          </a:p>
          <a:p>
            <a:pPr lvl="1"/>
            <a:r>
              <a:rPr lang="en-US" b="1" dirty="0"/>
              <a:t>Maximum number of strands in cable		51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AD7B3-048B-48E2-B9E6-D3162A24F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FE82B-C06D-4FCA-8F56-303E2470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C8A7B-DA1B-4834-B0C1-399A9606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2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A568-49C9-4895-AAAD-331D6A54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for a 20 T hybrid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4D7AC-9FE0-45FC-9DE9-6F1C8FA7D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131933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Nb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 Conductor and cable</a:t>
            </a:r>
          </a:p>
          <a:p>
            <a:pPr lvl="1"/>
            <a:r>
              <a:rPr lang="en-US" dirty="0"/>
              <a:t>“3000” A/mm</a:t>
            </a:r>
            <a:r>
              <a:rPr lang="en-US" baseline="30000" dirty="0"/>
              <a:t>2 </a:t>
            </a:r>
            <a:r>
              <a:rPr lang="en-US" dirty="0"/>
              <a:t>kind of conductor</a:t>
            </a:r>
          </a:p>
          <a:p>
            <a:pPr lvl="2"/>
            <a:r>
              <a:rPr lang="en-US" dirty="0"/>
              <a:t>Data from test facility dipole strands (1.1 mm, 1.1 Cu/non-Cu)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9D702-863C-4A46-9459-93992C5F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CC7CE-89E5-4A57-8B8F-E217CCD2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F94F9-63EF-4E4D-AD96-A6BAA8F2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130D3-41FB-4D64-A10B-AB4138695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687331"/>
            <a:ext cx="4968552" cy="360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03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9388</TotalTime>
  <Words>1756</Words>
  <Application>Microsoft Office PowerPoint</Application>
  <PresentationFormat>Widescreen</PresentationFormat>
  <Paragraphs>272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Symbol</vt:lpstr>
      <vt:lpstr>Wingdings</vt:lpstr>
      <vt:lpstr>Office Theme</vt:lpstr>
      <vt:lpstr>MDP Technical Meeting # 4 on    20 T hybrid magnet and comparative analysis </vt:lpstr>
      <vt:lpstr>Outline</vt:lpstr>
      <vt:lpstr>Design criteria for a 20 T hybrid magnet</vt:lpstr>
      <vt:lpstr>Design criteria for a 20 T hybrid magnet</vt:lpstr>
      <vt:lpstr>Design criteria for a 20 T hybrid magnet</vt:lpstr>
      <vt:lpstr>Design criteria for a 20 T hybrid magnet</vt:lpstr>
      <vt:lpstr>Material limits (by Giorgio Vallone) </vt:lpstr>
      <vt:lpstr>Design criteria for a 20 T hybrid magnet</vt:lpstr>
      <vt:lpstr>Design criteria for a 20 T hybrid magnet</vt:lpstr>
      <vt:lpstr>Design criteria for a 20 T hybrid magnet</vt:lpstr>
      <vt:lpstr>Design criteria for a 20 T hybrid magnet </vt:lpstr>
      <vt:lpstr>Design criteria for a 20 T hybrid magnet </vt:lpstr>
      <vt:lpstr>Design criteria for a 20 T hybrid magnet </vt:lpstr>
      <vt:lpstr>Design criteria for a 20 T hybrid magnet </vt:lpstr>
      <vt:lpstr>Design criteria for a 20 T hybrid magnet </vt:lpstr>
      <vt:lpstr>Outline</vt:lpstr>
      <vt:lpstr>Nb3Sn aperture in a 20 T hybrid</vt:lpstr>
      <vt:lpstr>Nb3Sn aperture in a 20 T hybrid</vt:lpstr>
      <vt:lpstr>Nb3Sn aperture in a 20 T hybrid</vt:lpstr>
      <vt:lpstr>Nb3Sn aperture in a 20 T hybrid</vt:lpstr>
      <vt:lpstr>Action items</vt:lpstr>
      <vt:lpstr>Appendix</vt:lpstr>
      <vt:lpstr>1st goal of the working group</vt:lpstr>
      <vt:lpstr>1st goal of the working group</vt:lpstr>
      <vt:lpstr>1st goal of the working group</vt:lpstr>
      <vt:lpstr>1st goal of the working group</vt:lpstr>
      <vt:lpstr>2nd goal of the working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LBNL LARP Effort – Ian Pong</dc:title>
  <dc:creator>Ian Pong</dc:creator>
  <cp:lastModifiedBy>Paolo Ferracin</cp:lastModifiedBy>
  <cp:revision>157</cp:revision>
  <dcterms:created xsi:type="dcterms:W3CDTF">2013-02-14T18:56:39Z</dcterms:created>
  <dcterms:modified xsi:type="dcterms:W3CDTF">2020-04-28T15:41:55Z</dcterms:modified>
</cp:coreProperties>
</file>