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6" r:id="rId2"/>
    <p:sldId id="734" r:id="rId3"/>
    <p:sldId id="735" r:id="rId4"/>
    <p:sldId id="725" r:id="rId5"/>
    <p:sldId id="723" r:id="rId6"/>
    <p:sldId id="724" r:id="rId7"/>
    <p:sldId id="726" r:id="rId8"/>
    <p:sldId id="727" r:id="rId9"/>
    <p:sldId id="732" r:id="rId10"/>
    <p:sldId id="733" r:id="rId11"/>
    <p:sldId id="738" r:id="rId12"/>
    <p:sldId id="728" r:id="rId13"/>
    <p:sldId id="731" r:id="rId14"/>
    <p:sldId id="729" r:id="rId15"/>
    <p:sldId id="730" r:id="rId16"/>
    <p:sldId id="736" r:id="rId17"/>
    <p:sldId id="261" r:id="rId18"/>
    <p:sldId id="265" r:id="rId19"/>
    <p:sldId id="268" r:id="rId20"/>
    <p:sldId id="264" r:id="rId21"/>
    <p:sldId id="257" r:id="rId22"/>
    <p:sldId id="266" r:id="rId23"/>
    <p:sldId id="267" r:id="rId24"/>
    <p:sldId id="737" r:id="rId25"/>
    <p:sldId id="307" r:id="rId26"/>
    <p:sldId id="259" r:id="rId27"/>
  </p:sldIdLst>
  <p:sldSz cx="9144000" cy="6858000" type="screen4x3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114300" latinLnBrk="0">
      <a:defRPr sz="1200">
        <a:latin typeface="+mn-lt"/>
        <a:ea typeface="+mn-ea"/>
        <a:cs typeface="+mn-cs"/>
        <a:sym typeface="Calibri"/>
      </a:defRPr>
    </a:lvl2pPr>
    <a:lvl3pPr indent="228600" latinLnBrk="0">
      <a:defRPr sz="1200">
        <a:latin typeface="+mn-lt"/>
        <a:ea typeface="+mn-ea"/>
        <a:cs typeface="+mn-cs"/>
        <a:sym typeface="Calibri"/>
      </a:defRPr>
    </a:lvl3pPr>
    <a:lvl4pPr indent="342900" latinLnBrk="0">
      <a:defRPr sz="1200">
        <a:latin typeface="+mn-lt"/>
        <a:ea typeface="+mn-ea"/>
        <a:cs typeface="+mn-cs"/>
        <a:sym typeface="Calibri"/>
      </a:defRPr>
    </a:lvl4pPr>
    <a:lvl5pPr indent="457200" latinLnBrk="0">
      <a:defRPr sz="1200">
        <a:latin typeface="+mn-lt"/>
        <a:ea typeface="+mn-ea"/>
        <a:cs typeface="+mn-cs"/>
        <a:sym typeface="Calibri"/>
      </a:defRPr>
    </a:lvl5pPr>
    <a:lvl6pPr indent="571500" latinLnBrk="0">
      <a:defRPr sz="1200">
        <a:latin typeface="+mn-lt"/>
        <a:ea typeface="+mn-ea"/>
        <a:cs typeface="+mn-cs"/>
        <a:sym typeface="Calibri"/>
      </a:defRPr>
    </a:lvl6pPr>
    <a:lvl7pPr indent="685800" latinLnBrk="0">
      <a:defRPr sz="1200">
        <a:latin typeface="+mn-lt"/>
        <a:ea typeface="+mn-ea"/>
        <a:cs typeface="+mn-cs"/>
        <a:sym typeface="Calibri"/>
      </a:defRPr>
    </a:lvl7pPr>
    <a:lvl8pPr indent="800100" latinLnBrk="0">
      <a:defRPr sz="1200">
        <a:latin typeface="+mn-lt"/>
        <a:ea typeface="+mn-ea"/>
        <a:cs typeface="+mn-cs"/>
        <a:sym typeface="Calibri"/>
      </a:defRPr>
    </a:lvl8pPr>
    <a:lvl9pPr indent="9144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B5C4-3321-44AC-9395-1C387DBB6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84406-D926-4B36-A805-A95A2335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1AA4-C3D8-49E2-B4E2-34571FC8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FD5365-3EBE-47C6-8A3A-ACBA10C6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0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334D9-2302-4FF1-90C8-65FDFEA4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6B7B7-578A-4A40-9CCC-2862E6DE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08F48-ACA7-4927-815B-4630F720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5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 userDrawn="1"/>
        </p:nvSpPr>
        <p:spPr>
          <a:xfrm>
            <a:off x="-13218" y="6323774"/>
            <a:ext cx="9170435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25717" tIns="25717" rIns="25717" bIns="25717" anchor="ctr"/>
          <a:lstStyle/>
          <a:p>
            <a:pPr algn="ctr" defTabSz="25710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13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05" y="6441628"/>
            <a:ext cx="1177852" cy="2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25449" y="0"/>
            <a:ext cx="9184913" cy="1143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25717" tIns="25717" rIns="25717" bIns="25717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13"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1" y="54209"/>
            <a:ext cx="1341536" cy="6421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1456107" y="93575"/>
            <a:ext cx="2" cy="969823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12858" tIns="12858" rIns="12858" bIns="12858"/>
          <a:lstStyle/>
          <a:p>
            <a:endParaRPr sz="1013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882992" y="-12700"/>
            <a:ext cx="7273734" cy="110653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1898" y="6509708"/>
            <a:ext cx="258400" cy="27128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563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263833" y="1306007"/>
            <a:ext cx="835145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257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29138" marR="0" indent="-29138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•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268858" marR="0" indent="-140274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o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379375" marR="0" indent="-122207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•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480048" marR="0" indent="-94295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–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620419" marR="0" indent="-106082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»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784364" marR="0" indent="-141443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•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912949" marR="0" indent="-141443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•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1041533" marR="0" indent="-141443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•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1170117" marR="0" indent="-141443" algn="l" defTabSz="257169" rtl="0" latinLnBrk="0">
        <a:lnSpc>
          <a:spcPct val="100000"/>
        </a:lnSpc>
        <a:spcBef>
          <a:spcPts val="310"/>
        </a:spcBef>
        <a:spcAft>
          <a:spcPts val="0"/>
        </a:spcAft>
        <a:buClrTx/>
        <a:buSzPct val="100000"/>
        <a:buFont typeface="Arial"/>
        <a:buChar char="•"/>
        <a:tabLst/>
        <a:defRPr sz="1238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25716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4" y="4526204"/>
            <a:ext cx="6169819" cy="92000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M. Baldini (FNAL) and P. Joshi (BNL)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094" y="2729787"/>
            <a:ext cx="6169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FIBER OPTICS AND ACCELERATOR MAGNETS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D2EC5-56DA-4045-967F-D990E4708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CD7D7-6C49-40C7-B76C-32B68658C0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0748D-ED00-44B6-AD8E-973E8BBE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5" y="-12700"/>
            <a:ext cx="7273925" cy="11064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RAYLEIGH FIBER: what has been done so far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28CAA-E72D-4B5B-B294-BF310392E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" r="5901"/>
          <a:stretch/>
        </p:blipFill>
        <p:spPr>
          <a:xfrm>
            <a:off x="484346" y="1381439"/>
            <a:ext cx="3277279" cy="1255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0D8D8-E43D-45F7-A699-374443C6D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" y="2786033"/>
            <a:ext cx="2683129" cy="2115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F6B27-383E-4260-864E-CF205EEE750C}"/>
              </a:ext>
            </a:extLst>
          </p:cNvPr>
          <p:cNvSpPr txBox="1"/>
          <p:nvPr/>
        </p:nvSpPr>
        <p:spPr>
          <a:xfrm>
            <a:off x="4141795" y="2809629"/>
            <a:ext cx="4748503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w Cen MT" panose="020B0602020104020603" pitchFamily="34" charset="0"/>
              </a:rPr>
              <a:t>Feasibility has been demonstrated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OPEN ISSU</a:t>
            </a:r>
            <a:r>
              <a:rPr lang="en-US" sz="2400" dirty="0">
                <a:solidFill>
                  <a:schemeClr val="accent1"/>
                </a:solidFill>
                <a:latin typeface="Tw Cen MT" panose="020B0602020104020603" pitchFamily="34" charset="0"/>
              </a:rPr>
              <a:t>ES: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T sensitivity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1"/>
                </a:solidFill>
                <a:latin typeface="Tw Cen MT" panose="020B0602020104020603" pitchFamily="34" charset="0"/>
              </a:rPr>
              <a:t>Bonding and gluing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1"/>
                </a:solidFill>
                <a:latin typeface="Tw Cen MT" panose="020B0602020104020603" pitchFamily="34" charset="0"/>
              </a:rPr>
              <a:t>T and strain decoupling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Spatial and temporal resolutions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6620DB-1C08-4B1B-9DC0-F27C01C3B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760" y="1381830"/>
            <a:ext cx="2858500" cy="12552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5772BE8-5B74-4268-B324-0873FB642884}"/>
              </a:ext>
            </a:extLst>
          </p:cNvPr>
          <p:cNvGrpSpPr/>
          <p:nvPr/>
        </p:nvGrpSpPr>
        <p:grpSpPr>
          <a:xfrm>
            <a:off x="458287" y="5210282"/>
            <a:ext cx="2848975" cy="974811"/>
            <a:chOff x="4191905" y="5293909"/>
            <a:chExt cx="2848975" cy="9748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A82B1B-39AD-4A7D-946B-367044C2971A}"/>
                </a:ext>
              </a:extLst>
            </p:cNvPr>
            <p:cNvSpPr/>
            <p:nvPr/>
          </p:nvSpPr>
          <p:spPr>
            <a:xfrm>
              <a:off x="4191905" y="5293909"/>
              <a:ext cx="2848975" cy="97481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C96777-EC6A-43A7-9B99-8BFC15721A74}"/>
                </a:ext>
              </a:extLst>
            </p:cNvPr>
            <p:cNvSpPr txBox="1"/>
            <p:nvPr/>
          </p:nvSpPr>
          <p:spPr>
            <a:xfrm>
              <a:off x="4280888" y="5354648"/>
              <a:ext cx="262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Scurti et al., </a:t>
              </a:r>
              <a:r>
                <a:rPr lang="fr-FR" sz="1000" dirty="0" err="1"/>
                <a:t>Supercond</a:t>
              </a:r>
              <a:r>
                <a:rPr lang="fr-FR" sz="1000" dirty="0"/>
                <a:t>. </a:t>
              </a:r>
              <a:r>
                <a:rPr lang="fr-FR" sz="1000" dirty="0" err="1"/>
                <a:t>Sci</a:t>
              </a:r>
              <a:r>
                <a:rPr lang="fr-FR" sz="1000" dirty="0"/>
                <a:t>. </a:t>
              </a:r>
              <a:r>
                <a:rPr lang="fr-FR" sz="1000" dirty="0" err="1"/>
                <a:t>Technol</a:t>
              </a:r>
              <a:r>
                <a:rPr lang="fr-FR" sz="1000" dirty="0"/>
                <a:t>. 29 (2016) 03LT01</a:t>
              </a:r>
            </a:p>
            <a:p>
              <a:endParaRPr lang="fr-FR" sz="1000" dirty="0"/>
            </a:p>
            <a:p>
              <a:r>
                <a:rPr lang="fr-FR" sz="900" dirty="0"/>
                <a:t>Scurti et al., </a:t>
              </a:r>
              <a:r>
                <a:rPr lang="fr-FR" sz="900" dirty="0" err="1"/>
                <a:t>Supercond</a:t>
              </a:r>
              <a:r>
                <a:rPr lang="fr-FR" sz="900" dirty="0"/>
                <a:t>. </a:t>
              </a:r>
              <a:r>
                <a:rPr lang="fr-FR" sz="900" dirty="0" err="1"/>
                <a:t>Sci</a:t>
              </a:r>
              <a:r>
                <a:rPr lang="fr-FR" sz="900" dirty="0"/>
                <a:t>. </a:t>
              </a:r>
              <a:r>
                <a:rPr lang="fr-FR" sz="900" dirty="0" err="1"/>
                <a:t>Technol</a:t>
              </a:r>
              <a:r>
                <a:rPr lang="fr-FR" sz="900" dirty="0"/>
                <a:t>. 30 (2017) 114002 (13pp)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2858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52DC-DB66-4E22-B7B5-AFD8E86C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679FB-9D4E-4E27-A605-CA056324D6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B4481-49F5-449D-A9B7-B15D39F37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833" y="1306007"/>
            <a:ext cx="8351450" cy="123399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FNAL and BNL STATUS</a:t>
            </a:r>
          </a:p>
        </p:txBody>
      </p:sp>
    </p:spTree>
    <p:extLst>
      <p:ext uri="{BB962C8B-B14F-4D97-AF65-F5344CB8AC3E}">
        <p14:creationId xmlns:p14="http://schemas.microsoft.com/office/powerpoint/2010/main" val="11026700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440B-5D27-4EAB-817E-D2AE7543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MDP R&amp;D: FBG fibers for strain data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49C59-2A1D-4E3A-9775-7DD8B1D1A7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D37B1-AFBF-40D9-8821-222F31B091E0}"/>
              </a:ext>
            </a:extLst>
          </p:cNvPr>
          <p:cNvSpPr txBox="1"/>
          <p:nvPr/>
        </p:nvSpPr>
        <p:spPr>
          <a:xfrm>
            <a:off x="371220" y="1203759"/>
            <a:ext cx="7924403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Install FBG fibers on pole and shell: measure azimuthal and longitudinal strain during quench in MDP magnets</a:t>
            </a:r>
          </a:p>
          <a:p>
            <a:pPr marL="342900" indent="-342900" defTabSz="9144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Map az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imuthal strain at several positions along the coil</a:t>
            </a:r>
          </a:p>
          <a:p>
            <a:pPr marL="342900" indent="-342900" defTabSz="9144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Extend this new diagnostic technology to MDP program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82895-5773-4482-88B9-083E6BBA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6" y="3235080"/>
            <a:ext cx="3301266" cy="1754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BD2F9-E8E3-4F04-AF5B-AE85D3E502D5}"/>
              </a:ext>
            </a:extLst>
          </p:cNvPr>
          <p:cNvSpPr txBox="1"/>
          <p:nvPr/>
        </p:nvSpPr>
        <p:spPr>
          <a:xfrm>
            <a:off x="3632722" y="3404922"/>
            <a:ext cx="5649501" cy="2154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SHORT TERM </a:t>
            </a:r>
            <a:r>
              <a:rPr lang="en-US" sz="2800" b="1" dirty="0">
                <a:latin typeface="Tw Cen MT" panose="020B0602020104020603" pitchFamily="34" charset="0"/>
              </a:rPr>
              <a:t>MILESTONES @FNAL</a:t>
            </a:r>
            <a:endParaRPr lang="en-US" sz="2800" b="1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Learn Handling and bonding of the fibers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Test different commercial fiber coating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Fiber calibration on known materials: Cu, </a:t>
            </a: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, Al simulating prestress condition, cooldown and powering with a small cryostat @FNAL</a:t>
            </a:r>
          </a:p>
        </p:txBody>
      </p:sp>
    </p:spTree>
    <p:extLst>
      <p:ext uri="{BB962C8B-B14F-4D97-AF65-F5344CB8AC3E}">
        <p14:creationId xmlns:p14="http://schemas.microsoft.com/office/powerpoint/2010/main" val="31817125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8DFA-EC2B-4535-B380-E4F72B49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FBG: FNAL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71631-1217-49F4-90D6-98226EAEDD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64756-AEFA-455E-9BBC-16C2C21F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833" y="1306007"/>
            <a:ext cx="8351450" cy="1294953"/>
          </a:xfrm>
        </p:spPr>
        <p:txBody>
          <a:bodyPr>
            <a:normAutofit/>
          </a:bodyPr>
          <a:lstStyle/>
          <a:p>
            <a:r>
              <a:rPr lang="en-US" sz="2400" dirty="0"/>
              <a:t>WHAT HAS BEEN PURCHASED AND TIME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5453B-3C68-44F1-9E37-C598D53F6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3" y="1771260"/>
            <a:ext cx="4515102" cy="18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0884D6-764A-4AFA-988F-13494E720C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170" y="3409865"/>
            <a:ext cx="4588510" cy="2398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70C450-C692-458E-A2F2-142864F252CE}"/>
              </a:ext>
            </a:extLst>
          </p:cNvPr>
          <p:cNvSpPr txBox="1"/>
          <p:nvPr/>
        </p:nvSpPr>
        <p:spPr>
          <a:xfrm>
            <a:off x="5797140" y="1958441"/>
            <a:ext cx="3108015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4 fibers with 4 FBG sensors 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8-ch interrogator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400" dirty="0">
                <a:latin typeface="Tw Cen MT" panose="020B0602020104020603" pitchFamily="34" charset="0"/>
              </a:rPr>
              <a:t>Functional TEST for  fiber c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alibration by the end of summer 2020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Large scale magnet test facilities (see Piyush discussion about BNL activities)</a:t>
            </a:r>
          </a:p>
        </p:txBody>
      </p:sp>
    </p:spTree>
    <p:extLst>
      <p:ext uri="{BB962C8B-B14F-4D97-AF65-F5344CB8AC3E}">
        <p14:creationId xmlns:p14="http://schemas.microsoft.com/office/powerpoint/2010/main" val="19409510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8EE2-9F4A-47EB-B501-AE3C2D99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Quench: Rayleigh fibers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34F5F9-29FA-453B-BEE9-9CF9C5765D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73C3F4-F5B2-446E-9F7D-06D816AB3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2" r="47208"/>
          <a:stretch/>
        </p:blipFill>
        <p:spPr>
          <a:xfrm>
            <a:off x="1188720" y="1380529"/>
            <a:ext cx="2540000" cy="2614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838AB-7EE1-492C-AF23-DCA13EE4CF0D}"/>
              </a:ext>
            </a:extLst>
          </p:cNvPr>
          <p:cNvSpPr txBox="1"/>
          <p:nvPr/>
        </p:nvSpPr>
        <p:spPr>
          <a:xfrm>
            <a:off x="5296538" y="1371600"/>
            <a:ext cx="3464560" cy="3262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Greater Capabilities: continuous strain and temperature  data in real time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Tradeoff between temporal and spatial resolution</a:t>
            </a:r>
          </a:p>
          <a:p>
            <a:pPr>
              <a:buClr>
                <a:srgbClr val="FFC000"/>
              </a:buClr>
              <a:buSzPct val="150000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Promising for detecting quench starting point in superconductive magnets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EFB6F-ADB0-46B8-99AD-0026DF5D2028}"/>
              </a:ext>
            </a:extLst>
          </p:cNvPr>
          <p:cNvSpPr txBox="1"/>
          <p:nvPr/>
        </p:nvSpPr>
        <p:spPr>
          <a:xfrm>
            <a:off x="260982" y="3995128"/>
            <a:ext cx="5474572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Technical challenges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200" dirty="0">
                <a:latin typeface="Tw Cen MT" panose="020B0602020104020603" pitchFamily="34" charset="0"/>
              </a:rPr>
              <a:t>How to bond the fiber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How to measure T: test different coating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200" dirty="0">
                <a:latin typeface="Tw Cen MT" panose="020B0602020104020603" pitchFamily="34" charset="0"/>
              </a:rPr>
              <a:t>How to decouple strain and T measurements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 panose="020B0602020104020603" pitchFamily="34" charset="0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200" dirty="0">
                <a:latin typeface="Tw Cen MT" panose="020B0602020104020603" pitchFamily="34" charset="0"/>
              </a:rPr>
              <a:t>How to wind the fiber on coil: bonding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 panose="020B06020201040206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0849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5CD8-3F02-4A3C-AF4E-6A1D3C49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Rayleigh fiber: FNAL roadmap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3CDB4-D43A-469D-ABFC-CE85CDF478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CC907-8855-4EE4-8229-F65C149841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534F2-270F-461A-A970-D05BBD5EB750}"/>
              </a:ext>
            </a:extLst>
          </p:cNvPr>
          <p:cNvSpPr txBox="1"/>
          <p:nvPr/>
        </p:nvSpPr>
        <p:spPr>
          <a:xfrm>
            <a:off x="19021" y="1531807"/>
            <a:ext cx="7569200" cy="4001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Purchase interrogator and bare fibers/coated fibers</a:t>
            </a:r>
          </a:p>
          <a:p>
            <a:pPr marL="571500" indent="-571500" defTabSz="9144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Proof of principle experiment in a small cryostat (4 K/ 50 K): 10 stack sample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Tw Cen MT" panose="020B0602020104020603" pitchFamily="34" charset="0"/>
              </a:rPr>
              <a:t>Identify trade off between spatial and temporal resolutions for MDP need.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dirty="0">
                <a:latin typeface="Tw Cen MT" panose="020B0602020104020603" pitchFamily="34" charset="0"/>
              </a:rPr>
              <a:t>Identify if limitation exists for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Verify reproducibility o</a:t>
            </a:r>
            <a:r>
              <a:rPr lang="en-US" sz="2000" dirty="0">
                <a:latin typeface="Tw Cen MT" panose="020B0602020104020603" pitchFamily="34" charset="0"/>
              </a:rPr>
              <a:t>f data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lang="en-US" sz="2000" dirty="0">
              <a:latin typeface="Tw Cen MT" panose="020B0602020104020603" pitchFamily="34" charset="0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lang="en-US" sz="2000" dirty="0">
              <a:latin typeface="Tw Cen MT" panose="020B0602020104020603" pitchFamily="34" charset="0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endParaRPr lang="en-US" sz="2000" dirty="0">
              <a:latin typeface="Tw Cen MT" panose="020B0602020104020603" pitchFamily="34" charset="0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Start to install Rayleigh fiber in MDP magnet (HTS and low T) (second half of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2021)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A912C36-9F1F-4087-B46F-B322C03208B4}"/>
              </a:ext>
            </a:extLst>
          </p:cNvPr>
          <p:cNvSpPr/>
          <p:nvPr/>
        </p:nvSpPr>
        <p:spPr>
          <a:xfrm>
            <a:off x="7115782" y="1531807"/>
            <a:ext cx="314959" cy="1741764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DBF6A-BC7D-4DE0-B5ED-BF3F1D235321}"/>
              </a:ext>
            </a:extLst>
          </p:cNvPr>
          <p:cNvSpPr txBox="1"/>
          <p:nvPr/>
        </p:nvSpPr>
        <p:spPr>
          <a:xfrm>
            <a:off x="7588221" y="1329493"/>
            <a:ext cx="1584014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By the first half of 2021</a:t>
            </a:r>
          </a:p>
        </p:txBody>
      </p:sp>
    </p:spTree>
    <p:extLst>
      <p:ext uri="{BB962C8B-B14F-4D97-AF65-F5344CB8AC3E}">
        <p14:creationId xmlns:p14="http://schemas.microsoft.com/office/powerpoint/2010/main" val="33292900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3651-F66B-4AB8-A35F-3FA63856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84E9D-B450-4CA9-A35A-F2DC8242E8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A8D96-E551-49B8-8EC6-DFEB0B96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848" y="1753047"/>
            <a:ext cx="8351450" cy="19147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ACTIVITIES @BNL</a:t>
            </a:r>
          </a:p>
        </p:txBody>
      </p:sp>
    </p:spTree>
    <p:extLst>
      <p:ext uri="{BB962C8B-B14F-4D97-AF65-F5344CB8AC3E}">
        <p14:creationId xmlns:p14="http://schemas.microsoft.com/office/powerpoint/2010/main" val="4348853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hanced Strain Measurement Range of an FBG Sensor Embedded in ...">
            <a:extLst>
              <a:ext uri="{FF2B5EF4-FFF2-40B4-BE49-F238E27FC236}">
                <a16:creationId xmlns:a16="http://schemas.microsoft.com/office/drawing/2014/main" id="{C8028446-4740-4C99-BAE7-DB47C635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902" y="1502413"/>
            <a:ext cx="6554196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22704A-2F61-41C3-8DF6-B213AE0B2D9F}"/>
              </a:ext>
            </a:extLst>
          </p:cNvPr>
          <p:cNvSpPr txBox="1"/>
          <p:nvPr/>
        </p:nvSpPr>
        <p:spPr>
          <a:xfrm>
            <a:off x="3590091" y="260119"/>
            <a:ext cx="220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Principle of FBG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96751-FB56-4BAC-B3B5-BC7119A6D62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CBD5-FCEC-4455-9C4B-E6C762A1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7727-2703-4A34-9C5D-E29CAEDE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24" y="941472"/>
            <a:ext cx="7886700" cy="4451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Practical application of FO Sensors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D0D3FD-8588-40D6-B331-493C6A6C3450}"/>
                  </a:ext>
                </a:extLst>
              </p:cNvPr>
              <p:cNvSpPr/>
              <p:nvPr/>
            </p:nvSpPr>
            <p:spPr>
              <a:xfrm>
                <a:off x="3549318" y="4893920"/>
                <a:ext cx="2634916" cy="53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D0D3FD-8588-40D6-B331-493C6A6C3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18" y="4893920"/>
                <a:ext cx="2634916" cy="530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Optical fiber based sensors for low temperature and superconductors">
            <a:extLst>
              <a:ext uri="{FF2B5EF4-FFF2-40B4-BE49-F238E27FC236}">
                <a16:creationId xmlns:a16="http://schemas.microsoft.com/office/drawing/2014/main" id="{C8B2F001-E972-4832-8FA7-D34F23A08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010" y="1349525"/>
            <a:ext cx="4585190" cy="31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656C1-D541-4FA7-96D9-99CBBF5FB7DC}"/>
              </a:ext>
            </a:extLst>
          </p:cNvPr>
          <p:cNvSpPr txBox="1"/>
          <p:nvPr/>
        </p:nvSpPr>
        <p:spPr>
          <a:xfrm>
            <a:off x="5810409" y="4656946"/>
            <a:ext cx="31081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𝜂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	the thermo-optic coefficient which represents the temperature dependence of the refractive index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500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	thermal expansion of silica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F0D98-3E9B-424E-AD83-E80165264F9B}"/>
              </a:ext>
            </a:extLst>
          </p:cNvPr>
          <p:cNvSpPr txBox="1"/>
          <p:nvPr/>
        </p:nvSpPr>
        <p:spPr>
          <a:xfrm>
            <a:off x="300790" y="1603480"/>
            <a:ext cx="3056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FBGs are proven to be good sensors for strain measurement up to 4.2K. No data available for 1.8K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FBGs are not very sensitive below 50K for absolute temperature measurement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FBGs need special coating to increase sensitivity at cryogenic temperature.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FBGs can be effectively used up to 550K on high 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648E2-6E5F-4A10-8B96-EAA2E45A0C8D}"/>
              </a:ext>
            </a:extLst>
          </p:cNvPr>
          <p:cNvSpPr txBox="1"/>
          <p:nvPr/>
        </p:nvSpPr>
        <p:spPr>
          <a:xfrm>
            <a:off x="225455" y="5681562"/>
            <a:ext cx="70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P. Joshi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7E3EE-BAD3-4024-8FA9-FFDDC32B14A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FD6D3-1D32-4989-B33E-C08F9C42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EB3-F759-4FAF-BCF0-7495AAD1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40" y="381979"/>
            <a:ext cx="6280150" cy="3827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Strain Sensitivity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0919C5-3818-4F4F-90E9-32752D41E814}"/>
                  </a:ext>
                </a:extLst>
              </p:cNvPr>
              <p:cNvSpPr/>
              <p:nvPr/>
            </p:nvSpPr>
            <p:spPr>
              <a:xfrm>
                <a:off x="829520" y="2106964"/>
                <a:ext cx="2313518" cy="74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l-GR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7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7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7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l-GR" sz="27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7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0919C5-3818-4F4F-90E9-32752D41E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20" y="2106964"/>
                <a:ext cx="2313518" cy="749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3C9A6-83E0-4C9A-905B-63E2FF84BE53}"/>
              </a:ext>
            </a:extLst>
          </p:cNvPr>
          <p:cNvSpPr txBox="1"/>
          <p:nvPr/>
        </p:nvSpPr>
        <p:spPr>
          <a:xfrm>
            <a:off x="221779" y="3156274"/>
            <a:ext cx="3932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(-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𝜌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𝜀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photo-elastic coefficient. This term is negative because the index of refraction in optical fiber decreases with expansion due to a decrease in density of the material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longitudinal strain</a:t>
            </a:r>
          </a:p>
        </p:txBody>
      </p:sp>
      <p:pic>
        <p:nvPicPr>
          <p:cNvPr id="6146" name="Picture 2" descr="Wavelength shift versus strain of 1555 nm-FBG at 296 K and 77 K.">
            <a:extLst>
              <a:ext uri="{FF2B5EF4-FFF2-40B4-BE49-F238E27FC236}">
                <a16:creationId xmlns:a16="http://schemas.microsoft.com/office/drawing/2014/main" id="{DA7A61F0-9901-4FE7-BB1C-4D226CAB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50" y="2471535"/>
            <a:ext cx="4304309" cy="33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412CCB-6827-4F7D-8B8C-316CF0AB0EB0}"/>
              </a:ext>
            </a:extLst>
          </p:cNvPr>
          <p:cNvSpPr txBox="1"/>
          <p:nvPr/>
        </p:nvSpPr>
        <p:spPr>
          <a:xfrm>
            <a:off x="105140" y="5669530"/>
            <a:ext cx="70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P. Joshi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EB24-3D3F-4538-89EA-28DC76572A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6617D-082B-4699-A98E-85F55499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4552-9843-43BB-B47E-CD487CDD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Franklin Gothic Medium" panose="020B0603020102020204" pitchFamily="34" charset="0"/>
              </a:rPr>
              <a:t>FBG SENSORS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D564E-5D6F-4BCE-B4CF-4E1368ABF8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1898" y="6530028"/>
            <a:ext cx="258400" cy="271289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37574-6903-4694-8071-4811C369B3A4}"/>
              </a:ext>
            </a:extLst>
          </p:cNvPr>
          <p:cNvSpPr txBox="1"/>
          <p:nvPr/>
        </p:nvSpPr>
        <p:spPr>
          <a:xfrm>
            <a:off x="263832" y="1258516"/>
            <a:ext cx="8351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FBG’s are fabricated by inscribing a permanent periodic refractive index change in the optical fiber core along the length of the optical fiber.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index of refraction	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= grating period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2DC9E-5C28-46DC-A6CC-A32EE3E3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3" y="4193645"/>
            <a:ext cx="8351449" cy="21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068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E249-0D37-4D0E-974B-5AA59F53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680" y="396259"/>
            <a:ext cx="7048906" cy="336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Technology validation test setup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CC91AF-5F4A-401E-8CC4-33094517295F}"/>
              </a:ext>
            </a:extLst>
          </p:cNvPr>
          <p:cNvSpPr/>
          <p:nvPr/>
        </p:nvSpPr>
        <p:spPr>
          <a:xfrm>
            <a:off x="1167064" y="2351122"/>
            <a:ext cx="6558011" cy="1456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CEC9936-2143-46F3-8B97-2DEDA31DCBA8}"/>
              </a:ext>
            </a:extLst>
          </p:cNvPr>
          <p:cNvSpPr/>
          <p:nvPr/>
        </p:nvSpPr>
        <p:spPr>
          <a:xfrm>
            <a:off x="2406316" y="2584555"/>
            <a:ext cx="192506" cy="15418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9D141-6B3B-44EB-BA7D-7E5B4D63B036}"/>
              </a:ext>
            </a:extLst>
          </p:cNvPr>
          <p:cNvSpPr/>
          <p:nvPr/>
        </p:nvSpPr>
        <p:spPr>
          <a:xfrm>
            <a:off x="2334128" y="2899856"/>
            <a:ext cx="385011" cy="842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9BBE94-4C49-4BD3-BABF-FDEDDB2BEC09}"/>
              </a:ext>
            </a:extLst>
          </p:cNvPr>
          <p:cNvSpPr/>
          <p:nvPr/>
        </p:nvSpPr>
        <p:spPr>
          <a:xfrm>
            <a:off x="2286001" y="3107153"/>
            <a:ext cx="433137" cy="1010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7CD76D52-B8B0-4A0A-BEC4-A82687AEE011}"/>
              </a:ext>
            </a:extLst>
          </p:cNvPr>
          <p:cNvSpPr/>
          <p:nvPr/>
        </p:nvSpPr>
        <p:spPr>
          <a:xfrm>
            <a:off x="2328112" y="3274217"/>
            <a:ext cx="397042" cy="25266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AFF85C1D-89F0-4B94-99A7-BD9CF4A82680}"/>
              </a:ext>
            </a:extLst>
          </p:cNvPr>
          <p:cNvSpPr/>
          <p:nvPr/>
        </p:nvSpPr>
        <p:spPr>
          <a:xfrm>
            <a:off x="5769140" y="2578540"/>
            <a:ext cx="192506" cy="15418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24726F-2730-490F-87F4-429315867D38}"/>
              </a:ext>
            </a:extLst>
          </p:cNvPr>
          <p:cNvSpPr/>
          <p:nvPr/>
        </p:nvSpPr>
        <p:spPr>
          <a:xfrm>
            <a:off x="5696952" y="2905873"/>
            <a:ext cx="385011" cy="842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BA7C4B-DA11-472D-98CD-80B22D5198C3}"/>
              </a:ext>
            </a:extLst>
          </p:cNvPr>
          <p:cNvSpPr/>
          <p:nvPr/>
        </p:nvSpPr>
        <p:spPr>
          <a:xfrm>
            <a:off x="5678903" y="3105041"/>
            <a:ext cx="433137" cy="1334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61ED3A76-CF07-4B21-8684-7AE2073E6B9B}"/>
              </a:ext>
            </a:extLst>
          </p:cNvPr>
          <p:cNvSpPr/>
          <p:nvPr/>
        </p:nvSpPr>
        <p:spPr>
          <a:xfrm>
            <a:off x="5696952" y="3315513"/>
            <a:ext cx="397042" cy="25266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FB833C-6109-4AED-BBC6-58925DA0D971}"/>
              </a:ext>
            </a:extLst>
          </p:cNvPr>
          <p:cNvCxnSpPr>
            <a:cxnSpLocks/>
          </p:cNvCxnSpPr>
          <p:nvPr/>
        </p:nvCxnSpPr>
        <p:spPr>
          <a:xfrm>
            <a:off x="2719138" y="2928896"/>
            <a:ext cx="2977814" cy="60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E5D9D8-90D5-4B49-B0E9-DF3A350637CC}"/>
              </a:ext>
            </a:extLst>
          </p:cNvPr>
          <p:cNvCxnSpPr>
            <a:cxnSpLocks/>
          </p:cNvCxnSpPr>
          <p:nvPr/>
        </p:nvCxnSpPr>
        <p:spPr>
          <a:xfrm>
            <a:off x="6043261" y="2944868"/>
            <a:ext cx="2342750" cy="3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51CF0261-349F-42F8-8598-A9F99D819680}"/>
              </a:ext>
            </a:extLst>
          </p:cNvPr>
          <p:cNvSpPr/>
          <p:nvPr/>
        </p:nvSpPr>
        <p:spPr>
          <a:xfrm rot="13470272">
            <a:off x="2215174" y="2767271"/>
            <a:ext cx="956890" cy="106453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671DEF-A510-40F9-B897-CF36F113F5ED}"/>
              </a:ext>
            </a:extLst>
          </p:cNvPr>
          <p:cNvCxnSpPr/>
          <p:nvPr/>
        </p:nvCxnSpPr>
        <p:spPr>
          <a:xfrm>
            <a:off x="2316081" y="3672637"/>
            <a:ext cx="60518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89155D-3B2C-43D0-B31D-E5E8FBBDCBE1}"/>
              </a:ext>
            </a:extLst>
          </p:cNvPr>
          <p:cNvSpPr txBox="1"/>
          <p:nvPr/>
        </p:nvSpPr>
        <p:spPr>
          <a:xfrm>
            <a:off x="2502569" y="1903995"/>
            <a:ext cx="10647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Strain Gages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31CE91-78C1-4A7C-BB28-F35C450860B1}"/>
              </a:ext>
            </a:extLst>
          </p:cNvPr>
          <p:cNvSpPr txBox="1"/>
          <p:nvPr/>
        </p:nvSpPr>
        <p:spPr>
          <a:xfrm>
            <a:off x="4208046" y="1933036"/>
            <a:ext cx="9877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Strain FBGs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2A991-DF9F-4F3D-9E67-5A4A23C44008}"/>
              </a:ext>
            </a:extLst>
          </p:cNvPr>
          <p:cNvSpPr txBox="1"/>
          <p:nvPr/>
        </p:nvSpPr>
        <p:spPr>
          <a:xfrm>
            <a:off x="1212485" y="4037139"/>
            <a:ext cx="17059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Cernox</a:t>
            </a:r>
            <a:r>
              <a:rPr lang="en-US" sz="1350" dirty="0"/>
              <a:t> Temp Sensors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B7C5B4-65E9-4F8D-923A-ADC30552EF36}"/>
              </a:ext>
            </a:extLst>
          </p:cNvPr>
          <p:cNvSpPr txBox="1"/>
          <p:nvPr/>
        </p:nvSpPr>
        <p:spPr>
          <a:xfrm>
            <a:off x="3183919" y="4030820"/>
            <a:ext cx="1077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Spot heaters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6F8BB9-8E2B-40CA-B2BC-AB1365F2ED4E}"/>
              </a:ext>
            </a:extLst>
          </p:cNvPr>
          <p:cNvCxnSpPr>
            <a:cxnSpLocks/>
          </p:cNvCxnSpPr>
          <p:nvPr/>
        </p:nvCxnSpPr>
        <p:spPr>
          <a:xfrm flipH="1">
            <a:off x="2585279" y="2193737"/>
            <a:ext cx="315123" cy="40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AF8B6A-497C-4937-9792-E244E0E1DC23}"/>
              </a:ext>
            </a:extLst>
          </p:cNvPr>
          <p:cNvCxnSpPr>
            <a:stCxn id="27" idx="2"/>
            <a:endCxn id="6" idx="3"/>
          </p:cNvCxnSpPr>
          <p:nvPr/>
        </p:nvCxnSpPr>
        <p:spPr>
          <a:xfrm flipH="1">
            <a:off x="2719139" y="2233118"/>
            <a:ext cx="1982793" cy="70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467E2E-10B4-4563-92BC-C534CE85E001}"/>
              </a:ext>
            </a:extLst>
          </p:cNvPr>
          <p:cNvCxnSpPr>
            <a:cxnSpLocks/>
            <a:stCxn id="29" idx="0"/>
            <a:endCxn id="8" idx="1"/>
          </p:cNvCxnSpPr>
          <p:nvPr/>
        </p:nvCxnSpPr>
        <p:spPr>
          <a:xfrm flipH="1" flipV="1">
            <a:off x="2725154" y="3463714"/>
            <a:ext cx="997535" cy="56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D8C0923-D19F-4D13-93A0-C3270DA40F99}"/>
              </a:ext>
            </a:extLst>
          </p:cNvPr>
          <p:cNvSpPr txBox="1"/>
          <p:nvPr/>
        </p:nvSpPr>
        <p:spPr>
          <a:xfrm flipH="1">
            <a:off x="5636794" y="1958584"/>
            <a:ext cx="1401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Optical Fiber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B9C6D0-6F19-4C3E-93A0-C6BB526BB858}"/>
              </a:ext>
            </a:extLst>
          </p:cNvPr>
          <p:cNvCxnSpPr>
            <a:stCxn id="37" idx="2"/>
          </p:cNvCxnSpPr>
          <p:nvPr/>
        </p:nvCxnSpPr>
        <p:spPr>
          <a:xfrm>
            <a:off x="6337634" y="2258666"/>
            <a:ext cx="351925" cy="64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108AD0-0C3F-4B00-896D-FDEE6B8B8CA4}"/>
              </a:ext>
            </a:extLst>
          </p:cNvPr>
          <p:cNvCxnSpPr>
            <a:cxnSpLocks/>
          </p:cNvCxnSpPr>
          <p:nvPr/>
        </p:nvCxnSpPr>
        <p:spPr>
          <a:xfrm flipV="1">
            <a:off x="1862248" y="3185558"/>
            <a:ext cx="471880" cy="82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5DB6286-E26F-4CE7-A2FC-533E5E50AFAD}"/>
              </a:ext>
            </a:extLst>
          </p:cNvPr>
          <p:cNvSpPr txBox="1"/>
          <p:nvPr/>
        </p:nvSpPr>
        <p:spPr>
          <a:xfrm>
            <a:off x="572626" y="1903995"/>
            <a:ext cx="15199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Aluminum rod ~3ft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86C2A1-F479-4F33-AE11-6A13C365F4A5}"/>
              </a:ext>
            </a:extLst>
          </p:cNvPr>
          <p:cNvCxnSpPr/>
          <p:nvPr/>
        </p:nvCxnSpPr>
        <p:spPr>
          <a:xfrm>
            <a:off x="940572" y="2155990"/>
            <a:ext cx="225895" cy="21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3E1DE76-7567-4999-8951-ED9B0D3100A2}"/>
              </a:ext>
            </a:extLst>
          </p:cNvPr>
          <p:cNvSpPr txBox="1"/>
          <p:nvPr/>
        </p:nvSpPr>
        <p:spPr>
          <a:xfrm>
            <a:off x="842331" y="4777751"/>
            <a:ext cx="7757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This assembly will be placed in test </a:t>
            </a:r>
            <a:r>
              <a:rPr lang="en-US" sz="1500" dirty="0" err="1"/>
              <a:t>dewar</a:t>
            </a:r>
            <a:r>
              <a:rPr lang="en-US" sz="1500" dirty="0"/>
              <a:t> with temperature control from 300K to 4.2K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Conventional strain gage readings will be compared with Strain FBG readings during cooldown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/>
              <a:t>Cernox</a:t>
            </a:r>
            <a:r>
              <a:rPr lang="en-US" sz="1500" dirty="0"/>
              <a:t> temperature sensor readings will be compared with Temp FBGs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Spot heaters will be used to see thermal response and sensitivity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C3F067-D3EF-4837-97C7-A8977AE1C672}"/>
              </a:ext>
            </a:extLst>
          </p:cNvPr>
          <p:cNvSpPr/>
          <p:nvPr/>
        </p:nvSpPr>
        <p:spPr>
          <a:xfrm>
            <a:off x="5690937" y="3633787"/>
            <a:ext cx="385011" cy="842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6D637A-DE0B-4A01-932D-40B97EE68CC6}"/>
              </a:ext>
            </a:extLst>
          </p:cNvPr>
          <p:cNvSpPr/>
          <p:nvPr/>
        </p:nvSpPr>
        <p:spPr>
          <a:xfrm>
            <a:off x="2310061" y="3621759"/>
            <a:ext cx="385011" cy="84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A27C66-E1CF-4FFF-927D-637FF1F217DE}"/>
              </a:ext>
            </a:extLst>
          </p:cNvPr>
          <p:cNvSpPr txBox="1"/>
          <p:nvPr/>
        </p:nvSpPr>
        <p:spPr>
          <a:xfrm>
            <a:off x="4952401" y="4046746"/>
            <a:ext cx="9749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Temp FBGs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4A2388F-4C2D-4AD8-84A0-57E1761FBBC5}"/>
              </a:ext>
            </a:extLst>
          </p:cNvPr>
          <p:cNvCxnSpPr>
            <a:stCxn id="52" idx="0"/>
            <a:endCxn id="46" idx="2"/>
          </p:cNvCxnSpPr>
          <p:nvPr/>
        </p:nvCxnSpPr>
        <p:spPr>
          <a:xfrm flipV="1">
            <a:off x="5439875" y="3718008"/>
            <a:ext cx="443568" cy="32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20E094C-87CD-4028-A321-B54878EB6F05}"/>
              </a:ext>
            </a:extLst>
          </p:cNvPr>
          <p:cNvSpPr txBox="1"/>
          <p:nvPr/>
        </p:nvSpPr>
        <p:spPr>
          <a:xfrm>
            <a:off x="105140" y="5669530"/>
            <a:ext cx="70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P. Joshi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C4D80-5A85-44E6-BE08-F1A63843A2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567833-3193-46BC-9CDD-733DE6BD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13E78-F631-4094-BA18-4E4975AE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6" y="1520106"/>
            <a:ext cx="5591907" cy="4297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F2CEEB-9A75-4079-9761-8A662CF983CF}"/>
              </a:ext>
            </a:extLst>
          </p:cNvPr>
          <p:cNvSpPr txBox="1"/>
          <p:nvPr/>
        </p:nvSpPr>
        <p:spPr>
          <a:xfrm>
            <a:off x="3165093" y="440930"/>
            <a:ext cx="2518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Cryogenic Test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83211-A5C5-49BD-9352-5147E9C0B9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3224E-85E7-4DB8-82BB-6260EF3C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A279-DECB-4157-BA1C-54CEA444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760" y="368025"/>
            <a:ext cx="6371590" cy="399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Test setup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01250-5B4D-4A94-8F60-6474926B069A}"/>
              </a:ext>
            </a:extLst>
          </p:cNvPr>
          <p:cNvSpPr txBox="1"/>
          <p:nvPr/>
        </p:nvSpPr>
        <p:spPr>
          <a:xfrm>
            <a:off x="902368" y="1615240"/>
            <a:ext cx="655721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Eight channel Interrogator ($22,000)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Three  2m long coated fiber with pair of Strain FBGs and Temp FBGs ($3000)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Three 5m long extension fibers. ($500)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Assortment of fiber connectors and feedthroughs  ($1200)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Design and fabrication of adhesive dispensing tool and develop process of installing fiber and sensor ($15000)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Modify existing Top Plate of small test </a:t>
            </a:r>
            <a:r>
              <a:rPr lang="en-US" dirty="0" err="1"/>
              <a:t>dewar</a:t>
            </a:r>
            <a:r>
              <a:rPr lang="en-US" dirty="0"/>
              <a:t> to accommodate fiber feedthrough. ($1600)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Labor </a:t>
            </a:r>
            <a:r>
              <a:rPr lang="en-US" dirty="0" err="1"/>
              <a:t>Cryo</a:t>
            </a:r>
            <a:r>
              <a:rPr lang="en-US" dirty="0"/>
              <a:t> technician: $6,400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Labor professional (two) : $ 19,200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Liquid He : $5000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Total estimate: $ 73,900.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38D84-4B95-425D-A325-5809E5569E2F}"/>
              </a:ext>
            </a:extLst>
          </p:cNvPr>
          <p:cNvSpPr txBox="1"/>
          <p:nvPr/>
        </p:nvSpPr>
        <p:spPr>
          <a:xfrm>
            <a:off x="105140" y="5669530"/>
            <a:ext cx="70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P. Joshi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EE68-A286-4ADB-AE4F-C16FC3BE6C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23E47-378E-48C1-9784-4DDA73A8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41B4-1BB7-4FF6-8628-BCD70D54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8403"/>
            <a:ext cx="7886700" cy="399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Future application on real magnet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5103A-71E9-4563-9F79-96D80FCB2A6E}"/>
              </a:ext>
            </a:extLst>
          </p:cNvPr>
          <p:cNvSpPr txBox="1"/>
          <p:nvPr/>
        </p:nvSpPr>
        <p:spPr>
          <a:xfrm>
            <a:off x="1179095" y="1771650"/>
            <a:ext cx="733625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Experience gained from technology validation test will be used on real magnets.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BNL will be testing High Gradient Quad as a part of EIC project in late Fall or winter of 2020/21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BNL will be testing “Sweet spot” magnet for EIC project just after High Gradient Quad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AUP Series magnets: MQXFA06 or MQXFA07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HTS magnets and coils for Fusion Science projects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Application of fiber temp sensors to precisely map temperature uniformity during impregnation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Explore Rayleigh scattering for precise temperature measurement up to 4.2K and below.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4DF0B-8B3F-4741-B3BB-2E4FB4892637}"/>
              </a:ext>
            </a:extLst>
          </p:cNvPr>
          <p:cNvSpPr txBox="1"/>
          <p:nvPr/>
        </p:nvSpPr>
        <p:spPr>
          <a:xfrm>
            <a:off x="105140" y="5669530"/>
            <a:ext cx="70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P. Joshi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5E972-C4D9-48C8-9AF0-D3601B5D70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569C4-DBDC-4000-A9DE-EEE9022B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462A-7E4B-4DF6-9CDF-84893011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1229D-66DC-4B32-B658-17DC3A598EC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A812C-9E2A-4253-9BE9-03AF8DB9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Fiber optics have been demonstrated to be a very promising tool for diagnostic in superconducting magnets</a:t>
            </a:r>
          </a:p>
          <a:p>
            <a:r>
              <a:rPr lang="en-US" sz="2400" dirty="0"/>
              <a:t>The entire MDP program can benefit from the development of this diagnostic capability</a:t>
            </a:r>
          </a:p>
          <a:p>
            <a:r>
              <a:rPr lang="en-US" sz="2400" dirty="0"/>
              <a:t>Short term plan:</a:t>
            </a:r>
          </a:p>
          <a:p>
            <a:pPr lvl="1"/>
            <a:r>
              <a:rPr lang="en-US" sz="2400" dirty="0"/>
              <a:t>Perform a functional test for FBG fiber validation and calibration @FNAL</a:t>
            </a:r>
          </a:p>
          <a:p>
            <a:pPr lvl="1"/>
            <a:r>
              <a:rPr lang="en-US" sz="2400" dirty="0"/>
              <a:t>Use FNAL results to scale up to large magnet, developing and validating the use of FBG for the magnet test facility @BNL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4529-5FE3-41EB-8A9C-9B7C3C22D1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8336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4EFE-A846-4E69-96D6-91F3807E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Back Up Slides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CB913-981B-4884-89DA-D802486906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993EC-74B7-44B2-80D8-AF0E14CC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8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开放获取论文一站式发现平台">
            <a:extLst>
              <a:ext uri="{FF2B5EF4-FFF2-40B4-BE49-F238E27FC236}">
                <a16:creationId xmlns:a16="http://schemas.microsoft.com/office/drawing/2014/main" id="{7690E991-CC57-46C9-81A8-A50874CF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59" y="1869385"/>
            <a:ext cx="5257047" cy="31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18B839-397E-4D55-B295-DCADC4F9A6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E13DF-5967-4B47-A6E3-2C09D5A5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0EFC-0298-4678-99B0-D943FB8918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051A-8CA1-4E6F-AE73-F2295D9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Franklin Gothic Medium" panose="020B0603020102020204" pitchFamily="34" charset="0"/>
                <a:cs typeface="Helvetica" panose="020B0604020202020204" pitchFamily="34" charset="0"/>
              </a:rPr>
              <a:t>Rayleigh backscattering sensors</a:t>
            </a:r>
            <a:b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83FBE-CC67-4E27-850E-C9A0DD3CF4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38173-F966-497C-AFC8-D56A9958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8" y="1260631"/>
            <a:ext cx="8737600" cy="3896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F16FE-8781-4829-B4A4-23F13DF340C7}"/>
              </a:ext>
            </a:extLst>
          </p:cNvPr>
          <p:cNvSpPr txBox="1"/>
          <p:nvPr/>
        </p:nvSpPr>
        <p:spPr>
          <a:xfrm>
            <a:off x="228943" y="5358563"/>
            <a:ext cx="840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Continuous probe along the length of the fiber: promising for quench detection </a:t>
            </a:r>
          </a:p>
        </p:txBody>
      </p:sp>
    </p:spTree>
    <p:extLst>
      <p:ext uri="{BB962C8B-B14F-4D97-AF65-F5344CB8AC3E}">
        <p14:creationId xmlns:p14="http://schemas.microsoft.com/office/powerpoint/2010/main" val="25132303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7204-E9F3-4D8B-8B17-15CF794A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FIBER optics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CC264-4A13-454D-BB0C-0D0108AA40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774702" y="4650255"/>
            <a:ext cx="226340" cy="271289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667C9362-C297-486C-B1F1-4E42D33C0F5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" r="1"/>
          <a:stretch>
            <a:fillRect/>
          </a:stretch>
        </p:blipFill>
        <p:spPr>
          <a:xfrm>
            <a:off x="0" y="1491168"/>
            <a:ext cx="5290236" cy="2269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66AA60-2B5B-4481-A670-FCC450463448}"/>
              </a:ext>
            </a:extLst>
          </p:cNvPr>
          <p:cNvSpPr txBox="1"/>
          <p:nvPr/>
        </p:nvSpPr>
        <p:spPr>
          <a:xfrm>
            <a:off x="580210" y="4233528"/>
            <a:ext cx="4129816" cy="1700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288" tIns="19288" rIns="19288" bIns="19288" numCol="1" spcCol="38100" rtlCol="0" anchor="t">
            <a:spAutoFit/>
          </a:bodyPr>
          <a:lstStyle/>
          <a:p>
            <a:pPr marL="144661" indent="-14466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Tw Cen MT" panose="020B0602020104020603" pitchFamily="34" charset="0"/>
              </a:rPr>
              <a:t>Temperature sensors </a:t>
            </a:r>
          </a:p>
          <a:p>
            <a:pPr marL="144661" indent="-14466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Tw Cen MT" panose="020B0602020104020603" pitchFamily="34" charset="0"/>
              </a:rPr>
              <a:t>Strain sensors</a:t>
            </a:r>
          </a:p>
          <a:p>
            <a:pPr marL="144661" indent="-14466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Tw Cen MT" panose="020B0602020104020603" pitchFamily="34" charset="0"/>
              </a:rPr>
              <a:t>Quench sensors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29A15-1B42-4686-A830-A9DA0D6AFDE3}"/>
              </a:ext>
            </a:extLst>
          </p:cNvPr>
          <p:cNvSpPr txBox="1"/>
          <p:nvPr/>
        </p:nvSpPr>
        <p:spPr>
          <a:xfrm>
            <a:off x="5321808" y="1527302"/>
            <a:ext cx="3694176" cy="4277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288" tIns="19288" rIns="19288" bIns="19288" numCol="1" spcCol="38100" rtlCol="0" anchor="t">
            <a:spAutoFit/>
          </a:bodyPr>
          <a:lstStyle/>
          <a:p>
            <a:endParaRPr lang="en-US" sz="380" dirty="0"/>
          </a:p>
          <a:p>
            <a:r>
              <a:rPr lang="en-US" sz="2400" dirty="0"/>
              <a:t>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No sensitivity to magnetic field: no electromagnetic noise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Multiple sensors in one fiber: reduced number of wires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Multiplex technology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Fiber diameter &lt;200um: possibility to embed fibers with coil</a:t>
            </a:r>
          </a:p>
          <a:p>
            <a:endParaRPr lang="en-US" sz="76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BC255-6B5B-4041-B5BA-EB6761DCF185}"/>
              </a:ext>
            </a:extLst>
          </p:cNvPr>
          <p:cNvSpPr txBox="1"/>
          <p:nvPr/>
        </p:nvSpPr>
        <p:spPr>
          <a:xfrm>
            <a:off x="5600037" y="1298030"/>
            <a:ext cx="3137717" cy="667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717" tIns="25717" rIns="25717" bIns="25717" numCol="1" spcCol="38100" rtlCol="0" anchor="t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ADVANTAGES</a:t>
            </a:r>
          </a:p>
        </p:txBody>
      </p:sp>
    </p:spTree>
    <p:extLst>
      <p:ext uri="{BB962C8B-B14F-4D97-AF65-F5344CB8AC3E}">
        <p14:creationId xmlns:p14="http://schemas.microsoft.com/office/powerpoint/2010/main" val="2328496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50C7-650E-8945-8B92-BD1D1793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Fibers and MDP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E1834-3C6B-F845-A4D9-A7E3A1E632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774702" y="7084946"/>
            <a:ext cx="226340" cy="271289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6A90C-CAAF-734F-872F-414091D0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699" y="1618888"/>
            <a:ext cx="4570861" cy="3995279"/>
          </a:xfrm>
        </p:spPr>
        <p:txBody>
          <a:bodyPr>
            <a:noAutofit/>
          </a:bodyPr>
          <a:lstStyle/>
          <a:p>
            <a:pPr marL="337534" lvl="1" indent="-208950">
              <a:buFont typeface="+mj-lt"/>
              <a:buAutoNum type="arabicPeriod"/>
            </a:pPr>
            <a:r>
              <a:rPr lang="en-US" sz="1600" dirty="0"/>
              <a:t>Explore the performance limits of niobium-tin (Nb</a:t>
            </a:r>
            <a:r>
              <a:rPr lang="en-US" sz="1600" baseline="-25000" dirty="0"/>
              <a:t>3</a:t>
            </a:r>
            <a:r>
              <a:rPr lang="en-US" sz="1600" dirty="0"/>
              <a:t>Sn) accelerator magnets with a focus on minimizing the required operating margin and significantly reducing or eliminating training. </a:t>
            </a:r>
          </a:p>
          <a:p>
            <a:pPr marL="337534" lvl="1" indent="-208950">
              <a:buFont typeface="+mj-lt"/>
              <a:buAutoNum type="arabicPeriod"/>
            </a:pPr>
            <a:endParaRPr lang="en-US" sz="1600" dirty="0"/>
          </a:p>
          <a:p>
            <a:pPr marL="337534" lvl="1" indent="-208950">
              <a:buFont typeface="+mj-lt"/>
              <a:buAutoNum type="arabicPeriod"/>
            </a:pPr>
            <a:r>
              <a:rPr lang="en-US" sz="1600" dirty="0"/>
              <a:t>Develop and demonstrate a high-temperature superconductor (HTS) accelerator magnet with a self-ﬁeld of 5 T or greater compatible with operation in a hybrid LTS/HTS magnet for ﬁelds beyond 16 T</a:t>
            </a:r>
          </a:p>
          <a:p>
            <a:pPr marL="337534" lvl="1" indent="-208950">
              <a:buFont typeface="+mj-lt"/>
              <a:buAutoNum type="arabicPeriod"/>
            </a:pPr>
            <a:endParaRPr lang="en-US" sz="1600" dirty="0"/>
          </a:p>
          <a:p>
            <a:pPr marL="337534" lvl="1" indent="-208950">
              <a:buFont typeface="+mj-lt"/>
              <a:buAutoNum type="arabicPeriod"/>
            </a:pPr>
            <a:r>
              <a:rPr lang="en-US" sz="1600" dirty="0"/>
              <a:t>Investigate fundamental aspects of magnet design and technology that can lead to substantial performance improvements and magnet cost reduction.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DD2EE-8C26-4033-9258-3CEDB6FA246C}"/>
              </a:ext>
            </a:extLst>
          </p:cNvPr>
          <p:cNvSpPr txBox="1"/>
          <p:nvPr/>
        </p:nvSpPr>
        <p:spPr>
          <a:xfrm>
            <a:off x="640890" y="1461122"/>
            <a:ext cx="3488293" cy="3935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endParaRPr lang="en-US" sz="2400" dirty="0"/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 novel diagnostic tool and analysis technique based on fiber optics sensors.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FBG: point sensors 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Rayleigh/Raman continuous sensors </a:t>
            </a:r>
          </a:p>
          <a:p>
            <a:endParaRPr lang="en-US" sz="123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23A87-D553-43E8-A111-BA29469060AA}"/>
              </a:ext>
            </a:extLst>
          </p:cNvPr>
          <p:cNvSpPr txBox="1"/>
          <p:nvPr/>
        </p:nvSpPr>
        <p:spPr>
          <a:xfrm>
            <a:off x="5308759" y="1114789"/>
            <a:ext cx="2770629" cy="667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717" tIns="25717" rIns="25717" bIns="25717" numCol="1" spcCol="38100" rtlCol="0" anchor="t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MDP GOALS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8AE92CB-05A7-4225-A9DB-71CA4DC1F7C6}"/>
              </a:ext>
            </a:extLst>
          </p:cNvPr>
          <p:cNvSpPr/>
          <p:nvPr/>
        </p:nvSpPr>
        <p:spPr>
          <a:xfrm>
            <a:off x="4335587" y="1618888"/>
            <a:ext cx="401005" cy="3995279"/>
          </a:xfrm>
          <a:prstGeom prst="leftBrace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64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D31A-8409-4AF7-8913-466D74F8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8492A-12EC-405C-9C08-E9220D4BA5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774702" y="4650255"/>
            <a:ext cx="226340" cy="271289"/>
          </a:xfrm>
        </p:spPr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E0A23-FCE3-46E0-BE3D-FA57A356C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452" y="1209163"/>
            <a:ext cx="8596703" cy="998281"/>
          </a:xfrm>
        </p:spPr>
        <p:txBody>
          <a:bodyPr>
            <a:noAutofit/>
          </a:bodyPr>
          <a:lstStyle/>
          <a:p>
            <a:r>
              <a:rPr lang="en-US" sz="2400" b="1" dirty="0"/>
              <a:t>CCT and cost: Explore the performance limits of niobium-tin (Nb</a:t>
            </a:r>
            <a:r>
              <a:rPr lang="en-US" sz="2400" b="1" baseline="-25000" dirty="0"/>
              <a:t>3</a:t>
            </a:r>
            <a:r>
              <a:rPr lang="en-US" sz="2400" b="1" dirty="0"/>
              <a:t>Sn) accelerator magnets…. 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B4E33-4837-4ABE-B3D7-8ADCF8681123}"/>
              </a:ext>
            </a:extLst>
          </p:cNvPr>
          <p:cNvSpPr txBox="1"/>
          <p:nvPr/>
        </p:nvSpPr>
        <p:spPr>
          <a:xfrm>
            <a:off x="521552" y="2243987"/>
            <a:ext cx="8468471" cy="34347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 "/>
              </a:rPr>
              <a:t>Obtain clean shell and coil strain data during quench.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 "/>
              </a:rPr>
              <a:t>Map azimuthal strain variation at different position along the coil during prestress  cooldown and magnet training.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Study strain variations across the strain management structures (CCT and 15T)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Localize the 3D quench position (tip, middle or bottom) across a wounded cable</a:t>
            </a:r>
          </a:p>
          <a:p>
            <a:pPr marL="342900" indent="-342900">
              <a:lnSpc>
                <a:spcPct val="110000"/>
              </a:lnSpc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endParaRPr lang="en-US" sz="2400" dirty="0">
              <a:latin typeface="Tw Cen MT 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F6317-6E53-45DC-A345-6ECB6C540E8D}"/>
              </a:ext>
            </a:extLst>
          </p:cNvPr>
          <p:cNvSpPr txBox="1"/>
          <p:nvPr/>
        </p:nvSpPr>
        <p:spPr>
          <a:xfrm>
            <a:off x="296452" y="5064063"/>
            <a:ext cx="8676338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ctr" defTabSz="914400"/>
            <a:r>
              <a:rPr lang="en-US" sz="3200" b="1" dirty="0">
                <a:latin typeface="Tw Cen MT "/>
              </a:rPr>
              <a:t> GOAL: Optimize prestress and significantly reduce the number of quenches. </a:t>
            </a:r>
          </a:p>
        </p:txBody>
      </p:sp>
    </p:spTree>
    <p:extLst>
      <p:ext uri="{BB962C8B-B14F-4D97-AF65-F5344CB8AC3E}">
        <p14:creationId xmlns:p14="http://schemas.microsoft.com/office/powerpoint/2010/main" val="24601564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F559-275F-4BED-8BB8-1367BCD8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Temperature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2FE29-1540-4EC6-848E-C961B055B4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AC2E1-08DD-4AA5-B721-38AE6A2AD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833" y="1306007"/>
            <a:ext cx="8351450" cy="1373185"/>
          </a:xfrm>
        </p:spPr>
        <p:txBody>
          <a:bodyPr/>
          <a:lstStyle/>
          <a:p>
            <a:r>
              <a:rPr lang="en-US" sz="2400" dirty="0"/>
              <a:t>Investigate fundamental aspects of magnet design and technology that can lead to substantial performance improvements…..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F94DB-A93E-4DEE-A034-313EFE36B7AF}"/>
              </a:ext>
            </a:extLst>
          </p:cNvPr>
          <p:cNvSpPr txBox="1"/>
          <p:nvPr/>
        </p:nvSpPr>
        <p:spPr>
          <a:xfrm>
            <a:off x="1146164" y="2679192"/>
            <a:ext cx="7469119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342900" indent="-342900" defTabSz="9144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measure the disturbance spectrum</a:t>
            </a:r>
          </a:p>
          <a:p>
            <a:pPr marL="342900" indent="-342900" defTabSz="9144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Measure minimum quench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BB1E5-DAFB-4596-AB1E-AA74E065C70B}"/>
              </a:ext>
            </a:extLst>
          </p:cNvPr>
          <p:cNvSpPr txBox="1"/>
          <p:nvPr/>
        </p:nvSpPr>
        <p:spPr>
          <a:xfrm>
            <a:off x="263833" y="4503177"/>
            <a:ext cx="846328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ctr" defTabSz="914400"/>
            <a:r>
              <a:rPr lang="en-US" sz="3200" b="1" dirty="0">
                <a:latin typeface="Tw Cen MT" panose="020B0602020104020603" pitchFamily="34" charset="0"/>
              </a:rPr>
              <a:t>GOAL: Understanding the training process, get quantitative data/ reduce number of quenches.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4946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7B04-9FB9-48A0-8C31-349A35B0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FA8A1-3C11-4332-A6EB-26D043363D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C8DB5-88D5-479C-855D-A8C138721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833" y="1306007"/>
            <a:ext cx="8351450" cy="923326"/>
          </a:xfrm>
        </p:spPr>
        <p:txBody>
          <a:bodyPr>
            <a:noAutofit/>
          </a:bodyPr>
          <a:lstStyle/>
          <a:p>
            <a:r>
              <a:rPr lang="en-US" sz="2400" dirty="0"/>
              <a:t>Develop and demonstrate a high-temperature superconductor (HTS) accelerator magnet….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2B2D8-49EF-4068-8089-069780CCC7F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AD70D-7AA4-4D4D-AB4D-5DC427F2AC74}"/>
              </a:ext>
            </a:extLst>
          </p:cNvPr>
          <p:cNvSpPr txBox="1"/>
          <p:nvPr/>
        </p:nvSpPr>
        <p:spPr>
          <a:xfrm>
            <a:off x="429096" y="2565116"/>
            <a:ext cx="7469119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342900" indent="-342900" defTabSz="9144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Measure strain or temperature variations</a:t>
            </a:r>
          </a:p>
          <a:p>
            <a:pPr marL="342900" indent="-342900" defTabSz="9144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</a:rPr>
              <a:t>Identify quench position along the HTS coil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5814D-4452-404E-A098-0B48F6F90616}"/>
              </a:ext>
            </a:extLst>
          </p:cNvPr>
          <p:cNvSpPr txBox="1"/>
          <p:nvPr/>
        </p:nvSpPr>
        <p:spPr>
          <a:xfrm>
            <a:off x="399886" y="4292884"/>
            <a:ext cx="7934960" cy="1723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ctr" defTabSz="914400"/>
            <a:r>
              <a:rPr lang="en-US" sz="3200" b="1" dirty="0">
                <a:latin typeface="Tw Cen MT" panose="020B0602020104020603" pitchFamily="34" charset="0"/>
              </a:rPr>
              <a:t>GOAL: Develop a reliable quench detection system in HTS coil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2352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C85DB8F-1252-4908-A16B-A0D4E467C183}"/>
              </a:ext>
            </a:extLst>
          </p:cNvPr>
          <p:cNvSpPr/>
          <p:nvPr/>
        </p:nvSpPr>
        <p:spPr>
          <a:xfrm>
            <a:off x="7009987" y="3111211"/>
            <a:ext cx="2049880" cy="243993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4FD8-5BB5-4D08-99C0-7DEE4E5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FBG FIBER: what has been done so far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DBB62-3F44-4BA3-A258-77CE9F1C8E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3D6DCC-F4CC-4ECB-A23B-36DD6E13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322" y="1307436"/>
            <a:ext cx="3597275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Tw Cen MT" panose="020B0602020104020603" pitchFamily="34" charset="0"/>
              </a:rPr>
              <a:t>Strain measurements in MQXFS magnet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2E98F-8AA7-4C79-A525-C43D7DBC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5" y="2310585"/>
            <a:ext cx="2959135" cy="163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805D6-6A6F-4550-AE82-04038C214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3" y="3947835"/>
            <a:ext cx="3025039" cy="1603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DA4465-515C-46EE-81BD-8946CD35163D}"/>
              </a:ext>
            </a:extLst>
          </p:cNvPr>
          <p:cNvSpPr txBox="1"/>
          <p:nvPr/>
        </p:nvSpPr>
        <p:spPr>
          <a:xfrm>
            <a:off x="228836" y="1967515"/>
            <a:ext cx="324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Coil  and shell azimuthal strain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7C20DA-E461-4F54-9B7D-0A990F88F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2"/>
          <a:stretch/>
        </p:blipFill>
        <p:spPr>
          <a:xfrm>
            <a:off x="3609895" y="1170089"/>
            <a:ext cx="3075580" cy="1559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DD4AA6-2FE0-49BB-BA93-ACFAEF62132C}"/>
              </a:ext>
            </a:extLst>
          </p:cNvPr>
          <p:cNvSpPr txBox="1"/>
          <p:nvPr/>
        </p:nvSpPr>
        <p:spPr>
          <a:xfrm>
            <a:off x="65572" y="5629418"/>
            <a:ext cx="181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Chiucolo</a:t>
            </a:r>
            <a:r>
              <a:rPr lang="en-US" sz="800" dirty="0"/>
              <a:t> et </a:t>
            </a:r>
            <a:r>
              <a:rPr lang="en-US" sz="800" dirty="0" err="1"/>
              <a:t>al.IEEE</a:t>
            </a:r>
            <a:r>
              <a:rPr lang="en-US" sz="800" dirty="0"/>
              <a:t> TRANSACTIONS ON APPLIED SUPERCONDUCTIVITY, VOL. 28, 4,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2B91A-4C0A-45F4-B7D9-034883662508}"/>
              </a:ext>
            </a:extLst>
          </p:cNvPr>
          <p:cNvSpPr txBox="1"/>
          <p:nvPr/>
        </p:nvSpPr>
        <p:spPr>
          <a:xfrm>
            <a:off x="1780773" y="56272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A. </a:t>
            </a:r>
            <a:r>
              <a:rPr lang="en-US" sz="800" dirty="0" err="1">
                <a:solidFill>
                  <a:schemeClr val="tx1"/>
                </a:solidFill>
              </a:rPr>
              <a:t>Chiuchiolo</a:t>
            </a:r>
            <a:r>
              <a:rPr lang="en-US" sz="800" dirty="0">
                <a:solidFill>
                  <a:schemeClr val="tx1"/>
                </a:solidFill>
              </a:rPr>
              <a:t> et al., IEEE Photonics Journal 6, 0600310 (2014)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31F58-F9EB-4941-8EB9-FF64C7DB1292}"/>
              </a:ext>
            </a:extLst>
          </p:cNvPr>
          <p:cNvSpPr txBox="1"/>
          <p:nvPr/>
        </p:nvSpPr>
        <p:spPr>
          <a:xfrm>
            <a:off x="3505171" y="2683438"/>
            <a:ext cx="3444269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Feasibility of embedding a fiber in a coil has been demonstrated.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Open issues: data interpretation/reproducibility of the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6247-2CA0-4194-829D-1D0C0C1091F0}"/>
              </a:ext>
            </a:extLst>
          </p:cNvPr>
          <p:cNvSpPr txBox="1"/>
          <p:nvPr/>
        </p:nvSpPr>
        <p:spPr>
          <a:xfrm>
            <a:off x="3418710" y="4272759"/>
            <a:ext cx="3793802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Temperature sensitivity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Several coating materials have been tested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OPEN ISSUE: sensitivity below 50 K/ decoupling T and strain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8B7DB-5520-463B-AE36-37CAF18D6BD0}"/>
              </a:ext>
            </a:extLst>
          </p:cNvPr>
          <p:cNvSpPr txBox="1"/>
          <p:nvPr/>
        </p:nvSpPr>
        <p:spPr>
          <a:xfrm>
            <a:off x="7022714" y="3111211"/>
            <a:ext cx="192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M. Esposito et al. / Sensors and Actuators A </a:t>
            </a:r>
            <a:r>
              <a:rPr lang="en-US" sz="800" i="1" dirty="0"/>
              <a:t>189 (2013) 195– 203</a:t>
            </a:r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905C2-FD04-483C-A381-8517F32C0CB6}"/>
              </a:ext>
            </a:extLst>
          </p:cNvPr>
          <p:cNvSpPr txBox="1"/>
          <p:nvPr/>
        </p:nvSpPr>
        <p:spPr>
          <a:xfrm>
            <a:off x="7089327" y="3538884"/>
            <a:ext cx="184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A. </a:t>
            </a:r>
            <a:r>
              <a:rPr lang="en-US" sz="800" dirty="0" err="1"/>
              <a:t>Chiuchiolo</a:t>
            </a:r>
            <a:r>
              <a:rPr lang="en-US" sz="800" dirty="0"/>
              <a:t> et al., IOP Conf. Series: Materials Science and Engineering </a:t>
            </a:r>
            <a:r>
              <a:rPr lang="en-US" sz="800" b="1" dirty="0"/>
              <a:t>278 </a:t>
            </a:r>
            <a:r>
              <a:rPr lang="en-US" sz="800" dirty="0"/>
              <a:t>(2017) 012082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581A6-3783-44F0-86BE-72389FDB08D2}"/>
              </a:ext>
            </a:extLst>
          </p:cNvPr>
          <p:cNvSpPr txBox="1"/>
          <p:nvPr/>
        </p:nvSpPr>
        <p:spPr>
          <a:xfrm>
            <a:off x="7009987" y="4031522"/>
            <a:ext cx="204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R. </a:t>
            </a:r>
            <a:r>
              <a:rPr lang="en-US" sz="800" dirty="0" err="1"/>
              <a:t>RajiniKumar</a:t>
            </a:r>
            <a:r>
              <a:rPr lang="en-US" sz="800" dirty="0"/>
              <a:t>  et al. IEEE TRANSACTIONS ON APPLIED SUPERCONDUCTIVITY, VOL. 16, NO. 2, JUNE 2006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3810B-E103-4AE4-A602-828F7FA17F3D}"/>
              </a:ext>
            </a:extLst>
          </p:cNvPr>
          <p:cNvSpPr txBox="1"/>
          <p:nvPr/>
        </p:nvSpPr>
        <p:spPr>
          <a:xfrm flipH="1">
            <a:off x="7071808" y="4537050"/>
            <a:ext cx="15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M. </a:t>
            </a:r>
            <a:r>
              <a:rPr lang="en-US" sz="800" dirty="0" err="1"/>
              <a:t>Zaynetdinov</a:t>
            </a:r>
            <a:r>
              <a:rPr lang="en-US" sz="800" dirty="0"/>
              <a:t> et al., IEEE SENSORS JOURNAL, VOL. 15, NO. 3, 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E72E6-669D-4A89-BDCE-BF7878D170B6}"/>
              </a:ext>
            </a:extLst>
          </p:cNvPr>
          <p:cNvSpPr txBox="1"/>
          <p:nvPr/>
        </p:nvSpPr>
        <p:spPr>
          <a:xfrm>
            <a:off x="7071808" y="5005179"/>
            <a:ext cx="1876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A. </a:t>
            </a:r>
            <a:r>
              <a:rPr lang="en-US" sz="800" dirty="0" err="1"/>
              <a:t>Chiuchiolo</a:t>
            </a:r>
            <a:r>
              <a:rPr lang="en-US" sz="800" dirty="0"/>
              <a:t> et al., IEEE Transactions on Appl. </a:t>
            </a:r>
            <a:r>
              <a:rPr lang="en-US" sz="800" dirty="0" err="1"/>
              <a:t>Superc</a:t>
            </a:r>
            <a:r>
              <a:rPr lang="en-US" sz="800" dirty="0"/>
              <a:t>. 26, 9000705 (2016)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2FBAE4-2FC2-45E5-BA30-850B121D0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460" y="1615747"/>
            <a:ext cx="1766673" cy="6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928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57470</TotalTime>
  <Words>1410</Words>
  <Application>Microsoft Office PowerPoint</Application>
  <PresentationFormat>On-screen Show (4:3)</PresentationFormat>
  <Paragraphs>200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Franklin Gothic Book</vt:lpstr>
      <vt:lpstr>Franklin Gothic Medium</vt:lpstr>
      <vt:lpstr>Helvetica</vt:lpstr>
      <vt:lpstr>Times New Roman</vt:lpstr>
      <vt:lpstr>Tw Cen MT</vt:lpstr>
      <vt:lpstr>Tw Cen MT </vt:lpstr>
      <vt:lpstr>Wingdings</vt:lpstr>
      <vt:lpstr>ATAP No Footer</vt:lpstr>
      <vt:lpstr>PowerPoint Presentation</vt:lpstr>
      <vt:lpstr>FBG SENSORS</vt:lpstr>
      <vt:lpstr>   Rayleigh backscattering sensors </vt:lpstr>
      <vt:lpstr>FIBER optics</vt:lpstr>
      <vt:lpstr>Fibers and MDP goals</vt:lpstr>
      <vt:lpstr>Strain</vt:lpstr>
      <vt:lpstr>Temperature</vt:lpstr>
      <vt:lpstr>Quench</vt:lpstr>
      <vt:lpstr>FBG FIBER: what has been done so far</vt:lpstr>
      <vt:lpstr>RAYLEIGH FIBER: what has been done so far</vt:lpstr>
      <vt:lpstr>PowerPoint Presentation</vt:lpstr>
      <vt:lpstr>MDP R&amp;D: FBG fibers for strain data </vt:lpstr>
      <vt:lpstr>FBG: FNAL STATUS</vt:lpstr>
      <vt:lpstr>Quench: Rayleigh fibers</vt:lpstr>
      <vt:lpstr>Rayleigh fiber: FNAL roadmap</vt:lpstr>
      <vt:lpstr>PowerPoint Presentation</vt:lpstr>
      <vt:lpstr>PowerPoint Presentation</vt:lpstr>
      <vt:lpstr>Practical application of FO Sensors</vt:lpstr>
      <vt:lpstr>Strain Sensitivity</vt:lpstr>
      <vt:lpstr>Technology validation test setup</vt:lpstr>
      <vt:lpstr>PowerPoint Presentation</vt:lpstr>
      <vt:lpstr>Test setup budget</vt:lpstr>
      <vt:lpstr>Future application on real magnet</vt:lpstr>
      <vt:lpstr>SUMMARY</vt:lpstr>
      <vt:lpstr>Back Up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Maria Baldini</cp:lastModifiedBy>
  <cp:revision>261</cp:revision>
  <dcterms:modified xsi:type="dcterms:W3CDTF">2020-05-01T17:39:31Z</dcterms:modified>
</cp:coreProperties>
</file>