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762" r:id="rId4"/>
    <p:sldId id="764" r:id="rId5"/>
    <p:sldId id="724" r:id="rId6"/>
    <p:sldId id="767" r:id="rId7"/>
    <p:sldId id="765" r:id="rId8"/>
    <p:sldId id="809" r:id="rId9"/>
    <p:sldId id="766" r:id="rId10"/>
    <p:sldId id="258" r:id="rId11"/>
    <p:sldId id="771" r:id="rId12"/>
    <p:sldId id="797" r:id="rId13"/>
    <p:sldId id="778" r:id="rId14"/>
    <p:sldId id="804" r:id="rId15"/>
    <p:sldId id="772" r:id="rId16"/>
    <p:sldId id="773" r:id="rId17"/>
    <p:sldId id="794" r:id="rId18"/>
    <p:sldId id="828" r:id="rId19"/>
    <p:sldId id="776" r:id="rId20"/>
    <p:sldId id="783" r:id="rId21"/>
    <p:sldId id="777" r:id="rId22"/>
    <p:sldId id="784" r:id="rId23"/>
    <p:sldId id="791" r:id="rId24"/>
    <p:sldId id="810" r:id="rId25"/>
    <p:sldId id="811" r:id="rId26"/>
    <p:sldId id="812" r:id="rId27"/>
    <p:sldId id="786" r:id="rId28"/>
    <p:sldId id="800" r:id="rId29"/>
    <p:sldId id="806" r:id="rId30"/>
    <p:sldId id="787" r:id="rId31"/>
    <p:sldId id="807" r:id="rId32"/>
    <p:sldId id="814" r:id="rId33"/>
    <p:sldId id="801" r:id="rId34"/>
    <p:sldId id="802" r:id="rId35"/>
    <p:sldId id="815" r:id="rId36"/>
    <p:sldId id="816" r:id="rId37"/>
    <p:sldId id="820" r:id="rId38"/>
    <p:sldId id="819" r:id="rId39"/>
    <p:sldId id="818" r:id="rId40"/>
    <p:sldId id="821" r:id="rId41"/>
    <p:sldId id="822" r:id="rId42"/>
    <p:sldId id="823" r:id="rId43"/>
    <p:sldId id="824" r:id="rId44"/>
    <p:sldId id="826" r:id="rId45"/>
    <p:sldId id="827" r:id="rId46"/>
    <p:sldId id="78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39" autoAdjust="0"/>
    <p:restoredTop sz="94660"/>
  </p:normalViewPr>
  <p:slideViewPr>
    <p:cSldViewPr>
      <p:cViewPr varScale="1">
        <p:scale>
          <a:sx n="82" d="100"/>
          <a:sy n="82" d="100"/>
        </p:scale>
        <p:origin x="40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1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tiff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hyperlink" Target="https://conferences.lbl.gov/event/82/" TargetMode="Externa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MDP Technical Meeting #5 on </a:t>
            </a:r>
            <a:br>
              <a:rPr lang="en-GB" b="1" dirty="0"/>
            </a:br>
            <a:r>
              <a:rPr lang="en-GB" b="1" dirty="0"/>
              <a:t> 20 T hybrid magnet and comparative analysis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53136"/>
            <a:ext cx="10363200" cy="1224136"/>
          </a:xfrm>
          <a:solidFill>
            <a:srgbClr val="EAEAEA">
              <a:alpha val="23137"/>
            </a:srgbClr>
          </a:solidFill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P. Ferracin, G. Ambrosio, E. </a:t>
            </a:r>
            <a:r>
              <a:rPr lang="en-US" dirty="0" err="1"/>
              <a:t>Barzi</a:t>
            </a:r>
            <a:r>
              <a:rPr lang="en-US" dirty="0"/>
              <a:t>, L. Cooley, R. Gupta, V. </a:t>
            </a:r>
            <a:r>
              <a:rPr lang="en-US" dirty="0" err="1"/>
              <a:t>Kashikhin</a:t>
            </a:r>
            <a:r>
              <a:rPr lang="en-US" dirty="0"/>
              <a:t>, V. </a:t>
            </a:r>
            <a:r>
              <a:rPr lang="en-US" dirty="0" err="1"/>
              <a:t>Marinozzi</a:t>
            </a:r>
            <a:r>
              <a:rPr lang="en-US" dirty="0"/>
              <a:t>, I. </a:t>
            </a:r>
            <a:r>
              <a:rPr lang="en-US" dirty="0" err="1"/>
              <a:t>Novitski</a:t>
            </a:r>
            <a:r>
              <a:rPr lang="en-US" dirty="0"/>
              <a:t>, A. </a:t>
            </a:r>
            <a:r>
              <a:rPr lang="en-US" dirty="0" err="1"/>
              <a:t>Zlobin</a:t>
            </a:r>
            <a:r>
              <a:rPr lang="en-US" dirty="0"/>
              <a:t> 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US Magnet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Geometrical</a:t>
            </a:r>
          </a:p>
          <a:p>
            <a:pPr lvl="1"/>
            <a:r>
              <a:rPr lang="en-US" b="1" dirty="0"/>
              <a:t>Number of apertures 					1	</a:t>
            </a:r>
          </a:p>
          <a:p>
            <a:pPr lvl="1"/>
            <a:r>
              <a:rPr lang="en-US" b="1" dirty="0"/>
              <a:t>Free coil aperture 						50 mm</a:t>
            </a:r>
          </a:p>
          <a:p>
            <a:pPr lvl="1"/>
            <a:endParaRPr lang="en-US" dirty="0"/>
          </a:p>
          <a:p>
            <a:r>
              <a:rPr lang="en-US" dirty="0"/>
              <a:t>Comments</a:t>
            </a:r>
          </a:p>
          <a:p>
            <a:pPr lvl="1"/>
            <a:r>
              <a:rPr lang="en-US" dirty="0"/>
              <a:t>The common coils will naturally provide 2 apertures</a:t>
            </a:r>
          </a:p>
          <a:p>
            <a:pPr lvl="2"/>
            <a:r>
              <a:rPr lang="en-US" dirty="0"/>
              <a:t>This will be taken into account on the comparison</a:t>
            </a:r>
          </a:p>
          <a:p>
            <a:pPr lvl="1"/>
            <a:r>
              <a:rPr lang="en-US" dirty="0"/>
              <a:t>No “strong” constraints on </a:t>
            </a:r>
          </a:p>
          <a:p>
            <a:pPr lvl="2"/>
            <a:r>
              <a:rPr lang="en-US" dirty="0"/>
              <a:t>Magnet total length (&lt;2 m)</a:t>
            </a:r>
          </a:p>
          <a:p>
            <a:pPr lvl="2"/>
            <a:r>
              <a:rPr lang="en-US" dirty="0"/>
              <a:t>Magnet straight section (&gt;200 mm)</a:t>
            </a:r>
          </a:p>
          <a:p>
            <a:pPr lvl="2"/>
            <a:r>
              <a:rPr lang="en-US" dirty="0"/>
              <a:t>Maximum magnet OD</a:t>
            </a:r>
          </a:p>
          <a:p>
            <a:pPr lvl="3"/>
            <a:r>
              <a:rPr lang="en-US" dirty="0"/>
              <a:t>Reference numbers: 620 mm (FNAL/1.9K), 660 mm (BNL/1.9K), 914 mm (LBNL/4.5K)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669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535072" cy="464137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Operational</a:t>
            </a:r>
          </a:p>
          <a:p>
            <a:pPr lvl="1"/>
            <a:r>
              <a:rPr lang="en-US" b="1" dirty="0"/>
              <a:t>Reference temperature					1.9 K</a:t>
            </a:r>
          </a:p>
          <a:p>
            <a:pPr lvl="2"/>
            <a:r>
              <a:rPr lang="en-US" dirty="0"/>
              <a:t>4.5 K option</a:t>
            </a:r>
            <a:r>
              <a:rPr lang="en-US" b="1" dirty="0"/>
              <a:t> </a:t>
            </a:r>
            <a:r>
              <a:rPr lang="en-US" dirty="0"/>
              <a:t>can be considered: it would impact the ratio of HTS vs LTS</a:t>
            </a:r>
            <a:r>
              <a:rPr lang="en-US" b="1" dirty="0"/>
              <a:t>	</a:t>
            </a:r>
          </a:p>
          <a:p>
            <a:pPr lvl="1"/>
            <a:r>
              <a:rPr lang="en-US" b="1" dirty="0"/>
              <a:t>Operational bore field 					20 T</a:t>
            </a:r>
          </a:p>
          <a:p>
            <a:pPr lvl="1"/>
            <a:r>
              <a:rPr lang="en-US" b="1" dirty="0"/>
              <a:t>Margin on the load-line @ 1.9K				15 %</a:t>
            </a:r>
          </a:p>
          <a:p>
            <a:pPr lvl="2"/>
            <a:r>
              <a:rPr lang="en-US" dirty="0"/>
              <a:t>With respect to round strand </a:t>
            </a:r>
            <a:r>
              <a:rPr lang="en-US" dirty="0" err="1"/>
              <a:t>I</a:t>
            </a:r>
            <a:r>
              <a:rPr lang="en-US" baseline="-25000" dirty="0" err="1"/>
              <a:t>c</a:t>
            </a:r>
            <a:r>
              <a:rPr lang="en-US" dirty="0"/>
              <a:t> including self field and 5% cabling degradation</a:t>
            </a:r>
          </a:p>
          <a:p>
            <a:pPr lvl="1"/>
            <a:r>
              <a:rPr lang="en-US" b="1" dirty="0"/>
              <a:t>Short sample bore field					23.5 T</a:t>
            </a:r>
            <a:endParaRPr lang="en-US" dirty="0"/>
          </a:p>
          <a:p>
            <a:pPr lvl="1"/>
            <a:r>
              <a:rPr lang="en-US" b="1" dirty="0"/>
              <a:t>Geometrical harmonics at </a:t>
            </a:r>
            <a:r>
              <a:rPr lang="en-US" b="1" dirty="0" err="1"/>
              <a:t>R</a:t>
            </a:r>
            <a:r>
              <a:rPr lang="en-US" b="1" baseline="-25000" dirty="0" err="1"/>
              <a:t>ref</a:t>
            </a:r>
            <a:r>
              <a:rPr lang="en-US" b="1" dirty="0"/>
              <a:t>=17 mm and 20 T: </a:t>
            </a:r>
            <a:r>
              <a:rPr lang="en-US" dirty="0"/>
              <a:t>	</a:t>
            </a:r>
            <a:r>
              <a:rPr lang="en-US" b="1" dirty="0"/>
              <a:t>b</a:t>
            </a:r>
            <a:r>
              <a:rPr lang="en-US" b="1" baseline="-25000" dirty="0"/>
              <a:t>n</a:t>
            </a:r>
            <a:r>
              <a:rPr lang="en-US" b="1" dirty="0"/>
              <a:t>&lt;5 for n&lt;10</a:t>
            </a:r>
          </a:p>
          <a:p>
            <a:pPr lvl="2"/>
            <a:r>
              <a:rPr lang="en-US" dirty="0"/>
              <a:t>Magnet straight section</a:t>
            </a:r>
          </a:p>
          <a:p>
            <a:pPr lvl="1"/>
            <a:r>
              <a:rPr lang="en-US" b="1" dirty="0"/>
              <a:t>Target design field						20 T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064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535072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Operational</a:t>
            </a:r>
          </a:p>
          <a:p>
            <a:pPr lvl="1"/>
            <a:r>
              <a:rPr lang="en-US" b="1" dirty="0"/>
              <a:t>Maximum Nb</a:t>
            </a:r>
            <a:r>
              <a:rPr lang="en-US" b="1" baseline="-25000" dirty="0"/>
              <a:t>3</a:t>
            </a:r>
            <a:r>
              <a:rPr lang="en-US" b="1" dirty="0"/>
              <a:t>Sn coil stress 		&gt;180 (&lt;150) MPa at 1.9 (293) K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Conditions of coil-pole or rib interfaces at 20 T</a:t>
            </a:r>
            <a:r>
              <a:rPr lang="en-US" dirty="0"/>
              <a:t>		</a:t>
            </a:r>
          </a:p>
          <a:p>
            <a:pPr lvl="2"/>
            <a:r>
              <a:rPr lang="en-US" dirty="0"/>
              <a:t>If bonded 			</a:t>
            </a:r>
            <a:r>
              <a:rPr lang="en-US" b="1" dirty="0"/>
              <a:t>20 MPa max. tension</a:t>
            </a:r>
          </a:p>
          <a:p>
            <a:pPr lvl="3"/>
            <a:r>
              <a:rPr lang="en-US" dirty="0"/>
              <a:t>‘Corner spikes’ (~1 contact element, 1 mm) neglected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If separation allowed: 	</a:t>
            </a:r>
            <a:r>
              <a:rPr lang="en-US" b="1" dirty="0"/>
              <a:t>Half cable width in contact or &lt; 50 µm max gap</a:t>
            </a:r>
          </a:p>
          <a:p>
            <a:pPr lvl="3"/>
            <a:r>
              <a:rPr lang="en-US" dirty="0"/>
              <a:t>Conditions may be different depending on the design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009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62D9D-1A79-491B-A76C-1F813410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ACCF-FEB8-432C-A5E3-2832E7913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Bonded vs separation-allowed</a:t>
            </a:r>
          </a:p>
          <a:p>
            <a:pPr lvl="1"/>
            <a:r>
              <a:rPr lang="en-US" dirty="0"/>
              <a:t>Test Facility Dipole (by G. Vallone)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F5739-715A-4B2E-B959-A5F0AF7C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5392F-3D66-4260-9929-94DEDF29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146AF-FA93-458D-BA5F-5C49FCCE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DD4E4D-B54B-45C4-80FD-25CFE6CFE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414957"/>
            <a:ext cx="5134475" cy="3861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89567-1B5A-498F-BA5A-83049AFBC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435796"/>
            <a:ext cx="5134475" cy="38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0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0EC3-B3AA-4788-B18F-1C8554A8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7D0FF-1E81-4CEF-AFB7-5DD37459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Bonded vs separation-allowed</a:t>
            </a:r>
          </a:p>
          <a:p>
            <a:pPr lvl="1"/>
            <a:r>
              <a:rPr lang="en-US" dirty="0"/>
              <a:t>MQXF (by G. Vallone)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C9238-7133-4A6F-800C-95893F72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8EDC0-7D41-4E56-9C7C-9C41FDE0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57CC9-50FE-4870-8E2E-E4D5B512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2D37FDED-7104-4A5B-993E-79B103967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780928"/>
            <a:ext cx="4572000" cy="3438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17F6F-263F-486A-8BB1-28AB6A8FC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780928"/>
            <a:ext cx="4572000" cy="343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68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AADD-AB34-4498-805B-6A8B13F8B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limits</a:t>
            </a:r>
            <a:br>
              <a:rPr lang="en-US" dirty="0"/>
            </a:br>
            <a:r>
              <a:rPr lang="en-US" dirty="0"/>
              <a:t>(by Giorgio Vallone)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E1E08-76B8-4DE6-9367-9C060580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B742-F33C-4F66-AD18-729B2C0E0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2812-2E43-4535-ABD7-5455D8A4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DE42FF-A8C9-437C-A998-F53FFCCDD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73739"/>
            <a:ext cx="10972800" cy="44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21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AF20-D7E6-4CAC-85DF-8ACC301D9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35C2B-CC52-4F0D-86C2-4B8056658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b="1" dirty="0"/>
              <a:t>Strand diameter					0.7-1.2 mm</a:t>
            </a:r>
          </a:p>
          <a:p>
            <a:pPr lvl="1"/>
            <a:r>
              <a:rPr lang="en-US" b="1" dirty="0" err="1"/>
              <a:t>Cu:non-Cu</a:t>
            </a:r>
            <a:r>
              <a:rPr lang="en-US" b="1" dirty="0"/>
              <a:t> ratio						0.8-2.0</a:t>
            </a:r>
          </a:p>
          <a:p>
            <a:pPr lvl="1"/>
            <a:r>
              <a:rPr lang="en-US" b="1" dirty="0"/>
              <a:t>Non-Cu </a:t>
            </a:r>
            <a:r>
              <a:rPr lang="en-US" b="1" dirty="0" err="1"/>
              <a:t>J</a:t>
            </a:r>
            <a:r>
              <a:rPr lang="en-US" b="1" baseline="-25000" dirty="0" err="1"/>
              <a:t>c</a:t>
            </a:r>
            <a:r>
              <a:rPr lang="en-US" b="1" baseline="-25000" dirty="0"/>
              <a:t> </a:t>
            </a:r>
            <a:r>
              <a:rPr lang="en-US" b="1" dirty="0"/>
              <a:t>round strand with self-field</a:t>
            </a:r>
            <a:endParaRPr lang="en-US" b="1" baseline="-25000" dirty="0"/>
          </a:p>
          <a:p>
            <a:pPr lvl="2"/>
            <a:r>
              <a:rPr lang="en-US" b="1" dirty="0"/>
              <a:t>12 T, 4.2 K 						2980 A/mm2 </a:t>
            </a:r>
          </a:p>
          <a:p>
            <a:pPr lvl="2"/>
            <a:r>
              <a:rPr lang="en-US" b="1" dirty="0"/>
              <a:t>15 T, 4.2 K						1640 A/mm2 </a:t>
            </a:r>
          </a:p>
          <a:p>
            <a:pPr lvl="2"/>
            <a:r>
              <a:rPr lang="en-US" b="1" dirty="0"/>
              <a:t>16 T, 4.2 K						1250 A/mm2 </a:t>
            </a:r>
          </a:p>
          <a:p>
            <a:pPr lvl="3"/>
            <a:r>
              <a:rPr lang="en-US" dirty="0"/>
              <a:t>See next slide for reference fit</a:t>
            </a:r>
          </a:p>
          <a:p>
            <a:pPr lvl="3"/>
            <a:r>
              <a:rPr lang="en-US" dirty="0"/>
              <a:t>It may be difficult to achieve this in small diameter strands…..</a:t>
            </a:r>
          </a:p>
          <a:p>
            <a:pPr lvl="1"/>
            <a:r>
              <a:rPr lang="en-US" b="1" dirty="0"/>
              <a:t>RRR (after cabling)	 				&gt;50</a:t>
            </a:r>
          </a:p>
          <a:p>
            <a:pPr lvl="1"/>
            <a:r>
              <a:rPr lang="en-US" b="1" dirty="0" err="1"/>
              <a:t>I</a:t>
            </a:r>
            <a:r>
              <a:rPr lang="en-US" b="1" baseline="-25000" dirty="0" err="1"/>
              <a:t>c</a:t>
            </a:r>
            <a:r>
              <a:rPr lang="en-US" b="1" dirty="0"/>
              <a:t> degradation due to cabling				5%</a:t>
            </a:r>
          </a:p>
          <a:p>
            <a:pPr lvl="1"/>
            <a:r>
              <a:rPr lang="en-US" b="1" dirty="0"/>
              <a:t>Maximum number of strands in cable			60</a:t>
            </a:r>
          </a:p>
          <a:p>
            <a:pPr lvl="1"/>
            <a:r>
              <a:rPr lang="en-US" b="1" dirty="0"/>
              <a:t>Cable Insulation thickness 				0.150 mm	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AD7B3-048B-48E2-B9E6-D3162A24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FE82B-C06D-4FCA-8F56-303E2470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C8A7B-DA1B-4834-B0C1-399A9606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827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9E90-9A4A-4BEB-B962-CD7456A7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Nb</a:t>
                </a:r>
                <a:r>
                  <a:rPr lang="en-US" baseline="-25000" dirty="0">
                    <a:solidFill>
                      <a:schemeClr val="accent6">
                        <a:lumMod val="75000"/>
                      </a:schemeClr>
                    </a:solidFill>
                  </a:rPr>
                  <a:t>3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Sn Conductor and cable</a:t>
                </a:r>
              </a:p>
              <a:p>
                <a:endParaRPr lang="en-US" dirty="0"/>
              </a:p>
              <a:p>
                <a:pPr lvl="0"/>
                <a:r>
                  <a:rPr lang="en-GB" dirty="0"/>
                  <a:t>Reference </a:t>
                </a:r>
                <a:r>
                  <a:rPr lang="en-GB" dirty="0" err="1"/>
                  <a:t>J</a:t>
                </a:r>
                <a:r>
                  <a:rPr lang="en-GB" baseline="-25000" dirty="0" err="1"/>
                  <a:t>c</a:t>
                </a:r>
                <a:r>
                  <a:rPr lang="en-GB" dirty="0"/>
                  <a:t>(B,T) fit:</a:t>
                </a:r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0.5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1"/>
                <a:r>
                  <a:rPr lang="en-GB" dirty="0"/>
                  <a:t>where 𝑡=𝑇/𝑇</a:t>
                </a:r>
                <a:r>
                  <a:rPr lang="en-GB" baseline="-25000" dirty="0"/>
                  <a:t>c0</a:t>
                </a:r>
                <a:r>
                  <a:rPr lang="en-GB" dirty="0"/>
                  <a:t>; 𝑏=𝐵</a:t>
                </a:r>
                <a:r>
                  <a:rPr lang="en-GB" baseline="-25000" dirty="0"/>
                  <a:t>p</a:t>
                </a:r>
                <a:r>
                  <a:rPr lang="en-GB" dirty="0"/>
                  <a:t>/𝐵</a:t>
                </a:r>
                <a:r>
                  <a:rPr lang="en-GB" baseline="-25000" dirty="0"/>
                  <a:t>c2 </a:t>
                </a:r>
                <a:r>
                  <a:rPr lang="en-GB" dirty="0"/>
                  <a:t>(𝑡),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p</a:t>
                </a:r>
                <a:r>
                  <a:rPr lang="en-GB" dirty="0"/>
                  <a:t> is the conductor peak field, </a:t>
                </a:r>
                <a:r>
                  <a:rPr lang="en-GB" i="1" dirty="0"/>
                  <a:t>T</a:t>
                </a:r>
                <a:r>
                  <a:rPr lang="en-GB" i="1" baseline="-25000" dirty="0"/>
                  <a:t>c0</a:t>
                </a:r>
                <a:r>
                  <a:rPr lang="en-GB" i="1" dirty="0"/>
                  <a:t> </a:t>
                </a:r>
                <a:r>
                  <a:rPr lang="en-GB" dirty="0"/>
                  <a:t>= 16 K,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c20</a:t>
                </a:r>
                <a:r>
                  <a:rPr lang="en-GB" dirty="0"/>
                  <a:t> =29.77 T, </a:t>
                </a:r>
                <a:r>
                  <a:rPr lang="en-GB" i="1" dirty="0"/>
                  <a:t>C</a:t>
                </a:r>
                <a:r>
                  <a:rPr lang="en-GB" i="1" baseline="-25000" dirty="0"/>
                  <a:t>0</a:t>
                </a:r>
                <a:r>
                  <a:rPr lang="en-GB" baseline="-25000" dirty="0"/>
                  <a:t> </a:t>
                </a:r>
                <a:r>
                  <a:rPr lang="en-GB" dirty="0"/>
                  <a:t>= 223900 T</a:t>
                </a:r>
                <a:r>
                  <a:rPr lang="en-GB" baseline="30000" dirty="0"/>
                  <a:t>.</a:t>
                </a:r>
                <a:r>
                  <a:rPr lang="en-GB" dirty="0"/>
                  <a:t>A/mm</a:t>
                </a:r>
                <a:r>
                  <a:rPr lang="en-GB" baseline="30000" dirty="0"/>
                  <a:t>2</a:t>
                </a:r>
                <a:r>
                  <a:rPr lang="en-GB" dirty="0"/>
                  <a:t>.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Fit of data from recent (03/2020) RRP 108/127, 1.1 mm diameter, 1.1 Cu/non-Cu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 t="-2756" r="-1278" b="-1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127F3-A68D-41B1-BF6C-D0B4A508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BA5D5-E498-4570-B69C-6466AC57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005B2-2417-4321-82C0-865FCA5F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57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8A568-49C9-4895-AAAD-331D6A54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4D7AC-9FE0-45FC-9DE9-6F1C8FA7D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13193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dirty="0"/>
              <a:t>“3000” A/mm</a:t>
            </a:r>
            <a:r>
              <a:rPr lang="en-US" baseline="30000" dirty="0"/>
              <a:t>2 </a:t>
            </a:r>
            <a:r>
              <a:rPr lang="en-US" dirty="0"/>
              <a:t>kind of conductor, round, with self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9D702-863C-4A46-9459-93992C5F1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CC7CE-89E5-4A57-8B8F-E217CCD2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F94F9-63EF-4E4D-AD96-A6BAA8F2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27BFCE-2096-4777-85A9-7F229241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9086"/>
            <a:ext cx="4114800" cy="2984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B0782C-F67F-481F-95A4-2B260AC9F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52" y="2749086"/>
            <a:ext cx="4114800" cy="2984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FF9A3A-AB12-4F51-A0A2-25CBA7B51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660" y="2749086"/>
            <a:ext cx="4114800" cy="2984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BC5D4E-08A6-4398-AB43-61AC0766289F}"/>
              </a:ext>
            </a:extLst>
          </p:cNvPr>
          <p:cNvSpPr txBox="1"/>
          <p:nvPr/>
        </p:nvSpPr>
        <p:spPr>
          <a:xfrm>
            <a:off x="1570985" y="2860162"/>
            <a:ext cx="97283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J</a:t>
            </a:r>
            <a:r>
              <a:rPr lang="en-US" baseline="-25000" dirty="0" err="1">
                <a:solidFill>
                  <a:schemeClr val="tx2"/>
                </a:solidFill>
              </a:rPr>
              <a:t>c</a:t>
            </a:r>
            <a:r>
              <a:rPr lang="en-US" dirty="0">
                <a:solidFill>
                  <a:schemeClr val="tx2"/>
                </a:solidFill>
              </a:rPr>
              <a:t> 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53BCC0-687C-4B20-9152-35293F5ED4B8}"/>
              </a:ext>
            </a:extLst>
          </p:cNvPr>
          <p:cNvSpPr txBox="1"/>
          <p:nvPr/>
        </p:nvSpPr>
        <p:spPr>
          <a:xfrm>
            <a:off x="5303912" y="2860162"/>
            <a:ext cx="120898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J</a:t>
            </a:r>
            <a:r>
              <a:rPr lang="en-US" baseline="-25000" dirty="0" err="1">
                <a:solidFill>
                  <a:schemeClr val="tx2"/>
                </a:solidFill>
              </a:rPr>
              <a:t>c</a:t>
            </a:r>
            <a:r>
              <a:rPr lang="en-US" baseline="-250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, 5% deg.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47B8DA-0486-4D10-B1ED-80E774D285E4}"/>
              </a:ext>
            </a:extLst>
          </p:cNvPr>
          <p:cNvSpPr txBox="1"/>
          <p:nvPr/>
        </p:nvSpPr>
        <p:spPr>
          <a:xfrm>
            <a:off x="9549897" y="2867646"/>
            <a:ext cx="122020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J</a:t>
            </a:r>
            <a:r>
              <a:rPr lang="en-US" baseline="-25000" dirty="0">
                <a:solidFill>
                  <a:schemeClr val="tx2"/>
                </a:solidFill>
              </a:rPr>
              <a:t>e </a:t>
            </a:r>
            <a:r>
              <a:rPr lang="en-US" dirty="0">
                <a:solidFill>
                  <a:schemeClr val="tx2"/>
                </a:solidFill>
              </a:rPr>
              <a:t>, 5% deg.</a:t>
            </a:r>
          </a:p>
        </p:txBody>
      </p:sp>
    </p:spTree>
    <p:extLst>
      <p:ext uri="{BB962C8B-B14F-4D97-AF65-F5344CB8AC3E}">
        <p14:creationId xmlns:p14="http://schemas.microsoft.com/office/powerpoint/2010/main" val="4111004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5D1C-435E-4C3E-B69F-314F5936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9945F-CDD4-400B-A62E-2F9F98DE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4581"/>
            <a:ext cx="11103024" cy="126630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dirty="0"/>
              <a:t>In general, it would be better to stay within already tested parameters  (</a:t>
            </a:r>
            <a:r>
              <a:rPr lang="en-US" dirty="0">
                <a:solidFill>
                  <a:schemeClr val="accent1"/>
                </a:solidFill>
              </a:rPr>
              <a:t>min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max</a:t>
            </a:r>
            <a:r>
              <a:rPr lang="en-US" dirty="0"/>
              <a:t>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49858-7A0C-48FF-A8C9-7DB5BCD6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CC997-8527-4A94-9CE4-8F8C1AEB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E0877-5373-409D-9ED4-96934F38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779316-5C41-4B5F-9D11-50FDD455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4" y="2492896"/>
            <a:ext cx="11971020" cy="338328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19053A-4EE8-4CA8-9093-254FE3878D50}"/>
              </a:ext>
            </a:extLst>
          </p:cNvPr>
          <p:cNvSpPr txBox="1">
            <a:spLocks/>
          </p:cNvSpPr>
          <p:nvPr/>
        </p:nvSpPr>
        <p:spPr>
          <a:xfrm>
            <a:off x="119336" y="5876176"/>
            <a:ext cx="11953328" cy="505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Dimension before reaction; In MQXF, assumed expansion during reaction is 4.5 % (</a:t>
            </a:r>
            <a:r>
              <a:rPr lang="en-US" dirty="0" err="1"/>
              <a:t>th</a:t>
            </a:r>
            <a:r>
              <a:rPr lang="en-US" dirty="0"/>
              <a:t>), 1.2 % (w)</a:t>
            </a:r>
          </a:p>
        </p:txBody>
      </p:sp>
    </p:spTree>
    <p:extLst>
      <p:ext uri="{BB962C8B-B14F-4D97-AF65-F5344CB8AC3E}">
        <p14:creationId xmlns:p14="http://schemas.microsoft.com/office/powerpoint/2010/main" val="112674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Definition of the goals of the working group</a:t>
            </a:r>
          </a:p>
          <a:p>
            <a:endParaRPr lang="en-US" dirty="0"/>
          </a:p>
          <a:p>
            <a:r>
              <a:rPr lang="en-US" dirty="0"/>
              <a:t>Design criteria for a 20 T hybrid magnet</a:t>
            </a:r>
          </a:p>
          <a:p>
            <a:endParaRPr lang="en-US" dirty="0"/>
          </a:p>
          <a:p>
            <a:r>
              <a:rPr lang="en-US" dirty="0"/>
              <a:t>Some preliminary estimates of radiuses and dimensions</a:t>
            </a:r>
          </a:p>
          <a:p>
            <a:endParaRPr lang="en-US" dirty="0"/>
          </a:p>
          <a:p>
            <a:r>
              <a:rPr lang="en-US" dirty="0"/>
              <a:t>Overview of current hybrid work</a:t>
            </a:r>
          </a:p>
          <a:p>
            <a:endParaRPr lang="en-US" dirty="0"/>
          </a:p>
          <a:p>
            <a:r>
              <a:rPr lang="en-US" dirty="0"/>
              <a:t>Action items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682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CFF6-8E67-4AF0-91DF-330F24F4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F73-3A40-4052-ABAE-8429C5656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pPr lvl="1"/>
            <a:r>
              <a:rPr lang="en-US" dirty="0"/>
              <a:t>The wire diameter: </a:t>
            </a:r>
          </a:p>
          <a:p>
            <a:pPr lvl="2"/>
            <a:r>
              <a:rPr lang="en-US" dirty="0"/>
              <a:t>from 0.6 mm to 1.5 mm</a:t>
            </a:r>
          </a:p>
          <a:p>
            <a:pPr lvl="1"/>
            <a:r>
              <a:rPr lang="en-US" dirty="0"/>
              <a:t>Cable width: basically same possibilities as with Nb</a:t>
            </a:r>
            <a:r>
              <a:rPr lang="en-US" baseline="-25000" dirty="0"/>
              <a:t>3</a:t>
            </a:r>
            <a:r>
              <a:rPr lang="en-US" dirty="0"/>
              <a:t>Sn cables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7B11-9DB6-41F5-BA61-CD662C4B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B8E-7DAA-447A-A2FE-6836FE5E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A8EE-9C5C-4463-ACDB-D73CF45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0158BF-8D05-41A0-91F6-4A6C6BDAA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4691608"/>
            <a:ext cx="1197102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40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1974-0DEF-4539-A23A-35F1B426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74C81-AFDE-4A4E-9E14-AC3408FB7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84" y="1340768"/>
            <a:ext cx="10972800" cy="1268912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pPr lvl="1"/>
            <a:r>
              <a:rPr lang="en-US" dirty="0"/>
              <a:t>Record performance strand RC5/6 about 20% higher than what is currently “comfortably” produced.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57A3E-19CD-45EB-93DD-C8A9C539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B7E6F-5860-4A9A-A59D-9C18D55C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FF895-3CF1-470D-B6D0-544E630B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F3E356-0F23-48A8-939E-A13139B328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2"/>
          <a:stretch/>
        </p:blipFill>
        <p:spPr>
          <a:xfrm>
            <a:off x="273707" y="2554014"/>
            <a:ext cx="5328000" cy="3772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E3C9BF-0094-4540-AEC0-DF98ECD32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32" y="2554014"/>
            <a:ext cx="4814975" cy="37206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77889C-E84E-4E17-A7BD-1FB36104D1DF}"/>
              </a:ext>
            </a:extLst>
          </p:cNvPr>
          <p:cNvCxnSpPr>
            <a:cxnSpLocks/>
          </p:cNvCxnSpPr>
          <p:nvPr/>
        </p:nvCxnSpPr>
        <p:spPr>
          <a:xfrm>
            <a:off x="1187669" y="2977936"/>
            <a:ext cx="79360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179679-A2E7-4047-B4AF-750A9EB3AA5E}"/>
              </a:ext>
            </a:extLst>
          </p:cNvPr>
          <p:cNvCxnSpPr>
            <a:cxnSpLocks/>
          </p:cNvCxnSpPr>
          <p:nvPr/>
        </p:nvCxnSpPr>
        <p:spPr>
          <a:xfrm>
            <a:off x="1224456" y="5642309"/>
            <a:ext cx="78992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17CC41-1E99-4E36-BB4C-96DDA532F9FF}"/>
              </a:ext>
            </a:extLst>
          </p:cNvPr>
          <p:cNvCxnSpPr>
            <a:cxnSpLocks/>
          </p:cNvCxnSpPr>
          <p:nvPr/>
        </p:nvCxnSpPr>
        <p:spPr>
          <a:xfrm>
            <a:off x="9123708" y="2977936"/>
            <a:ext cx="0" cy="2680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B28CF8-5DB9-4D7A-B6F6-14D229E6B21B}"/>
              </a:ext>
            </a:extLst>
          </p:cNvPr>
          <p:cNvCxnSpPr>
            <a:cxnSpLocks/>
          </p:cNvCxnSpPr>
          <p:nvPr/>
        </p:nvCxnSpPr>
        <p:spPr>
          <a:xfrm>
            <a:off x="2812246" y="2941150"/>
            <a:ext cx="0" cy="2680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9B5EE0-126A-4498-B84B-D331D3011658}"/>
              </a:ext>
            </a:extLst>
          </p:cNvPr>
          <p:cNvCxnSpPr>
            <a:cxnSpLocks/>
          </p:cNvCxnSpPr>
          <p:nvPr/>
        </p:nvCxnSpPr>
        <p:spPr>
          <a:xfrm>
            <a:off x="1224455" y="4370557"/>
            <a:ext cx="78992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CF413E2-349E-41FE-B29B-F5213FC5E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0" y="2870448"/>
            <a:ext cx="2034540" cy="29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92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CFF6-8E67-4AF0-91DF-330F24F4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F73-3A40-4052-ABAE-8429C565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8006680" cy="108000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 and cable</a:t>
            </a:r>
          </a:p>
          <a:p>
            <a:pPr lvl="1"/>
            <a:r>
              <a:rPr lang="en-US" dirty="0"/>
              <a:t>Maximum Nb</a:t>
            </a:r>
            <a:r>
              <a:rPr lang="en-US" baseline="-25000" dirty="0"/>
              <a:t>3</a:t>
            </a:r>
            <a:r>
              <a:rPr lang="en-US" dirty="0"/>
              <a:t>Sn coil stress: &lt;120 MPa  (293) 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7B11-9DB6-41F5-BA61-CD662C4B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B8E-7DAA-447A-A2FE-6836FE5E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A8EE-9C5C-4463-ACDB-D73CF45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1F125-40BE-4EA5-816F-E8FAED3E8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3" t="13251" r="34054" b="5975"/>
          <a:stretch/>
        </p:blipFill>
        <p:spPr>
          <a:xfrm>
            <a:off x="8472264" y="1242959"/>
            <a:ext cx="3577539" cy="5096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D07E0-682F-4F4B-99CA-302BC89B50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56"/>
          <a:stretch/>
        </p:blipFill>
        <p:spPr>
          <a:xfrm>
            <a:off x="1487488" y="2584866"/>
            <a:ext cx="5908342" cy="36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74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Maximum hot spot temperature				350 K</a:t>
            </a:r>
          </a:p>
          <a:p>
            <a:pPr lvl="2"/>
            <a:r>
              <a:rPr lang="en-US" dirty="0"/>
              <a:t>Failure scenarios?</a:t>
            </a:r>
          </a:p>
          <a:p>
            <a:pPr lvl="1"/>
            <a:r>
              <a:rPr lang="en-US" dirty="0"/>
              <a:t>Total time delay						40 </a:t>
            </a:r>
            <a:r>
              <a:rPr lang="en-US" dirty="0" err="1"/>
              <a:t>ms</a:t>
            </a:r>
            <a:r>
              <a:rPr lang="en-US" dirty="0"/>
              <a:t>	</a:t>
            </a:r>
          </a:p>
          <a:p>
            <a:pPr lvl="1"/>
            <a:r>
              <a:rPr lang="en-US" dirty="0"/>
              <a:t>Maximum voltage to ground @ quench			1.0 kV	</a:t>
            </a:r>
          </a:p>
          <a:p>
            <a:pPr lvl="1"/>
            <a:r>
              <a:rPr lang="en-US" dirty="0"/>
              <a:t>Ground insulation design voltage 			&gt;5 kV</a:t>
            </a:r>
          </a:p>
          <a:p>
            <a:endParaRPr lang="en-US" dirty="0"/>
          </a:p>
          <a:p>
            <a:pPr lvl="1"/>
            <a:r>
              <a:rPr lang="en-US" dirty="0"/>
              <a:t>Powering in series or independent?</a:t>
            </a:r>
          </a:p>
          <a:p>
            <a:pPr lvl="2"/>
            <a:r>
              <a:rPr lang="en-US" dirty="0"/>
              <a:t>I would propose in series</a:t>
            </a:r>
          </a:p>
          <a:p>
            <a:pPr lvl="1"/>
            <a:r>
              <a:rPr lang="en-US" dirty="0"/>
              <a:t>What about a maximum </a:t>
            </a:r>
            <a:r>
              <a:rPr lang="en-US" i="1" dirty="0"/>
              <a:t>J </a:t>
            </a:r>
            <a:r>
              <a:rPr lang="en-US" dirty="0"/>
              <a:t>in the Cu of 1500 A/mm</a:t>
            </a:r>
            <a:r>
              <a:rPr lang="en-US" baseline="30000" dirty="0"/>
              <a:t>2 </a:t>
            </a:r>
            <a:r>
              <a:rPr lang="en-US" dirty="0"/>
              <a:t> ?</a:t>
            </a:r>
          </a:p>
          <a:p>
            <a:pPr lvl="2"/>
            <a:r>
              <a:rPr lang="en-US" dirty="0"/>
              <a:t>It would provide a quick/easy check and limits of the grading options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182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Definition of the goals of the working group</a:t>
            </a:r>
          </a:p>
          <a:p>
            <a:endParaRPr lang="en-US" dirty="0"/>
          </a:p>
          <a:p>
            <a:r>
              <a:rPr lang="en-US" dirty="0"/>
              <a:t>Design criteria for a 20 T hybrid magnet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Some very preliminary estimates of radiuses and dimensions</a:t>
            </a:r>
          </a:p>
          <a:p>
            <a:endParaRPr lang="en-US" dirty="0"/>
          </a:p>
          <a:p>
            <a:r>
              <a:rPr lang="en-US" dirty="0"/>
              <a:t>Overview of current hybrid work</a:t>
            </a:r>
          </a:p>
          <a:p>
            <a:endParaRPr lang="en-US" dirty="0"/>
          </a:p>
          <a:p>
            <a:r>
              <a:rPr lang="en-US" dirty="0"/>
              <a:t>Action items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606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F29B-34B4-4859-A04A-007D7135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some references (20 T B</a:t>
            </a:r>
            <a:r>
              <a:rPr lang="en-US" baseline="-25000" dirty="0"/>
              <a:t>op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E07DE-06DE-46DD-9540-1FF2708C4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1934F-9E25-4330-AEEB-04EDD6D15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8E95-4305-42BE-97A6-BA62A85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4A5E7-7C1A-41DC-8130-A7EAE487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9F6141-82D7-4ABC-909E-CDAC75B39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78" t="24801" r="39369" b="16401"/>
          <a:stretch/>
        </p:blipFill>
        <p:spPr>
          <a:xfrm>
            <a:off x="263352" y="1468616"/>
            <a:ext cx="3020786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1AA52E-7182-463C-8F62-9E0C774F7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16" t="25850" r="36416" b="7970"/>
          <a:stretch/>
        </p:blipFill>
        <p:spPr>
          <a:xfrm>
            <a:off x="4151784" y="1402689"/>
            <a:ext cx="3336748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2B8608-F81C-4510-9CB7-2BD8DAFD6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29" t="32322" r="55316" b="26900"/>
          <a:stretch/>
        </p:blipFill>
        <p:spPr>
          <a:xfrm>
            <a:off x="4739890" y="4268121"/>
            <a:ext cx="2160536" cy="144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3B6C72-3704-4B14-8302-C3CD4BB28F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34" t="19947" r="34644" b="3800"/>
          <a:stretch/>
        </p:blipFill>
        <p:spPr>
          <a:xfrm>
            <a:off x="8256240" y="1402689"/>
            <a:ext cx="3200243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EB7B86-0BA1-4E46-A7BE-38BE0972BB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6" t="20453" r="9247" b="5974"/>
          <a:stretch/>
        </p:blipFill>
        <p:spPr>
          <a:xfrm>
            <a:off x="8717393" y="4452710"/>
            <a:ext cx="2435684" cy="1219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4194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0052B6-B393-47EF-B86E-8DBC4F6BB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3" t="18762" r="33463" b="6864"/>
          <a:stretch/>
        </p:blipFill>
        <p:spPr>
          <a:xfrm>
            <a:off x="7858234" y="1196737"/>
            <a:ext cx="3940501" cy="5074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D733A3-7333-4F6D-85B0-905875677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some references (“towards” 20 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C0B3E-ED2D-4404-B346-D7E6A5A89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2EE5F-EFBF-416F-B179-FD0DB94A5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17782-D183-4C01-8C0C-EA8B15A8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4E9DD-E9C1-4D49-B10A-5E1458A25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AB2F2-AD74-41D5-A7F0-87A2C8FA2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96737"/>
            <a:ext cx="329184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B6650B-BFF4-4360-8E43-D75A5B826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782354"/>
            <a:ext cx="329184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7743FB-809A-4BD5-81E2-E91263A83E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35" t="18500" r="35825" b="5975"/>
          <a:stretch/>
        </p:blipFill>
        <p:spPr>
          <a:xfrm>
            <a:off x="4151784" y="1196737"/>
            <a:ext cx="3456384" cy="5073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D5B05B-FB79-465B-89F4-3A132B9063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06" t="31100" r="37006" b="22700"/>
          <a:stretch/>
        </p:blipFill>
        <p:spPr>
          <a:xfrm>
            <a:off x="9120336" y="4611453"/>
            <a:ext cx="1518854" cy="1518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3928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E95A1-A7E6-40ED-9F7A-30470BC1F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aperture in a 20 T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AD90B-D9FC-4EB6-838D-48C82D225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1247040" cy="9725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With properties describe above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and Bi2212 </a:t>
            </a:r>
            <a:r>
              <a:rPr lang="en-US" dirty="0"/>
              <a:t>cross at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14.5 T at 4.2 K </a:t>
            </a:r>
            <a:r>
              <a:rPr lang="en-US" dirty="0"/>
              <a:t>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16.5 T at 1.9 K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68840-8B24-4A64-93B1-06DD9D0B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C0DA-4734-4AF8-BFCF-FDF15EDC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D34A1-3AC7-4AFD-9D96-2390BD2F4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B36DF6-6E6A-4EE0-AD4A-65EB274D9A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2"/>
          <a:stretch/>
        </p:blipFill>
        <p:spPr>
          <a:xfrm>
            <a:off x="8630766" y="2355444"/>
            <a:ext cx="3561234" cy="2521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8E2A20-E36B-49F2-886D-B6BC9EC9A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855" y="2492896"/>
            <a:ext cx="503628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02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66E6-DE8B-4134-9D56-320C55A3C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in at 20 T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0E306-D9F3-40EB-8DF8-C68B2F8A1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</a:t>
            </a:r>
          </a:p>
          <a:p>
            <a:endParaRPr lang="en-US" dirty="0"/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peak_op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B</a:t>
            </a:r>
            <a:r>
              <a:rPr lang="en-US" baseline="-25000" dirty="0" err="1"/>
              <a:t>bore_op</a:t>
            </a:r>
            <a:r>
              <a:rPr lang="en-US" baseline="-25000" dirty="0"/>
              <a:t> </a:t>
            </a:r>
            <a:r>
              <a:rPr lang="en-US" dirty="0"/>
              <a:t>·  1.04 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20.8 T</a:t>
            </a:r>
          </a:p>
          <a:p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bore_ss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B</a:t>
            </a:r>
            <a:r>
              <a:rPr lang="en-US" baseline="-25000" dirty="0" err="1"/>
              <a:t>bore_op</a:t>
            </a:r>
            <a:r>
              <a:rPr lang="en-US" baseline="-25000" dirty="0"/>
              <a:t>  </a:t>
            </a:r>
            <a:r>
              <a:rPr lang="en-US" dirty="0"/>
              <a:t>/ 0.85 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23.5 T</a:t>
            </a:r>
          </a:p>
          <a:p>
            <a:endParaRPr lang="en-US" dirty="0"/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peak_ss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·  1.04 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EF295-A34C-4F83-9792-44BED1AB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2EA24-D4EE-4FC8-8427-942E3782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EBDFE-A75A-4BCE-B149-F974DFE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2CFA839-8230-4906-9BD8-EA6BB81F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651659"/>
            <a:ext cx="5060282" cy="256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639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7F525-DC44-498F-8D70-5EE6A22A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interface diameter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ECA95-D433-4C89-B7B6-7C201AA96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Analytical model from Lucas Brouwer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D8144-1C6C-4DA8-8DBB-55D860A1B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D161B-55FF-4AB4-AFAC-67A1FD61A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C1347-21E1-4D6C-9926-607F5650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70FD9-1BB6-4F30-9CC8-E241FD5E6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16" t="17451" r="35825" b="44750"/>
          <a:stretch/>
        </p:blipFill>
        <p:spPr>
          <a:xfrm>
            <a:off x="1903294" y="2348880"/>
            <a:ext cx="4287973" cy="3284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A2E822-953B-4C67-BCE1-C4F10A6F2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3" t="17858" r="33463" b="8000"/>
          <a:stretch/>
        </p:blipFill>
        <p:spPr>
          <a:xfrm>
            <a:off x="7752184" y="1221822"/>
            <a:ext cx="4032448" cy="508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52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0566-E8EB-4EBF-AE54-5071D7D6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1CB4-B144-4FB5-9DBC-8F2546852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Conceptual design of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hybrid HTS-LTS magnet</a:t>
            </a:r>
          </a:p>
          <a:p>
            <a:pPr lvl="1"/>
            <a:r>
              <a:rPr lang="en-US" dirty="0"/>
              <a:t>Comparative analysis of different design options for a 20 T hybrid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“Traditional”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Canted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(CCT)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Stress management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(SMCT)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coil design (</a:t>
            </a:r>
            <a:r>
              <a:rPr lang="en-US" i="1" dirty="0">
                <a:sym typeface="Symbol" panose="05050102010706020507" pitchFamily="18" charset="2"/>
              </a:rPr>
              <a:t>block with flared ends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 (</a:t>
            </a:r>
            <a:r>
              <a:rPr lang="en-US" i="1" dirty="0">
                <a:sym typeface="Symbol" panose="05050102010706020507" pitchFamily="18" charset="2"/>
              </a:rPr>
              <a:t>block with racetrack coil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Definition of general design criteria: aperture, field, margin…..</a:t>
            </a:r>
            <a:endParaRPr lang="en-US" dirty="0"/>
          </a:p>
          <a:p>
            <a:pPr lvl="1"/>
            <a:r>
              <a:rPr lang="en-US" dirty="0"/>
              <a:t>Analysis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challenges </a:t>
            </a:r>
            <a:r>
              <a:rPr lang="en-US" dirty="0"/>
              <a:t>specifically of hybrid magnets</a:t>
            </a:r>
          </a:p>
          <a:p>
            <a:pPr lvl="2"/>
            <a:r>
              <a:rPr lang="en-US" dirty="0"/>
              <a:t>Integration of LTS/HTS, mechanics, protection, powering, diagnostics, test facility…..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D8C26-A3EE-46CE-9FCB-B4B0A7E3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49AC-7DDA-4315-9458-DA7A6017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326B0-5350-4077-AB05-37C3A54F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620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87F4B-14F3-4CEF-9D08-DEBB3D1EE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interface diameter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B498B-1152-4CD2-982A-651900AAC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142584" cy="4641379"/>
          </a:xfrm>
        </p:spPr>
        <p:txBody>
          <a:bodyPr>
            <a:normAutofit/>
          </a:bodyPr>
          <a:lstStyle/>
          <a:p>
            <a:r>
              <a:rPr lang="en-US" dirty="0"/>
              <a:t>Thick shell with cos</a:t>
            </a:r>
            <a:r>
              <a:rPr lang="en-US" dirty="0">
                <a:sym typeface="Symbol" panose="05050102010706020507" pitchFamily="18" charset="2"/>
              </a:rPr>
              <a:t> distribution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Bore field = conductor peak field</a:t>
            </a:r>
          </a:p>
          <a:p>
            <a:r>
              <a:rPr lang="en-US" dirty="0">
                <a:sym typeface="Symbol" panose="05050102010706020507" pitchFamily="18" charset="2"/>
              </a:rPr>
              <a:t>4 CCT winding layers,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2 of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Bi2212</a:t>
            </a:r>
            <a:r>
              <a:rPr lang="en-US" dirty="0">
                <a:sym typeface="Symbol" panose="05050102010706020507" pitchFamily="18" charset="2"/>
              </a:rPr>
              <a:t> and 2 of </a:t>
            </a:r>
            <a:r>
              <a:rPr lang="en-US" b="1" dirty="0">
                <a:sym typeface="Symbol" panose="05050102010706020507" pitchFamily="18" charset="2"/>
              </a:rPr>
              <a:t>Nb</a:t>
            </a:r>
            <a:r>
              <a:rPr lang="en-US" b="1" baseline="-25000" dirty="0">
                <a:sym typeface="Symbol" panose="05050102010706020507" pitchFamily="18" charset="2"/>
              </a:rPr>
              <a:t>3</a:t>
            </a:r>
            <a:r>
              <a:rPr lang="en-US" b="1" dirty="0">
                <a:sym typeface="Symbol" panose="05050102010706020507" pitchFamily="18" charset="2"/>
              </a:rPr>
              <a:t>Sn</a:t>
            </a:r>
          </a:p>
          <a:p>
            <a:r>
              <a:rPr lang="en-US" dirty="0">
                <a:sym typeface="Symbol" panose="05050102010706020507" pitchFamily="18" charset="2"/>
              </a:rPr>
              <a:t>Field in </a:t>
            </a:r>
            <a:r>
              <a:rPr lang="en-US" b="1" dirty="0">
                <a:sym typeface="Symbol" panose="05050102010706020507" pitchFamily="18" charset="2"/>
              </a:rPr>
              <a:t>Nb</a:t>
            </a:r>
            <a:r>
              <a:rPr lang="en-US" b="1" baseline="-25000" dirty="0">
                <a:sym typeface="Symbol" panose="05050102010706020507" pitchFamily="18" charset="2"/>
              </a:rPr>
              <a:t>3</a:t>
            </a:r>
            <a:r>
              <a:rPr lang="en-US" b="1" dirty="0">
                <a:sym typeface="Symbol" panose="05050102010706020507" pitchFamily="18" charset="2"/>
              </a:rPr>
              <a:t>Sn</a:t>
            </a:r>
            <a:r>
              <a:rPr lang="en-US" dirty="0">
                <a:sym typeface="Symbol" panose="05050102010706020507" pitchFamily="18" charset="2"/>
              </a:rPr>
              <a:t> is given by self field + stray field from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Bi2212 </a:t>
            </a:r>
            <a:r>
              <a:rPr lang="en-US" dirty="0">
                <a:sym typeface="Symbol" panose="05050102010706020507" pitchFamily="18" charset="2"/>
              </a:rPr>
              <a:t>insert</a:t>
            </a:r>
          </a:p>
          <a:p>
            <a:r>
              <a:rPr lang="en-US" dirty="0">
                <a:sym typeface="Symbol" panose="05050102010706020507" pitchFamily="18" charset="2"/>
              </a:rPr>
              <a:t>From J</a:t>
            </a:r>
            <a:r>
              <a:rPr lang="en-US" baseline="-25000" dirty="0">
                <a:sym typeface="Symbol" panose="05050102010706020507" pitchFamily="18" charset="2"/>
              </a:rPr>
              <a:t>e</a:t>
            </a:r>
            <a:r>
              <a:rPr lang="en-US" dirty="0">
                <a:sym typeface="Symbol" panose="05050102010706020507" pitchFamily="18" charset="2"/>
              </a:rPr>
              <a:t> to </a:t>
            </a:r>
            <a:r>
              <a:rPr lang="en-US" dirty="0" err="1">
                <a:sym typeface="Symbol" panose="05050102010706020507" pitchFamily="18" charset="2"/>
              </a:rPr>
              <a:t>J</a:t>
            </a:r>
            <a:r>
              <a:rPr lang="en-US" baseline="-25000" dirty="0" err="1">
                <a:sym typeface="Symbol" panose="05050102010706020507" pitchFamily="18" charset="2"/>
              </a:rPr>
              <a:t>overall</a:t>
            </a:r>
            <a:r>
              <a:rPr lang="en-US" dirty="0">
                <a:sym typeface="Symbol" panose="05050102010706020507" pitchFamily="18" charset="2"/>
              </a:rPr>
              <a:t>  keeping into account spar and ribs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A1DE3-6E35-463B-8A4C-8C422EBCA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C83F5-D6B4-487F-90C8-A01070785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29E57-655A-4C99-AE96-57FE3A0F2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8" name="Donut 8">
            <a:extLst>
              <a:ext uri="{FF2B5EF4-FFF2-40B4-BE49-F238E27FC236}">
                <a16:creationId xmlns:a16="http://schemas.microsoft.com/office/drawing/2014/main" id="{E0D4EBED-7640-4229-84D2-22FFD79F31B4}"/>
              </a:ext>
            </a:extLst>
          </p:cNvPr>
          <p:cNvSpPr/>
          <p:nvPr/>
        </p:nvSpPr>
        <p:spPr>
          <a:xfrm>
            <a:off x="8806470" y="2936114"/>
            <a:ext cx="1813651" cy="1807285"/>
          </a:xfrm>
          <a:prstGeom prst="don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10">
            <a:extLst>
              <a:ext uri="{FF2B5EF4-FFF2-40B4-BE49-F238E27FC236}">
                <a16:creationId xmlns:a16="http://schemas.microsoft.com/office/drawing/2014/main" id="{DF74470C-7589-4FE2-A7F6-724E3489C59E}"/>
              </a:ext>
            </a:extLst>
          </p:cNvPr>
          <p:cNvSpPr/>
          <p:nvPr/>
        </p:nvSpPr>
        <p:spPr>
          <a:xfrm>
            <a:off x="7857981" y="1988840"/>
            <a:ext cx="3710627" cy="3694347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29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8028-42FB-4E3D-B077-6355FF819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interface diameter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B8443-31F5-4CAB-BBC8-3DF88060D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Results: 150-160 mm interface diameter for a 23.5 T magnet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F2354-B38D-49F7-B51D-456B970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EBD2A-0BA1-409F-81CE-9188EF2B8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0194B-5529-4065-B2B3-1BF8968A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55EDF9-709A-417D-B718-F0E7D3B786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3" t="29001" r="25785" b="5974"/>
          <a:stretch/>
        </p:blipFill>
        <p:spPr>
          <a:xfrm>
            <a:off x="286315" y="2180174"/>
            <a:ext cx="5544616" cy="4087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69E574-BD11-4C8E-A6B1-B868095A0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22" t="20601" r="25194" b="13251"/>
          <a:stretch/>
        </p:blipFill>
        <p:spPr>
          <a:xfrm>
            <a:off x="6066892" y="2180173"/>
            <a:ext cx="5645732" cy="4088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0001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12F0A54-D1E4-4E7D-BA25-484405DC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coil radius and thickness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904518-6F11-4DDD-9072-DAD95CB32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6419" y="1600206"/>
            <a:ext cx="6240762" cy="4525963"/>
          </a:xfrm>
        </p:spPr>
        <p:txBody>
          <a:bodyPr>
            <a:normAutofit/>
          </a:bodyPr>
          <a:lstStyle/>
          <a:p>
            <a:r>
              <a:rPr lang="en-US" dirty="0"/>
              <a:t>Sector coil (60</a:t>
            </a:r>
            <a:r>
              <a:rPr lang="en-US" dirty="0">
                <a:sym typeface="Symbol" panose="05050102010706020507" pitchFamily="18" charset="2"/>
              </a:rPr>
              <a:t>) with </a:t>
            </a:r>
            <a:r>
              <a:rPr lang="en-US" altLang="en-US" i="1" dirty="0"/>
              <a:t>J = J</a:t>
            </a:r>
            <a:r>
              <a:rPr lang="en-US" altLang="en-US" i="1" baseline="-25000" dirty="0"/>
              <a:t>0</a:t>
            </a:r>
            <a:r>
              <a:rPr lang="en-US" altLang="en-US" i="1" dirty="0"/>
              <a:t>  </a:t>
            </a:r>
            <a:r>
              <a:rPr lang="en-US" altLang="en-US" dirty="0"/>
              <a:t>distribution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27ACC-E788-4350-8DC0-2554D02C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8F18D-F550-4FAC-916A-2B826170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011AA-04C9-4D5A-B0B1-24C540442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8" name="Picture 12" descr="D:\Work\Courses_Schools\2014_02_JUAS_Archamps\Mini-workshop\sector-coil_current.tif">
            <a:extLst>
              <a:ext uri="{FF2B5EF4-FFF2-40B4-BE49-F238E27FC236}">
                <a16:creationId xmlns:a16="http://schemas.microsoft.com/office/drawing/2014/main" id="{A426DED9-4A19-4958-97D6-56279E07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2277933"/>
            <a:ext cx="1625647" cy="140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ject 6">
            <a:extLst>
              <a:ext uri="{63B3BB69-23CF-44E3-9099-C40C66FF867C}">
                <a14:compatExt xmlns:a14="http://schemas.microsoft.com/office/drawing/2010/main" spid="_x0000_s13313"/>
              </a:ext>
              <a:ext uri="{FF2B5EF4-FFF2-40B4-BE49-F238E27FC236}">
                <a16:creationId xmlns:a16="http://schemas.microsoft.com/office/drawing/2014/main" id="{00000000-0008-0000-0800-00000134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302" y="4020383"/>
            <a:ext cx="5532120" cy="640080"/>
          </a:xfrm>
          <a:prstGeom prst="rect">
            <a:avLst/>
          </a:prstGeom>
        </p:spPr>
      </p:pic>
      <p:pic>
        <p:nvPicPr>
          <p:cNvPr id="15" name="Object 7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449" y="4793002"/>
            <a:ext cx="4240530" cy="69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ject 1">
            <a:extLst>
              <a:ext uri="{63B3BB69-23CF-44E3-9099-C40C66FF867C}">
                <a14:compatExt xmlns:a14="http://schemas.microsoft.com/office/drawing/2010/main" spid="_x0000_s13314"/>
              </a:ext>
              <a:ext uri="{FF2B5EF4-FFF2-40B4-BE49-F238E27FC236}">
                <a16:creationId xmlns:a16="http://schemas.microsoft.com/office/drawing/2014/main" id="{00000000-0008-0000-0800-00000234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080" y="3248866"/>
            <a:ext cx="2648487" cy="572384"/>
          </a:xfrm>
          <a:prstGeom prst="rect">
            <a:avLst/>
          </a:prstGeom>
        </p:spPr>
      </p:pic>
      <p:pic>
        <p:nvPicPr>
          <p:cNvPr id="17" name="Object 3">
            <a:extLst>
              <a:ext uri="{63B3BB69-23CF-44E3-9099-C40C66FF867C}">
                <a14:compatExt xmlns:a14="http://schemas.microsoft.com/office/drawing/2010/main" spid="_x0000_s13315"/>
              </a:ext>
              <a:ext uri="{FF2B5EF4-FFF2-40B4-BE49-F238E27FC236}">
                <a16:creationId xmlns:a16="http://schemas.microsoft.com/office/drawing/2014/main" id="{00000000-0008-0000-0800-00000334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1302" y="5672980"/>
            <a:ext cx="4625340" cy="6477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F61FD8-8E18-41B8-8986-38B8FCA35D3A}"/>
              </a:ext>
            </a:extLst>
          </p:cNvPr>
          <p:cNvSpPr/>
          <p:nvPr/>
        </p:nvSpPr>
        <p:spPr>
          <a:xfrm>
            <a:off x="2924819" y="1340768"/>
            <a:ext cx="6342362" cy="497991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10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98128-E19D-435E-843E-F8216780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coil radius and thickness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83A06-4536-4D7C-81C9-D0875932D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ACE7B-8422-428E-ADF9-2F63F6A3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5DF1F-79D9-4023-9168-AA5500B04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C5D6B1-E758-4766-A653-1FE2617AC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A96066-59D7-48CF-8210-FA97F990F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268760"/>
            <a:ext cx="8103011" cy="48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77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125F-A1F6-44FF-B28B-E0CFBD0F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Very…very…preliminary coil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BC211-2251-494E-B2EE-B27B91308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97992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So, with </a:t>
            </a:r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385 A/mm</a:t>
            </a:r>
            <a:r>
              <a:rPr lang="en-US" baseline="30000" dirty="0">
                <a:sym typeface="Wingdings" panose="05000000000000000000" pitchFamily="2" charset="2"/>
              </a:rPr>
              <a:t>2 </a:t>
            </a:r>
            <a:r>
              <a:rPr lang="en-US" dirty="0">
                <a:sym typeface="Wingdings" panose="05000000000000000000" pitchFamily="2" charset="2"/>
              </a:rPr>
              <a:t>and </a:t>
            </a:r>
            <a:r>
              <a:rPr lang="en-US" dirty="0" err="1"/>
              <a:t>B</a:t>
            </a:r>
            <a:r>
              <a:rPr lang="en-US" baseline="-25000" dirty="0" err="1"/>
              <a:t>bore_op</a:t>
            </a:r>
            <a:r>
              <a:rPr lang="en-US" baseline="-25000" dirty="0"/>
              <a:t> </a:t>
            </a:r>
            <a:r>
              <a:rPr lang="en-US" dirty="0"/>
              <a:t>= 20 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Coil width ~ 75 mm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52AB5-A4F1-4D9F-BA44-FA313D235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F3C02-92EC-41CA-9DB4-BA7D7AE0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7914E-CC5E-4D58-9A44-0A713CF0E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9" name="Object 1">
            <a:extLst>
              <a:ext uri="{63B3BB69-23CF-44E3-9099-C40C66FF867C}">
                <a14:compatExt xmlns:a14="http://schemas.microsoft.com/office/drawing/2010/main" spid="_x0000_s13314"/>
              </a:ext>
              <a:ext uri="{FF2B5EF4-FFF2-40B4-BE49-F238E27FC236}">
                <a16:creationId xmlns:a16="http://schemas.microsoft.com/office/drawing/2014/main" id="{3DA5E995-8285-4130-8393-EB2994619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946" y="2574943"/>
            <a:ext cx="4248472" cy="9181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A2C120-209A-464A-A696-177CA4CD998D}"/>
              </a:ext>
            </a:extLst>
          </p:cNvPr>
          <p:cNvSpPr txBox="1">
            <a:spLocks/>
          </p:cNvSpPr>
          <p:nvPr/>
        </p:nvSpPr>
        <p:spPr>
          <a:xfrm>
            <a:off x="5915980" y="3720134"/>
            <a:ext cx="5688040" cy="258918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Very strong assumptions</a:t>
            </a:r>
          </a:p>
          <a:p>
            <a:pPr lvl="1"/>
            <a:r>
              <a:rPr lang="en-US" dirty="0"/>
              <a:t>constant uniform J</a:t>
            </a:r>
            <a:r>
              <a:rPr lang="en-US" baseline="-25000" dirty="0"/>
              <a:t>o</a:t>
            </a:r>
            <a:r>
              <a:rPr lang="en-US" dirty="0"/>
              <a:t>, </a:t>
            </a:r>
          </a:p>
          <a:p>
            <a:pPr lvl="2"/>
            <a:r>
              <a:rPr lang="en-US" dirty="0"/>
              <a:t>same cable…. </a:t>
            </a:r>
          </a:p>
          <a:p>
            <a:pPr lvl="1"/>
            <a:r>
              <a:rPr lang="en-US" dirty="0"/>
              <a:t>No spar/ribs…</a:t>
            </a:r>
          </a:p>
          <a:p>
            <a:r>
              <a:rPr lang="en-US" dirty="0"/>
              <a:t>75 mm should a first order thickness of only the “cable layers” in a cos</a:t>
            </a:r>
            <a:r>
              <a:rPr lang="en-US" dirty="0">
                <a:sym typeface="Symbol" panose="05050102010706020507" pitchFamily="18" charset="2"/>
              </a:rPr>
              <a:t> distribution</a:t>
            </a:r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29D8071A-58D5-458B-BFC2-9CD81B83A0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4"/>
          <a:stretch/>
        </p:blipFill>
        <p:spPr>
          <a:xfrm>
            <a:off x="407368" y="2522135"/>
            <a:ext cx="5037585" cy="36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24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125F-A1F6-44FF-B28B-E0CFBD0F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Field in the conductor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BC211-2251-494E-B2EE-B27B91308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97992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At short sample,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670 A/mm2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452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So, at 85% of short sample 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570 A/mm2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385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52AB5-A4F1-4D9F-BA44-FA313D235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F3C02-92EC-41CA-9DB4-BA7D7AE0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7914E-CC5E-4D58-9A44-0A713CF0E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8C676B-91CB-439A-A6C6-E509F60E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2574943"/>
            <a:ext cx="4979656" cy="361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834F68-E5DD-40D0-BB47-DE692AEA4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207" y="2557232"/>
            <a:ext cx="4832115" cy="363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44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DC10-E3B6-49DB-8E27-CF834967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Very…very…preliminary coil size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2A439-5D0D-4B6E-812A-04FA5EFB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F00F-F079-48D3-B193-98D023F9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844EB-6E2E-4686-8E7B-311A43A8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1AB5F-A27E-4190-8D51-032687862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286600" cy="4641379"/>
          </a:xfrm>
        </p:spPr>
        <p:txBody>
          <a:bodyPr>
            <a:normAutofit/>
          </a:bodyPr>
          <a:lstStyle/>
          <a:p>
            <a:r>
              <a:rPr lang="en-US" dirty="0"/>
              <a:t>50 mm aperture</a:t>
            </a:r>
          </a:p>
          <a:p>
            <a:r>
              <a:rPr lang="en-US" dirty="0"/>
              <a:t>Under the previous assumption (</a:t>
            </a:r>
            <a:r>
              <a:rPr lang="en-US" i="1" dirty="0"/>
              <a:t>very simple analytical model, no stress management….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ID Nb</a:t>
            </a:r>
            <a:r>
              <a:rPr lang="en-US" baseline="-25000" dirty="0"/>
              <a:t>3</a:t>
            </a:r>
            <a:r>
              <a:rPr lang="en-US" dirty="0"/>
              <a:t>Sn = 146 mm </a:t>
            </a:r>
          </a:p>
          <a:p>
            <a:pPr lvl="1"/>
            <a:r>
              <a:rPr lang="en-US" dirty="0"/>
              <a:t>OD Nb</a:t>
            </a:r>
            <a:r>
              <a:rPr lang="en-US" baseline="-25000" dirty="0"/>
              <a:t>3</a:t>
            </a:r>
            <a:r>
              <a:rPr lang="en-US" dirty="0"/>
              <a:t>Sn = 200 mm</a:t>
            </a:r>
          </a:p>
          <a:p>
            <a:pPr lvl="1"/>
            <a:r>
              <a:rPr lang="en-US" dirty="0"/>
              <a:t>75 m total coil thickness</a:t>
            </a:r>
          </a:p>
          <a:p>
            <a:pPr lvl="2"/>
            <a:r>
              <a:rPr lang="en-US" dirty="0"/>
              <a:t>48 mm thick Bi2212 coil</a:t>
            </a:r>
          </a:p>
          <a:p>
            <a:pPr lvl="2"/>
            <a:r>
              <a:rPr lang="en-US" dirty="0"/>
              <a:t>27 mm thick Nb</a:t>
            </a:r>
            <a:r>
              <a:rPr lang="en-US" baseline="-25000" dirty="0"/>
              <a:t>3</a:t>
            </a:r>
            <a:r>
              <a:rPr lang="en-US" dirty="0"/>
              <a:t>Sn coil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424F72-253A-4D26-A858-2459BF0E9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627" b="4398"/>
          <a:stretch/>
        </p:blipFill>
        <p:spPr>
          <a:xfrm>
            <a:off x="7680176" y="1368000"/>
            <a:ext cx="4392488" cy="443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85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A31D-363C-48D1-9368-229CE5D8E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11E29-66A4-43AF-979A-F69F00ADB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Stress due to accumulated </a:t>
            </a:r>
            <a:r>
              <a:rPr lang="en-US" dirty="0" err="1"/>
              <a:t>e.m.</a:t>
            </a:r>
            <a:r>
              <a:rPr lang="en-US" dirty="0"/>
              <a:t> forces on the mid-plane</a:t>
            </a: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C531D-0D19-4309-A541-C23411EE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26FFB-8691-4BD9-9C33-0C8CE9FEA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5EA26-2855-43BB-866A-6FAD5755A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1ECE6C-A533-4ACF-9E68-A6BC7E8A2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128" y="2445793"/>
            <a:ext cx="4913744" cy="356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15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0A9B-379E-4BFF-8869-6D45100E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Very…very…preliminary magnet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0B538-60AF-4949-B592-15C217F66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20 mm collar</a:t>
            </a:r>
          </a:p>
          <a:p>
            <a:endParaRPr lang="en-US" dirty="0"/>
          </a:p>
          <a:p>
            <a:r>
              <a:rPr lang="en-US" dirty="0"/>
              <a:t>250 mm thick yoke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50 mm thick shell</a:t>
            </a:r>
          </a:p>
          <a:p>
            <a:pPr lvl="1"/>
            <a:r>
              <a:rPr lang="en-US" dirty="0" err="1"/>
              <a:t>F</a:t>
            </a:r>
            <a:r>
              <a:rPr lang="en-US" baseline="-25000" dirty="0" err="1"/>
              <a:t>x</a:t>
            </a:r>
            <a:r>
              <a:rPr lang="en-US" dirty="0"/>
              <a:t>/t = 200 MPa </a:t>
            </a:r>
          </a:p>
          <a:p>
            <a:pPr lvl="1"/>
            <a:endParaRPr lang="en-US" dirty="0"/>
          </a:p>
          <a:p>
            <a:r>
              <a:rPr lang="en-US" dirty="0"/>
              <a:t>OD: 850 mm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A9562-FE6D-42F9-A34D-C425C41B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80725-C166-4AD5-81B0-B2499E734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399E5-37F2-4747-B917-6A09AC12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5EF9F41-F6D6-41F4-8DE6-8AE703C2D3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8" t="4059" r="14986" b="4385"/>
          <a:stretch/>
        </p:blipFill>
        <p:spPr>
          <a:xfrm>
            <a:off x="6672064" y="1371086"/>
            <a:ext cx="4713768" cy="4635205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628738CC-2878-4076-A45B-FF1A6D918B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970581"/>
              </p:ext>
            </p:extLst>
          </p:nvPr>
        </p:nvGraphicFramePr>
        <p:xfrm>
          <a:off x="1680987" y="3180556"/>
          <a:ext cx="175101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Equation" r:id="rId4" imgW="787400" imgH="228600" progId="Equation.3">
                  <p:embed/>
                </p:oleObj>
              </mc:Choice>
              <mc:Fallback>
                <p:oleObj name="Equation" r:id="rId4" imgW="787400" imgH="228600" progId="Equation.3">
                  <p:embed/>
                  <p:pic>
                    <p:nvPicPr>
                      <p:cNvPr id="57351" name="Object 2">
                        <a:extLst>
                          <a:ext uri="{FF2B5EF4-FFF2-40B4-BE49-F238E27FC236}">
                            <a16:creationId xmlns:a16="http://schemas.microsoft.com/office/drawing/2014/main" id="{104DA817-A9B3-48BC-B001-0B3AB7BD8E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0987" y="3180556"/>
                        <a:ext cx="175101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53894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6C60-A57F-486B-87B8-9DA5F22C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comparison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12B11-F90D-4005-B201-62CD39FB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D3A44-D432-464F-9CED-38C96E32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E1F-C255-4AA6-9DE7-B745EA51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D9A65C1-346F-4EE3-B3D5-CCBAEE59E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565365"/>
            <a:ext cx="1883664" cy="188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9274ED8-90C6-4672-A5C7-0E00CA7DB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28" y="1973425"/>
            <a:ext cx="3067544" cy="306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33C9791-F838-4518-9899-BF41F67A35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5218" r="16548" b="4385"/>
          <a:stretch/>
        </p:blipFill>
        <p:spPr>
          <a:xfrm>
            <a:off x="9120336" y="2240753"/>
            <a:ext cx="2518746" cy="2532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1EBD4-DA67-4662-AD6D-AD6BFA070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7" y="2657211"/>
            <a:ext cx="1700784" cy="16999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F3DEE6-9D06-45B4-A727-B7CF99E04E23}"/>
              </a:ext>
            </a:extLst>
          </p:cNvPr>
          <p:cNvSpPr txBox="1">
            <a:spLocks/>
          </p:cNvSpPr>
          <p:nvPr/>
        </p:nvSpPr>
        <p:spPr>
          <a:xfrm>
            <a:off x="609600" y="1368000"/>
            <a:ext cx="10972800" cy="464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LHC			MQXF		FRESCA2			 ????</a:t>
            </a:r>
          </a:p>
        </p:txBody>
      </p:sp>
    </p:spTree>
    <p:extLst>
      <p:ext uri="{BB962C8B-B14F-4D97-AF65-F5344CB8AC3E}">
        <p14:creationId xmlns:p14="http://schemas.microsoft.com/office/powerpoint/2010/main" val="144207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283F5-5009-44D5-9063-214FD557C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594B0-C217-471A-998A-D60A2342C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836864"/>
          </a:xfrm>
        </p:spPr>
        <p:txBody>
          <a:bodyPr/>
          <a:lstStyle/>
          <a:p>
            <a:r>
              <a:rPr lang="en-US" dirty="0"/>
              <a:t>An example: 16 T dipole magnets for FCC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A5E53-48C9-4882-A92A-EE45AACD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4BD25-BFC6-43A3-9C5F-41025874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C42C2-267A-42ED-9199-E1C8180E7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3A5313-470E-4932-90BA-3980CB4C7756}"/>
              </a:ext>
            </a:extLst>
          </p:cNvPr>
          <p:cNvSpPr txBox="1">
            <a:spLocks/>
          </p:cNvSpPr>
          <p:nvPr/>
        </p:nvSpPr>
        <p:spPr>
          <a:xfrm>
            <a:off x="609600" y="4653136"/>
            <a:ext cx="10972800" cy="15071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Ideally the goal should be to carried out the full 2D design and analysis of a 20 T hybrid for all the design options considered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design,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</a:t>
            </a:r>
          </a:p>
          <a:p>
            <a:r>
              <a:rPr lang="en-US" sz="3000" dirty="0">
                <a:sym typeface="Symbol" panose="05050102010706020507" pitchFamily="18" charset="2"/>
              </a:rPr>
              <a:t>In addition, 3D considerations will be included in the comparison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4D7F74-D683-4DC4-9D94-176B3B007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036"/>
          <a:stretch/>
        </p:blipFill>
        <p:spPr>
          <a:xfrm>
            <a:off x="806268" y="1841834"/>
            <a:ext cx="5237922" cy="2453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64E075-0EC7-40B1-A77F-FE014910B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5" t="46177" b="5030"/>
          <a:stretch/>
        </p:blipFill>
        <p:spPr>
          <a:xfrm>
            <a:off x="6147811" y="1813082"/>
            <a:ext cx="4916557" cy="26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51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Definition of the goals of the working group</a:t>
            </a:r>
          </a:p>
          <a:p>
            <a:endParaRPr lang="en-US" dirty="0"/>
          </a:p>
          <a:p>
            <a:r>
              <a:rPr lang="en-US" dirty="0"/>
              <a:t>Design criteria for a 20 T hybrid magnet</a:t>
            </a:r>
          </a:p>
          <a:p>
            <a:endParaRPr lang="en-US" dirty="0"/>
          </a:p>
          <a:p>
            <a:r>
              <a:rPr lang="en-US" dirty="0"/>
              <a:t>Some preliminary estimates of radiuses and dimensions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Overview of current hybrid work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Both conceptual design and “real” development</a:t>
            </a:r>
          </a:p>
          <a:p>
            <a:endParaRPr lang="en-US" dirty="0"/>
          </a:p>
          <a:p>
            <a:r>
              <a:rPr lang="en-US" dirty="0"/>
              <a:t>Action items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2737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513A-0DE2-40A6-B049-C8F315E2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9-10 T field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4E223-EEE0-42CD-AF42-049F1F1D6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LBNL</a:t>
            </a:r>
          </a:p>
          <a:p>
            <a:pPr lvl="1"/>
            <a:r>
              <a:rPr lang="en-US" dirty="0"/>
              <a:t>Bi2212 insert Bin5c_2 (2-3 T stand alone) in CCT5 (8-9 T)</a:t>
            </a:r>
          </a:p>
          <a:p>
            <a:pPr lvl="2"/>
            <a:r>
              <a:rPr lang="en-US" dirty="0"/>
              <a:t>Test planned in 2021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32840-FC40-45F2-AADB-5C8B8949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AF0CC-D82E-4FE5-8E5A-5B83AEE6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A5F1-9A3A-48F8-A749-EE9238586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4E2E9-758F-4EC5-B492-74156BEDAE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1" t="10216" r="37686" b="7706"/>
          <a:stretch/>
        </p:blipFill>
        <p:spPr>
          <a:xfrm>
            <a:off x="10050611" y="1137908"/>
            <a:ext cx="2075921" cy="5090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149821-B08D-4D9B-B51C-B296AF5F49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9" t="10039" r="28067" b="7348"/>
          <a:stretch/>
        </p:blipFill>
        <p:spPr>
          <a:xfrm>
            <a:off x="8211159" y="3001388"/>
            <a:ext cx="162925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0DC67D-2FE9-475F-BB8E-0747C7C3F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2996952"/>
            <a:ext cx="4104966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9A657-0267-4D05-B95F-0328442A6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916" y="2996952"/>
            <a:ext cx="366268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1197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10E5-9C3E-464C-8385-71672F6B2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11-12 T field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26CB1-B02F-46DE-A851-A98C67F67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BNL</a:t>
            </a:r>
          </a:p>
          <a:p>
            <a:pPr lvl="1"/>
            <a:r>
              <a:rPr lang="en-US" dirty="0"/>
              <a:t>Coils wound with REBCO tape or CORC (1-3 T) inside DCC017 common coil Nb</a:t>
            </a:r>
            <a:r>
              <a:rPr lang="en-US" baseline="-25000" dirty="0"/>
              <a:t>3</a:t>
            </a:r>
            <a:r>
              <a:rPr lang="en-US" dirty="0"/>
              <a:t>Sn dipole (10.2 T)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8AF2F-E134-4E65-B832-17B5B84EF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0827F-FEDD-4520-8C1F-ACA7807B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A1D37-B49D-4CF7-A25B-8E18EFA9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02779-489E-477B-BCBB-85302A0278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311" y="3237723"/>
            <a:ext cx="3308495" cy="2856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16026F-F47D-4E8C-B565-940233693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92" t="20341" r="20034" b="13628"/>
          <a:stretch/>
        </p:blipFill>
        <p:spPr>
          <a:xfrm>
            <a:off x="277342" y="3586218"/>
            <a:ext cx="3220964" cy="2457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8740E5-021F-410E-B79C-6F60ADAF1C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41382" r="19422" b="19071"/>
          <a:stretch/>
        </p:blipFill>
        <p:spPr>
          <a:xfrm>
            <a:off x="9361008" y="3330918"/>
            <a:ext cx="2040294" cy="1484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0CB5A4-4221-4B97-974B-783A1C1224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38" t="40839" r="45646" b="17800"/>
          <a:stretch/>
        </p:blipFill>
        <p:spPr>
          <a:xfrm>
            <a:off x="9361008" y="4875523"/>
            <a:ext cx="1879269" cy="13529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0EB9F8-89F0-4150-8D31-462D209F3966}"/>
              </a:ext>
            </a:extLst>
          </p:cNvPr>
          <p:cNvSpPr txBox="1"/>
          <p:nvPr/>
        </p:nvSpPr>
        <p:spPr>
          <a:xfrm>
            <a:off x="202142" y="2926137"/>
            <a:ext cx="2670537" cy="369330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1F497D"/>
                </a:solidFill>
                <a:latin typeface="+mj-lt"/>
                <a:sym typeface="Calibri"/>
              </a:rPr>
              <a:t>Tape  perpendicular to field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4351F-FDA7-42C2-B0AF-17554A5E9EDE}"/>
              </a:ext>
            </a:extLst>
          </p:cNvPr>
          <p:cNvSpPr txBox="1"/>
          <p:nvPr/>
        </p:nvSpPr>
        <p:spPr>
          <a:xfrm>
            <a:off x="5075700" y="2909077"/>
            <a:ext cx="2048636" cy="369330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1F497D"/>
                </a:solidFill>
                <a:latin typeface="+mj-lt"/>
                <a:sym typeface="Calibri"/>
              </a:rPr>
              <a:t>Tape  parallel to field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0713BE-A9E9-49EC-9089-AEBA97BCDE5D}"/>
              </a:ext>
            </a:extLst>
          </p:cNvPr>
          <p:cNvSpPr txBox="1"/>
          <p:nvPr/>
        </p:nvSpPr>
        <p:spPr>
          <a:xfrm>
            <a:off x="9930660" y="2934428"/>
            <a:ext cx="612410" cy="369330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1F497D"/>
                </a:solidFill>
                <a:latin typeface="+mj-lt"/>
                <a:sym typeface="Calibri"/>
              </a:rPr>
              <a:t>CORC</a:t>
            </a:r>
          </a:p>
        </p:txBody>
      </p:sp>
    </p:spTree>
    <p:extLst>
      <p:ext uri="{BB962C8B-B14F-4D97-AF65-F5344CB8AC3E}">
        <p14:creationId xmlns:p14="http://schemas.microsoft.com/office/powerpoint/2010/main" val="37066354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LBNL</a:t>
            </a:r>
          </a:p>
          <a:p>
            <a:pPr lvl="1"/>
            <a:r>
              <a:rPr lang="en-US" dirty="0"/>
              <a:t>Bi2212 or REBCO (CCT or COMB) inserts (5-6 T stand alone) in CCT6 (2 or 4 layers, 11 T)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CC8898-BABB-4FB7-8EFC-8F888CB9F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7" t="16431" r="17329"/>
          <a:stretch/>
        </p:blipFill>
        <p:spPr>
          <a:xfrm>
            <a:off x="3570157" y="3508382"/>
            <a:ext cx="2651861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58E4C-723A-46A9-9AB8-49F33364E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1" t="13890" r="2754" b="22288"/>
          <a:stretch/>
        </p:blipFill>
        <p:spPr>
          <a:xfrm>
            <a:off x="6531796" y="3515211"/>
            <a:ext cx="2406717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DCB80C-6F57-4E28-A60C-F883127D1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695"/>
          <a:stretch/>
        </p:blipFill>
        <p:spPr>
          <a:xfrm>
            <a:off x="565493" y="3485615"/>
            <a:ext cx="2692688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A58C29-5585-490E-BE4D-3158D54AEF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8" r="21254"/>
          <a:stretch/>
        </p:blipFill>
        <p:spPr>
          <a:xfrm>
            <a:off x="9393551" y="2810971"/>
            <a:ext cx="2243754" cy="322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26623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FNAL</a:t>
            </a:r>
          </a:p>
          <a:p>
            <a:pPr lvl="1"/>
            <a:r>
              <a:rPr lang="en-US" dirty="0"/>
              <a:t>Bi2212 or REBCO (CCT or COMB) inserts (5-6 T stand alone) in SMCT (2 layers, ~11 T)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CC8898-BABB-4FB7-8EFC-8F888CB9F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7" t="16431" r="17329"/>
          <a:stretch/>
        </p:blipFill>
        <p:spPr>
          <a:xfrm>
            <a:off x="3570157" y="3508382"/>
            <a:ext cx="2651861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58E4C-723A-46A9-9AB8-49F33364E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1" t="13890" r="2754" b="22288"/>
          <a:stretch/>
        </p:blipFill>
        <p:spPr>
          <a:xfrm>
            <a:off x="6531796" y="3515211"/>
            <a:ext cx="2406717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DCB80C-6F57-4E28-A60C-F883127D1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695"/>
          <a:stretch/>
        </p:blipFill>
        <p:spPr>
          <a:xfrm>
            <a:off x="565493" y="3485615"/>
            <a:ext cx="2692688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FAF55-85CF-4745-9C85-1FF9736A9E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23" t="1188" r="1986" b="898"/>
          <a:stretch/>
        </p:blipFill>
        <p:spPr>
          <a:xfrm>
            <a:off x="9670354" y="3516204"/>
            <a:ext cx="1912046" cy="1828800"/>
          </a:xfrm>
          <a:prstGeom prst="ellipse">
            <a:avLst/>
          </a:prstGeom>
          <a:noFill/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423805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(III) and beyond 15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FNAL</a:t>
            </a:r>
          </a:p>
          <a:p>
            <a:pPr lvl="1"/>
            <a:r>
              <a:rPr lang="en-US" dirty="0"/>
              <a:t>Bi2212 insert SMCT (4-5 T stand alone) in 11T dipole coil and then in SMCT coil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B7D03-F97A-44C2-9BFE-A463D93A9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1" t="34251" r="32281" b="27950"/>
          <a:stretch/>
        </p:blipFill>
        <p:spPr>
          <a:xfrm>
            <a:off x="1624608" y="3140968"/>
            <a:ext cx="432048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EDDCA8-DE19-4917-A0D3-6AA16FAF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3134868"/>
            <a:ext cx="2664296" cy="2620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54593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795A9-6645-4699-BCB2-59E027E56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905B2-1F58-4444-A6E6-0CD08FC44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Define “comparison” criteria</a:t>
            </a:r>
          </a:p>
          <a:p>
            <a:endParaRPr lang="en-US" dirty="0"/>
          </a:p>
          <a:p>
            <a:r>
              <a:rPr lang="en-US" dirty="0"/>
              <a:t>Define CORC specs and Je</a:t>
            </a:r>
          </a:p>
          <a:p>
            <a:endParaRPr lang="en-US" dirty="0"/>
          </a:p>
          <a:p>
            <a:r>
              <a:rPr lang="en-US" dirty="0"/>
              <a:t>Continue aperture/thickness/dimension analysis</a:t>
            </a:r>
          </a:p>
          <a:p>
            <a:pPr lvl="1"/>
            <a:r>
              <a:rPr lang="en-US" dirty="0"/>
              <a:t>Iron, grading </a:t>
            </a:r>
          </a:p>
          <a:p>
            <a:pPr lvl="1"/>
            <a:r>
              <a:rPr lang="en-US" dirty="0"/>
              <a:t>Move progressively from analytical model to simplified FEM of CT, CCT, SMCT, block and CC designs</a:t>
            </a:r>
          </a:p>
          <a:p>
            <a:endParaRPr lang="en-US" dirty="0"/>
          </a:p>
          <a:p>
            <a:r>
              <a:rPr lang="en-US" dirty="0"/>
              <a:t>Continue the update of current hybrid program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04EE7-04AF-481B-9909-0360FC2D2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702F-872B-4EE2-97BD-1422429E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3A92D-45B5-400C-AC23-E1E70283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014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endParaRPr lang="en-US" dirty="0"/>
          </a:p>
          <a:p>
            <a:r>
              <a:rPr lang="en-US" dirty="0"/>
              <a:t>The goal of the comparison should not be, or does not necessarily have to be</a:t>
            </a:r>
          </a:p>
          <a:p>
            <a:pPr lvl="1"/>
            <a:r>
              <a:rPr lang="en-US" dirty="0"/>
              <a:t>reaching a consensus on a particular design</a:t>
            </a:r>
          </a:p>
          <a:p>
            <a:endParaRPr lang="en-US" dirty="0"/>
          </a:p>
          <a:p>
            <a:r>
              <a:rPr lang="en-US" dirty="0"/>
              <a:t>Instead, more realistically, the working group could aim at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Discussing and reviewing </a:t>
            </a:r>
            <a:r>
              <a:rPr lang="en-US" dirty="0"/>
              <a:t>the different designs and listing pluses and minuses or open issues….grounding on “objective” criteria</a:t>
            </a:r>
          </a:p>
          <a:p>
            <a:pPr lvl="1"/>
            <a:r>
              <a:rPr lang="en-US" dirty="0"/>
              <a:t>Providing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inputs to the other areas </a:t>
            </a:r>
            <a:r>
              <a:rPr lang="en-US" dirty="0"/>
              <a:t>(in particular area I and area II) to better define their roadmaps and overall directions, and avoid inconsistencies</a:t>
            </a:r>
          </a:p>
          <a:p>
            <a:pPr marL="457200" lvl="2" indent="0">
              <a:buNone/>
            </a:pPr>
            <a:r>
              <a:rPr lang="en-US" dirty="0"/>
              <a:t>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Comparative analysis of magnet design 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663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00940-E523-4D1B-85E0-0274EA62A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FB352-49F2-4EE9-9DE6-044A26400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4766320" cy="464137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Time frame</a:t>
            </a:r>
            <a:r>
              <a:rPr lang="en-US" dirty="0"/>
              <a:t>: 2020 – 2023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Methods</a:t>
            </a:r>
          </a:p>
          <a:p>
            <a:pPr lvl="1"/>
            <a:r>
              <a:rPr lang="en-US" dirty="0"/>
              <a:t>Modeling effort</a:t>
            </a:r>
          </a:p>
          <a:p>
            <a:pPr lvl="2"/>
            <a:r>
              <a:rPr lang="en-US" dirty="0"/>
              <a:t>“classical 2D/3D” mechanical, magnetic and QH simulations</a:t>
            </a:r>
          </a:p>
          <a:p>
            <a:pPr lvl="3"/>
            <a:r>
              <a:rPr lang="en-US" dirty="0"/>
              <a:t>Developing new modeling techniques is not part of this task</a:t>
            </a:r>
          </a:p>
          <a:p>
            <a:pPr lvl="3"/>
            <a:r>
              <a:rPr lang="en-US" dirty="0"/>
              <a:t>However, if new tool/analysis is required </a:t>
            </a:r>
            <a:r>
              <a:rPr lang="en-US" dirty="0">
                <a:sym typeface="Wingdings" panose="05000000000000000000" pitchFamily="2" charset="2"/>
              </a:rPr>
              <a:t> feed-back to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Technology area (III), modeling and simulations</a:t>
            </a:r>
          </a:p>
          <a:p>
            <a:pPr lvl="1"/>
            <a:endParaRPr lang="en-GB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14BE-293D-470A-9561-ECB33C2B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ADD6B-5EF7-4029-A7E1-67E81E29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8C7A1-6F1C-49EB-A365-E17E49A2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C48DE-7404-41EC-AACD-8B9F06034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649" y="1815911"/>
            <a:ext cx="6260603" cy="35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94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356F8-CBBF-4183-8728-6BD711DE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679F3-E641-4CA3-8A3F-B988F7FB5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Review and follow-up </a:t>
            </a:r>
            <a:r>
              <a:rPr lang="en-US" dirty="0">
                <a:sym typeface="Symbol" panose="05050102010706020507" pitchFamily="18" charset="2"/>
              </a:rPr>
              <a:t>of current work towards 9-15 T hybrid magnets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ym typeface="Symbol" panose="05050102010706020507" pitchFamily="18" charset="2"/>
              </a:rPr>
              <a:t>This current work can be divided based on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field level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9-10 T</a:t>
            </a:r>
            <a:endParaRPr lang="en-US" dirty="0">
              <a:sym typeface="Symbol" panose="05050102010706020507" pitchFamily="18" charset="2"/>
            </a:endParaRP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11-12 T</a:t>
            </a:r>
            <a:endParaRPr lang="en-US" dirty="0">
              <a:sym typeface="Symbol" panose="05050102010706020507" pitchFamily="18" charset="2"/>
            </a:endParaRP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13-14 T</a:t>
            </a:r>
            <a:endParaRPr lang="en-US" dirty="0">
              <a:sym typeface="Symbol" panose="05050102010706020507" pitchFamily="18" charset="2"/>
            </a:endParaRP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Beyond 15 T</a:t>
            </a:r>
          </a:p>
          <a:p>
            <a:pPr lvl="1"/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ym typeface="Symbol" panose="05050102010706020507" pitchFamily="18" charset="2"/>
              </a:rPr>
              <a:t>The goal is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collect and organize information </a:t>
            </a:r>
            <a:r>
              <a:rPr lang="en-US" dirty="0">
                <a:sym typeface="Symbol" panose="05050102010706020507" pitchFamily="18" charset="2"/>
              </a:rPr>
              <a:t>from these programs (responsibility of area I and area II) to provide inputs for 20 T hybrid design 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DF77B-6F1E-409B-8221-914EAF65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EBA6C-8F57-47C5-AEC6-4714C478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EAE31-C1EC-4626-AA87-40758FC2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140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Definition of the goals of the working group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Design criteria for a 20 T hybrid magnet</a:t>
            </a:r>
          </a:p>
          <a:p>
            <a:endParaRPr lang="en-US" dirty="0"/>
          </a:p>
          <a:p>
            <a:r>
              <a:rPr lang="en-US" dirty="0"/>
              <a:t>Some preliminary estimates of radiuses and dimensions</a:t>
            </a:r>
          </a:p>
          <a:p>
            <a:endParaRPr lang="en-US" dirty="0"/>
          </a:p>
          <a:p>
            <a:r>
              <a:rPr lang="en-US" dirty="0"/>
              <a:t>Overview of current hybrid work</a:t>
            </a:r>
          </a:p>
          <a:p>
            <a:endParaRPr lang="en-US" dirty="0"/>
          </a:p>
          <a:p>
            <a:r>
              <a:rPr lang="en-US" dirty="0"/>
              <a:t>Action items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377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517F-14CD-422B-B3E8-E9B83186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3F1F9-0575-4BAC-9974-9C12C95B4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7648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Previous work within MDP on a 16 T dipole magnet</a:t>
            </a:r>
          </a:p>
          <a:p>
            <a:pPr lvl="1"/>
            <a:r>
              <a:rPr lang="en-US" dirty="0" err="1"/>
              <a:t>GianLuca</a:t>
            </a:r>
            <a:r>
              <a:rPr lang="en-US" dirty="0"/>
              <a:t> </a:t>
            </a:r>
            <a:r>
              <a:rPr lang="en-US" dirty="0" err="1"/>
              <a:t>Sabbi</a:t>
            </a:r>
            <a:r>
              <a:rPr lang="en-US" dirty="0"/>
              <a:t>, Alexander </a:t>
            </a:r>
            <a:r>
              <a:rPr lang="en-US" dirty="0" err="1"/>
              <a:t>Zlobin</a:t>
            </a:r>
            <a:r>
              <a:rPr lang="en-US" dirty="0"/>
              <a:t>, MDP General meeting – May 17, 2017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FE9EB-04FB-415A-B64C-AAFA193CD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46509-B78B-492C-BFF8-0133CDE8C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23480-7C6C-44AB-A799-3A28E4C2C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BF41C8-53FF-4E11-9ED3-958FFDCC7E9E}"/>
              </a:ext>
            </a:extLst>
          </p:cNvPr>
          <p:cNvGrpSpPr/>
          <p:nvPr/>
        </p:nvGrpSpPr>
        <p:grpSpPr>
          <a:xfrm>
            <a:off x="501579" y="2276872"/>
            <a:ext cx="5328001" cy="3719120"/>
            <a:chOff x="489543" y="875798"/>
            <a:chExt cx="8349657" cy="54082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D9BAF4-6A92-4B74-BF9F-90D30A6870E8}"/>
                </a:ext>
              </a:extLst>
            </p:cNvPr>
            <p:cNvGrpSpPr/>
            <p:nvPr/>
          </p:nvGrpSpPr>
          <p:grpSpPr>
            <a:xfrm>
              <a:off x="489543" y="953015"/>
              <a:ext cx="8349657" cy="5331009"/>
              <a:chOff x="489543" y="917390"/>
              <a:chExt cx="8349657" cy="5331009"/>
            </a:xfrm>
          </p:grpSpPr>
          <p:pic>
            <p:nvPicPr>
              <p:cNvPr id="11" name="Picture 7">
                <a:extLst>
                  <a:ext uri="{FF2B5EF4-FFF2-40B4-BE49-F238E27FC236}">
                    <a16:creationId xmlns:a16="http://schemas.microsoft.com/office/drawing/2014/main" id="{7C35CF8B-08FC-4A88-8A7F-A1601C7FAA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917390"/>
                <a:ext cx="8001000" cy="4017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E0E1DE78-7449-4127-9A94-811D24F576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543" y="1524000"/>
                <a:ext cx="8316009" cy="4724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6">
                <a:extLst>
                  <a:ext uri="{FF2B5EF4-FFF2-40B4-BE49-F238E27FC236}">
                    <a16:creationId xmlns:a16="http://schemas.microsoft.com/office/drawing/2014/main" id="{812EC443-5A17-4477-9788-4E79725035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1190500"/>
                <a:ext cx="6980860" cy="2235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A38E8F-7B91-4A04-B97F-1A9ABE3F1141}"/>
                </a:ext>
              </a:extLst>
            </p:cNvPr>
            <p:cNvSpPr txBox="1"/>
            <p:nvPr/>
          </p:nvSpPr>
          <p:spPr>
            <a:xfrm>
              <a:off x="2411337" y="875798"/>
              <a:ext cx="4630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400" i="1" dirty="0">
                  <a:hlinkClick r:id="rId5"/>
                </a:rPr>
                <a:t>https://conferences.lbl.gov/event/82/</a:t>
              </a:r>
              <a:r>
                <a:rPr lang="en-US" sz="1400" i="1" dirty="0"/>
                <a:t>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0934291-0EC3-45C8-9058-CA70122C3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0"/>
          <a:stretch/>
        </p:blipFill>
        <p:spPr bwMode="auto">
          <a:xfrm>
            <a:off x="6083898" y="2277797"/>
            <a:ext cx="5700544" cy="37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54BEC0-79BD-4D8F-BED7-5FEFFDBC63A4}"/>
              </a:ext>
            </a:extLst>
          </p:cNvPr>
          <p:cNvSpPr/>
          <p:nvPr/>
        </p:nvSpPr>
        <p:spPr>
          <a:xfrm>
            <a:off x="191344" y="2132855"/>
            <a:ext cx="11881320" cy="403244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12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22087</TotalTime>
  <Words>2670</Words>
  <Application>Microsoft Office PowerPoint</Application>
  <PresentationFormat>Widescreen</PresentationFormat>
  <Paragraphs>415</Paragraphs>
  <Slides>46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ＭＳ Ｐゴシック</vt:lpstr>
      <vt:lpstr>Arial</vt:lpstr>
      <vt:lpstr>Calibri</vt:lpstr>
      <vt:lpstr>Cambria Math</vt:lpstr>
      <vt:lpstr>Symbol</vt:lpstr>
      <vt:lpstr>Wingdings</vt:lpstr>
      <vt:lpstr>Office Theme</vt:lpstr>
      <vt:lpstr>Equation</vt:lpstr>
      <vt:lpstr>MDP Technical Meeting #5 on   20 T hybrid magnet and comparative analysis </vt:lpstr>
      <vt:lpstr>Outline</vt:lpstr>
      <vt:lpstr>1st goal of the working group</vt:lpstr>
      <vt:lpstr>1st goal of the working group</vt:lpstr>
      <vt:lpstr>1st goal of the working group</vt:lpstr>
      <vt:lpstr>1st goal of the working group</vt:lpstr>
      <vt:lpstr>2nd goal of the working group</vt:lpstr>
      <vt:lpstr>Outline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Material limits (by Giorgio Vallone) </vt:lpstr>
      <vt:lpstr>Design criteria for a 20 T hybrid magnet</vt:lpstr>
      <vt:lpstr>Design criteria for a 20 T hybrid magnet</vt:lpstr>
      <vt:lpstr>Design criteria for a 20 T hybrid magnet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Outline</vt:lpstr>
      <vt:lpstr>First some references (20 T Bop)</vt:lpstr>
      <vt:lpstr>First some references (“towards” 20 T)</vt:lpstr>
      <vt:lpstr>Nb3Sn aperture in a 20 T hybrid</vt:lpstr>
      <vt:lpstr>Field in at 20 T dipole</vt:lpstr>
      <vt:lpstr>Analysis of interface diameter</vt:lpstr>
      <vt:lpstr>Analysis of interface diameter</vt:lpstr>
      <vt:lpstr>Analysis of interface diameter</vt:lpstr>
      <vt:lpstr>Analysis of coil radius and thickness</vt:lpstr>
      <vt:lpstr>Analysis of coil radius and thickness</vt:lpstr>
      <vt:lpstr>Very…very…preliminary coil size</vt:lpstr>
      <vt:lpstr>Field in the conductor</vt:lpstr>
      <vt:lpstr>Very…very…preliminary coil size</vt:lpstr>
      <vt:lpstr>Peak stress</vt:lpstr>
      <vt:lpstr>Very…very…preliminary magnet size</vt:lpstr>
      <vt:lpstr>Size comparison</vt:lpstr>
      <vt:lpstr>Outline</vt:lpstr>
      <vt:lpstr>The 9-10 T field level</vt:lpstr>
      <vt:lpstr>The 11-12 T field level</vt:lpstr>
      <vt:lpstr>The 13-14 T field level (I)</vt:lpstr>
      <vt:lpstr>The 13-14 T field level (II)</vt:lpstr>
      <vt:lpstr>The 13-14 T field level (III) and beyond 15 T</vt:lpstr>
      <vt:lpstr>Action items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Paolo Ferracin</cp:lastModifiedBy>
  <cp:revision>307</cp:revision>
  <dcterms:created xsi:type="dcterms:W3CDTF">2013-02-14T18:56:39Z</dcterms:created>
  <dcterms:modified xsi:type="dcterms:W3CDTF">2020-05-12T16:32:15Z</dcterms:modified>
</cp:coreProperties>
</file>