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3" r:id="rId1"/>
  </p:sldMasterIdLst>
  <p:notesMasterIdLst>
    <p:notesMasterId r:id="rId11"/>
  </p:notesMasterIdLst>
  <p:handoutMasterIdLst>
    <p:handoutMasterId r:id="rId12"/>
  </p:handoutMasterIdLst>
  <p:sldIdLst>
    <p:sldId id="256" r:id="rId2"/>
    <p:sldId id="359" r:id="rId3"/>
    <p:sldId id="361" r:id="rId4"/>
    <p:sldId id="868" r:id="rId5"/>
    <p:sldId id="869" r:id="rId6"/>
    <p:sldId id="360" r:id="rId7"/>
    <p:sldId id="867" r:id="rId8"/>
    <p:sldId id="358" r:id="rId9"/>
    <p:sldId id="870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Ian Pong" initials="IP" lastIdx="20" clrIdx="0">
    <p:extLst>
      <p:ext uri="{19B8F6BF-5375-455C-9EA6-DF929625EA0E}">
        <p15:presenceInfo xmlns:p15="http://schemas.microsoft.com/office/powerpoint/2012/main" userId="S-1-5-21-1715567821-1060284298-725345543-462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11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5" autoAdjust="0"/>
    <p:restoredTop sz="94807"/>
  </p:normalViewPr>
  <p:slideViewPr>
    <p:cSldViewPr snapToGrid="0" snapToObjects="1">
      <p:cViewPr>
        <p:scale>
          <a:sx n="49" d="100"/>
          <a:sy n="49" d="100"/>
        </p:scale>
        <p:origin x="224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2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6D4FD-FF72-4225-86D8-493BC3128DDD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9686A-C00E-44AE-BF36-BEF938A1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06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0" name="Shape 5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0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570" y="12951502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4.jpg" descr="image4.jpg">
            <a:extLst>
              <a:ext uri="{FF2B5EF4-FFF2-40B4-BE49-F238E27FC236}">
                <a16:creationId xmlns:a16="http://schemas.microsoft.com/office/drawing/2014/main" id="{57795F10-1D82-EA4B-A09C-054AF45541C0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8000"/>
                    </a14:imgEffect>
                    <a14:imgEffect>
                      <a14:brightnessContrast bright="-4000" contras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0" y="0"/>
            <a:ext cx="24375600" cy="126492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0" name="Rectangle"/>
          <p:cNvSpPr/>
          <p:nvPr/>
        </p:nvSpPr>
        <p:spPr>
          <a:xfrm>
            <a:off x="4200" y="7428530"/>
            <a:ext cx="24375600" cy="5261330"/>
          </a:xfrm>
          <a:prstGeom prst="rect">
            <a:avLst/>
          </a:prstGeom>
          <a:gradFill>
            <a:gsLst>
              <a:gs pos="0">
                <a:srgbClr val="1F497D"/>
              </a:gs>
              <a:gs pos="100000">
                <a:schemeClr val="accent3">
                  <a:alpha val="4800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4" y="8229600"/>
            <a:ext cx="16452852" cy="3886940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3" name="Rectangle"/>
          <p:cNvSpPr>
            <a:spLocks noGrp="1"/>
          </p:cNvSpPr>
          <p:nvPr>
            <p:ph type="body" sz="half" idx="13"/>
          </p:nvPr>
        </p:nvSpPr>
        <p:spPr>
          <a:xfrm>
            <a:off x="4724" y="4994183"/>
            <a:ext cx="24374552" cy="2427058"/>
          </a:xfrm>
          <a:prstGeom prst="rect">
            <a:avLst/>
          </a:prstGeom>
          <a:solidFill>
            <a:srgbClr val="1F497D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 baseline="0">
                <a:solidFill>
                  <a:schemeClr val="bg1"/>
                </a:solidFill>
              </a:defRPr>
            </a:lvl1pPr>
          </a:lstStyle>
          <a:p>
            <a:pPr marL="124324" lvl="0" indent="-124324">
              <a:defRPr sz="4800"/>
            </a:pPr>
            <a:r>
              <a:rPr lang="en-US" sz="7200"/>
              <a:t>Click to edit Master text styles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900000" y="12600000"/>
            <a:ext cx="1188000" cy="104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4176" y="12774313"/>
            <a:ext cx="2585316" cy="8393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fld id="{CCFFE8FF-2B72-42E7-A3C2-B3A6AEB52B46}" type="datetime1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Name --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72E2FE-7B63-AF4A-93E8-BA374B01E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4176" y="3048000"/>
            <a:ext cx="21031199" cy="9061450"/>
          </a:xfrm>
        </p:spPr>
        <p:txBody>
          <a:bodyPr lIns="182880" rIns="182880">
            <a:normAutofit/>
          </a:bodyPr>
          <a:lstStyle>
            <a:lvl1pPr marL="540000" indent="-540000">
              <a:defRPr sz="6000"/>
            </a:lvl1pPr>
            <a:lvl2pPr marL="1080000" indent="-720000">
              <a:buFont typeface="Courier New" panose="02070309020205020404" pitchFamily="49" charset="0"/>
              <a:buChar char="o"/>
              <a:defRPr sz="4800"/>
            </a:lvl2pPr>
            <a:lvl3pPr marL="1800000" indent="-720000">
              <a:buFont typeface="Wingdings" pitchFamily="2" charset="2"/>
              <a:buChar char="Ø"/>
              <a:defRPr sz="4400"/>
            </a:lvl3pPr>
            <a:lvl4pPr marL="2340000" indent="-540000">
              <a:buFont typeface="Wingdings" pitchFamily="2" charset="2"/>
              <a:buChar char="ü"/>
              <a:defRPr sz="3600"/>
            </a:lvl4pPr>
            <a:lvl5pPr marL="3240000" indent="-540000">
              <a:defRPr sz="2800"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4200" y="-5773"/>
            <a:ext cx="24375600" cy="227791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4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00" y="44739"/>
            <a:ext cx="23760000" cy="2176895"/>
          </a:xfrm>
        </p:spPr>
        <p:txBody>
          <a:bodyPr>
            <a:normAutofit/>
          </a:bodyPr>
          <a:lstStyle>
            <a:lvl1pPr algn="l">
              <a:defRPr sz="9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4176" y="12774313"/>
            <a:ext cx="2585316" cy="8393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fld id="{31CAD96F-9047-4AB8-8497-F8F8C3A97634}" type="datetime1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Name --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1654176" y="3299012"/>
            <a:ext cx="21031200" cy="5825938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spcAft>
                <a:spcPts val="1800"/>
              </a:spcAft>
              <a:buNone/>
              <a:defRPr sz="6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77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4176" y="12774313"/>
            <a:ext cx="2585316" cy="8393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fld id="{89027A96-3D83-418A-A388-0E992FFD0728}" type="datetime1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Name --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4200" y="-5773"/>
            <a:ext cx="24375600" cy="227791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4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00" y="44739"/>
            <a:ext cx="23760000" cy="2176895"/>
          </a:xfrm>
        </p:spPr>
        <p:txBody>
          <a:bodyPr>
            <a:normAutofit/>
          </a:bodyPr>
          <a:lstStyle>
            <a:lvl1pPr algn="l">
              <a:defRPr sz="9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7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"/>
            <a:ext cx="24384000" cy="1711326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82833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800">
              <a:solidFill>
                <a:prstClr val="black"/>
              </a:solidFill>
              <a:latin typeface="Franklin Gothic Book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5157"/>
            <a:ext cx="24384000" cy="1711530"/>
          </a:xfrm>
          <a:prstGeom prst="rect">
            <a:avLst/>
          </a:prstGeom>
        </p:spPr>
        <p:txBody>
          <a:bodyPr anchor="ctr"/>
          <a:lstStyle>
            <a:lvl1pPr>
              <a:defRPr sz="5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05280" y="2941956"/>
            <a:ext cx="21742400" cy="90976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574676" indent="-4508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597024" indent="-6858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3pPr>
            <a:lvl4pPr marL="2051050" indent="-6858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2505076" indent="-6858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F679EE-959D-724E-B3F3-4EB37B74A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48802" y="12649203"/>
            <a:ext cx="1377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0" y="76200"/>
            <a:ext cx="20015200" cy="147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2387600"/>
            <a:ext cx="20692533" cy="1026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46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1">
            <a:extLst>
              <a:ext uri="{FF2B5EF4-FFF2-40B4-BE49-F238E27FC236}">
                <a16:creationId xmlns:a16="http://schemas.microsoft.com/office/drawing/2014/main" id="{9C1FF5CC-DD7B-EA48-9EEA-CBA2AB304914}"/>
              </a:ext>
            </a:extLst>
          </p:cNvPr>
          <p:cNvSpPr/>
          <p:nvPr userDrawn="1"/>
        </p:nvSpPr>
        <p:spPr>
          <a:xfrm>
            <a:off x="4200" y="12643553"/>
            <a:ext cx="24375600" cy="1072447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5555F-2535-DA45-A3F8-E4DC3AB8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2B235-36FF-A74E-9551-09783DCFA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75634-6A51-4E47-9CB3-EFDB0E57D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0" y="12774313"/>
            <a:ext cx="1953491" cy="839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6C3E7-E432-4215-B30E-7CC02747BB1B}" type="datetime1">
              <a:rPr lang="en-US" smtClean="0"/>
              <a:t>6/4/20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6D19-4C67-4E4D-B372-AB5467AD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3777" y="12828875"/>
            <a:ext cx="1372589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Name --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A94FF-C450-0242-8C3C-BB96B744A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900000" y="12672000"/>
            <a:ext cx="1188000" cy="10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aseline="0">
                <a:solidFill>
                  <a:schemeClr val="bg1"/>
                </a:solidFill>
              </a:defRPr>
            </a:lvl1pPr>
          </a:lstStyle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663" y="12708000"/>
            <a:ext cx="3961599" cy="100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2000"/>
            <a:ext cx="1223438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0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87" r:id="rId3"/>
    <p:sldLayoutId id="2147483662" r:id="rId4"/>
    <p:sldLayoutId id="2147483701" r:id="rId5"/>
    <p:sldLayoutId id="214748370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oren Prestemon…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Soren Prestemon</a:t>
            </a:r>
          </a:p>
          <a:p>
            <a:r>
              <a:rPr lang="en-US" dirty="0"/>
              <a:t>Director, Berkeley Center for Magnet Technology</a:t>
            </a:r>
          </a:p>
          <a:p>
            <a:r>
              <a:rPr lang="en-US" dirty="0"/>
              <a:t>Lawrence Berkeley National Laboratory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E5C7D5-CA4C-E14F-85AC-328CE2B0D82A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Project Overview and Review Goals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9E593-6438-084A-82F3-68874C8D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0B9E-0075-0A45-A2F4-44F6183041CB}" type="datetime1">
              <a:rPr lang="en-US" smtClean="0"/>
              <a:t>6/4/20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E0A89-C91E-D24A-B7A6-ABA9B14F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13F84-875D-C345-AAA4-80F80A5B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D4D6F-489B-3446-B754-A9E6A679CB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594" y="2825388"/>
            <a:ext cx="11996406" cy="90614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FES and HEP began discussions on US options for an HTS Cable Test Facility</a:t>
            </a:r>
          </a:p>
          <a:p>
            <a:pPr lvl="1"/>
            <a:r>
              <a:rPr lang="en-US" dirty="0"/>
              <a:t>Join with PSI and CERN for an EDIPO replacement, or</a:t>
            </a:r>
          </a:p>
          <a:p>
            <a:pPr lvl="1"/>
            <a:r>
              <a:rPr lang="en-US" dirty="0"/>
              <a:t>Build a facility in the US</a:t>
            </a:r>
          </a:p>
          <a:p>
            <a:r>
              <a:rPr lang="en-US" dirty="0"/>
              <a:t>FES requested SP (aided by Joe </a:t>
            </a:r>
            <a:r>
              <a:rPr lang="en-US" dirty="0" err="1"/>
              <a:t>Minervini</a:t>
            </a:r>
            <a:r>
              <a:rPr lang="en-US" dirty="0"/>
              <a:t>) perform a stakeholder survey to develop specifications – completed July 2018</a:t>
            </a:r>
          </a:p>
          <a:p>
            <a:r>
              <a:rPr lang="en-US" dirty="0"/>
              <a:t>FES requested SP, GLS and GV provide a cost and schedule evaluation – completed Oct. 2018</a:t>
            </a:r>
          </a:p>
          <a:p>
            <a:r>
              <a:rPr lang="en-US" dirty="0"/>
              <a:t>DOE HEP and FES agree to fund a facility in the US, to be located at FNAL</a:t>
            </a:r>
          </a:p>
          <a:p>
            <a:pPr lvl="1"/>
            <a:r>
              <a:rPr lang="en-US" dirty="0"/>
              <a:t>MOU signed November 12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3829F5-B17B-7644-B3EF-A88D49F8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A349A-D052-1640-849C-710700EE3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4927" y="2245251"/>
            <a:ext cx="6350000" cy="741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AF0238-4078-A145-8123-7ED349F75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920" y="3547215"/>
            <a:ext cx="5343361" cy="7561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ACC24F-B1E2-A547-93B8-F8E24AAA7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7849" y="4693374"/>
            <a:ext cx="6210043" cy="81024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457200" dist="292100" dir="2940000" sx="98000" sy="98000" algn="ctr" rotWithShape="0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44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427058-9FD3-A649-B755-F0E050D2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B578-AF66-9546-9CDD-1733CC371B88}" type="datetime1">
              <a:rPr lang="en-US" smtClean="0"/>
              <a:t>6/4/20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44600-27EE-5E45-8BB0-932B8FED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C6907-0FBE-844A-B5DF-582BB91B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D215E-3AB5-3A44-8BDC-E2950B7193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16" y="2575943"/>
            <a:ext cx="22860000" cy="9061450"/>
          </a:xfrm>
        </p:spPr>
        <p:txBody>
          <a:bodyPr/>
          <a:lstStyle/>
          <a:p>
            <a:r>
              <a:rPr lang="en-US" dirty="0"/>
              <a:t>LBNL serve as lead for the magnet design / fabrication and test</a:t>
            </a:r>
          </a:p>
          <a:p>
            <a:r>
              <a:rPr lang="en-US" dirty="0"/>
              <a:t>FNAL serve as the host for the facility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5C6F66-7E85-624E-8D90-CCFC6899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174" y="95250"/>
            <a:ext cx="22378133" cy="2176895"/>
          </a:xfrm>
        </p:spPr>
        <p:txBody>
          <a:bodyPr>
            <a:noAutofit/>
          </a:bodyPr>
          <a:lstStyle/>
          <a:p>
            <a:r>
              <a:rPr lang="en-US" sz="8000" dirty="0"/>
              <a:t>Define responsibilities / management for maximum efficiency and minimal risk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6ACA42C-473E-BA48-AFFD-A628F50DE849}"/>
              </a:ext>
            </a:extLst>
          </p:cNvPr>
          <p:cNvSpPr/>
          <p:nvPr/>
        </p:nvSpPr>
        <p:spPr>
          <a:xfrm>
            <a:off x="4598496" y="5020653"/>
            <a:ext cx="5614133" cy="2555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LBNL Lead for magnet design/fab/test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6F5B58B-B4C9-D84D-819B-E68DA3EEBA4B}"/>
              </a:ext>
            </a:extLst>
          </p:cNvPr>
          <p:cNvSpPr/>
          <p:nvPr/>
        </p:nvSpPr>
        <p:spPr>
          <a:xfrm>
            <a:off x="4662738" y="9620984"/>
            <a:ext cx="5614133" cy="2555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FNAL lead for test facility prep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E0B205-D905-694C-AF59-07CFCDC3DB6F}"/>
              </a:ext>
            </a:extLst>
          </p:cNvPr>
          <p:cNvSpPr/>
          <p:nvPr/>
        </p:nvSpPr>
        <p:spPr>
          <a:xfrm>
            <a:off x="13260019" y="7118082"/>
            <a:ext cx="5614133" cy="2555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FNAL serve as HTS Cable Test Facility Host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1FB3592-CF8E-3745-9714-D37FFF570D06}"/>
              </a:ext>
            </a:extLst>
          </p:cNvPr>
          <p:cNvSpPr/>
          <p:nvPr/>
        </p:nvSpPr>
        <p:spPr>
          <a:xfrm>
            <a:off x="11425510" y="8009035"/>
            <a:ext cx="1353862" cy="773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E17E0103-44CE-724E-9D17-AEF6A3DDBE53}"/>
              </a:ext>
            </a:extLst>
          </p:cNvPr>
          <p:cNvSpPr/>
          <p:nvPr/>
        </p:nvSpPr>
        <p:spPr>
          <a:xfrm>
            <a:off x="7063310" y="8350250"/>
            <a:ext cx="414801" cy="6674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088ACEDB-1ECB-B746-B03B-464FBC23872A}"/>
              </a:ext>
            </a:extLst>
          </p:cNvPr>
          <p:cNvSpPr/>
          <p:nvPr/>
        </p:nvSpPr>
        <p:spPr>
          <a:xfrm rot="10800000">
            <a:off x="7805592" y="8370342"/>
            <a:ext cx="428733" cy="773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C01926-5232-AF4C-8722-F832C72BE18E}"/>
              </a:ext>
            </a:extLst>
          </p:cNvPr>
          <p:cNvSpPr txBox="1"/>
          <p:nvPr/>
        </p:nvSpPr>
        <p:spPr>
          <a:xfrm>
            <a:off x="3630351" y="8116857"/>
            <a:ext cx="319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 / spec. coordination</a:t>
            </a:r>
          </a:p>
        </p:txBody>
      </p:sp>
    </p:spTree>
    <p:extLst>
      <p:ext uri="{BB962C8B-B14F-4D97-AF65-F5344CB8AC3E}">
        <p14:creationId xmlns:p14="http://schemas.microsoft.com/office/powerpoint/2010/main" val="230420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DA867-0F7A-AC43-B666-D7E79302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E8FF-2B72-42E7-A3C2-B3A6AEB52B46}" type="datetime1">
              <a:rPr lang="en-US" smtClean="0"/>
              <a:t>6/10/20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B7657-101F-2D47-9DDD-79B1520A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-- 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2201-72B0-D548-A571-53D63B345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31210-612A-A045-B9A5-AC671497EF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892" y="2508069"/>
            <a:ext cx="23471108" cy="1016393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facility will be constructed in Industrial Building 1, APS-TD, Fermilab. The proposed place is selected based on the proximity to the needed base infrastructure for such a test stand, including cryogenic, power, water and crane.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operating temperature of the facility is 1.9K for the magnet providing the background field and 4.2-4.3 K *(under discussion) for the test samples.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pit cryostat should accommodate a dipole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coldmass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maximum dimensions of 1.3 m and length of 3.0 m.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[now using max length 3.1 m]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weight of the dipole cold mass should not exceed 22 (Standard) tons, limited by the crane capacity.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facility should be efficient and safe, minimizing the time for experiment preparation and no helium losses after quenches.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lifetime of the facility at least 20 years.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8687DC-19A7-0049-B9F5-1D9B84C4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/>
              <a:t>Facility parameters/specifications for FES and HEP needs</a:t>
            </a:r>
            <a:br>
              <a:rPr lang="en-US" sz="8000" dirty="0"/>
            </a:br>
            <a:r>
              <a:rPr lang="en-US" sz="7200" i="1" dirty="0"/>
              <a:t>(From Conceptual Cost and Schedule document)</a:t>
            </a:r>
            <a:endParaRPr lang="en-US" sz="8000" i="1" dirty="0"/>
          </a:p>
        </p:txBody>
      </p:sp>
    </p:spTree>
    <p:extLst>
      <p:ext uri="{BB962C8B-B14F-4D97-AF65-F5344CB8AC3E}">
        <p14:creationId xmlns:p14="http://schemas.microsoft.com/office/powerpoint/2010/main" val="349305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F1DFC-A854-4849-986D-16A85F90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E8FF-2B72-42E7-A3C2-B3A6AEB52B46}" type="datetime1">
              <a:rPr lang="en-US" smtClean="0"/>
              <a:t>6/10/20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A028D-0FB1-FB40-B5F7-6D11E03D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-- 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0DF76-F462-4B49-8CB8-2424B515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70984-7D7D-EF4B-8E6A-3B7598346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7646" y="3004457"/>
            <a:ext cx="23016754" cy="940525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dipole field &gt; 15T. 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field region&gt;500-600mm, preferably&gt;1000mm. 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Cryostat to accommodate sufficient sample length to keep sample joint in low field.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dimension 90x140, and preferably100x150.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would be preferable to make the well compatible with FRESCA2 samples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[note EDIPO was actually 94x144]</a:t>
            </a:r>
          </a:p>
          <a:p>
            <a:pPr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quality in the transverse plane -target is to keep all harmonics below 20 units at 35 mm radius and 15 T field. </a:t>
            </a:r>
          </a:p>
          <a:p>
            <a:pPr marL="0" indent="0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5A2582-5C92-F044-B1F2-45C6FC90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/>
              <a:t>Magnet parameters/specifications for FES and HEP needs</a:t>
            </a:r>
            <a:br>
              <a:rPr lang="en-US" sz="8000" dirty="0"/>
            </a:br>
            <a:r>
              <a:rPr lang="en-US" sz="8000" i="1" dirty="0"/>
              <a:t>(From Conceptual Cost and Schedule document)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6689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1C5F1-FD30-E14E-9B5F-0C5C49B0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F59E-2BBE-724E-B2C5-09BEE3C18500}" type="datetime1">
              <a:rPr lang="en-US" smtClean="0"/>
              <a:t>6/10/20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4BA640-46F4-EB4E-93C6-4ED3328E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001B3-110F-4D43-BC37-09E5BE2B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263CEB-306C-9C4B-92F5-68A66B4484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000" y="2393010"/>
            <a:ext cx="23759999" cy="9906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DOE-OHEP-developed high field magnet technology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off of HD-series magnets – HD1 (16T, no bore), HD2/3 (~13.8T)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early design and development efforts for a large bore magnet – LD1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on the design and successful test of FRESCA-II (14.6T, 100mm bore)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leverage significant coil fabrication experience from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Saclay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CERN teams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efforts of the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HEPDipo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team and other relevant magnet experience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latest RRP conductors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connections with CERN; build collaboration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facilities and expertise at the DOE-OHEP laboratories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LBNL/FNAL/BNL have strong design and analysis teams 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LBNL with expertise and history in block-magnet designs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has only cabling machine capable of fabricating the requisite large cables (LBNL)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Winding / reaction / potting tooling exists at LBNL that are not used by HL-LHC AUP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BNL and FNAL have additional capabilities should the need arise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the project team so as to leverage expertise and facilities without impacting HL-LHC AUP and MDP progress towards goals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FBEED4-BD8A-D94E-8330-4C786FBFB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00" y="0"/>
            <a:ext cx="23760000" cy="2176895"/>
          </a:xfrm>
        </p:spPr>
        <p:txBody>
          <a:bodyPr>
            <a:noAutofit/>
          </a:bodyPr>
          <a:lstStyle/>
          <a:p>
            <a:r>
              <a:rPr lang="en-US" sz="8000" dirty="0"/>
              <a:t>Proposed Project Approach for the magnet – minimize project risk while maximizing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344676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1" y="152400"/>
            <a:ext cx="17373598" cy="1092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Integrated Timeline and Milestones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1472D1-A0D6-4E06-82E3-68CDD6988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264" y="1021080"/>
            <a:ext cx="17875454" cy="113393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48BC74-1EE6-1F47-A680-062D9CBF0351}"/>
              </a:ext>
            </a:extLst>
          </p:cNvPr>
          <p:cNvSpPr txBox="1"/>
          <p:nvPr/>
        </p:nvSpPr>
        <p:spPr>
          <a:xfrm>
            <a:off x="746761" y="1881052"/>
            <a:ext cx="493776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We are at the beginning of this large “one-off” magnet project</a:t>
            </a:r>
          </a:p>
          <a:p>
            <a:endParaRPr lang="en-US" dirty="0"/>
          </a:p>
          <a:p>
            <a:r>
              <a:rPr lang="en-US" dirty="0"/>
              <a:t>Want to get the design: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headed in the right direction,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with the right people,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using the right tools,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and with the right performance metrics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D452A687-875B-304D-A3A8-272C69F30CDA}"/>
              </a:ext>
            </a:extLst>
          </p:cNvPr>
          <p:cNvSpPr/>
          <p:nvPr/>
        </p:nvSpPr>
        <p:spPr>
          <a:xfrm>
            <a:off x="11551920" y="603069"/>
            <a:ext cx="990600" cy="1981200"/>
          </a:xfrm>
          <a:prstGeom prst="downArrow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9A283-FF9E-794E-8540-54CE90F8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E8FF-2B72-42E7-A3C2-B3A6AEB52B46}" type="datetime1">
              <a:rPr lang="en-US" smtClean="0"/>
              <a:t>6/4/20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2BF88-E14F-C94F-AE8E-09FDE3B3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-- 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8C276-E1F4-E941-B4A8-55D28070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1E0242-DA41-AE48-AA37-A12ABBD07F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magnet requirements properly defined and documented? Have interfaces with the final facility been properly documented?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conductor options appropriately considered? Are the plans for conductor selection and cable design finalization appropriate for this stage of the project, and have associated risks been identified?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project team properly reviewed and considered design alternatives?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design team using appropriate design and analysis tools?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design at the proper level of maturity for this stage in the design? Is the project managing the design process to meet performance requirements while minimizing project risk?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critical technology issues and relevant decision points been identified? Is the team benefitting from all relevant experience from the broader community?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design team properly staffed? Are there areas where additional resources should be provided?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8BD047-C483-AE4D-9E4E-5F29B276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to the Review Committee</a:t>
            </a:r>
          </a:p>
        </p:txBody>
      </p:sp>
    </p:spTree>
    <p:extLst>
      <p:ext uri="{BB962C8B-B14F-4D97-AF65-F5344CB8AC3E}">
        <p14:creationId xmlns:p14="http://schemas.microsoft.com/office/powerpoint/2010/main" val="276462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3AF8A-99AE-CE4B-B8B3-C65B14E8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E8FF-2B72-42E7-A3C2-B3A6AEB52B46}" type="datetime1">
              <a:rPr lang="en-US" smtClean="0"/>
              <a:t>6/10/20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5C89AF-0510-A444-A0CE-8956B2B5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-- 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ED40F-50CF-1D41-BF77-1FF4319F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B0C14-54FB-E04C-948B-E8A9D3183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000" y="2560320"/>
            <a:ext cx="23760000" cy="101116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planned facility is an important investment from DOE-FES&amp;HEP</a:t>
            </a:r>
          </a:p>
          <a:p>
            <a:endParaRPr lang="en-US" dirty="0"/>
          </a:p>
          <a:p>
            <a:r>
              <a:rPr lang="en-US" dirty="0"/>
              <a:t>This is the first in a series of reviews planned for the magnet project</a:t>
            </a:r>
          </a:p>
          <a:p>
            <a:endParaRPr lang="en-US" dirty="0"/>
          </a:p>
          <a:p>
            <a:r>
              <a:rPr lang="en-US" dirty="0"/>
              <a:t>We are looking to get this off to a solid start technically</a:t>
            </a:r>
          </a:p>
          <a:p>
            <a:endParaRPr lang="en-US" dirty="0"/>
          </a:p>
          <a:p>
            <a:r>
              <a:rPr lang="en-US" dirty="0"/>
              <a:t>We are leveraging significant work by the </a:t>
            </a:r>
            <a:r>
              <a:rPr lang="en-US" dirty="0" err="1"/>
              <a:t>HEPDipo</a:t>
            </a:r>
            <a:r>
              <a:rPr lang="en-US" dirty="0"/>
              <a:t> collaboration</a:t>
            </a:r>
          </a:p>
          <a:p>
            <a:endParaRPr lang="en-US" dirty="0"/>
          </a:p>
          <a:p>
            <a:r>
              <a:rPr lang="en-US" dirty="0"/>
              <a:t>Also leveraging the experience from the FRESCA-II team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b="1" i="1" dirty="0"/>
              <a:t>We are eager to hear constructive feedback from </a:t>
            </a:r>
          </a:p>
          <a:p>
            <a:pPr marL="0" indent="0" algn="ctr">
              <a:buNone/>
            </a:pPr>
            <a:r>
              <a:rPr lang="en-US" sz="6600" b="1" i="1" dirty="0"/>
              <a:t>the review committee!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3E0599-1114-D347-999A-1C98E94C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4869654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MT Template 16 by 9 v1" id="{51DE85EA-EC2D-496A-B05F-17C56D2088D1}" vid="{09589915-85EE-40F4-8279-816E127B5120}"/>
    </a:ext>
  </a:extLst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1_Custom Design</Template>
  <TotalTime>9376</TotalTime>
  <Words>946</Words>
  <Application>Microsoft Macintosh PowerPoint</Application>
  <PresentationFormat>Custom</PresentationFormat>
  <Paragraphs>114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Franklin Gothic Book</vt:lpstr>
      <vt:lpstr>Times New Roman</vt:lpstr>
      <vt:lpstr>Wingdings</vt:lpstr>
      <vt:lpstr>1_Custom Design</vt:lpstr>
      <vt:lpstr>PowerPoint Presentation</vt:lpstr>
      <vt:lpstr>Background</vt:lpstr>
      <vt:lpstr>Define responsibilities / management for maximum efficiency and minimal risk</vt:lpstr>
      <vt:lpstr>Facility parameters/specifications for FES and HEP needs (From Conceptual Cost and Schedule document)</vt:lpstr>
      <vt:lpstr>Magnet parameters/specifications for FES and HEP needs (From Conceptual Cost and Schedule document)</vt:lpstr>
      <vt:lpstr>Proposed Project Approach for the magnet – minimize project risk while maximizing performance</vt:lpstr>
      <vt:lpstr>Integrated Timeline and Milestones</vt:lpstr>
      <vt:lpstr>Charge to the Review Committee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Soren Prestemon</dc:creator>
  <cp:lastModifiedBy>Soren Prestemon</cp:lastModifiedBy>
  <cp:revision>24</cp:revision>
  <dcterms:created xsi:type="dcterms:W3CDTF">2020-06-04T15:43:25Z</dcterms:created>
  <dcterms:modified xsi:type="dcterms:W3CDTF">2020-06-11T03:59:36Z</dcterms:modified>
</cp:coreProperties>
</file>