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377" r:id="rId4"/>
    <p:sldId id="702" r:id="rId5"/>
    <p:sldId id="371" r:id="rId6"/>
    <p:sldId id="703" r:id="rId7"/>
    <p:sldId id="704" r:id="rId8"/>
    <p:sldId id="822" r:id="rId9"/>
    <p:sldId id="739" r:id="rId10"/>
    <p:sldId id="74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FF93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84"/>
    <p:restoredTop sz="94792"/>
  </p:normalViewPr>
  <p:slideViewPr>
    <p:cSldViewPr snapToGrid="0" snapToObjects="1">
      <p:cViewPr varScale="1">
        <p:scale>
          <a:sx n="68" d="100"/>
          <a:sy n="68" d="100"/>
        </p:scale>
        <p:origin x="200" y="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8A480-3686-4A45-B348-778E52A86B5D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1F81B-0188-F944-95C5-D896A11F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7558-A5B4-E842-B1DF-677745561FCD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63EC-9147-6E43-B1C5-595DF9CCBB2A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5549-2B01-B242-8802-82B8589C809D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0D1B-B268-524A-8345-D1626C161D9C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2D24-40FC-7D40-8933-20B3F8593012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4285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dirty="0"/>
              <a:t>Click to </a:t>
            </a:r>
            <a:r>
              <a:rPr kumimoji="0" lang="fr-CH" dirty="0" err="1"/>
              <a:t>edit</a:t>
            </a:r>
            <a:r>
              <a:rPr kumimoji="0" lang="fr-CH" dirty="0"/>
              <a:t> Master </a:t>
            </a:r>
            <a:r>
              <a:rPr kumimoji="0" lang="fr-CH" dirty="0" err="1"/>
              <a:t>title</a:t>
            </a:r>
            <a:r>
              <a:rPr kumimoji="0" lang="fr-CH" dirty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3062"/>
            <a:ext cx="8226854" cy="4859966"/>
          </a:xfrm>
        </p:spPr>
        <p:txBody>
          <a:bodyPr/>
          <a:lstStyle/>
          <a:p>
            <a:pPr lvl="0" eaLnBrk="1" latinLnBrk="0" hangingPunct="1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 eaLnBrk="1" latinLnBrk="0" hangingPunct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 eaLnBrk="1" latinLnBrk="0" hangingPunct="1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 eaLnBrk="1" latinLnBrk="0" hangingPunct="1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 eaLnBrk="1" latinLnBrk="0" hangingPunct="1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3908-4EF1-FE48-AD15-A61E23EBC998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3D12-6D71-EA48-94D4-F90E3FF291D2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C4CC-83A5-5945-BB56-0701AF6952BE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CA52-547C-E34D-BE14-8174050EC035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0418-891E-6547-86F4-9C60FA69BAAC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9810BED-43F5-C146-AD0A-33D9D79FD553}"/>
              </a:ext>
            </a:extLst>
          </p:cNvPr>
          <p:cNvSpPr txBox="1">
            <a:spLocks/>
          </p:cNvSpPr>
          <p:nvPr userDrawn="1"/>
        </p:nvSpPr>
        <p:spPr>
          <a:xfrm>
            <a:off x="457200" y="104285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t>6/11/20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1546-9DC8-0B42-A5D4-957453C0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08" y="882869"/>
            <a:ext cx="8265984" cy="241737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A new Test Facility </a:t>
            </a:r>
            <a:br>
              <a:rPr lang="en-US" dirty="0"/>
            </a:br>
            <a:r>
              <a:rPr lang="en-US" dirty="0"/>
              <a:t>for the Development of </a:t>
            </a:r>
            <a:br>
              <a:rPr lang="en-US" dirty="0"/>
            </a:br>
            <a:r>
              <a:rPr lang="en-US" dirty="0"/>
              <a:t>High-Field Accelerator Magnets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BA6C9-3679-234B-B6E6-7F59AEB58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014" y="3121572"/>
            <a:ext cx="7674978" cy="201818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L. </a:t>
            </a:r>
            <a:r>
              <a:rPr lang="en-US" dirty="0" err="1"/>
              <a:t>Bottura</a:t>
            </a:r>
            <a:endParaRPr lang="en-US" dirty="0"/>
          </a:p>
          <a:p>
            <a:pPr algn="r"/>
            <a:r>
              <a:rPr lang="en-US" dirty="0"/>
              <a:t>TFD review</a:t>
            </a:r>
          </a:p>
          <a:p>
            <a:pPr algn="r"/>
            <a:r>
              <a:rPr lang="en-US" dirty="0"/>
              <a:t>11/6/2020</a:t>
            </a:r>
          </a:p>
        </p:txBody>
      </p:sp>
    </p:spTree>
    <p:extLst>
      <p:ext uri="{BB962C8B-B14F-4D97-AF65-F5344CB8AC3E}">
        <p14:creationId xmlns:p14="http://schemas.microsoft.com/office/powerpoint/2010/main" val="72070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FEBB1A-B127-B049-BA2F-FA8586DF570B}"/>
              </a:ext>
            </a:extLst>
          </p:cNvPr>
          <p:cNvGrpSpPr/>
          <p:nvPr/>
        </p:nvGrpSpPr>
        <p:grpSpPr>
          <a:xfrm>
            <a:off x="725450" y="1382725"/>
            <a:ext cx="8292662" cy="369332"/>
            <a:chOff x="725450" y="1415383"/>
            <a:chExt cx="8292662" cy="369332"/>
          </a:xfrm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01185493-6815-064A-B962-5E12D9F6ABF5}"/>
                </a:ext>
              </a:extLst>
            </p:cNvPr>
            <p:cNvSpPr/>
            <p:nvPr/>
          </p:nvSpPr>
          <p:spPr>
            <a:xfrm>
              <a:off x="725450" y="1431099"/>
              <a:ext cx="8292662" cy="32582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FF2BB2-0E96-6147-A35B-6F48E513CFB7}"/>
                </a:ext>
              </a:extLst>
            </p:cNvPr>
            <p:cNvSpPr txBox="1"/>
            <p:nvPr/>
          </p:nvSpPr>
          <p:spPr>
            <a:xfrm>
              <a:off x="998717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B50C22-1CFB-9540-AE1A-E5965B4293EE}"/>
                </a:ext>
              </a:extLst>
            </p:cNvPr>
            <p:cNvSpPr txBox="1"/>
            <p:nvPr/>
          </p:nvSpPr>
          <p:spPr>
            <a:xfrm>
              <a:off x="1978782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6221A3-4415-BC4E-A5E2-09DA3077F24D}"/>
                </a:ext>
              </a:extLst>
            </p:cNvPr>
            <p:cNvSpPr txBox="1"/>
            <p:nvPr/>
          </p:nvSpPr>
          <p:spPr>
            <a:xfrm>
              <a:off x="2958847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51DA48-49E8-7445-99CC-ED6231DCE7F8}"/>
                </a:ext>
              </a:extLst>
            </p:cNvPr>
            <p:cNvSpPr txBox="1"/>
            <p:nvPr/>
          </p:nvSpPr>
          <p:spPr>
            <a:xfrm>
              <a:off x="3938912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CEF652-082D-654F-94EB-86D9F994D8AA}"/>
                </a:ext>
              </a:extLst>
            </p:cNvPr>
            <p:cNvSpPr txBox="1"/>
            <p:nvPr/>
          </p:nvSpPr>
          <p:spPr>
            <a:xfrm>
              <a:off x="4918977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8DA2BD-7E2A-514E-8987-67D0BE8D3A41}"/>
                </a:ext>
              </a:extLst>
            </p:cNvPr>
            <p:cNvSpPr txBox="1"/>
            <p:nvPr/>
          </p:nvSpPr>
          <p:spPr>
            <a:xfrm>
              <a:off x="5899042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B7BBF5-B44B-A141-94C3-E8A406ED75F1}"/>
                </a:ext>
              </a:extLst>
            </p:cNvPr>
            <p:cNvSpPr txBox="1"/>
            <p:nvPr/>
          </p:nvSpPr>
          <p:spPr>
            <a:xfrm>
              <a:off x="6879107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8FE11-95A5-A541-B080-3B5965F8483B}"/>
                </a:ext>
              </a:extLst>
            </p:cNvPr>
            <p:cNvSpPr txBox="1"/>
            <p:nvPr/>
          </p:nvSpPr>
          <p:spPr>
            <a:xfrm>
              <a:off x="7859171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2027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D0990A-5BBE-7B4F-B211-720F9B1921EF}"/>
              </a:ext>
            </a:extLst>
          </p:cNvPr>
          <p:cNvGrpSpPr/>
          <p:nvPr/>
        </p:nvGrpSpPr>
        <p:grpSpPr>
          <a:xfrm>
            <a:off x="170096" y="1852897"/>
            <a:ext cx="6243265" cy="3811644"/>
            <a:chOff x="-849639" y="1875160"/>
            <a:chExt cx="6243265" cy="381164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14EB8C-D5D0-A94B-BEF6-40DF68D76762}"/>
                </a:ext>
              </a:extLst>
            </p:cNvPr>
            <p:cNvSpPr/>
            <p:nvPr/>
          </p:nvSpPr>
          <p:spPr>
            <a:xfrm flipV="1">
              <a:off x="347080" y="2140932"/>
              <a:ext cx="4917793" cy="3231699"/>
            </a:xfrm>
            <a:custGeom>
              <a:avLst/>
              <a:gdLst>
                <a:gd name="connsiteX0" fmla="*/ 3280144 w 3280144"/>
                <a:gd name="connsiteY0" fmla="*/ 1642730 h 1642730"/>
                <a:gd name="connsiteX1" fmla="*/ 3280144 w 3280144"/>
                <a:gd name="connsiteY1" fmla="*/ 0 h 1642730"/>
                <a:gd name="connsiteX2" fmla="*/ 0 w 3280144"/>
                <a:gd name="connsiteY2" fmla="*/ 0 h 164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144" h="1642730">
                  <a:moveTo>
                    <a:pt x="3280144" y="1642730"/>
                  </a:moveTo>
                  <a:lnTo>
                    <a:pt x="3280144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6159F2-4298-7D44-B769-17B9F8DEE416}"/>
                </a:ext>
              </a:extLst>
            </p:cNvPr>
            <p:cNvSpPr/>
            <p:nvPr/>
          </p:nvSpPr>
          <p:spPr>
            <a:xfrm>
              <a:off x="5136123" y="1875160"/>
              <a:ext cx="257503" cy="2522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/>
                </a:gs>
                <a:gs pos="83000">
                  <a:schemeClr val="tx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CE474A-8EED-254B-9624-DB051464AB2B}"/>
                </a:ext>
              </a:extLst>
            </p:cNvPr>
            <p:cNvSpPr txBox="1"/>
            <p:nvPr/>
          </p:nvSpPr>
          <p:spPr>
            <a:xfrm>
              <a:off x="-849639" y="5379027"/>
              <a:ext cx="6176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Gate</a:t>
              </a:r>
              <a:r>
                <a:rPr lang="en-US" sz="1400" dirty="0"/>
                <a:t>: Select options for HTS magnet design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7F241-2017-EB43-BA75-823B36BBCF1C}"/>
              </a:ext>
            </a:extLst>
          </p:cNvPr>
          <p:cNvGrpSpPr/>
          <p:nvPr/>
        </p:nvGrpSpPr>
        <p:grpSpPr>
          <a:xfrm>
            <a:off x="41748" y="57170"/>
            <a:ext cx="2351678" cy="1268824"/>
            <a:chOff x="41748" y="89828"/>
            <a:chExt cx="2351678" cy="1268824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0AA39BA-5DA1-3D41-A5BA-A4EF16B37BA0}"/>
                </a:ext>
              </a:extLst>
            </p:cNvPr>
            <p:cNvSpPr/>
            <p:nvPr/>
          </p:nvSpPr>
          <p:spPr>
            <a:xfrm>
              <a:off x="191197" y="602848"/>
              <a:ext cx="1633756" cy="608148"/>
            </a:xfrm>
            <a:custGeom>
              <a:avLst/>
              <a:gdLst>
                <a:gd name="connsiteX0" fmla="*/ 3280144 w 3280144"/>
                <a:gd name="connsiteY0" fmla="*/ 1642730 h 1642730"/>
                <a:gd name="connsiteX1" fmla="*/ 3280144 w 3280144"/>
                <a:gd name="connsiteY1" fmla="*/ 0 h 1642730"/>
                <a:gd name="connsiteX2" fmla="*/ 0 w 3280144"/>
                <a:gd name="connsiteY2" fmla="*/ 0 h 164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144" h="1642730">
                  <a:moveTo>
                    <a:pt x="3280144" y="1642730"/>
                  </a:moveTo>
                  <a:lnTo>
                    <a:pt x="3280144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ome">
              <a:extLst>
                <a:ext uri="{FF2B5EF4-FFF2-40B4-BE49-F238E27FC236}">
                  <a16:creationId xmlns:a16="http://schemas.microsoft.com/office/drawing/2014/main" id="{A4B32E83-0F2B-8745-AD4C-4B4F11DFE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4" b="20356"/>
            <a:stretch/>
          </p:blipFill>
          <p:spPr bwMode="auto">
            <a:xfrm>
              <a:off x="583699" y="668583"/>
              <a:ext cx="1106248" cy="69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67A616-FDB9-C147-AED1-9BD36745AB45}"/>
                </a:ext>
              </a:extLst>
            </p:cNvPr>
            <p:cNvSpPr/>
            <p:nvPr/>
          </p:nvSpPr>
          <p:spPr>
            <a:xfrm>
              <a:off x="1696202" y="1103021"/>
              <a:ext cx="257503" cy="2522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/>
                </a:gs>
                <a:gs pos="83000">
                  <a:schemeClr val="tx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E2243B-CCFE-1A42-B910-D343326D0C44}"/>
                </a:ext>
              </a:extLst>
            </p:cNvPr>
            <p:cNvSpPr txBox="1"/>
            <p:nvPr/>
          </p:nvSpPr>
          <p:spPr>
            <a:xfrm>
              <a:off x="41748" y="89828"/>
              <a:ext cx="2351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European Strategy for Particle Physics 2018-2020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D8A1C4-8CC0-7445-98B8-4EEAA131D4AC}"/>
              </a:ext>
            </a:extLst>
          </p:cNvPr>
          <p:cNvGrpSpPr/>
          <p:nvPr/>
        </p:nvGrpSpPr>
        <p:grpSpPr>
          <a:xfrm>
            <a:off x="6321165" y="57170"/>
            <a:ext cx="2448762" cy="1268824"/>
            <a:chOff x="6321165" y="89828"/>
            <a:chExt cx="2448762" cy="126882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E6E08F-7CB6-6C4A-8054-3694475113EA}"/>
                </a:ext>
              </a:extLst>
            </p:cNvPr>
            <p:cNvSpPr/>
            <p:nvPr/>
          </p:nvSpPr>
          <p:spPr>
            <a:xfrm>
              <a:off x="6551785" y="611543"/>
              <a:ext cx="1633756" cy="599453"/>
            </a:xfrm>
            <a:custGeom>
              <a:avLst/>
              <a:gdLst>
                <a:gd name="connsiteX0" fmla="*/ 3280144 w 3280144"/>
                <a:gd name="connsiteY0" fmla="*/ 1642730 h 1642730"/>
                <a:gd name="connsiteX1" fmla="*/ 3280144 w 3280144"/>
                <a:gd name="connsiteY1" fmla="*/ 0 h 1642730"/>
                <a:gd name="connsiteX2" fmla="*/ 0 w 3280144"/>
                <a:gd name="connsiteY2" fmla="*/ 0 h 164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144" h="1642730">
                  <a:moveTo>
                    <a:pt x="3280144" y="1642730"/>
                  </a:moveTo>
                  <a:lnTo>
                    <a:pt x="3280144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0FB868-9287-8045-B391-4617CAB6B25B}"/>
                </a:ext>
              </a:extLst>
            </p:cNvPr>
            <p:cNvSpPr/>
            <p:nvPr/>
          </p:nvSpPr>
          <p:spPr>
            <a:xfrm>
              <a:off x="8056790" y="1103021"/>
              <a:ext cx="257503" cy="2522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/>
                </a:gs>
                <a:gs pos="83000">
                  <a:schemeClr val="tx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98E704-D157-E447-AE72-C0A016B50A05}"/>
                </a:ext>
              </a:extLst>
            </p:cNvPr>
            <p:cNvSpPr txBox="1"/>
            <p:nvPr/>
          </p:nvSpPr>
          <p:spPr>
            <a:xfrm>
              <a:off x="6321165" y="89828"/>
              <a:ext cx="244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European Strategy for Particle Physics 2025-2027</a:t>
              </a:r>
            </a:p>
          </p:txBody>
        </p:sp>
        <p:pic>
          <p:nvPicPr>
            <p:cNvPr id="25" name="Picture 2" descr="Home">
              <a:extLst>
                <a:ext uri="{FF2B5EF4-FFF2-40B4-BE49-F238E27FC236}">
                  <a16:creationId xmlns:a16="http://schemas.microsoft.com/office/drawing/2014/main" id="{5A320004-4CE8-6444-9A1F-92D2A01B6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4" b="20356"/>
            <a:stretch/>
          </p:blipFill>
          <p:spPr bwMode="auto">
            <a:xfrm>
              <a:off x="6950542" y="668583"/>
              <a:ext cx="1106248" cy="69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C6F3234-8A15-D143-B71E-3F95AC4D40AE}"/>
              </a:ext>
            </a:extLst>
          </p:cNvPr>
          <p:cNvGrpSpPr/>
          <p:nvPr/>
        </p:nvGrpSpPr>
        <p:grpSpPr>
          <a:xfrm>
            <a:off x="1466557" y="1852897"/>
            <a:ext cx="6847908" cy="4314906"/>
            <a:chOff x="998717" y="1888687"/>
            <a:chExt cx="6847908" cy="431490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CC5F37-1A97-0047-AA4D-14CC39FC915B}"/>
                </a:ext>
              </a:extLst>
            </p:cNvPr>
            <p:cNvSpPr/>
            <p:nvPr/>
          </p:nvSpPr>
          <p:spPr>
            <a:xfrm>
              <a:off x="7589122" y="1888687"/>
              <a:ext cx="257503" cy="2522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/>
                </a:gs>
                <a:gs pos="83000">
                  <a:schemeClr val="tx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6C2A928-1104-F04C-9578-F04F1188C44B}"/>
                </a:ext>
              </a:extLst>
            </p:cNvPr>
            <p:cNvSpPr/>
            <p:nvPr/>
          </p:nvSpPr>
          <p:spPr>
            <a:xfrm flipV="1">
              <a:off x="1689947" y="2145421"/>
              <a:ext cx="6027926" cy="3744000"/>
            </a:xfrm>
            <a:custGeom>
              <a:avLst/>
              <a:gdLst>
                <a:gd name="connsiteX0" fmla="*/ 3280144 w 3280144"/>
                <a:gd name="connsiteY0" fmla="*/ 1642730 h 1642730"/>
                <a:gd name="connsiteX1" fmla="*/ 3280144 w 3280144"/>
                <a:gd name="connsiteY1" fmla="*/ 0 h 1642730"/>
                <a:gd name="connsiteX2" fmla="*/ 0 w 3280144"/>
                <a:gd name="connsiteY2" fmla="*/ 0 h 164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144" h="1642730">
                  <a:moveTo>
                    <a:pt x="3280144" y="1642730"/>
                  </a:moveTo>
                  <a:lnTo>
                    <a:pt x="3280144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B617BE-8A57-AB48-BF58-3FC841D2752D}"/>
                </a:ext>
              </a:extLst>
            </p:cNvPr>
            <p:cNvSpPr txBox="1"/>
            <p:nvPr/>
          </p:nvSpPr>
          <p:spPr>
            <a:xfrm>
              <a:off x="998717" y="5895816"/>
              <a:ext cx="6787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Gate</a:t>
              </a:r>
              <a:r>
                <a:rPr lang="en-US" sz="1400" dirty="0"/>
                <a:t>: Assess suitability of HTS for accelerator magnets applications</a:t>
              </a: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2A9ACDF9-3F0E-E54C-94AA-2D46F7018E93}"/>
              </a:ext>
            </a:extLst>
          </p:cNvPr>
          <p:cNvGrpSpPr/>
          <p:nvPr/>
        </p:nvGrpSpPr>
        <p:grpSpPr>
          <a:xfrm>
            <a:off x="170096" y="4706892"/>
            <a:ext cx="5087688" cy="466027"/>
            <a:chOff x="170096" y="4706892"/>
            <a:chExt cx="5087688" cy="466027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4BBF3FD-577B-E849-A7FC-9F8184EC83ED}"/>
                </a:ext>
              </a:extLst>
            </p:cNvPr>
            <p:cNvSpPr/>
            <p:nvPr/>
          </p:nvSpPr>
          <p:spPr>
            <a:xfrm>
              <a:off x="1081784" y="5003392"/>
              <a:ext cx="4176000" cy="14400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7B54E54-D2EE-5347-80FC-FAB8364E3EB5}"/>
                </a:ext>
              </a:extLst>
            </p:cNvPr>
            <p:cNvSpPr txBox="1"/>
            <p:nvPr/>
          </p:nvSpPr>
          <p:spPr>
            <a:xfrm>
              <a:off x="1699738" y="4706892"/>
              <a:ext cx="2972289" cy="30777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Small coils, HTS tests (</a:t>
              </a:r>
              <a:r>
                <a:rPr lang="en-US" sz="1400" dirty="0" err="1"/>
                <a:t>Superbend</a:t>
              </a:r>
              <a:r>
                <a:rPr lang="en-US" sz="1400" dirty="0"/>
                <a:t>)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22F01EB-AE1B-FE4A-8F8F-674AD1809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0096" y="4887913"/>
              <a:ext cx="777479" cy="285006"/>
            </a:xfrm>
            <a:prstGeom prst="rect">
              <a:avLst/>
            </a:prstGeom>
          </p:spPr>
        </p:pic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662D710-05DE-414B-83FF-5398B5B59472}"/>
              </a:ext>
            </a:extLst>
          </p:cNvPr>
          <p:cNvSpPr txBox="1"/>
          <p:nvPr/>
        </p:nvSpPr>
        <p:spPr>
          <a:xfrm>
            <a:off x="2012539" y="73764"/>
            <a:ext cx="4903908" cy="1200329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An Ambitious</a:t>
            </a:r>
          </a:p>
          <a:p>
            <a:pPr algn="ctr"/>
            <a:r>
              <a:rPr lang="en-US" sz="3600" dirty="0"/>
              <a:t>HTS Magnet Roadmap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09A4371-8734-5D49-A15D-81BF07162985}"/>
              </a:ext>
            </a:extLst>
          </p:cNvPr>
          <p:cNvGrpSpPr/>
          <p:nvPr/>
        </p:nvGrpSpPr>
        <p:grpSpPr>
          <a:xfrm>
            <a:off x="455334" y="2374724"/>
            <a:ext cx="5628131" cy="1616230"/>
            <a:chOff x="455334" y="2374724"/>
            <a:chExt cx="5628131" cy="1616230"/>
          </a:xfrm>
        </p:grpSpPr>
        <p:pic>
          <p:nvPicPr>
            <p:cNvPr id="66" name="Picture 10" descr="Resultado de imagen de cern logo">
              <a:extLst>
                <a:ext uri="{FF2B5EF4-FFF2-40B4-BE49-F238E27FC236}">
                  <a16:creationId xmlns:a16="http://schemas.microsoft.com/office/drawing/2014/main" id="{0D92E116-BC00-344D-AB7D-59AC30CC4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34" y="3117767"/>
              <a:ext cx="492241" cy="481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0EB057-0568-4840-807F-E54D6C7869A0}"/>
                </a:ext>
              </a:extLst>
            </p:cNvPr>
            <p:cNvSpPr txBox="1"/>
            <p:nvPr/>
          </p:nvSpPr>
          <p:spPr>
            <a:xfrm>
              <a:off x="1875438" y="2374724"/>
              <a:ext cx="2463431" cy="30777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Small Coils Technology R&amp;D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618370B-6083-1B4C-B7E4-565EDDE8BCF4}"/>
                </a:ext>
              </a:extLst>
            </p:cNvPr>
            <p:cNvGrpSpPr/>
            <p:nvPr/>
          </p:nvGrpSpPr>
          <p:grpSpPr>
            <a:xfrm>
              <a:off x="1694577" y="3268734"/>
              <a:ext cx="4388888" cy="144000"/>
              <a:chOff x="1694577" y="3066763"/>
              <a:chExt cx="4388888" cy="144000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4351FFD-D597-544C-B64A-3EC4E3CCCC3E}"/>
                  </a:ext>
                </a:extLst>
              </p:cNvPr>
              <p:cNvSpPr/>
              <p:nvPr/>
            </p:nvSpPr>
            <p:spPr>
              <a:xfrm>
                <a:off x="1694577" y="3066763"/>
                <a:ext cx="1800000" cy="144000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EDDE57AD-5025-CD45-8EFE-FBE30F1E569E}"/>
                  </a:ext>
                </a:extLst>
              </p:cNvPr>
              <p:cNvSpPr/>
              <p:nvPr/>
            </p:nvSpPr>
            <p:spPr>
              <a:xfrm>
                <a:off x="3635465" y="3066763"/>
                <a:ext cx="2448000" cy="144000"/>
              </a:xfrm>
              <a:prstGeom prst="roundRect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B1C6D7D-10FE-3143-86D8-87056B41AF9C}"/>
                </a:ext>
              </a:extLst>
            </p:cNvPr>
            <p:cNvGrpSpPr/>
            <p:nvPr/>
          </p:nvGrpSpPr>
          <p:grpSpPr>
            <a:xfrm>
              <a:off x="974577" y="2690514"/>
              <a:ext cx="4185811" cy="144000"/>
              <a:chOff x="974577" y="2654143"/>
              <a:chExt cx="4185811" cy="14400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B48E15B3-FE65-DB43-B9C4-8D32CAA0F8B6}"/>
                  </a:ext>
                </a:extLst>
              </p:cNvPr>
              <p:cNvSpPr/>
              <p:nvPr/>
            </p:nvSpPr>
            <p:spPr>
              <a:xfrm>
                <a:off x="974577" y="2654143"/>
                <a:ext cx="2520000" cy="144000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6783716F-3F80-0043-ADF5-7004012B8B5E}"/>
                  </a:ext>
                </a:extLst>
              </p:cNvPr>
              <p:cNvGrpSpPr/>
              <p:nvPr/>
            </p:nvGrpSpPr>
            <p:grpSpPr>
              <a:xfrm>
                <a:off x="3627410" y="2654143"/>
                <a:ext cx="1532978" cy="144000"/>
                <a:chOff x="3547921" y="4549801"/>
                <a:chExt cx="1532978" cy="144000"/>
              </a:xfrm>
            </p:grpSpPr>
            <p:sp>
              <p:nvSpPr>
                <p:cNvPr id="101" name="Rounded Rectangle 100">
                  <a:extLst>
                    <a:ext uri="{FF2B5EF4-FFF2-40B4-BE49-F238E27FC236}">
                      <a16:creationId xmlns:a16="http://schemas.microsoft.com/office/drawing/2014/main" id="{E2443B04-3A87-844B-AF89-2AB96EEE463E}"/>
                    </a:ext>
                  </a:extLst>
                </p:cNvPr>
                <p:cNvSpPr/>
                <p:nvPr/>
              </p:nvSpPr>
              <p:spPr>
                <a:xfrm>
                  <a:off x="3547921" y="4549801"/>
                  <a:ext cx="288000" cy="144000"/>
                </a:xfrm>
                <a:prstGeom prst="roundRect">
                  <a:avLst/>
                </a:prstGeom>
                <a:solidFill>
                  <a:srgbClr val="FF0000">
                    <a:alpha val="29000"/>
                  </a:srgbClr>
                </a:solidFill>
                <a:ln>
                  <a:noFill/>
                </a:ln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ounded Rectangle 101">
                  <a:extLst>
                    <a:ext uri="{FF2B5EF4-FFF2-40B4-BE49-F238E27FC236}">
                      <a16:creationId xmlns:a16="http://schemas.microsoft.com/office/drawing/2014/main" id="{B7244939-B8FA-A640-A2A3-695DD5BA3E81}"/>
                    </a:ext>
                  </a:extLst>
                </p:cNvPr>
                <p:cNvSpPr/>
                <p:nvPr/>
              </p:nvSpPr>
              <p:spPr>
                <a:xfrm>
                  <a:off x="3962914" y="4549801"/>
                  <a:ext cx="288000" cy="144000"/>
                </a:xfrm>
                <a:prstGeom prst="roundRect">
                  <a:avLst/>
                </a:prstGeom>
                <a:solidFill>
                  <a:srgbClr val="FF0000">
                    <a:alpha val="29000"/>
                  </a:srgbClr>
                </a:solidFill>
                <a:ln>
                  <a:noFill/>
                </a:ln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28219934-FF8D-6640-B108-51FB9B634CBB}"/>
                    </a:ext>
                  </a:extLst>
                </p:cNvPr>
                <p:cNvSpPr/>
                <p:nvPr/>
              </p:nvSpPr>
              <p:spPr>
                <a:xfrm>
                  <a:off x="4367397" y="4549801"/>
                  <a:ext cx="288000" cy="144000"/>
                </a:xfrm>
                <a:prstGeom prst="roundRect">
                  <a:avLst/>
                </a:prstGeom>
                <a:solidFill>
                  <a:srgbClr val="FF0000">
                    <a:alpha val="29000"/>
                  </a:srgbClr>
                </a:solidFill>
                <a:ln>
                  <a:noFill/>
                </a:ln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95D1591C-2196-DC4A-BCB5-D9EF218A35A8}"/>
                    </a:ext>
                  </a:extLst>
                </p:cNvPr>
                <p:cNvSpPr/>
                <p:nvPr/>
              </p:nvSpPr>
              <p:spPr>
                <a:xfrm>
                  <a:off x="4792899" y="4549801"/>
                  <a:ext cx="288000" cy="144000"/>
                </a:xfrm>
                <a:prstGeom prst="roundRect">
                  <a:avLst/>
                </a:prstGeom>
                <a:solidFill>
                  <a:srgbClr val="FF0000">
                    <a:alpha val="29000"/>
                  </a:srgbClr>
                </a:solidFill>
                <a:ln>
                  <a:noFill/>
                </a:ln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2A9B514-1DDC-F747-9B7A-DB5139F9EAA1}"/>
                </a:ext>
              </a:extLst>
            </p:cNvPr>
            <p:cNvGrpSpPr/>
            <p:nvPr/>
          </p:nvGrpSpPr>
          <p:grpSpPr>
            <a:xfrm>
              <a:off x="2054577" y="3846954"/>
              <a:ext cx="4028888" cy="144000"/>
              <a:chOff x="2054577" y="3499527"/>
              <a:chExt cx="4028888" cy="144000"/>
            </a:xfrm>
          </p:grpSpPr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7191BAA1-AF72-284A-8258-970C8740F5ED}"/>
                  </a:ext>
                </a:extLst>
              </p:cNvPr>
              <p:cNvSpPr/>
              <p:nvPr/>
            </p:nvSpPr>
            <p:spPr>
              <a:xfrm>
                <a:off x="2054577" y="3499527"/>
                <a:ext cx="288000" cy="144000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97C5ACD3-4CA2-8C4E-A4C9-D8C2FA6B7EAB}"/>
                  </a:ext>
                </a:extLst>
              </p:cNvPr>
              <p:cNvSpPr/>
              <p:nvPr/>
            </p:nvSpPr>
            <p:spPr>
              <a:xfrm>
                <a:off x="2631525" y="3499527"/>
                <a:ext cx="288000" cy="144000"/>
              </a:xfrm>
              <a:prstGeom prst="roundRect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2324B1D9-C7EC-A349-9A6C-8060EF192348}"/>
                  </a:ext>
                </a:extLst>
              </p:cNvPr>
              <p:cNvSpPr/>
              <p:nvPr/>
            </p:nvSpPr>
            <p:spPr>
              <a:xfrm>
                <a:off x="3275465" y="3499527"/>
                <a:ext cx="2808000" cy="144000"/>
              </a:xfrm>
              <a:prstGeom prst="roundRect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CBF9F6F-F4F2-D543-81E2-5419E668B9DD}"/>
                </a:ext>
              </a:extLst>
            </p:cNvPr>
            <p:cNvGrpSpPr/>
            <p:nvPr/>
          </p:nvGrpSpPr>
          <p:grpSpPr>
            <a:xfrm>
              <a:off x="1588100" y="3538657"/>
              <a:ext cx="3877617" cy="307777"/>
              <a:chOff x="1588100" y="3230308"/>
              <a:chExt cx="3877617" cy="307777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77D7B57-95A2-9249-8AAC-07E95D490C77}"/>
                  </a:ext>
                </a:extLst>
              </p:cNvPr>
              <p:cNvSpPr txBox="1"/>
              <p:nvPr/>
            </p:nvSpPr>
            <p:spPr>
              <a:xfrm>
                <a:off x="1588100" y="3230308"/>
                <a:ext cx="1080745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Eu2 inserts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767508C-D76C-7640-B459-7CD50F4DC1AA}"/>
                  </a:ext>
                </a:extLst>
              </p:cNvPr>
              <p:cNvSpPr txBox="1"/>
              <p:nvPr/>
            </p:nvSpPr>
            <p:spPr>
              <a:xfrm>
                <a:off x="3758198" y="3230308"/>
                <a:ext cx="1707519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Insert magnet R&amp;D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56BD734-6CE8-CC4E-91A5-FD0DF28AFAD7}"/>
                </a:ext>
              </a:extLst>
            </p:cNvPr>
            <p:cNvGrpSpPr/>
            <p:nvPr/>
          </p:nvGrpSpPr>
          <p:grpSpPr>
            <a:xfrm>
              <a:off x="2146730" y="2949227"/>
              <a:ext cx="3747997" cy="307777"/>
              <a:chOff x="2146730" y="2789736"/>
              <a:chExt cx="3747997" cy="30777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40A575-5080-1F4C-9D91-85061273F726}"/>
                  </a:ext>
                </a:extLst>
              </p:cNvPr>
              <p:cNvSpPr txBox="1"/>
              <p:nvPr/>
            </p:nvSpPr>
            <p:spPr>
              <a:xfrm>
                <a:off x="2146730" y="2789736"/>
                <a:ext cx="1040670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Clover leaf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4CF371-F0B5-3247-AE8F-C8DA3EFFCBD8}"/>
                  </a:ext>
                </a:extLst>
              </p:cNvPr>
              <p:cNvSpPr txBox="1"/>
              <p:nvPr/>
            </p:nvSpPr>
            <p:spPr>
              <a:xfrm>
                <a:off x="3669439" y="2789736"/>
                <a:ext cx="2225288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Stand-alone magnet R&amp;D</a:t>
                </a: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7D1FA02-77CE-B04C-977B-A5DE341A7AB9}"/>
              </a:ext>
            </a:extLst>
          </p:cNvPr>
          <p:cNvGrpSpPr/>
          <p:nvPr/>
        </p:nvGrpSpPr>
        <p:grpSpPr>
          <a:xfrm>
            <a:off x="451002" y="4114036"/>
            <a:ext cx="5632463" cy="483829"/>
            <a:chOff x="451002" y="4114036"/>
            <a:chExt cx="5632463" cy="48382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90F2DEC-E18D-D44E-B5D2-E69769C5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002" y="4193028"/>
              <a:ext cx="496573" cy="40483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381FA7-C307-AA43-AE9E-3A4AFEEA4012}"/>
                </a:ext>
              </a:extLst>
            </p:cNvPr>
            <p:cNvSpPr txBox="1"/>
            <p:nvPr/>
          </p:nvSpPr>
          <p:spPr>
            <a:xfrm>
              <a:off x="1167215" y="4114036"/>
              <a:ext cx="1350050" cy="30777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Eu/Eu2 inserts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0C5A5E7-2802-5840-BCE9-6814BB6C5CA3}"/>
                </a:ext>
              </a:extLst>
            </p:cNvPr>
            <p:cNvSpPr txBox="1"/>
            <p:nvPr/>
          </p:nvSpPr>
          <p:spPr>
            <a:xfrm>
              <a:off x="3772379" y="4114036"/>
              <a:ext cx="1619354" cy="30777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HTS magnet R&amp;D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6CBB310-8FDD-644F-A926-C9DD03E21BA5}"/>
                </a:ext>
              </a:extLst>
            </p:cNvPr>
            <p:cNvGrpSpPr/>
            <p:nvPr/>
          </p:nvGrpSpPr>
          <p:grpSpPr>
            <a:xfrm>
              <a:off x="1746734" y="4425174"/>
              <a:ext cx="4336731" cy="144000"/>
              <a:chOff x="1746734" y="3992504"/>
              <a:chExt cx="4336731" cy="144000"/>
            </a:xfrm>
          </p:grpSpPr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5C0A1A6B-46B8-E643-BBE2-2C81BC5324C6}"/>
                  </a:ext>
                </a:extLst>
              </p:cNvPr>
              <p:cNvSpPr/>
              <p:nvPr/>
            </p:nvSpPr>
            <p:spPr>
              <a:xfrm>
                <a:off x="1746734" y="3992504"/>
                <a:ext cx="288000" cy="144000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0D847002-C6C6-C24B-BCED-0520BEAE274E}"/>
                  </a:ext>
                </a:extLst>
              </p:cNvPr>
              <p:cNvSpPr/>
              <p:nvPr/>
            </p:nvSpPr>
            <p:spPr>
              <a:xfrm>
                <a:off x="2279600" y="3992504"/>
                <a:ext cx="288000" cy="144000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13110764-6879-D84E-B03A-2F3271662069}"/>
                  </a:ext>
                </a:extLst>
              </p:cNvPr>
              <p:cNvSpPr/>
              <p:nvPr/>
            </p:nvSpPr>
            <p:spPr>
              <a:xfrm>
                <a:off x="2771465" y="3992504"/>
                <a:ext cx="3312000" cy="144000"/>
              </a:xfrm>
              <a:prstGeom prst="roundRect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C3B1917-7000-B343-9C52-34930C261E71}"/>
              </a:ext>
            </a:extLst>
          </p:cNvPr>
          <p:cNvGrpSpPr/>
          <p:nvPr/>
        </p:nvGrpSpPr>
        <p:grpSpPr>
          <a:xfrm>
            <a:off x="6406496" y="2669553"/>
            <a:ext cx="2636904" cy="720526"/>
            <a:chOff x="6406496" y="2977900"/>
            <a:chExt cx="2636904" cy="72052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BD8742-AB47-0B4A-AFA0-1327F7DADC1F}"/>
                </a:ext>
              </a:extLst>
            </p:cNvPr>
            <p:cNvSpPr txBox="1"/>
            <p:nvPr/>
          </p:nvSpPr>
          <p:spPr>
            <a:xfrm>
              <a:off x="6406496" y="2977900"/>
              <a:ext cx="1378229" cy="52322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DEMO 20T magnet design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F9B3B1B-1EAE-3443-961C-C43564F4D393}"/>
                </a:ext>
              </a:extLst>
            </p:cNvPr>
            <p:cNvGrpSpPr/>
            <p:nvPr/>
          </p:nvGrpSpPr>
          <p:grpSpPr>
            <a:xfrm>
              <a:off x="6422903" y="3554426"/>
              <a:ext cx="2620497" cy="144000"/>
              <a:chOff x="6422903" y="3554426"/>
              <a:chExt cx="2620497" cy="144000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A0C44D0D-755A-8749-B27B-D6D9570BB427}"/>
                  </a:ext>
                </a:extLst>
              </p:cNvPr>
              <p:cNvSpPr/>
              <p:nvPr/>
            </p:nvSpPr>
            <p:spPr>
              <a:xfrm>
                <a:off x="6422903" y="3554426"/>
                <a:ext cx="1656000" cy="144000"/>
              </a:xfrm>
              <a:prstGeom prst="round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A7F25E44-8A5C-264F-9047-7DD3A0567CFE}"/>
                  </a:ext>
                </a:extLst>
              </p:cNvPr>
              <p:cNvSpPr/>
              <p:nvPr/>
            </p:nvSpPr>
            <p:spPr>
              <a:xfrm>
                <a:off x="8305937" y="3554426"/>
                <a:ext cx="288000" cy="144000"/>
              </a:xfrm>
              <a:prstGeom prst="roundRect">
                <a:avLst/>
              </a:prstGeom>
              <a:solidFill>
                <a:srgbClr val="0070C0">
                  <a:alpha val="29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3A25A1AC-831C-CC4F-943B-12B591322599}"/>
                  </a:ext>
                </a:extLst>
              </p:cNvPr>
              <p:cNvSpPr/>
              <p:nvPr/>
            </p:nvSpPr>
            <p:spPr>
              <a:xfrm>
                <a:off x="8755400" y="3554426"/>
                <a:ext cx="288000" cy="144000"/>
              </a:xfrm>
              <a:prstGeom prst="roundRect">
                <a:avLst/>
              </a:prstGeom>
              <a:solidFill>
                <a:srgbClr val="0070C0">
                  <a:alpha val="29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4C22EBB-B520-5B41-A329-E00A433A3A7E}"/>
              </a:ext>
            </a:extLst>
          </p:cNvPr>
          <p:cNvGrpSpPr/>
          <p:nvPr/>
        </p:nvGrpSpPr>
        <p:grpSpPr>
          <a:xfrm>
            <a:off x="6396954" y="3884900"/>
            <a:ext cx="2636904" cy="684274"/>
            <a:chOff x="6406496" y="3014152"/>
            <a:chExt cx="2636904" cy="684274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051C69C-6361-1A43-AE7C-0F28F9B5EF65}"/>
                </a:ext>
              </a:extLst>
            </p:cNvPr>
            <p:cNvSpPr txBox="1"/>
            <p:nvPr/>
          </p:nvSpPr>
          <p:spPr>
            <a:xfrm>
              <a:off x="6406496" y="3014152"/>
              <a:ext cx="1706044" cy="52322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HTS IR quadrupole magnet design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FB0C784-C300-5F43-8354-6B1A9AE0FF74}"/>
                </a:ext>
              </a:extLst>
            </p:cNvPr>
            <p:cNvGrpSpPr/>
            <p:nvPr/>
          </p:nvGrpSpPr>
          <p:grpSpPr>
            <a:xfrm>
              <a:off x="6422903" y="3554426"/>
              <a:ext cx="2620497" cy="144000"/>
              <a:chOff x="6422903" y="3554426"/>
              <a:chExt cx="2620497" cy="144000"/>
            </a:xfrm>
          </p:grpSpPr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E9187688-FEA1-1348-AD9C-4486112E3C0D}"/>
                  </a:ext>
                </a:extLst>
              </p:cNvPr>
              <p:cNvSpPr/>
              <p:nvPr/>
            </p:nvSpPr>
            <p:spPr>
              <a:xfrm>
                <a:off x="6422903" y="3554426"/>
                <a:ext cx="1656000" cy="144000"/>
              </a:xfrm>
              <a:prstGeom prst="round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7E660ABB-A61D-A24C-BD92-AF040460C4A0}"/>
                  </a:ext>
                </a:extLst>
              </p:cNvPr>
              <p:cNvSpPr/>
              <p:nvPr/>
            </p:nvSpPr>
            <p:spPr>
              <a:xfrm>
                <a:off x="8305937" y="3554426"/>
                <a:ext cx="288000" cy="144000"/>
              </a:xfrm>
              <a:prstGeom prst="roundRect">
                <a:avLst/>
              </a:prstGeom>
              <a:solidFill>
                <a:srgbClr val="0070C0">
                  <a:alpha val="29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C7F3DC87-2C60-A745-B605-F58887C91832}"/>
                  </a:ext>
                </a:extLst>
              </p:cNvPr>
              <p:cNvSpPr/>
              <p:nvPr/>
            </p:nvSpPr>
            <p:spPr>
              <a:xfrm>
                <a:off x="8755400" y="3554426"/>
                <a:ext cx="288000" cy="144000"/>
              </a:xfrm>
              <a:prstGeom prst="roundRect">
                <a:avLst/>
              </a:prstGeom>
              <a:solidFill>
                <a:srgbClr val="0070C0">
                  <a:alpha val="29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1" name="Triangle 130">
            <a:extLst>
              <a:ext uri="{FF2B5EF4-FFF2-40B4-BE49-F238E27FC236}">
                <a16:creationId xmlns:a16="http://schemas.microsoft.com/office/drawing/2014/main" id="{4B1A15F6-B665-E94C-BDEB-B161ADD40FE6}"/>
              </a:ext>
            </a:extLst>
          </p:cNvPr>
          <p:cNvSpPr/>
          <p:nvPr/>
        </p:nvSpPr>
        <p:spPr>
          <a:xfrm>
            <a:off x="2580719" y="4386206"/>
            <a:ext cx="200214" cy="2160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tx1"/>
              </a:gs>
              <a:gs pos="82000">
                <a:schemeClr val="tx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st="38100" dir="72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D55685FC-2677-6A42-B64E-F70E4936F013}"/>
              </a:ext>
            </a:extLst>
          </p:cNvPr>
          <p:cNvSpPr txBox="1"/>
          <p:nvPr/>
        </p:nvSpPr>
        <p:spPr>
          <a:xfrm>
            <a:off x="2512694" y="3978174"/>
            <a:ext cx="10017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FRESCA2 to </a:t>
            </a:r>
            <a:r>
              <a:rPr lang="en-US" sz="1050" dirty="0" err="1"/>
              <a:t>Bdg</a:t>
            </a:r>
            <a:r>
              <a:rPr lang="en-US" sz="1050" dirty="0"/>
              <a:t>. 163</a:t>
            </a:r>
          </a:p>
        </p:txBody>
      </p:sp>
      <p:sp>
        <p:nvSpPr>
          <p:cNvPr id="133" name="Triangle 132">
            <a:extLst>
              <a:ext uri="{FF2B5EF4-FFF2-40B4-BE49-F238E27FC236}">
                <a16:creationId xmlns:a16="http://schemas.microsoft.com/office/drawing/2014/main" id="{A79B6A9F-3FE0-CE4F-A235-8A36C1D0D4AE}"/>
              </a:ext>
            </a:extLst>
          </p:cNvPr>
          <p:cNvSpPr/>
          <p:nvPr/>
        </p:nvSpPr>
        <p:spPr>
          <a:xfrm>
            <a:off x="6428589" y="5482213"/>
            <a:ext cx="216000" cy="2160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tx1"/>
              </a:gs>
              <a:gs pos="82000">
                <a:schemeClr val="tx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st="38100" dir="72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33F288E-89D3-E449-975A-AE19EFA05827}"/>
              </a:ext>
            </a:extLst>
          </p:cNvPr>
          <p:cNvSpPr txBox="1"/>
          <p:nvPr/>
        </p:nvSpPr>
        <p:spPr>
          <a:xfrm>
            <a:off x="6378459" y="5018571"/>
            <a:ext cx="117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New high field test station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E7649E-F033-E547-9EA3-4775A126194D}"/>
              </a:ext>
            </a:extLst>
          </p:cNvPr>
          <p:cNvGrpSpPr/>
          <p:nvPr/>
        </p:nvGrpSpPr>
        <p:grpSpPr>
          <a:xfrm>
            <a:off x="117159" y="1840494"/>
            <a:ext cx="7901258" cy="551404"/>
            <a:chOff x="117159" y="1840494"/>
            <a:chExt cx="7901258" cy="55140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565B35-6E19-1848-BE34-81F75B115DB8}"/>
                </a:ext>
              </a:extLst>
            </p:cNvPr>
            <p:cNvSpPr txBox="1"/>
            <p:nvPr/>
          </p:nvSpPr>
          <p:spPr>
            <a:xfrm>
              <a:off x="2281346" y="1840494"/>
              <a:ext cx="2951449" cy="30777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Conductor R&amp;D (HTS </a:t>
              </a:r>
              <a:r>
                <a:rPr lang="en-US" sz="1400" i="1" dirty="0"/>
                <a:t>Open Lab </a:t>
              </a:r>
              <a:r>
                <a:rPr lang="en-US" sz="1400" dirty="0"/>
                <a:t>?)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6CDE132-B386-1A4C-B8CD-E2BFCBA55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59" y="1976690"/>
              <a:ext cx="830416" cy="415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28889A1-27A0-D54E-B35C-A15E7BCDBED2}"/>
                </a:ext>
              </a:extLst>
            </p:cNvPr>
            <p:cNvGrpSpPr/>
            <p:nvPr/>
          </p:nvGrpSpPr>
          <p:grpSpPr>
            <a:xfrm>
              <a:off x="1763465" y="2112294"/>
              <a:ext cx="6254952" cy="144000"/>
              <a:chOff x="1763465" y="2112294"/>
              <a:chExt cx="6254952" cy="144000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FC2E86C6-4E22-634B-A838-6209568CA30C}"/>
                  </a:ext>
                </a:extLst>
              </p:cNvPr>
              <p:cNvSpPr/>
              <p:nvPr/>
            </p:nvSpPr>
            <p:spPr>
              <a:xfrm>
                <a:off x="1763465" y="2112294"/>
                <a:ext cx="4320000" cy="144000"/>
              </a:xfrm>
              <a:prstGeom prst="roundRect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6FABC260-6A10-CC46-88E6-C889569D4265}"/>
                  </a:ext>
                </a:extLst>
              </p:cNvPr>
              <p:cNvSpPr/>
              <p:nvPr/>
            </p:nvSpPr>
            <p:spPr>
              <a:xfrm>
                <a:off x="6485439" y="2112294"/>
                <a:ext cx="288000" cy="144000"/>
              </a:xfrm>
              <a:prstGeom prst="roundRect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7284AFD6-CA41-1044-9CA2-708C624F7B5A}"/>
                  </a:ext>
                </a:extLst>
              </p:cNvPr>
              <p:cNvSpPr/>
              <p:nvPr/>
            </p:nvSpPr>
            <p:spPr>
              <a:xfrm>
                <a:off x="6900432" y="2112294"/>
                <a:ext cx="288000" cy="144000"/>
              </a:xfrm>
              <a:prstGeom prst="roundRect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8845ADA3-BBD7-B14C-A5D9-12CA46EC91D2}"/>
                  </a:ext>
                </a:extLst>
              </p:cNvPr>
              <p:cNvSpPr/>
              <p:nvPr/>
            </p:nvSpPr>
            <p:spPr>
              <a:xfrm>
                <a:off x="7304915" y="2112294"/>
                <a:ext cx="288000" cy="144000"/>
              </a:xfrm>
              <a:prstGeom prst="roundRect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5B7108FD-A4A3-2E47-BC41-DE6CDA20F9F7}"/>
                  </a:ext>
                </a:extLst>
              </p:cNvPr>
              <p:cNvSpPr/>
              <p:nvPr/>
            </p:nvSpPr>
            <p:spPr>
              <a:xfrm>
                <a:off x="7730417" y="2112294"/>
                <a:ext cx="288000" cy="144000"/>
              </a:xfrm>
              <a:prstGeom prst="roundRect">
                <a:avLst/>
              </a:prstGeom>
              <a:solidFill>
                <a:srgbClr val="FF0000">
                  <a:alpha val="29000"/>
                </a:srgbClr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6" name="Slide Number Placeholder 5">
            <a:extLst>
              <a:ext uri="{FF2B5EF4-FFF2-40B4-BE49-F238E27FC236}">
                <a16:creationId xmlns:a16="http://schemas.microsoft.com/office/drawing/2014/main" id="{77CC5477-FA39-524B-A873-2685E2EE0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8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9483-F20B-254C-ABC1-182ED116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CERN interest in a new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8DD5D-D6AD-5647-8C26-0D0A2002A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69" y="1044727"/>
            <a:ext cx="4840014" cy="50614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After completing testing of </a:t>
            </a:r>
            <a:r>
              <a:rPr lang="en-US" dirty="0" err="1"/>
              <a:t>EuCARD</a:t>
            </a:r>
            <a:r>
              <a:rPr lang="en-US" dirty="0"/>
              <a:t> and EuCARD</a:t>
            </a:r>
            <a:r>
              <a:rPr lang="en-US" baseline="30000" dirty="0"/>
              <a:t>2</a:t>
            </a:r>
            <a:r>
              <a:rPr lang="en-US" dirty="0"/>
              <a:t> insert magnets (2…3 tests in 2020) the FRESCA2 magnet will become part of a new cable test facility</a:t>
            </a:r>
          </a:p>
          <a:p>
            <a:r>
              <a:rPr lang="en-US" dirty="0"/>
              <a:t>At this point it will no longer possible to mount HTS inserts of significant size in the magnet bore (anti-cryostat)</a:t>
            </a:r>
          </a:p>
          <a:p>
            <a:r>
              <a:rPr lang="en-US" dirty="0"/>
              <a:t>The only high-field test facility left for insert testing will be SULTAN at EPFL/SPC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01799729-513A-E944-BC95-48CBDEEC8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6"/>
          <a:stretch/>
        </p:blipFill>
        <p:spPr>
          <a:xfrm rot="16200000">
            <a:off x="3968225" y="1563417"/>
            <a:ext cx="3621663" cy="2427890"/>
          </a:xfrm>
          <a:prstGeom prst="rect">
            <a:avLst/>
          </a:prstGeom>
        </p:spPr>
      </p:pic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B4F8DA10-2C18-B44F-97CF-BDD6E13DF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95"/>
          <a:stretch/>
        </p:blipFill>
        <p:spPr>
          <a:xfrm rot="16200000">
            <a:off x="6247654" y="3253108"/>
            <a:ext cx="2589023" cy="2822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2B5B4-EC16-4542-BF38-21D0A479606B}"/>
              </a:ext>
            </a:extLst>
          </p:cNvPr>
          <p:cNvSpPr txBox="1"/>
          <p:nvPr/>
        </p:nvSpPr>
        <p:spPr>
          <a:xfrm>
            <a:off x="6563447" y="1639353"/>
            <a:ext cx="245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FRESCA2 with integrated Feather.M2 insert and magnetic measurement shaft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DECA6-464E-EB44-87FE-80EFBC74177D}"/>
              </a:ext>
            </a:extLst>
          </p:cNvPr>
          <p:cNvSpPr txBox="1"/>
          <p:nvPr/>
        </p:nvSpPr>
        <p:spPr>
          <a:xfrm>
            <a:off x="6736870" y="5182819"/>
            <a:ext cx="181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 of bottom mechanical registration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FA7EA-574E-414D-A30E-2C5C2EE621A9}"/>
              </a:ext>
            </a:extLst>
          </p:cNvPr>
          <p:cNvSpPr txBox="1"/>
          <p:nvPr/>
        </p:nvSpPr>
        <p:spPr>
          <a:xfrm>
            <a:off x="1283279" y="6226952"/>
            <a:ext cx="657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No HTS R&amp;D without a suitable test bed</a:t>
            </a:r>
          </a:p>
        </p:txBody>
      </p:sp>
    </p:spTree>
    <p:extLst>
      <p:ext uri="{BB962C8B-B14F-4D97-AF65-F5344CB8AC3E}">
        <p14:creationId xmlns:p14="http://schemas.microsoft.com/office/powerpoint/2010/main" val="47535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9483-F20B-254C-ABC1-182ED116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Specification for a new test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8DD5D-D6AD-5647-8C26-0D0A2002A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Approach operating conditions (B, I, T) set as target for the development of </a:t>
            </a:r>
            <a:r>
              <a:rPr lang="en-US" b="1" dirty="0">
                <a:solidFill>
                  <a:srgbClr val="FF0000"/>
                </a:solidFill>
              </a:rPr>
              <a:t>future accelerator HTS magnets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B</a:t>
            </a:r>
            <a:r>
              <a:rPr lang="en-US" baseline="-25000" dirty="0" err="1"/>
              <a:t>bkg</a:t>
            </a:r>
            <a:r>
              <a:rPr lang="en-US" dirty="0"/>
              <a:t> ≈ 15 T</a:t>
            </a:r>
          </a:p>
          <a:p>
            <a:pPr lvl="1"/>
            <a:r>
              <a:rPr lang="en-US" dirty="0" err="1"/>
              <a:t>I</a:t>
            </a:r>
            <a:r>
              <a:rPr lang="en-US" baseline="-25000" dirty="0" err="1"/>
              <a:t>op</a:t>
            </a:r>
            <a:r>
              <a:rPr lang="en-US" dirty="0"/>
              <a:t> &gt; 20 kA 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op</a:t>
            </a:r>
            <a:r>
              <a:rPr lang="en-US" dirty="0"/>
              <a:t> ≈ 1.9 K … 100 K</a:t>
            </a:r>
          </a:p>
          <a:p>
            <a:pPr lvl="1"/>
            <a:r>
              <a:rPr lang="en-US" dirty="0"/>
              <a:t>Large aperture (≈ 150 mm)</a:t>
            </a:r>
          </a:p>
          <a:p>
            <a:r>
              <a:rPr lang="en-US" dirty="0"/>
              <a:t>A test-bed for </a:t>
            </a:r>
            <a:r>
              <a:rPr lang="en-US" b="1" dirty="0">
                <a:solidFill>
                  <a:srgbClr val="FF0000"/>
                </a:solidFill>
              </a:rPr>
              <a:t>HTS inserts</a:t>
            </a:r>
            <a:r>
              <a:rPr lang="en-US" dirty="0"/>
              <a:t> </a:t>
            </a:r>
            <a:r>
              <a:rPr lang="en-US" sz="2200" dirty="0"/>
              <a:t>(possibly cables, and obviously also relevant to LTS)</a:t>
            </a:r>
            <a:r>
              <a:rPr lang="en-US" sz="2400" dirty="0"/>
              <a:t> </a:t>
            </a:r>
            <a:r>
              <a:rPr lang="en-US" dirty="0"/>
              <a:t>of different configurations </a:t>
            </a:r>
            <a:r>
              <a:rPr lang="en-US" sz="2200" dirty="0"/>
              <a:t>(wound samples, hairpin samples, pressure/temperature controlled samples)</a:t>
            </a:r>
            <a:r>
              <a:rPr lang="en-US" dirty="0"/>
              <a:t>, targeting peak (total) field of the order of 20 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5306F-4F48-714D-A478-EEB231615426}"/>
              </a:ext>
            </a:extLst>
          </p:cNvPr>
          <p:cNvSpPr txBox="1"/>
          <p:nvPr/>
        </p:nvSpPr>
        <p:spPr>
          <a:xfrm>
            <a:off x="1481250" y="6230495"/>
            <a:ext cx="6181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These are the </a:t>
            </a:r>
            <a:r>
              <a:rPr lang="en-US" sz="2800" dirty="0" err="1">
                <a:solidFill>
                  <a:schemeClr val="bg1"/>
                </a:solidFill>
              </a:rPr>
              <a:t>HEPdipo</a:t>
            </a:r>
            <a:r>
              <a:rPr lang="en-US" sz="2800" dirty="0">
                <a:solidFill>
                  <a:schemeClr val="bg1"/>
                </a:solidFill>
              </a:rPr>
              <a:t>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49139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68F4301-C1A6-AE41-AF3D-5F44C9E2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9" y="1908367"/>
            <a:ext cx="4614040" cy="3148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F9483-F20B-254C-ABC1-182ED116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magnet bore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21C722-1243-AA4F-879C-4C79C093821A}"/>
              </a:ext>
            </a:extLst>
          </p:cNvPr>
          <p:cNvGrpSpPr/>
          <p:nvPr/>
        </p:nvGrpSpPr>
        <p:grpSpPr>
          <a:xfrm>
            <a:off x="1953737" y="924911"/>
            <a:ext cx="5498664" cy="5173391"/>
            <a:chOff x="1953737" y="924911"/>
            <a:chExt cx="5498664" cy="5173391"/>
          </a:xfrm>
        </p:grpSpPr>
        <p:pic>
          <p:nvPicPr>
            <p:cNvPr id="8" name="Picture 7" descr="A close up of a map&#10;&#10;Description automatically generated">
              <a:extLst>
                <a:ext uri="{FF2B5EF4-FFF2-40B4-BE49-F238E27FC236}">
                  <a16:creationId xmlns:a16="http://schemas.microsoft.com/office/drawing/2014/main" id="{A8F9CED8-2CAB-BB40-89D6-864477A84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737" y="924911"/>
              <a:ext cx="5498664" cy="517339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15178-1158-BD45-AD06-A3AF50D223FE}"/>
                </a:ext>
              </a:extLst>
            </p:cNvPr>
            <p:cNvSpPr txBox="1"/>
            <p:nvPr/>
          </p:nvSpPr>
          <p:spPr>
            <a:xfrm>
              <a:off x="6143714" y="4687061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94x144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28D476-267E-B742-8642-CFB4C61F2754}"/>
                </a:ext>
              </a:extLst>
            </p:cNvPr>
            <p:cNvSpPr txBox="1"/>
            <p:nvPr/>
          </p:nvSpPr>
          <p:spPr>
            <a:xfrm>
              <a:off x="4926579" y="4046256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D=100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E40794-05C3-A040-84A9-3987C1C4B852}"/>
                </a:ext>
              </a:extLst>
            </p:cNvPr>
            <p:cNvSpPr txBox="1"/>
            <p:nvPr/>
          </p:nvSpPr>
          <p:spPr>
            <a:xfrm>
              <a:off x="4926579" y="4822797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D=150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8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9483-F20B-254C-ABC1-182ED116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additional benefits </a:t>
            </a:r>
            <a:r>
              <a:rPr lang="en-US" sz="4000" dirty="0"/>
              <a:t>(to CERN)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8DD5D-D6AD-5647-8C26-0D0A2002A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3063"/>
            <a:ext cx="8226854" cy="4878854"/>
          </a:xfrm>
        </p:spPr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Exploit the investment </a:t>
            </a:r>
            <a:r>
              <a:rPr lang="en-US" dirty="0"/>
              <a:t>made in the technology developed for block magnets </a:t>
            </a:r>
            <a:r>
              <a:rPr lang="en-US" sz="2200" dirty="0"/>
              <a:t>(SMC, RMC, FRESCA2)</a:t>
            </a:r>
            <a:endParaRPr lang="en-US" dirty="0"/>
          </a:p>
          <a:p>
            <a:pPr marL="550926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Mutualize the effort </a:t>
            </a:r>
            <a:r>
              <a:rPr lang="en-US" dirty="0"/>
              <a:t>with the sequence of model magnets planned towards high-field Nb</a:t>
            </a:r>
            <a:r>
              <a:rPr lang="en-US" baseline="-25000" dirty="0"/>
              <a:t>3</a:t>
            </a:r>
            <a:r>
              <a:rPr lang="en-US" dirty="0"/>
              <a:t>Sn accelerator magnets of the next generation </a:t>
            </a:r>
            <a:r>
              <a:rPr lang="en-US" sz="2400" dirty="0"/>
              <a:t>(the CERN DEMO)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/>
              <a:t>Use this construction as an </a:t>
            </a:r>
            <a:r>
              <a:rPr lang="en-US" b="1" dirty="0">
                <a:solidFill>
                  <a:srgbClr val="FF0000"/>
                </a:solidFill>
              </a:rPr>
              <a:t>additional R&amp;D vehicle</a:t>
            </a:r>
            <a:r>
              <a:rPr lang="en-US" dirty="0"/>
              <a:t>, to implement and test variants that are deemed appropriate and ready for such realization, and leave a significant heritage</a:t>
            </a:r>
          </a:p>
        </p:txBody>
      </p:sp>
    </p:spTree>
    <p:extLst>
      <p:ext uri="{BB962C8B-B14F-4D97-AF65-F5344CB8AC3E}">
        <p14:creationId xmlns:p14="http://schemas.microsoft.com/office/powerpoint/2010/main" val="93860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9483-F20B-254C-ABC1-182ED116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from FRESCA2 to </a:t>
            </a:r>
            <a:r>
              <a:rPr lang="en-US" dirty="0" err="1"/>
              <a:t>HEPdipo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603A8B-5648-7A4E-986F-199BE3685669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76101" y="1271751"/>
            <a:ext cx="8207953" cy="3909847"/>
            <a:chOff x="783284" y="1429408"/>
            <a:chExt cx="5339812" cy="2543612"/>
          </a:xfrm>
        </p:grpSpPr>
        <p:pic>
          <p:nvPicPr>
            <p:cNvPr id="6" name="Image" descr="Image">
              <a:extLst>
                <a:ext uri="{FF2B5EF4-FFF2-40B4-BE49-F238E27FC236}">
                  <a16:creationId xmlns:a16="http://schemas.microsoft.com/office/drawing/2014/main" id="{7643EBEC-B012-4A46-AC02-3E03E81A9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86" t="1474" r="589" b="653"/>
            <a:stretch>
              <a:fillRect/>
            </a:stretch>
          </p:blipFill>
          <p:spPr>
            <a:xfrm>
              <a:off x="783284" y="1429408"/>
              <a:ext cx="2541589" cy="254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166"/>
                  </a:lnTo>
                  <a:cubicBezTo>
                    <a:pt x="0" y="2298"/>
                    <a:pt x="4" y="2338"/>
                    <a:pt x="97" y="2363"/>
                  </a:cubicBezTo>
                  <a:cubicBezTo>
                    <a:pt x="180" y="2384"/>
                    <a:pt x="191" y="2428"/>
                    <a:pt x="191" y="2700"/>
                  </a:cubicBezTo>
                  <a:cubicBezTo>
                    <a:pt x="191" y="2871"/>
                    <a:pt x="212" y="3025"/>
                    <a:pt x="239" y="3041"/>
                  </a:cubicBezTo>
                  <a:cubicBezTo>
                    <a:pt x="311" y="3086"/>
                    <a:pt x="301" y="4668"/>
                    <a:pt x="228" y="4785"/>
                  </a:cubicBezTo>
                  <a:cubicBezTo>
                    <a:pt x="182" y="4859"/>
                    <a:pt x="182" y="4892"/>
                    <a:pt x="228" y="4938"/>
                  </a:cubicBezTo>
                  <a:cubicBezTo>
                    <a:pt x="303" y="5013"/>
                    <a:pt x="313" y="8347"/>
                    <a:pt x="239" y="8393"/>
                  </a:cubicBezTo>
                  <a:cubicBezTo>
                    <a:pt x="208" y="8412"/>
                    <a:pt x="191" y="9063"/>
                    <a:pt x="191" y="10191"/>
                  </a:cubicBezTo>
                  <a:cubicBezTo>
                    <a:pt x="191" y="11920"/>
                    <a:pt x="190" y="11960"/>
                    <a:pt x="97" y="11984"/>
                  </a:cubicBezTo>
                  <a:cubicBezTo>
                    <a:pt x="2" y="12009"/>
                    <a:pt x="0" y="12051"/>
                    <a:pt x="0" y="15827"/>
                  </a:cubicBezTo>
                  <a:lnTo>
                    <a:pt x="0" y="19643"/>
                  </a:lnTo>
                  <a:lnTo>
                    <a:pt x="411" y="19643"/>
                  </a:lnTo>
                  <a:cubicBezTo>
                    <a:pt x="776" y="19643"/>
                    <a:pt x="823" y="19654"/>
                    <a:pt x="845" y="19736"/>
                  </a:cubicBezTo>
                  <a:cubicBezTo>
                    <a:pt x="867" y="19821"/>
                    <a:pt x="924" y="19827"/>
                    <a:pt x="1623" y="19841"/>
                  </a:cubicBezTo>
                  <a:cubicBezTo>
                    <a:pt x="2637" y="19861"/>
                    <a:pt x="2579" y="19802"/>
                    <a:pt x="2579" y="20820"/>
                  </a:cubicBezTo>
                  <a:lnTo>
                    <a:pt x="2579" y="21600"/>
                  </a:lnTo>
                  <a:lnTo>
                    <a:pt x="4030" y="21600"/>
                  </a:lnTo>
                  <a:cubicBezTo>
                    <a:pt x="5441" y="21600"/>
                    <a:pt x="5481" y="21598"/>
                    <a:pt x="5505" y="21505"/>
                  </a:cubicBezTo>
                  <a:cubicBezTo>
                    <a:pt x="5519" y="21453"/>
                    <a:pt x="5557" y="21411"/>
                    <a:pt x="5589" y="21411"/>
                  </a:cubicBezTo>
                  <a:cubicBezTo>
                    <a:pt x="5620" y="21411"/>
                    <a:pt x="5657" y="21453"/>
                    <a:pt x="5670" y="21505"/>
                  </a:cubicBezTo>
                  <a:cubicBezTo>
                    <a:pt x="5695" y="21599"/>
                    <a:pt x="5735" y="21600"/>
                    <a:pt x="7216" y="21600"/>
                  </a:cubicBezTo>
                  <a:lnTo>
                    <a:pt x="8735" y="21600"/>
                  </a:lnTo>
                  <a:lnTo>
                    <a:pt x="8750" y="21110"/>
                  </a:lnTo>
                  <a:cubicBezTo>
                    <a:pt x="8758" y="20825"/>
                    <a:pt x="8783" y="20623"/>
                    <a:pt x="8811" y="20623"/>
                  </a:cubicBezTo>
                  <a:cubicBezTo>
                    <a:pt x="8839" y="20623"/>
                    <a:pt x="8865" y="20825"/>
                    <a:pt x="8873" y="21110"/>
                  </a:cubicBezTo>
                  <a:lnTo>
                    <a:pt x="8886" y="21600"/>
                  </a:lnTo>
                  <a:lnTo>
                    <a:pt x="15242" y="21600"/>
                  </a:lnTo>
                  <a:lnTo>
                    <a:pt x="21600" y="21600"/>
                  </a:lnTo>
                  <a:lnTo>
                    <a:pt x="21572" y="21087"/>
                  </a:lnTo>
                  <a:cubicBezTo>
                    <a:pt x="21484" y="19518"/>
                    <a:pt x="21433" y="18981"/>
                    <a:pt x="21323" y="18376"/>
                  </a:cubicBezTo>
                  <a:cubicBezTo>
                    <a:pt x="21255" y="18008"/>
                    <a:pt x="21170" y="17526"/>
                    <a:pt x="21131" y="17302"/>
                  </a:cubicBezTo>
                  <a:cubicBezTo>
                    <a:pt x="21003" y="16557"/>
                    <a:pt x="20925" y="16260"/>
                    <a:pt x="20566" y="15142"/>
                  </a:cubicBezTo>
                  <a:cubicBezTo>
                    <a:pt x="20370" y="14530"/>
                    <a:pt x="20194" y="13977"/>
                    <a:pt x="20175" y="13911"/>
                  </a:cubicBezTo>
                  <a:cubicBezTo>
                    <a:pt x="20156" y="13845"/>
                    <a:pt x="20067" y="13629"/>
                    <a:pt x="19975" y="13432"/>
                  </a:cubicBezTo>
                  <a:cubicBezTo>
                    <a:pt x="19883" y="13235"/>
                    <a:pt x="19749" y="12945"/>
                    <a:pt x="19676" y="12788"/>
                  </a:cubicBezTo>
                  <a:cubicBezTo>
                    <a:pt x="19604" y="12630"/>
                    <a:pt x="19403" y="12206"/>
                    <a:pt x="19229" y="11845"/>
                  </a:cubicBezTo>
                  <a:cubicBezTo>
                    <a:pt x="19055" y="11483"/>
                    <a:pt x="18911" y="11177"/>
                    <a:pt x="18911" y="11164"/>
                  </a:cubicBezTo>
                  <a:cubicBezTo>
                    <a:pt x="18911" y="11142"/>
                    <a:pt x="18427" y="10389"/>
                    <a:pt x="17602" y="9128"/>
                  </a:cubicBezTo>
                  <a:cubicBezTo>
                    <a:pt x="17403" y="8824"/>
                    <a:pt x="17140" y="8456"/>
                    <a:pt x="17015" y="8312"/>
                  </a:cubicBezTo>
                  <a:cubicBezTo>
                    <a:pt x="16890" y="8167"/>
                    <a:pt x="16539" y="7762"/>
                    <a:pt x="16237" y="7410"/>
                  </a:cubicBezTo>
                  <a:cubicBezTo>
                    <a:pt x="15544" y="6600"/>
                    <a:pt x="15056" y="6111"/>
                    <a:pt x="14189" y="5359"/>
                  </a:cubicBezTo>
                  <a:cubicBezTo>
                    <a:pt x="13810" y="5030"/>
                    <a:pt x="13413" y="4684"/>
                    <a:pt x="13305" y="4590"/>
                  </a:cubicBezTo>
                  <a:cubicBezTo>
                    <a:pt x="13198" y="4495"/>
                    <a:pt x="12584" y="4067"/>
                    <a:pt x="11940" y="3638"/>
                  </a:cubicBezTo>
                  <a:cubicBezTo>
                    <a:pt x="10934" y="2968"/>
                    <a:pt x="10606" y="2779"/>
                    <a:pt x="9600" y="2292"/>
                  </a:cubicBezTo>
                  <a:cubicBezTo>
                    <a:pt x="8956" y="1980"/>
                    <a:pt x="8354" y="1685"/>
                    <a:pt x="8263" y="1637"/>
                  </a:cubicBezTo>
                  <a:cubicBezTo>
                    <a:pt x="8171" y="1588"/>
                    <a:pt x="7492" y="1354"/>
                    <a:pt x="6756" y="1115"/>
                  </a:cubicBezTo>
                  <a:cubicBezTo>
                    <a:pt x="5718" y="778"/>
                    <a:pt x="5196" y="638"/>
                    <a:pt x="4439" y="490"/>
                  </a:cubicBezTo>
                  <a:cubicBezTo>
                    <a:pt x="2643" y="137"/>
                    <a:pt x="2317" y="95"/>
                    <a:pt x="729" y="26"/>
                  </a:cubicBez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7" name="fresca2.jpg" descr="fresca2.jpg">
              <a:extLst>
                <a:ext uri="{FF2B5EF4-FFF2-40B4-BE49-F238E27FC236}">
                  <a16:creationId xmlns:a16="http://schemas.microsoft.com/office/drawing/2014/main" id="{96126EE0-C4EE-2149-A477-6BC5DA1A1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9" t="376" r="36498" b="656"/>
            <a:stretch>
              <a:fillRect/>
            </a:stretch>
          </p:blipFill>
          <p:spPr>
            <a:xfrm>
              <a:off x="4046491" y="1899981"/>
              <a:ext cx="2076605" cy="20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" y="1786"/>
                  </a:lnTo>
                  <a:cubicBezTo>
                    <a:pt x="49" y="3343"/>
                    <a:pt x="62" y="3588"/>
                    <a:pt x="130" y="3662"/>
                  </a:cubicBezTo>
                  <a:cubicBezTo>
                    <a:pt x="198" y="3738"/>
                    <a:pt x="207" y="3947"/>
                    <a:pt x="207" y="5417"/>
                  </a:cubicBezTo>
                  <a:cubicBezTo>
                    <a:pt x="207" y="6855"/>
                    <a:pt x="197" y="7089"/>
                    <a:pt x="135" y="7112"/>
                  </a:cubicBezTo>
                  <a:cubicBezTo>
                    <a:pt x="42" y="7148"/>
                    <a:pt x="42" y="7302"/>
                    <a:pt x="135" y="7338"/>
                  </a:cubicBezTo>
                  <a:cubicBezTo>
                    <a:pt x="241" y="7379"/>
                    <a:pt x="241" y="8370"/>
                    <a:pt x="135" y="8410"/>
                  </a:cubicBezTo>
                  <a:cubicBezTo>
                    <a:pt x="73" y="8434"/>
                    <a:pt x="64" y="8654"/>
                    <a:pt x="64" y="10000"/>
                  </a:cubicBezTo>
                  <a:cubicBezTo>
                    <a:pt x="64" y="11433"/>
                    <a:pt x="69" y="11570"/>
                    <a:pt x="146" y="11629"/>
                  </a:cubicBezTo>
                  <a:cubicBezTo>
                    <a:pt x="224" y="11690"/>
                    <a:pt x="223" y="11696"/>
                    <a:pt x="122" y="11725"/>
                  </a:cubicBezTo>
                  <a:lnTo>
                    <a:pt x="13" y="11754"/>
                  </a:lnTo>
                  <a:lnTo>
                    <a:pt x="13" y="15637"/>
                  </a:lnTo>
                  <a:lnTo>
                    <a:pt x="13" y="19519"/>
                  </a:lnTo>
                  <a:lnTo>
                    <a:pt x="262" y="19549"/>
                  </a:lnTo>
                  <a:cubicBezTo>
                    <a:pt x="757" y="19607"/>
                    <a:pt x="1207" y="19851"/>
                    <a:pt x="1576" y="20260"/>
                  </a:cubicBezTo>
                  <a:cubicBezTo>
                    <a:pt x="1816" y="20525"/>
                    <a:pt x="2046" y="21026"/>
                    <a:pt x="2072" y="21343"/>
                  </a:cubicBezTo>
                  <a:lnTo>
                    <a:pt x="2093" y="21600"/>
                  </a:lnTo>
                  <a:lnTo>
                    <a:pt x="4271" y="21600"/>
                  </a:lnTo>
                  <a:cubicBezTo>
                    <a:pt x="5787" y="21600"/>
                    <a:pt x="6458" y="21583"/>
                    <a:pt x="6480" y="21547"/>
                  </a:cubicBezTo>
                  <a:cubicBezTo>
                    <a:pt x="6504" y="21509"/>
                    <a:pt x="6527" y="21509"/>
                    <a:pt x="6565" y="21547"/>
                  </a:cubicBezTo>
                  <a:cubicBezTo>
                    <a:pt x="6600" y="21581"/>
                    <a:pt x="6990" y="21600"/>
                    <a:pt x="7715" y="21600"/>
                  </a:cubicBezTo>
                  <a:lnTo>
                    <a:pt x="8809" y="21600"/>
                  </a:lnTo>
                  <a:lnTo>
                    <a:pt x="8809" y="20783"/>
                  </a:lnTo>
                  <a:cubicBezTo>
                    <a:pt x="8809" y="20035"/>
                    <a:pt x="8817" y="19964"/>
                    <a:pt x="8899" y="19920"/>
                  </a:cubicBezTo>
                  <a:cubicBezTo>
                    <a:pt x="8948" y="19894"/>
                    <a:pt x="9002" y="19885"/>
                    <a:pt x="9018" y="19902"/>
                  </a:cubicBezTo>
                  <a:cubicBezTo>
                    <a:pt x="9035" y="19918"/>
                    <a:pt x="9050" y="20308"/>
                    <a:pt x="9050" y="20767"/>
                  </a:cubicBezTo>
                  <a:lnTo>
                    <a:pt x="9050" y="21600"/>
                  </a:lnTo>
                  <a:lnTo>
                    <a:pt x="15324" y="21600"/>
                  </a:lnTo>
                  <a:lnTo>
                    <a:pt x="21600" y="21600"/>
                  </a:lnTo>
                  <a:lnTo>
                    <a:pt x="21571" y="21178"/>
                  </a:lnTo>
                  <a:cubicBezTo>
                    <a:pt x="21418" y="18888"/>
                    <a:pt x="21426" y="18984"/>
                    <a:pt x="21335" y="18498"/>
                  </a:cubicBezTo>
                  <a:cubicBezTo>
                    <a:pt x="21296" y="18286"/>
                    <a:pt x="21230" y="17929"/>
                    <a:pt x="21189" y="17704"/>
                  </a:cubicBezTo>
                  <a:cubicBezTo>
                    <a:pt x="21149" y="17479"/>
                    <a:pt x="21085" y="17111"/>
                    <a:pt x="21044" y="16884"/>
                  </a:cubicBezTo>
                  <a:cubicBezTo>
                    <a:pt x="20963" y="16437"/>
                    <a:pt x="20865" y="16090"/>
                    <a:pt x="20514" y="15013"/>
                  </a:cubicBezTo>
                  <a:cubicBezTo>
                    <a:pt x="20033" y="13538"/>
                    <a:pt x="20104" y="13711"/>
                    <a:pt x="19234" y="11889"/>
                  </a:cubicBezTo>
                  <a:cubicBezTo>
                    <a:pt x="19026" y="11453"/>
                    <a:pt x="18835" y="11061"/>
                    <a:pt x="18810" y="11022"/>
                  </a:cubicBezTo>
                  <a:cubicBezTo>
                    <a:pt x="18785" y="10982"/>
                    <a:pt x="18682" y="10822"/>
                    <a:pt x="18582" y="10663"/>
                  </a:cubicBezTo>
                  <a:cubicBezTo>
                    <a:pt x="18011" y="9753"/>
                    <a:pt x="17179" y="8519"/>
                    <a:pt x="17009" y="8331"/>
                  </a:cubicBezTo>
                  <a:cubicBezTo>
                    <a:pt x="16900" y="8211"/>
                    <a:pt x="16637" y="7908"/>
                    <a:pt x="16426" y="7659"/>
                  </a:cubicBezTo>
                  <a:cubicBezTo>
                    <a:pt x="15291" y="6326"/>
                    <a:pt x="15154" y="6193"/>
                    <a:pt x="13292" y="4604"/>
                  </a:cubicBezTo>
                  <a:cubicBezTo>
                    <a:pt x="13106" y="4446"/>
                    <a:pt x="12537" y="4046"/>
                    <a:pt x="12028" y="3715"/>
                  </a:cubicBezTo>
                  <a:cubicBezTo>
                    <a:pt x="11519" y="3385"/>
                    <a:pt x="10999" y="3046"/>
                    <a:pt x="10870" y="2962"/>
                  </a:cubicBezTo>
                  <a:cubicBezTo>
                    <a:pt x="10589" y="2777"/>
                    <a:pt x="10278" y="2615"/>
                    <a:pt x="9482" y="2237"/>
                  </a:cubicBezTo>
                  <a:cubicBezTo>
                    <a:pt x="8221" y="1639"/>
                    <a:pt x="7650" y="1405"/>
                    <a:pt x="6743" y="1120"/>
                  </a:cubicBezTo>
                  <a:cubicBezTo>
                    <a:pt x="6227" y="958"/>
                    <a:pt x="5688" y="785"/>
                    <a:pt x="5542" y="735"/>
                  </a:cubicBezTo>
                  <a:cubicBezTo>
                    <a:pt x="5397" y="685"/>
                    <a:pt x="5028" y="600"/>
                    <a:pt x="4724" y="547"/>
                  </a:cubicBezTo>
                  <a:cubicBezTo>
                    <a:pt x="4420" y="493"/>
                    <a:pt x="4064" y="428"/>
                    <a:pt x="3932" y="401"/>
                  </a:cubicBezTo>
                  <a:cubicBezTo>
                    <a:pt x="3426" y="297"/>
                    <a:pt x="2572" y="163"/>
                    <a:pt x="2249" y="138"/>
                  </a:cubicBezTo>
                  <a:cubicBezTo>
                    <a:pt x="1620" y="88"/>
                    <a:pt x="1289" y="66"/>
                    <a:pt x="644" y="32"/>
                  </a:cubicBez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C5353D-E572-1847-9FD7-FF8801546D6F}"/>
              </a:ext>
            </a:extLst>
          </p:cNvPr>
          <p:cNvSpPr txBox="1"/>
          <p:nvPr/>
        </p:nvSpPr>
        <p:spPr>
          <a:xfrm>
            <a:off x="1555531" y="538129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FRESCA2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D199C-B12F-254B-B7F9-5B892B977A29}"/>
              </a:ext>
            </a:extLst>
          </p:cNvPr>
          <p:cNvSpPr txBox="1"/>
          <p:nvPr/>
        </p:nvSpPr>
        <p:spPr>
          <a:xfrm>
            <a:off x="6339411" y="538129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HEPdipo</a:t>
            </a:r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9AD0002-D881-A142-AB16-5E0AE9DB0D52}"/>
              </a:ext>
            </a:extLst>
          </p:cNvPr>
          <p:cNvSpPr/>
          <p:nvPr/>
        </p:nvSpPr>
        <p:spPr>
          <a:xfrm>
            <a:off x="3831015" y="3941379"/>
            <a:ext cx="783386" cy="840828"/>
          </a:xfrm>
          <a:prstGeom prst="rightArrow">
            <a:avLst>
              <a:gd name="adj1" fmla="val 625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3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9483-F20B-254C-ABC1-182ED116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relevance to DEMO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C9B26B-BDDC-7749-B85B-40C3BAF80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98" t="33210" r="57002" b="22661"/>
          <a:stretch/>
        </p:blipFill>
        <p:spPr>
          <a:xfrm>
            <a:off x="3099884" y="1282265"/>
            <a:ext cx="2692320" cy="2475197"/>
          </a:xfrm>
          <a:prstGeom prst="rect">
            <a:avLst/>
          </a:prstGeom>
        </p:spPr>
      </p:pic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846D026E-1D8A-2C48-890E-DB27C31C5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733224"/>
              </p:ext>
            </p:extLst>
          </p:nvPr>
        </p:nvGraphicFramePr>
        <p:xfrm>
          <a:off x="357348" y="4163369"/>
          <a:ext cx="8408276" cy="1726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2566">
                  <a:extLst>
                    <a:ext uri="{9D8B030D-6E8A-4147-A177-3AD203B41FA5}">
                      <a16:colId xmlns:a16="http://schemas.microsoft.com/office/drawing/2014/main" val="137448478"/>
                    </a:ext>
                  </a:extLst>
                </a:gridCol>
                <a:gridCol w="1672376">
                  <a:extLst>
                    <a:ext uri="{9D8B030D-6E8A-4147-A177-3AD203B41FA5}">
                      <a16:colId xmlns:a16="http://schemas.microsoft.com/office/drawing/2014/main" val="1210060251"/>
                    </a:ext>
                  </a:extLst>
                </a:gridCol>
                <a:gridCol w="853334">
                  <a:extLst>
                    <a:ext uri="{9D8B030D-6E8A-4147-A177-3AD203B41FA5}">
                      <a16:colId xmlns:a16="http://schemas.microsoft.com/office/drawing/2014/main" val="2075397585"/>
                    </a:ext>
                  </a:extLst>
                </a:gridCol>
                <a:gridCol w="865440">
                  <a:extLst>
                    <a:ext uri="{9D8B030D-6E8A-4147-A177-3AD203B41FA5}">
                      <a16:colId xmlns:a16="http://schemas.microsoft.com/office/drawing/2014/main" val="3771311845"/>
                    </a:ext>
                  </a:extLst>
                </a:gridCol>
                <a:gridCol w="766589">
                  <a:extLst>
                    <a:ext uri="{9D8B030D-6E8A-4147-A177-3AD203B41FA5}">
                      <a16:colId xmlns:a16="http://schemas.microsoft.com/office/drawing/2014/main" val="401011856"/>
                    </a:ext>
                  </a:extLst>
                </a:gridCol>
                <a:gridCol w="766589">
                  <a:extLst>
                    <a:ext uri="{9D8B030D-6E8A-4147-A177-3AD203B41FA5}">
                      <a16:colId xmlns:a16="http://schemas.microsoft.com/office/drawing/2014/main" val="2953447511"/>
                    </a:ext>
                  </a:extLst>
                </a:gridCol>
                <a:gridCol w="1091382">
                  <a:extLst>
                    <a:ext uri="{9D8B030D-6E8A-4147-A177-3AD203B41FA5}">
                      <a16:colId xmlns:a16="http://schemas.microsoft.com/office/drawing/2014/main" val="752240835"/>
                    </a:ext>
                  </a:extLst>
                </a:gridCol>
              </a:tblGrid>
              <a:tr h="320927">
                <a:tc rowSpan="2" gridSpan="2"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Strands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D</a:t>
                      </a:r>
                      <a:r>
                        <a:rPr lang="en-GB" sz="1800" u="none" strike="noStrike" baseline="-25000" dirty="0" err="1">
                          <a:effectLst/>
                        </a:rPr>
                        <a:t>strand</a:t>
                      </a:r>
                      <a:endParaRPr lang="en-GB" sz="18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CU/SC</a:t>
                      </a:r>
                      <a:endParaRPr kumimoji="0"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Width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Thickness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648699"/>
                  </a:ext>
                </a:extLst>
              </a:tr>
              <a:tr h="308090">
                <a:tc gridSpan="2"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(-)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(mm)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(mm)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(mm)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597308"/>
                  </a:ext>
                </a:extLst>
              </a:tr>
              <a:tr h="168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Option 1: </a:t>
                      </a:r>
                    </a:p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Same width LF and HF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DEMO</a:t>
                      </a:r>
                      <a:r>
                        <a:rPr lang="en-GB" sz="18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HF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1.10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GB" sz="18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25.700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2.002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32365"/>
                  </a:ext>
                </a:extLst>
              </a:tr>
              <a:tr h="1684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DEMO LF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56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0.85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25.700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1.547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041046"/>
                  </a:ext>
                </a:extLst>
              </a:tr>
              <a:tr h="168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Option 2: </a:t>
                      </a:r>
                    </a:p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Best width LF and HF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DEMO HF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1.10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kumimoji="0" lang="en-GB" sz="18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25.958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2.002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250829"/>
                  </a:ext>
                </a:extLst>
              </a:tr>
              <a:tr h="1765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DEMO LF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0.85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0"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25.475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1.547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053587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119229C-8A84-7A41-AAC0-FEE1A1A03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053" y="1308192"/>
            <a:ext cx="3416143" cy="2561350"/>
          </a:xfrm>
          <a:prstGeom prst="rect">
            <a:avLst/>
          </a:prstGeom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E969D514-E3A7-0F41-8530-D20DAAE11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75" t="45569" r="37285" b="13580"/>
          <a:stretch/>
        </p:blipFill>
        <p:spPr>
          <a:xfrm>
            <a:off x="349402" y="1533972"/>
            <a:ext cx="2655177" cy="231281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5E8B43-1E09-AE42-8FE1-365305CD4432}"/>
              </a:ext>
            </a:extLst>
          </p:cNvPr>
          <p:cNvCxnSpPr/>
          <p:nvPr/>
        </p:nvCxnSpPr>
        <p:spPr>
          <a:xfrm>
            <a:off x="197071" y="2339870"/>
            <a:ext cx="720000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346DBB-43D1-8F42-9337-2E36F454A3E0}"/>
              </a:ext>
            </a:extLst>
          </p:cNvPr>
          <p:cNvSpPr txBox="1"/>
          <p:nvPr/>
        </p:nvSpPr>
        <p:spPr>
          <a:xfrm>
            <a:off x="39455" y="2073247"/>
            <a:ext cx="936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R= 13.5 mm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C83978-5AB0-8144-A060-EBFAE7FEF312}"/>
              </a:ext>
            </a:extLst>
          </p:cNvPr>
          <p:cNvSpPr txBox="1"/>
          <p:nvPr/>
        </p:nvSpPr>
        <p:spPr>
          <a:xfrm>
            <a:off x="583501" y="2774212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R= 34 mm</a:t>
            </a:r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4D20E5-73E4-654E-85BD-82351ADC17BA}"/>
              </a:ext>
            </a:extLst>
          </p:cNvPr>
          <p:cNvCxnSpPr>
            <a:cxnSpLocks/>
          </p:cNvCxnSpPr>
          <p:nvPr/>
        </p:nvCxnSpPr>
        <p:spPr>
          <a:xfrm>
            <a:off x="609599" y="3036623"/>
            <a:ext cx="720000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6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E7E556-F809-6F49-97A0-54D835E7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HFM – what is it 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01F475-2DD7-5241-BA1D-630F53A4A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CH" dirty="0"/>
              <a:t>reinforced, comprehensive R&amp;D programme for superconducting </a:t>
            </a:r>
            <a:r>
              <a:rPr lang="en-US" dirty="0"/>
              <a:t>H</a:t>
            </a:r>
            <a:r>
              <a:rPr lang="en-CH" dirty="0"/>
              <a:t>igh-</a:t>
            </a:r>
            <a:r>
              <a:rPr lang="en-US" dirty="0"/>
              <a:t>F</a:t>
            </a:r>
            <a:r>
              <a:rPr lang="en-CH" dirty="0"/>
              <a:t>ield </a:t>
            </a:r>
            <a:r>
              <a:rPr lang="en-US" dirty="0"/>
              <a:t>M</a:t>
            </a:r>
            <a:r>
              <a:rPr lang="en-CH" dirty="0"/>
              <a:t>agnets, </a:t>
            </a:r>
            <a:r>
              <a:rPr lang="en-GB" dirty="0"/>
              <a:t>as key technology for future accelerators (hadron colliders, muon colliders, neutrino beams, etc.) and detectors, with great potential for wider societal applications</a:t>
            </a:r>
          </a:p>
          <a:p>
            <a:r>
              <a:rPr lang="en-GB" dirty="0"/>
              <a:t>Budget increased from 2021 to 2024, to reach steady state as of 2026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Covers all SC high-field magnet R&amp;D activities at CERN, including FCC and High-Temperature Superconductors (HTS) under one roof and budget line to maximise synergies</a:t>
            </a:r>
          </a:p>
          <a:p>
            <a:r>
              <a:rPr lang="en-GB" dirty="0">
                <a:sym typeface="Wingdings" pitchFamily="2" charset="2"/>
              </a:rPr>
              <a:t>Goals (ambitious) for next ESPP (~2026): </a:t>
            </a:r>
          </a:p>
          <a:p>
            <a:pPr lvl="1"/>
            <a:r>
              <a:rPr lang="en-GB" dirty="0">
                <a:sym typeface="Wingdings" pitchFamily="2" charset="2"/>
              </a:rPr>
              <a:t>Nb</a:t>
            </a:r>
            <a:r>
              <a:rPr lang="en-GB" baseline="-25000" dirty="0">
                <a:sym typeface="Wingdings" pitchFamily="2" charset="2"/>
              </a:rPr>
              <a:t>3</a:t>
            </a:r>
            <a:r>
              <a:rPr lang="en-GB" dirty="0">
                <a:sym typeface="Wingdings" pitchFamily="2" charset="2"/>
              </a:rPr>
              <a:t>Sn: demonstrate technology for large-scale accelerator deployment</a:t>
            </a:r>
          </a:p>
          <a:p>
            <a:pPr lvl="1"/>
            <a:r>
              <a:rPr lang="en-GB" dirty="0">
                <a:sym typeface="Wingdings" pitchFamily="2" charset="2"/>
              </a:rPr>
              <a:t>HTS: demonstrate suitability for accelerator magnet applications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9A693-6E01-9D46-BB45-E995F5DCE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0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FEBB1A-B127-B049-BA2F-FA8586DF570B}"/>
              </a:ext>
            </a:extLst>
          </p:cNvPr>
          <p:cNvGrpSpPr/>
          <p:nvPr/>
        </p:nvGrpSpPr>
        <p:grpSpPr>
          <a:xfrm>
            <a:off x="725450" y="1382725"/>
            <a:ext cx="8292662" cy="369332"/>
            <a:chOff x="725450" y="1415383"/>
            <a:chExt cx="8292662" cy="369332"/>
          </a:xfrm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01185493-6815-064A-B962-5E12D9F6ABF5}"/>
                </a:ext>
              </a:extLst>
            </p:cNvPr>
            <p:cNvSpPr/>
            <p:nvPr/>
          </p:nvSpPr>
          <p:spPr>
            <a:xfrm>
              <a:off x="725450" y="1431099"/>
              <a:ext cx="8292662" cy="325820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FF2BB2-0E96-6147-A35B-6F48E513CFB7}"/>
                </a:ext>
              </a:extLst>
            </p:cNvPr>
            <p:cNvSpPr txBox="1"/>
            <p:nvPr/>
          </p:nvSpPr>
          <p:spPr>
            <a:xfrm>
              <a:off x="998717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B50C22-1CFB-9540-AE1A-E5965B4293EE}"/>
                </a:ext>
              </a:extLst>
            </p:cNvPr>
            <p:cNvSpPr txBox="1"/>
            <p:nvPr/>
          </p:nvSpPr>
          <p:spPr>
            <a:xfrm>
              <a:off x="1978782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6221A3-4415-BC4E-A5E2-09DA3077F24D}"/>
                </a:ext>
              </a:extLst>
            </p:cNvPr>
            <p:cNvSpPr txBox="1"/>
            <p:nvPr/>
          </p:nvSpPr>
          <p:spPr>
            <a:xfrm>
              <a:off x="2958847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51DA48-49E8-7445-99CC-ED6231DCE7F8}"/>
                </a:ext>
              </a:extLst>
            </p:cNvPr>
            <p:cNvSpPr txBox="1"/>
            <p:nvPr/>
          </p:nvSpPr>
          <p:spPr>
            <a:xfrm>
              <a:off x="3938912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CEF652-082D-654F-94EB-86D9F994D8AA}"/>
                </a:ext>
              </a:extLst>
            </p:cNvPr>
            <p:cNvSpPr txBox="1"/>
            <p:nvPr/>
          </p:nvSpPr>
          <p:spPr>
            <a:xfrm>
              <a:off x="4918977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8DA2BD-7E2A-514E-8987-67D0BE8D3A41}"/>
                </a:ext>
              </a:extLst>
            </p:cNvPr>
            <p:cNvSpPr txBox="1"/>
            <p:nvPr/>
          </p:nvSpPr>
          <p:spPr>
            <a:xfrm>
              <a:off x="5899042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B7BBF5-B44B-A141-94C3-E8A406ED75F1}"/>
                </a:ext>
              </a:extLst>
            </p:cNvPr>
            <p:cNvSpPr txBox="1"/>
            <p:nvPr/>
          </p:nvSpPr>
          <p:spPr>
            <a:xfrm>
              <a:off x="6879107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8FE11-95A5-A541-B080-3B5965F8483B}"/>
                </a:ext>
              </a:extLst>
            </p:cNvPr>
            <p:cNvSpPr txBox="1"/>
            <p:nvPr/>
          </p:nvSpPr>
          <p:spPr>
            <a:xfrm>
              <a:off x="7859171" y="141538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2027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D0990A-5BBE-7B4F-B211-720F9B1921EF}"/>
              </a:ext>
            </a:extLst>
          </p:cNvPr>
          <p:cNvGrpSpPr/>
          <p:nvPr/>
        </p:nvGrpSpPr>
        <p:grpSpPr>
          <a:xfrm>
            <a:off x="8735" y="1842502"/>
            <a:ext cx="5758754" cy="3163247"/>
            <a:chOff x="8735" y="1875160"/>
            <a:chExt cx="5758754" cy="316324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14EB8C-D5D0-A94B-BEF6-40DF68D76762}"/>
                </a:ext>
              </a:extLst>
            </p:cNvPr>
            <p:cNvSpPr/>
            <p:nvPr/>
          </p:nvSpPr>
          <p:spPr>
            <a:xfrm flipV="1">
              <a:off x="347080" y="2140933"/>
              <a:ext cx="4917793" cy="2617492"/>
            </a:xfrm>
            <a:custGeom>
              <a:avLst/>
              <a:gdLst>
                <a:gd name="connsiteX0" fmla="*/ 3280144 w 3280144"/>
                <a:gd name="connsiteY0" fmla="*/ 1642730 h 1642730"/>
                <a:gd name="connsiteX1" fmla="*/ 3280144 w 3280144"/>
                <a:gd name="connsiteY1" fmla="*/ 0 h 1642730"/>
                <a:gd name="connsiteX2" fmla="*/ 0 w 3280144"/>
                <a:gd name="connsiteY2" fmla="*/ 0 h 164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144" h="1642730">
                  <a:moveTo>
                    <a:pt x="3280144" y="1642730"/>
                  </a:moveTo>
                  <a:lnTo>
                    <a:pt x="3280144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6159F2-4298-7D44-B769-17B9F8DEE416}"/>
                </a:ext>
              </a:extLst>
            </p:cNvPr>
            <p:cNvSpPr/>
            <p:nvPr/>
          </p:nvSpPr>
          <p:spPr>
            <a:xfrm>
              <a:off x="5136123" y="1875160"/>
              <a:ext cx="257503" cy="2522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/>
                </a:gs>
                <a:gs pos="83000">
                  <a:schemeClr val="tx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CE474A-8EED-254B-9624-DB051464AB2B}"/>
                </a:ext>
              </a:extLst>
            </p:cNvPr>
            <p:cNvSpPr txBox="1"/>
            <p:nvPr/>
          </p:nvSpPr>
          <p:spPr>
            <a:xfrm>
              <a:off x="8735" y="4730630"/>
              <a:ext cx="5758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Gate</a:t>
              </a:r>
              <a:r>
                <a:rPr lang="en-US" sz="1400" dirty="0"/>
                <a:t>: Evaluate design options for ultimate Nb</a:t>
              </a:r>
              <a:r>
                <a:rPr lang="en-US" sz="1400" baseline="-25000" dirty="0"/>
                <a:t>3</a:t>
              </a:r>
              <a:r>
                <a:rPr lang="en-US" sz="1400" dirty="0"/>
                <a:t>Sn performance (16 T)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7F241-2017-EB43-BA75-823B36BBCF1C}"/>
              </a:ext>
            </a:extLst>
          </p:cNvPr>
          <p:cNvGrpSpPr/>
          <p:nvPr/>
        </p:nvGrpSpPr>
        <p:grpSpPr>
          <a:xfrm>
            <a:off x="41748" y="57170"/>
            <a:ext cx="2351678" cy="1268824"/>
            <a:chOff x="41748" y="89828"/>
            <a:chExt cx="2351678" cy="1268824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0AA39BA-5DA1-3D41-A5BA-A4EF16B37BA0}"/>
                </a:ext>
              </a:extLst>
            </p:cNvPr>
            <p:cNvSpPr/>
            <p:nvPr/>
          </p:nvSpPr>
          <p:spPr>
            <a:xfrm>
              <a:off x="191197" y="602848"/>
              <a:ext cx="1633756" cy="608148"/>
            </a:xfrm>
            <a:custGeom>
              <a:avLst/>
              <a:gdLst>
                <a:gd name="connsiteX0" fmla="*/ 3280144 w 3280144"/>
                <a:gd name="connsiteY0" fmla="*/ 1642730 h 1642730"/>
                <a:gd name="connsiteX1" fmla="*/ 3280144 w 3280144"/>
                <a:gd name="connsiteY1" fmla="*/ 0 h 1642730"/>
                <a:gd name="connsiteX2" fmla="*/ 0 w 3280144"/>
                <a:gd name="connsiteY2" fmla="*/ 0 h 164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144" h="1642730">
                  <a:moveTo>
                    <a:pt x="3280144" y="1642730"/>
                  </a:moveTo>
                  <a:lnTo>
                    <a:pt x="3280144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ome">
              <a:extLst>
                <a:ext uri="{FF2B5EF4-FFF2-40B4-BE49-F238E27FC236}">
                  <a16:creationId xmlns:a16="http://schemas.microsoft.com/office/drawing/2014/main" id="{A4B32E83-0F2B-8745-AD4C-4B4F11DFE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4" b="20356"/>
            <a:stretch/>
          </p:blipFill>
          <p:spPr bwMode="auto">
            <a:xfrm>
              <a:off x="583699" y="668583"/>
              <a:ext cx="1106248" cy="69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67A616-FDB9-C147-AED1-9BD36745AB45}"/>
                </a:ext>
              </a:extLst>
            </p:cNvPr>
            <p:cNvSpPr/>
            <p:nvPr/>
          </p:nvSpPr>
          <p:spPr>
            <a:xfrm>
              <a:off x="1696202" y="1103021"/>
              <a:ext cx="257503" cy="2522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/>
                </a:gs>
                <a:gs pos="83000">
                  <a:schemeClr val="tx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E2243B-CCFE-1A42-B910-D343326D0C44}"/>
                </a:ext>
              </a:extLst>
            </p:cNvPr>
            <p:cNvSpPr txBox="1"/>
            <p:nvPr/>
          </p:nvSpPr>
          <p:spPr>
            <a:xfrm>
              <a:off x="41748" y="89828"/>
              <a:ext cx="2351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European Strategy for Particle Physics 2018-2020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D8A1C4-8CC0-7445-98B8-4EEAA131D4AC}"/>
              </a:ext>
            </a:extLst>
          </p:cNvPr>
          <p:cNvGrpSpPr/>
          <p:nvPr/>
        </p:nvGrpSpPr>
        <p:grpSpPr>
          <a:xfrm>
            <a:off x="6321165" y="57170"/>
            <a:ext cx="2448762" cy="1268824"/>
            <a:chOff x="6321165" y="89828"/>
            <a:chExt cx="2448762" cy="126882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E6E08F-7CB6-6C4A-8054-3694475113EA}"/>
                </a:ext>
              </a:extLst>
            </p:cNvPr>
            <p:cNvSpPr/>
            <p:nvPr/>
          </p:nvSpPr>
          <p:spPr>
            <a:xfrm>
              <a:off x="6551785" y="611543"/>
              <a:ext cx="1633756" cy="599453"/>
            </a:xfrm>
            <a:custGeom>
              <a:avLst/>
              <a:gdLst>
                <a:gd name="connsiteX0" fmla="*/ 3280144 w 3280144"/>
                <a:gd name="connsiteY0" fmla="*/ 1642730 h 1642730"/>
                <a:gd name="connsiteX1" fmla="*/ 3280144 w 3280144"/>
                <a:gd name="connsiteY1" fmla="*/ 0 h 1642730"/>
                <a:gd name="connsiteX2" fmla="*/ 0 w 3280144"/>
                <a:gd name="connsiteY2" fmla="*/ 0 h 164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144" h="1642730">
                  <a:moveTo>
                    <a:pt x="3280144" y="1642730"/>
                  </a:moveTo>
                  <a:lnTo>
                    <a:pt x="3280144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0FB868-9287-8045-B391-4617CAB6B25B}"/>
                </a:ext>
              </a:extLst>
            </p:cNvPr>
            <p:cNvSpPr/>
            <p:nvPr/>
          </p:nvSpPr>
          <p:spPr>
            <a:xfrm>
              <a:off x="8056790" y="1103021"/>
              <a:ext cx="257503" cy="2522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/>
                </a:gs>
                <a:gs pos="83000">
                  <a:schemeClr val="tx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98E704-D157-E447-AE72-C0A016B50A05}"/>
                </a:ext>
              </a:extLst>
            </p:cNvPr>
            <p:cNvSpPr txBox="1"/>
            <p:nvPr/>
          </p:nvSpPr>
          <p:spPr>
            <a:xfrm>
              <a:off x="6321165" y="89828"/>
              <a:ext cx="244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European Strategy for Particle Physics 2025-2027</a:t>
              </a:r>
            </a:p>
          </p:txBody>
        </p:sp>
        <p:pic>
          <p:nvPicPr>
            <p:cNvPr id="25" name="Picture 2" descr="Home">
              <a:extLst>
                <a:ext uri="{FF2B5EF4-FFF2-40B4-BE49-F238E27FC236}">
                  <a16:creationId xmlns:a16="http://schemas.microsoft.com/office/drawing/2014/main" id="{5A320004-4CE8-6444-9A1F-92D2A01B6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4" b="20356"/>
            <a:stretch/>
          </p:blipFill>
          <p:spPr bwMode="auto">
            <a:xfrm>
              <a:off x="6950542" y="668583"/>
              <a:ext cx="1106248" cy="69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C6F3234-8A15-D143-B71E-3F95AC4D40AE}"/>
              </a:ext>
            </a:extLst>
          </p:cNvPr>
          <p:cNvGrpSpPr/>
          <p:nvPr/>
        </p:nvGrpSpPr>
        <p:grpSpPr>
          <a:xfrm>
            <a:off x="998717" y="1856029"/>
            <a:ext cx="6847908" cy="4219209"/>
            <a:chOff x="998717" y="1888687"/>
            <a:chExt cx="6847908" cy="421920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CC5F37-1A97-0047-AA4D-14CC39FC915B}"/>
                </a:ext>
              </a:extLst>
            </p:cNvPr>
            <p:cNvSpPr/>
            <p:nvPr/>
          </p:nvSpPr>
          <p:spPr>
            <a:xfrm>
              <a:off x="7589122" y="1888687"/>
              <a:ext cx="257503" cy="2522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/>
                </a:gs>
                <a:gs pos="83000">
                  <a:schemeClr val="tx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6C2A928-1104-F04C-9578-F04F1188C44B}"/>
                </a:ext>
              </a:extLst>
            </p:cNvPr>
            <p:cNvSpPr/>
            <p:nvPr/>
          </p:nvSpPr>
          <p:spPr>
            <a:xfrm flipV="1">
              <a:off x="1689947" y="2145423"/>
              <a:ext cx="6027926" cy="3609555"/>
            </a:xfrm>
            <a:custGeom>
              <a:avLst/>
              <a:gdLst>
                <a:gd name="connsiteX0" fmla="*/ 3280144 w 3280144"/>
                <a:gd name="connsiteY0" fmla="*/ 1642730 h 1642730"/>
                <a:gd name="connsiteX1" fmla="*/ 3280144 w 3280144"/>
                <a:gd name="connsiteY1" fmla="*/ 0 h 1642730"/>
                <a:gd name="connsiteX2" fmla="*/ 0 w 3280144"/>
                <a:gd name="connsiteY2" fmla="*/ 0 h 164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144" h="1642730">
                  <a:moveTo>
                    <a:pt x="3280144" y="1642730"/>
                  </a:moveTo>
                  <a:lnTo>
                    <a:pt x="3280144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B617BE-8A57-AB48-BF58-3FC841D2752D}"/>
                </a:ext>
              </a:extLst>
            </p:cNvPr>
            <p:cNvSpPr txBox="1"/>
            <p:nvPr/>
          </p:nvSpPr>
          <p:spPr>
            <a:xfrm>
              <a:off x="998717" y="5800119"/>
              <a:ext cx="6787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Gate</a:t>
              </a:r>
              <a:r>
                <a:rPr lang="en-US" sz="1400" dirty="0"/>
                <a:t>: Demonstrate technology for large scale, ultimate Nb</a:t>
              </a:r>
              <a:r>
                <a:rPr lang="en-US" sz="1400" baseline="-25000" dirty="0"/>
                <a:t>3</a:t>
              </a:r>
              <a:r>
                <a:rPr lang="en-US" sz="1400" dirty="0"/>
                <a:t>Sn accelerator magnets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2E0410-5F7A-8C41-9157-E4B74AE5FA46}"/>
              </a:ext>
            </a:extLst>
          </p:cNvPr>
          <p:cNvGrpSpPr/>
          <p:nvPr/>
        </p:nvGrpSpPr>
        <p:grpSpPr>
          <a:xfrm>
            <a:off x="1824953" y="5050736"/>
            <a:ext cx="3439920" cy="409971"/>
            <a:chOff x="1845735" y="4933001"/>
            <a:chExt cx="3439920" cy="409971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93574073-F8B3-E442-B04E-7F6391208578}"/>
                </a:ext>
              </a:extLst>
            </p:cNvPr>
            <p:cNvSpPr/>
            <p:nvPr/>
          </p:nvSpPr>
          <p:spPr>
            <a:xfrm>
              <a:off x="1845735" y="5198972"/>
              <a:ext cx="3439920" cy="144000"/>
            </a:xfrm>
            <a:prstGeom prst="round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4FECBB-8F55-5D48-9B7D-70A0AADF0074}"/>
                </a:ext>
              </a:extLst>
            </p:cNvPr>
            <p:cNvSpPr txBox="1"/>
            <p:nvPr/>
          </p:nvSpPr>
          <p:spPr>
            <a:xfrm>
              <a:off x="3129518" y="4933001"/>
              <a:ext cx="952505" cy="30777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VE dipole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5886C43-4264-BC40-BBE7-361DE18A28B1}"/>
              </a:ext>
            </a:extLst>
          </p:cNvPr>
          <p:cNvGrpSpPr/>
          <p:nvPr/>
        </p:nvGrpSpPr>
        <p:grpSpPr>
          <a:xfrm>
            <a:off x="215911" y="2708043"/>
            <a:ext cx="4703066" cy="530783"/>
            <a:chOff x="215911" y="2703123"/>
            <a:chExt cx="4703066" cy="53078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37099B6-05F8-8446-B934-64ECC17162C5}"/>
                </a:ext>
              </a:extLst>
            </p:cNvPr>
            <p:cNvGrpSpPr/>
            <p:nvPr/>
          </p:nvGrpSpPr>
          <p:grpSpPr>
            <a:xfrm>
              <a:off x="974577" y="2703123"/>
              <a:ext cx="3944400" cy="407110"/>
              <a:chOff x="995359" y="2999005"/>
              <a:chExt cx="3944400" cy="40711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7F56B62-3763-F44D-A736-312E88092C30}"/>
                  </a:ext>
                </a:extLst>
              </p:cNvPr>
              <p:cNvSpPr/>
              <p:nvPr/>
            </p:nvSpPr>
            <p:spPr>
              <a:xfrm>
                <a:off x="995359" y="3262115"/>
                <a:ext cx="3944400" cy="144000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237AA8-90E1-1447-A02A-2CEBD0E33F6D}"/>
                  </a:ext>
                </a:extLst>
              </p:cNvPr>
              <p:cNvSpPr txBox="1"/>
              <p:nvPr/>
            </p:nvSpPr>
            <p:spPr>
              <a:xfrm>
                <a:off x="2641124" y="2999005"/>
                <a:ext cx="721672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Falcon</a:t>
                </a: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380DC02-3B48-1C40-B952-5D1359B36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3" t="17579" r="12485" b="14481"/>
            <a:stretch/>
          </p:blipFill>
          <p:spPr>
            <a:xfrm>
              <a:off x="215911" y="2859419"/>
              <a:ext cx="705537" cy="374487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A31903-6576-7C41-BBA1-B84F3E501A91}"/>
              </a:ext>
            </a:extLst>
          </p:cNvPr>
          <p:cNvGrpSpPr/>
          <p:nvPr/>
        </p:nvGrpSpPr>
        <p:grpSpPr>
          <a:xfrm>
            <a:off x="21045" y="3679767"/>
            <a:ext cx="4570610" cy="386594"/>
            <a:chOff x="21045" y="3679767"/>
            <a:chExt cx="4570610" cy="38659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029424A-0A97-F74F-99AC-BF4DED1321B4}"/>
                </a:ext>
              </a:extLst>
            </p:cNvPr>
            <p:cNvGrpSpPr/>
            <p:nvPr/>
          </p:nvGrpSpPr>
          <p:grpSpPr>
            <a:xfrm>
              <a:off x="974577" y="3679767"/>
              <a:ext cx="3617078" cy="386594"/>
              <a:chOff x="1002774" y="3919169"/>
              <a:chExt cx="3617078" cy="386594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FC2E86C6-4E22-634B-A838-6209568CA30C}"/>
                  </a:ext>
                </a:extLst>
              </p:cNvPr>
              <p:cNvSpPr/>
              <p:nvPr/>
            </p:nvSpPr>
            <p:spPr>
              <a:xfrm>
                <a:off x="1002774" y="4161763"/>
                <a:ext cx="3617078" cy="144000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565B35-6E19-1848-BE34-81F75B115DB8}"/>
                  </a:ext>
                </a:extLst>
              </p:cNvPr>
              <p:cNvSpPr txBox="1"/>
              <p:nvPr/>
            </p:nvSpPr>
            <p:spPr>
              <a:xfrm>
                <a:off x="2421623" y="3919169"/>
                <a:ext cx="912429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RMC-CC</a:t>
                </a:r>
              </a:p>
            </p:txBody>
          </p:sp>
        </p:grpSp>
        <p:pic>
          <p:nvPicPr>
            <p:cNvPr id="68" name="Picture 4" descr="\\cern.ch\dfs\Users\e\etodesco\Desktop\logo_ciemat.gif">
              <a:extLst>
                <a:ext uri="{FF2B5EF4-FFF2-40B4-BE49-F238E27FC236}">
                  <a16:creationId xmlns:a16="http://schemas.microsoft.com/office/drawing/2014/main" id="{BFB37AFC-96C3-6444-8B69-42736124F6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2" r="7225" b="52071"/>
            <a:stretch/>
          </p:blipFill>
          <p:spPr bwMode="auto">
            <a:xfrm>
              <a:off x="21045" y="3772104"/>
              <a:ext cx="942443" cy="29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5B6154B-D141-CE4E-ABE9-C9C3D7D2C8E2}"/>
              </a:ext>
            </a:extLst>
          </p:cNvPr>
          <p:cNvGrpSpPr/>
          <p:nvPr/>
        </p:nvGrpSpPr>
        <p:grpSpPr>
          <a:xfrm>
            <a:off x="143969" y="4153912"/>
            <a:ext cx="4784530" cy="413016"/>
            <a:chOff x="143969" y="4123940"/>
            <a:chExt cx="4784530" cy="4130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3E6F0AC-63D1-A64A-A0E5-E22B42704ED3}"/>
                </a:ext>
              </a:extLst>
            </p:cNvPr>
            <p:cNvGrpSpPr/>
            <p:nvPr/>
          </p:nvGrpSpPr>
          <p:grpSpPr>
            <a:xfrm>
              <a:off x="974577" y="4123940"/>
              <a:ext cx="3953922" cy="387489"/>
              <a:chOff x="995359" y="4387900"/>
              <a:chExt cx="3953922" cy="387489"/>
            </a:xfrm>
          </p:grpSpPr>
          <p:sp>
            <p:nvSpPr>
              <p:cNvPr id="50" name="Triangle 49">
                <a:extLst>
                  <a:ext uri="{FF2B5EF4-FFF2-40B4-BE49-F238E27FC236}">
                    <a16:creationId xmlns:a16="http://schemas.microsoft.com/office/drawing/2014/main" id="{70212C3F-1E0B-3C48-8E09-C6A77A558A84}"/>
                  </a:ext>
                </a:extLst>
              </p:cNvPr>
              <p:cNvSpPr/>
              <p:nvPr/>
            </p:nvSpPr>
            <p:spPr>
              <a:xfrm>
                <a:off x="3176980" y="4556771"/>
                <a:ext cx="216000" cy="216000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tx1"/>
                  </a:gs>
                  <a:gs pos="82000">
                    <a:schemeClr val="tx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76200" dist="38100" dir="7200000" sx="105000" sy="105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92DC402-5F49-B64B-AE3F-6915E7DE57CA}"/>
                  </a:ext>
                </a:extLst>
              </p:cNvPr>
              <p:cNvGrpSpPr/>
              <p:nvPr/>
            </p:nvGrpSpPr>
            <p:grpSpPr>
              <a:xfrm>
                <a:off x="995359" y="4631389"/>
                <a:ext cx="3953922" cy="144000"/>
                <a:chOff x="995359" y="4631389"/>
                <a:chExt cx="3953922" cy="144000"/>
              </a:xfrm>
            </p:grpSpPr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34BBF3FD-577B-E849-A7FC-9F8184EC83ED}"/>
                    </a:ext>
                  </a:extLst>
                </p:cNvPr>
                <p:cNvSpPr/>
                <p:nvPr/>
              </p:nvSpPr>
              <p:spPr>
                <a:xfrm>
                  <a:off x="995359" y="4631389"/>
                  <a:ext cx="2160000" cy="144000"/>
                </a:xfrm>
                <a:prstGeom prst="roundRect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887D8FE2-CA1B-9D46-80C5-C4748A9698C3}"/>
                    </a:ext>
                  </a:extLst>
                </p:cNvPr>
                <p:cNvGrpSpPr/>
                <p:nvPr/>
              </p:nvGrpSpPr>
              <p:grpSpPr>
                <a:xfrm>
                  <a:off x="3416303" y="4631389"/>
                  <a:ext cx="1532978" cy="144000"/>
                  <a:chOff x="3416303" y="4494759"/>
                  <a:chExt cx="1532978" cy="144000"/>
                </a:xfrm>
              </p:grpSpPr>
              <p:sp>
                <p:nvSpPr>
                  <p:cNvPr id="55" name="Rounded Rectangle 54">
                    <a:extLst>
                      <a:ext uri="{FF2B5EF4-FFF2-40B4-BE49-F238E27FC236}">
                        <a16:creationId xmlns:a16="http://schemas.microsoft.com/office/drawing/2014/main" id="{64C08519-F926-6040-8F7F-4E2D0D21E489}"/>
                      </a:ext>
                    </a:extLst>
                  </p:cNvPr>
                  <p:cNvSpPr/>
                  <p:nvPr/>
                </p:nvSpPr>
                <p:spPr>
                  <a:xfrm>
                    <a:off x="3416303" y="4494759"/>
                    <a:ext cx="288000" cy="144000"/>
                  </a:xfrm>
                  <a:prstGeom prst="roundRect">
                    <a:avLst/>
                  </a:prstGeom>
                  <a:solidFill>
                    <a:srgbClr val="FF0000">
                      <a:alpha val="29000"/>
                    </a:srgbClr>
                  </a:solidFill>
                  <a:ln>
                    <a:noFill/>
                  </a:ln>
                  <a:effectLst>
                    <a:outerShdw blurRad="508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ounded Rectangle 55">
                    <a:extLst>
                      <a:ext uri="{FF2B5EF4-FFF2-40B4-BE49-F238E27FC236}">
                        <a16:creationId xmlns:a16="http://schemas.microsoft.com/office/drawing/2014/main" id="{47D53CB9-E914-954E-B65C-BEEEB7965641}"/>
                      </a:ext>
                    </a:extLst>
                  </p:cNvPr>
                  <p:cNvSpPr/>
                  <p:nvPr/>
                </p:nvSpPr>
                <p:spPr>
                  <a:xfrm>
                    <a:off x="3831296" y="4494759"/>
                    <a:ext cx="288000" cy="144000"/>
                  </a:xfrm>
                  <a:prstGeom prst="roundRect">
                    <a:avLst/>
                  </a:prstGeom>
                  <a:solidFill>
                    <a:srgbClr val="FF0000">
                      <a:alpha val="29000"/>
                    </a:srgbClr>
                  </a:solidFill>
                  <a:ln>
                    <a:noFill/>
                  </a:ln>
                  <a:effectLst>
                    <a:outerShdw blurRad="508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ounded Rectangle 56">
                    <a:extLst>
                      <a:ext uri="{FF2B5EF4-FFF2-40B4-BE49-F238E27FC236}">
                        <a16:creationId xmlns:a16="http://schemas.microsoft.com/office/drawing/2014/main" id="{22D9A77B-4E0C-AE4D-88AB-BB323F8CA2DB}"/>
                      </a:ext>
                    </a:extLst>
                  </p:cNvPr>
                  <p:cNvSpPr/>
                  <p:nvPr/>
                </p:nvSpPr>
                <p:spPr>
                  <a:xfrm>
                    <a:off x="4235779" y="4494759"/>
                    <a:ext cx="288000" cy="144000"/>
                  </a:xfrm>
                  <a:prstGeom prst="roundRect">
                    <a:avLst/>
                  </a:prstGeom>
                  <a:solidFill>
                    <a:srgbClr val="FF0000">
                      <a:alpha val="29000"/>
                    </a:srgbClr>
                  </a:solidFill>
                  <a:ln>
                    <a:noFill/>
                  </a:ln>
                  <a:effectLst>
                    <a:outerShdw blurRad="508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ounded Rectangle 57">
                    <a:extLst>
                      <a:ext uri="{FF2B5EF4-FFF2-40B4-BE49-F238E27FC236}">
                        <a16:creationId xmlns:a16="http://schemas.microsoft.com/office/drawing/2014/main" id="{03BAFF57-8585-E94A-921F-2DC030249EE6}"/>
                      </a:ext>
                    </a:extLst>
                  </p:cNvPr>
                  <p:cNvSpPr/>
                  <p:nvPr/>
                </p:nvSpPr>
                <p:spPr>
                  <a:xfrm>
                    <a:off x="4661281" y="4494759"/>
                    <a:ext cx="288000" cy="144000"/>
                  </a:xfrm>
                  <a:prstGeom prst="roundRect">
                    <a:avLst/>
                  </a:prstGeom>
                  <a:solidFill>
                    <a:srgbClr val="FF0000">
                      <a:alpha val="29000"/>
                    </a:srgbClr>
                  </a:solidFill>
                  <a:ln>
                    <a:noFill/>
                  </a:ln>
                  <a:effectLst>
                    <a:outerShdw blurRad="508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B54E54-D2EE-5347-80FC-FAB8364E3EB5}"/>
                  </a:ext>
                </a:extLst>
              </p:cNvPr>
              <p:cNvSpPr txBox="1"/>
              <p:nvPr/>
            </p:nvSpPr>
            <p:spPr>
              <a:xfrm>
                <a:off x="1940490" y="4387900"/>
                <a:ext cx="553357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CCT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22F01EB-AE1B-FE4A-8F8F-674AD1809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3969" y="4251950"/>
              <a:ext cx="777479" cy="28500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8944BCD-F8DC-AF4C-96B3-AB332F12605C}"/>
              </a:ext>
            </a:extLst>
          </p:cNvPr>
          <p:cNvGrpSpPr/>
          <p:nvPr/>
        </p:nvGrpSpPr>
        <p:grpSpPr>
          <a:xfrm>
            <a:off x="424875" y="3176121"/>
            <a:ext cx="4512517" cy="539233"/>
            <a:chOff x="424875" y="3158675"/>
            <a:chExt cx="4512517" cy="53923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90F2DEC-E18D-D44E-B5D2-E69769C5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875" y="3293071"/>
              <a:ext cx="496573" cy="404837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385CC61-FB93-CC4F-97F2-76270F740EE9}"/>
                </a:ext>
              </a:extLst>
            </p:cNvPr>
            <p:cNvGrpSpPr/>
            <p:nvPr/>
          </p:nvGrpSpPr>
          <p:grpSpPr>
            <a:xfrm>
              <a:off x="974577" y="3158675"/>
              <a:ext cx="3962815" cy="403569"/>
              <a:chOff x="974577" y="3158675"/>
              <a:chExt cx="3962815" cy="403569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322E95B-8975-9E4D-9F0E-2A5731AE04BD}"/>
                  </a:ext>
                </a:extLst>
              </p:cNvPr>
              <p:cNvGrpSpPr/>
              <p:nvPr/>
            </p:nvGrpSpPr>
            <p:grpSpPr>
              <a:xfrm>
                <a:off x="974577" y="3162222"/>
                <a:ext cx="3962815" cy="400022"/>
                <a:chOff x="995359" y="3424110"/>
                <a:chExt cx="3962815" cy="400022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1DBE6F6A-E877-194C-9C4D-415167A34EFB}"/>
                    </a:ext>
                  </a:extLst>
                </p:cNvPr>
                <p:cNvGrpSpPr/>
                <p:nvPr/>
              </p:nvGrpSpPr>
              <p:grpSpPr>
                <a:xfrm>
                  <a:off x="995359" y="3680132"/>
                  <a:ext cx="3962815" cy="144000"/>
                  <a:chOff x="995359" y="3680132"/>
                  <a:chExt cx="3962815" cy="144000"/>
                </a:xfrm>
              </p:grpSpPr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4B709AE4-92EC-6341-B285-2B483399309D}"/>
                      </a:ext>
                    </a:extLst>
                  </p:cNvPr>
                  <p:cNvSpPr/>
                  <p:nvPr/>
                </p:nvSpPr>
                <p:spPr>
                  <a:xfrm>
                    <a:off x="995359" y="3680132"/>
                    <a:ext cx="2232000" cy="144000"/>
                  </a:xfrm>
                  <a:prstGeom prst="round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noFill/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BD2B8CE8-2F3A-6242-AE13-0C63393335A4}"/>
                      </a:ext>
                    </a:extLst>
                  </p:cNvPr>
                  <p:cNvGrpSpPr/>
                  <p:nvPr/>
                </p:nvGrpSpPr>
                <p:grpSpPr>
                  <a:xfrm>
                    <a:off x="3360192" y="3680132"/>
                    <a:ext cx="1597982" cy="144000"/>
                    <a:chOff x="3433762" y="3575032"/>
                    <a:chExt cx="1597982" cy="144000"/>
                  </a:xfrm>
                </p:grpSpPr>
                <p:sp>
                  <p:nvSpPr>
                    <p:cNvPr id="42" name="Rounded Rectangle 41">
                      <a:extLst>
                        <a:ext uri="{FF2B5EF4-FFF2-40B4-BE49-F238E27FC236}">
                          <a16:creationId xmlns:a16="http://schemas.microsoft.com/office/drawing/2014/main" id="{C43F01BC-83AC-5044-999C-35AF4F6364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3762" y="3575032"/>
                      <a:ext cx="288000" cy="144000"/>
                    </a:xfrm>
                    <a:prstGeom prst="roundRect">
                      <a:avLst/>
                    </a:prstGeom>
                    <a:solidFill>
                      <a:srgbClr val="FF0000">
                        <a:alpha val="29000"/>
                      </a:srgbClr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" name="Rounded Rectangle 42">
                      <a:extLst>
                        <a:ext uri="{FF2B5EF4-FFF2-40B4-BE49-F238E27FC236}">
                          <a16:creationId xmlns:a16="http://schemas.microsoft.com/office/drawing/2014/main" id="{7F3A55E2-5FDE-484C-A834-4AF9EA1698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70423" y="3575032"/>
                      <a:ext cx="288000" cy="144000"/>
                    </a:xfrm>
                    <a:prstGeom prst="roundRect">
                      <a:avLst/>
                    </a:prstGeom>
                    <a:solidFill>
                      <a:srgbClr val="FF0000">
                        <a:alpha val="29000"/>
                      </a:srgbClr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4" name="Rounded Rectangle 43">
                      <a:extLst>
                        <a:ext uri="{FF2B5EF4-FFF2-40B4-BE49-F238E27FC236}">
                          <a16:creationId xmlns:a16="http://schemas.microsoft.com/office/drawing/2014/main" id="{64801894-F8C8-E144-BB4B-0B205DE6E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084" y="3575032"/>
                      <a:ext cx="288000" cy="144000"/>
                    </a:xfrm>
                    <a:prstGeom prst="roundRect">
                      <a:avLst/>
                    </a:prstGeom>
                    <a:solidFill>
                      <a:srgbClr val="FF0000">
                        <a:alpha val="29000"/>
                      </a:srgbClr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" name="Rounded Rectangle 44">
                      <a:extLst>
                        <a:ext uri="{FF2B5EF4-FFF2-40B4-BE49-F238E27FC236}">
                          <a16:creationId xmlns:a16="http://schemas.microsoft.com/office/drawing/2014/main" id="{084FA6FD-C4B2-9142-ABCF-BFD74E30C1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3744" y="3575032"/>
                      <a:ext cx="288000" cy="144000"/>
                    </a:xfrm>
                    <a:prstGeom prst="roundRect">
                      <a:avLst/>
                    </a:prstGeom>
                    <a:solidFill>
                      <a:srgbClr val="FF0000">
                        <a:alpha val="29000"/>
                      </a:srgbClr>
                    </a:solidFill>
                    <a:ln>
                      <a:noFill/>
                    </a:ln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D381FA7-C307-AA43-AE9E-3A4AFEEA4012}"/>
                    </a:ext>
                  </a:extLst>
                </p:cNvPr>
                <p:cNvSpPr txBox="1"/>
                <p:nvPr/>
              </p:nvSpPr>
              <p:spPr>
                <a:xfrm>
                  <a:off x="1726820" y="3424110"/>
                  <a:ext cx="941283" cy="307777"/>
                </a:xfrm>
                <a:prstGeom prst="rect">
                  <a:avLst/>
                </a:prstGeom>
                <a:noFill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R2D2-FD</a:t>
                  </a: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0C5A5E7-2802-5840-BCE9-6814BB6C5CA3}"/>
                  </a:ext>
                </a:extLst>
              </p:cNvPr>
              <p:cNvSpPr txBox="1"/>
              <p:nvPr/>
            </p:nvSpPr>
            <p:spPr>
              <a:xfrm>
                <a:off x="3910604" y="3158675"/>
                <a:ext cx="622286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F2D2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4594C4C-5754-3E44-B770-8C7D4E9F6133}"/>
              </a:ext>
            </a:extLst>
          </p:cNvPr>
          <p:cNvGrpSpPr/>
          <p:nvPr/>
        </p:nvGrpSpPr>
        <p:grpSpPr>
          <a:xfrm>
            <a:off x="429207" y="1874991"/>
            <a:ext cx="5792011" cy="831035"/>
            <a:chOff x="429207" y="1907649"/>
            <a:chExt cx="5792011" cy="831035"/>
          </a:xfrm>
        </p:grpSpPr>
        <p:pic>
          <p:nvPicPr>
            <p:cNvPr id="66" name="Picture 10" descr="Resultado de imagen de cern logo">
              <a:extLst>
                <a:ext uri="{FF2B5EF4-FFF2-40B4-BE49-F238E27FC236}">
                  <a16:creationId xmlns:a16="http://schemas.microsoft.com/office/drawing/2014/main" id="{0D92E116-BC00-344D-AB7D-59AC30CC4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07" y="2257285"/>
              <a:ext cx="492241" cy="481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F6C705-75D6-324D-AFF2-ECA391635D37}"/>
                </a:ext>
              </a:extLst>
            </p:cNvPr>
            <p:cNvGrpSpPr/>
            <p:nvPr/>
          </p:nvGrpSpPr>
          <p:grpSpPr>
            <a:xfrm>
              <a:off x="974577" y="1907649"/>
              <a:ext cx="5246641" cy="813469"/>
              <a:chOff x="974577" y="1907649"/>
              <a:chExt cx="5246641" cy="813469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B48E15B3-FE65-DB43-B9C4-8D32CAA0F8B6}"/>
                  </a:ext>
                </a:extLst>
              </p:cNvPr>
              <p:cNvSpPr/>
              <p:nvPr/>
            </p:nvSpPr>
            <p:spPr>
              <a:xfrm>
                <a:off x="974577" y="2184847"/>
                <a:ext cx="3240000" cy="144000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0EB057-0568-4840-807F-E54D6C7869A0}"/>
                  </a:ext>
                </a:extLst>
              </p:cNvPr>
              <p:cNvSpPr txBox="1"/>
              <p:nvPr/>
            </p:nvSpPr>
            <p:spPr>
              <a:xfrm>
                <a:off x="1875438" y="1907649"/>
                <a:ext cx="1619354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SMC, RMC, RMM</a:t>
                </a: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94351FFD-D597-544C-B64A-3EC4E3CCCC3E}"/>
                  </a:ext>
                </a:extLst>
              </p:cNvPr>
              <p:cNvSpPr/>
              <p:nvPr/>
            </p:nvSpPr>
            <p:spPr>
              <a:xfrm>
                <a:off x="2248678" y="2577118"/>
                <a:ext cx="2700000" cy="144000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40A575-5080-1F4C-9D91-85061273F726}"/>
                  </a:ext>
                </a:extLst>
              </p:cNvPr>
              <p:cNvSpPr txBox="1"/>
              <p:nvPr/>
            </p:nvSpPr>
            <p:spPr>
              <a:xfrm>
                <a:off x="3165148" y="2312530"/>
                <a:ext cx="723275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DEMO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EB03A8A-5B95-D742-A03D-1B853ABCD9B1}"/>
                  </a:ext>
                </a:extLst>
              </p:cNvPr>
              <p:cNvGrpSpPr/>
              <p:nvPr/>
            </p:nvGrpSpPr>
            <p:grpSpPr>
              <a:xfrm>
                <a:off x="4326373" y="2184847"/>
                <a:ext cx="1894845" cy="144000"/>
                <a:chOff x="4326373" y="2163827"/>
                <a:chExt cx="1894845" cy="144000"/>
              </a:xfrm>
            </p:grpSpPr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4FEFF839-7F7D-F142-9A01-E7424A1CED42}"/>
                    </a:ext>
                  </a:extLst>
                </p:cNvPr>
                <p:cNvSpPr/>
                <p:nvPr/>
              </p:nvSpPr>
              <p:spPr>
                <a:xfrm>
                  <a:off x="4326373" y="2163827"/>
                  <a:ext cx="288000" cy="144000"/>
                </a:xfrm>
                <a:prstGeom prst="roundRect">
                  <a:avLst/>
                </a:prstGeom>
                <a:solidFill>
                  <a:srgbClr val="FF0000">
                    <a:alpha val="29000"/>
                  </a:srgbClr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1F688896-2A59-AC45-9CAF-7DD623BAD562}"/>
                    </a:ext>
                  </a:extLst>
                </p:cNvPr>
                <p:cNvSpPr/>
                <p:nvPr/>
              </p:nvSpPr>
              <p:spPr>
                <a:xfrm>
                  <a:off x="4728084" y="2163827"/>
                  <a:ext cx="288000" cy="144000"/>
                </a:xfrm>
                <a:prstGeom prst="roundRect">
                  <a:avLst/>
                </a:prstGeom>
                <a:solidFill>
                  <a:srgbClr val="FF0000">
                    <a:alpha val="29000"/>
                  </a:srgbClr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4D3050BA-8733-B14F-8C3B-E608D3B42BC3}"/>
                    </a:ext>
                  </a:extLst>
                </p:cNvPr>
                <p:cNvSpPr/>
                <p:nvPr/>
              </p:nvSpPr>
              <p:spPr>
                <a:xfrm>
                  <a:off x="5129795" y="2163827"/>
                  <a:ext cx="288000" cy="144000"/>
                </a:xfrm>
                <a:prstGeom prst="roundRect">
                  <a:avLst/>
                </a:prstGeom>
                <a:solidFill>
                  <a:srgbClr val="FF0000">
                    <a:alpha val="29000"/>
                  </a:srgbClr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5810A9FC-1273-BA40-98BE-3540B01A8399}"/>
                    </a:ext>
                  </a:extLst>
                </p:cNvPr>
                <p:cNvSpPr/>
                <p:nvPr/>
              </p:nvSpPr>
              <p:spPr>
                <a:xfrm>
                  <a:off x="5531506" y="2163827"/>
                  <a:ext cx="288000" cy="144000"/>
                </a:xfrm>
                <a:prstGeom prst="roundRect">
                  <a:avLst/>
                </a:prstGeom>
                <a:solidFill>
                  <a:srgbClr val="FF0000">
                    <a:alpha val="29000"/>
                  </a:srgbClr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26AD1FB6-8C98-E54D-A985-86A70CA06028}"/>
                    </a:ext>
                  </a:extLst>
                </p:cNvPr>
                <p:cNvSpPr/>
                <p:nvPr/>
              </p:nvSpPr>
              <p:spPr>
                <a:xfrm>
                  <a:off x="5933218" y="2163827"/>
                  <a:ext cx="288000" cy="144000"/>
                </a:xfrm>
                <a:prstGeom prst="roundRect">
                  <a:avLst/>
                </a:prstGeom>
                <a:solidFill>
                  <a:srgbClr val="FF0000">
                    <a:alpha val="29000"/>
                  </a:srgbClr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662D710-05DE-414B-83FF-5398B5B59472}"/>
              </a:ext>
            </a:extLst>
          </p:cNvPr>
          <p:cNvSpPr txBox="1"/>
          <p:nvPr/>
        </p:nvSpPr>
        <p:spPr>
          <a:xfrm>
            <a:off x="2114137" y="61883"/>
            <a:ext cx="4792723" cy="1200329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An Ambitious</a:t>
            </a:r>
          </a:p>
          <a:p>
            <a:pPr algn="ctr"/>
            <a:r>
              <a:rPr lang="en-US" sz="3600" dirty="0"/>
              <a:t>LTS Magnet Roadmap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CDF0ED3-3F7C-9C40-93BE-4F10EC66A533}"/>
              </a:ext>
            </a:extLst>
          </p:cNvPr>
          <p:cNvGrpSpPr/>
          <p:nvPr/>
        </p:nvGrpSpPr>
        <p:grpSpPr>
          <a:xfrm>
            <a:off x="5645362" y="5043053"/>
            <a:ext cx="2912063" cy="416045"/>
            <a:chOff x="5644195" y="5050736"/>
            <a:chExt cx="2912063" cy="41604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511790F-BA13-584E-828F-1BF046B92FE4}"/>
                </a:ext>
              </a:extLst>
            </p:cNvPr>
            <p:cNvGrpSpPr/>
            <p:nvPr/>
          </p:nvGrpSpPr>
          <p:grpSpPr>
            <a:xfrm>
              <a:off x="5644195" y="5050736"/>
              <a:ext cx="2004057" cy="416045"/>
              <a:chOff x="5160489" y="5353411"/>
              <a:chExt cx="2004057" cy="416045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A0C44D0D-755A-8749-B27B-D6D9570BB427}"/>
                  </a:ext>
                </a:extLst>
              </p:cNvPr>
              <p:cNvSpPr/>
              <p:nvPr/>
            </p:nvSpPr>
            <p:spPr>
              <a:xfrm>
                <a:off x="5160489" y="5625456"/>
                <a:ext cx="1980000" cy="144000"/>
              </a:xfrm>
              <a:prstGeom prst="round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ABD8742-AB47-0B4A-AFA0-1327F7DADC1F}"/>
                  </a:ext>
                </a:extLst>
              </p:cNvPr>
              <p:cNvSpPr txBox="1"/>
              <p:nvPr/>
            </p:nvSpPr>
            <p:spPr>
              <a:xfrm>
                <a:off x="5170089" y="5353411"/>
                <a:ext cx="1994457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Models and prototypes</a:t>
                </a:r>
              </a:p>
            </p:txBody>
          </p:sp>
        </p:grp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794A1B80-9CFB-A041-A977-11432691CDC5}"/>
                </a:ext>
              </a:extLst>
            </p:cNvPr>
            <p:cNvSpPr/>
            <p:nvPr/>
          </p:nvSpPr>
          <p:spPr>
            <a:xfrm>
              <a:off x="7818795" y="5315559"/>
              <a:ext cx="288000" cy="144000"/>
            </a:xfrm>
            <a:prstGeom prst="roundRect">
              <a:avLst/>
            </a:prstGeom>
            <a:solidFill>
              <a:srgbClr val="0070C0">
                <a:alpha val="29000"/>
              </a:srgb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11F038B8-F9FD-0C4E-ADEE-35B50EEA10D2}"/>
                </a:ext>
              </a:extLst>
            </p:cNvPr>
            <p:cNvSpPr/>
            <p:nvPr/>
          </p:nvSpPr>
          <p:spPr>
            <a:xfrm>
              <a:off x="8268258" y="5315559"/>
              <a:ext cx="288000" cy="144000"/>
            </a:xfrm>
            <a:prstGeom prst="roundRect">
              <a:avLst/>
            </a:prstGeom>
            <a:solidFill>
              <a:srgbClr val="0070C0">
                <a:alpha val="29000"/>
              </a:srgb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2A62A27-5BEA-7947-9C39-7C655B8592F2}"/>
              </a:ext>
            </a:extLst>
          </p:cNvPr>
          <p:cNvGrpSpPr/>
          <p:nvPr/>
        </p:nvGrpSpPr>
        <p:grpSpPr>
          <a:xfrm>
            <a:off x="5645622" y="3175363"/>
            <a:ext cx="2912063" cy="416045"/>
            <a:chOff x="5644195" y="5050736"/>
            <a:chExt cx="2912063" cy="416045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F10F9BB-A72E-BB47-835E-95E22DC3956A}"/>
                </a:ext>
              </a:extLst>
            </p:cNvPr>
            <p:cNvGrpSpPr/>
            <p:nvPr/>
          </p:nvGrpSpPr>
          <p:grpSpPr>
            <a:xfrm>
              <a:off x="5644195" y="5050736"/>
              <a:ext cx="2004057" cy="416045"/>
              <a:chOff x="5160489" y="5353411"/>
              <a:chExt cx="2004057" cy="416045"/>
            </a:xfrm>
          </p:grpSpPr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352851FB-F380-1840-8E17-704BCBB23480}"/>
                  </a:ext>
                </a:extLst>
              </p:cNvPr>
              <p:cNvSpPr/>
              <p:nvPr/>
            </p:nvSpPr>
            <p:spPr>
              <a:xfrm>
                <a:off x="5160489" y="5625456"/>
                <a:ext cx="1980000" cy="144000"/>
              </a:xfrm>
              <a:prstGeom prst="roundRect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465ABBE-DF4D-8D40-841A-C060E400D61B}"/>
                  </a:ext>
                </a:extLst>
              </p:cNvPr>
              <p:cNvSpPr txBox="1"/>
              <p:nvPr/>
            </p:nvSpPr>
            <p:spPr>
              <a:xfrm>
                <a:off x="5170089" y="5353411"/>
                <a:ext cx="1994457" cy="30777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Models and prototypes</a:t>
                </a:r>
              </a:p>
            </p:txBody>
          </p:sp>
        </p:grp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188C3729-CF00-3A44-9A1A-1C4234C5B285}"/>
                </a:ext>
              </a:extLst>
            </p:cNvPr>
            <p:cNvSpPr/>
            <p:nvPr/>
          </p:nvSpPr>
          <p:spPr>
            <a:xfrm>
              <a:off x="7818795" y="5315559"/>
              <a:ext cx="288000" cy="144000"/>
            </a:xfrm>
            <a:prstGeom prst="round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1E83772-C765-8640-BD69-CFC9D5950416}"/>
                </a:ext>
              </a:extLst>
            </p:cNvPr>
            <p:cNvSpPr/>
            <p:nvPr/>
          </p:nvSpPr>
          <p:spPr>
            <a:xfrm>
              <a:off x="8268258" y="5315559"/>
              <a:ext cx="288000" cy="144000"/>
            </a:xfrm>
            <a:prstGeom prst="roundRect">
              <a:avLst/>
            </a:prstGeom>
            <a:solidFill>
              <a:srgbClr val="FF0000">
                <a:alpha val="29000"/>
              </a:srgb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id="{9D3F0F82-2421-CC46-865A-B9B61A1E6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68195"/>
      </p:ext>
    </p:extLst>
  </p:cSld>
  <p:clrMapOvr>
    <a:masterClrMapping/>
  </p:clrMapOvr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3872</TotalTime>
  <Words>689</Words>
  <Application>Microsoft Macintosh PowerPoint</Application>
  <PresentationFormat>On-screen Show (4:3)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CERN(4-3)</vt:lpstr>
      <vt:lpstr>A new Test Facility  for the Development of  High-Field Accelerator Magnets</vt:lpstr>
      <vt:lpstr>CERN interest in a new facility</vt:lpstr>
      <vt:lpstr>Specification for a new test facility</vt:lpstr>
      <vt:lpstr>On the magnet bore</vt:lpstr>
      <vt:lpstr>The additional benefits (to CERN)</vt:lpstr>
      <vt:lpstr>1. from FRESCA2 to HEPdipo</vt:lpstr>
      <vt:lpstr>2. relevance to DEMO</vt:lpstr>
      <vt:lpstr>HFM – what is it ?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Luca Bottura</cp:lastModifiedBy>
  <cp:revision>155</cp:revision>
  <dcterms:created xsi:type="dcterms:W3CDTF">2012-11-30T11:04:26Z</dcterms:created>
  <dcterms:modified xsi:type="dcterms:W3CDTF">2020-06-11T14:17:25Z</dcterms:modified>
</cp:coreProperties>
</file>