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8" r:id="rId2"/>
    <p:sldId id="920" r:id="rId3"/>
    <p:sldId id="926" r:id="rId4"/>
    <p:sldId id="923" r:id="rId5"/>
    <p:sldId id="930" r:id="rId6"/>
    <p:sldId id="922" r:id="rId7"/>
    <p:sldId id="945" r:id="rId8"/>
    <p:sldId id="944" r:id="rId9"/>
    <p:sldId id="931" r:id="rId10"/>
    <p:sldId id="933" r:id="rId11"/>
    <p:sldId id="932" r:id="rId12"/>
    <p:sldId id="941" r:id="rId13"/>
    <p:sldId id="935" r:id="rId14"/>
    <p:sldId id="947" r:id="rId15"/>
    <p:sldId id="928" r:id="rId16"/>
  </p:sldIdLst>
  <p:sldSz cx="9144000" cy="6858000" type="screen4x3"/>
  <p:notesSz cx="7315200" cy="96012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entury Gothic" panose="020B050202020202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0099"/>
    <a:srgbClr val="044D7A"/>
    <a:srgbClr val="045486"/>
    <a:srgbClr val="04619A"/>
    <a:srgbClr val="008000"/>
    <a:srgbClr val="CCFFFF"/>
    <a:srgbClr val="FFFF99"/>
    <a:srgbClr val="CCEC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8053" autoAdjust="0"/>
    <p:restoredTop sz="94660"/>
  </p:normalViewPr>
  <p:slideViewPr>
    <p:cSldViewPr>
      <p:cViewPr varScale="1">
        <p:scale>
          <a:sx n="107" d="100"/>
          <a:sy n="107" d="100"/>
        </p:scale>
        <p:origin x="114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6697663" y="9131300"/>
            <a:ext cx="573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860" tIns="62735" rIns="128860" bIns="62735" anchor="ctr">
            <a:spAutoFit/>
          </a:bodyPr>
          <a:lstStyle/>
          <a:p>
            <a:pPr algn="r" defTabSz="1296988"/>
            <a:fld id="{01854CDD-3F57-4A65-9176-59008E2396AF}" type="slidenum">
              <a:rPr lang="en-US" sz="2000">
                <a:latin typeface="Arial" pitchFamily="34" charset="0"/>
              </a:rPr>
              <a:pPr algn="r" defTabSz="1296988"/>
              <a:t>‹#›</a:t>
            </a:fld>
            <a:endParaRPr 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024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2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28860" tIns="62735" rIns="128860" bIns="627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723900"/>
            <a:ext cx="4786313" cy="3589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6697663" y="9131300"/>
            <a:ext cx="573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860" tIns="62735" rIns="128860" bIns="62735" anchor="ctr">
            <a:spAutoFit/>
          </a:bodyPr>
          <a:lstStyle/>
          <a:p>
            <a:pPr algn="r" defTabSz="1296988"/>
            <a:fld id="{484F36B5-0298-4D8C-814E-75A332A277B7}" type="slidenum">
              <a:rPr lang="en-US" sz="2000">
                <a:latin typeface="Arial" pitchFamily="34" charset="0"/>
              </a:rPr>
              <a:pPr algn="r" defTabSz="1296988"/>
              <a:t>‹#›</a:t>
            </a:fld>
            <a:endParaRPr 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496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599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804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417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745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864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424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394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964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539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380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083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879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621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722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7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5765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8475" y="38100"/>
            <a:ext cx="2105025" cy="62865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"/>
            <a:ext cx="6162675" cy="6286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4182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0" y="38100"/>
            <a:ext cx="8420100" cy="628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1872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0105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2832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1672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193800"/>
            <a:ext cx="3803650" cy="513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450" y="1193800"/>
            <a:ext cx="3803650" cy="513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1367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3758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1610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881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8960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798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">
            <a:extLst>
              <a:ext uri="{FF2B5EF4-FFF2-40B4-BE49-F238E27FC236}">
                <a16:creationId xmlns:a16="http://schemas.microsoft.com/office/drawing/2014/main" id="{1EA6A980-91C5-49D5-9EA0-D0E149D51BFE}"/>
              </a:ext>
            </a:extLst>
          </p:cNvPr>
          <p:cNvSpPr txBox="1">
            <a:spLocks/>
          </p:cNvSpPr>
          <p:nvPr userDrawn="1"/>
        </p:nvSpPr>
        <p:spPr>
          <a:xfrm>
            <a:off x="0" y="6346817"/>
            <a:ext cx="9143999" cy="521574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 fontScale="92500" lnSpcReduction="20000"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endParaRPr lang="en-US" sz="3600" kern="0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6781800" y="6477000"/>
            <a:ext cx="3642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E90346AF-ACFB-4C64-9BFA-79D3B779B3BC}" type="slidenum">
              <a:rPr lang="en-US" sz="12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C079AE-4A9A-4A62-8DB7-254982D7F3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410" y="6346817"/>
            <a:ext cx="1951212" cy="4973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0926C6-FD59-459C-AA95-DABE5BD6B67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2" y="6346817"/>
            <a:ext cx="598756" cy="5111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687BA9-1459-4E58-A0E9-202DA26708A2}"/>
              </a:ext>
            </a:extLst>
          </p:cNvPr>
          <p:cNvSpPr txBox="1"/>
          <p:nvPr userDrawn="1"/>
        </p:nvSpPr>
        <p:spPr>
          <a:xfrm>
            <a:off x="3158844" y="6477000"/>
            <a:ext cx="2596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Sabbi - Test Facility Dipole Overview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A97FC1-EBAD-40D8-85B2-AACAD2F5E9D0}"/>
              </a:ext>
            </a:extLst>
          </p:cNvPr>
          <p:cNvSpPr txBox="1"/>
          <p:nvPr userDrawn="1"/>
        </p:nvSpPr>
        <p:spPr>
          <a:xfrm>
            <a:off x="691255" y="6477000"/>
            <a:ext cx="1696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TDF CDR, June 11, 2020 </a:t>
            </a:r>
          </a:p>
        </p:txBody>
      </p:sp>
      <p:sp>
        <p:nvSpPr>
          <p:cNvPr id="27" name="Rectangle">
            <a:extLst>
              <a:ext uri="{FF2B5EF4-FFF2-40B4-BE49-F238E27FC236}">
                <a16:creationId xmlns:a16="http://schemas.microsoft.com/office/drawing/2014/main" id="{E280F3CE-4C41-46A0-A367-7C67A4D44EB9}"/>
              </a:ext>
            </a:extLst>
          </p:cNvPr>
          <p:cNvSpPr txBox="1">
            <a:spLocks/>
          </p:cNvSpPr>
          <p:nvPr userDrawn="1"/>
        </p:nvSpPr>
        <p:spPr>
          <a:xfrm>
            <a:off x="0" y="6927"/>
            <a:ext cx="9143999" cy="685801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endParaRPr lang="en-US" sz="3600" kern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—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3C5A3-8675-435E-A2DE-9DA1E5691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56388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7115" y="3657600"/>
            <a:ext cx="8458200" cy="358140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dirty="0"/>
              <a:t>G. Sabbi, LBNL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TFD Conceptual Design Review</a:t>
            </a:r>
            <a:br>
              <a:rPr lang="en-US" sz="2800" dirty="0"/>
            </a:br>
            <a:r>
              <a:rPr lang="en-US" sz="2800" dirty="0"/>
              <a:t>June 11, 2020 </a:t>
            </a:r>
            <a:endParaRPr lang="en-US" sz="2800" i="1" dirty="0"/>
          </a:p>
        </p:txBody>
      </p:sp>
      <p:pic>
        <p:nvPicPr>
          <p:cNvPr id="8" name="Picture 47" descr="RGB_White-Seal_White-Mark_SC_Horizont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115" y="143242"/>
            <a:ext cx="2286000" cy="42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6761"/>
            <a:ext cx="2898775" cy="48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DC1B25-8028-4F21-8F12-68605E4120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229" y="36493"/>
            <a:ext cx="760543" cy="649307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7B017984-2A2D-44BC-A164-F416B7AA05CF}"/>
              </a:ext>
            </a:extLst>
          </p:cNvPr>
          <p:cNvSpPr txBox="1">
            <a:spLocks/>
          </p:cNvSpPr>
          <p:nvPr/>
        </p:nvSpPr>
        <p:spPr>
          <a:xfrm>
            <a:off x="0" y="2286000"/>
            <a:ext cx="9143999" cy="826858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r>
              <a:rPr lang="en-US" sz="3600" kern="0" dirty="0"/>
              <a:t>Test Facility Dipole Design Overview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95656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FRESCA2 Design Study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88EE9B-3267-41FF-8B36-17544600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466" y="762000"/>
            <a:ext cx="3164934" cy="47898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057DCB-FA84-48D2-BE29-9E4F23E60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575" y="5578620"/>
            <a:ext cx="3185825" cy="669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F8EEC9-1EA2-44CA-A2F1-78B15A9DF410}"/>
              </a:ext>
            </a:extLst>
          </p:cNvPr>
          <p:cNvSpPr txBox="1"/>
          <p:nvPr/>
        </p:nvSpPr>
        <p:spPr>
          <a:xfrm>
            <a:off x="152400" y="685800"/>
            <a:ext cx="5598066" cy="5745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Goal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upgrade of FRESCA facility at CERN</a:t>
            </a:r>
          </a:p>
          <a:p>
            <a:pPr>
              <a:spcAft>
                <a:spcPts val="200"/>
              </a:spcAft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Round bore 100+ mm diameter and 13+ T field</a:t>
            </a:r>
          </a:p>
          <a:p>
            <a:pPr>
              <a:spcAft>
                <a:spcPts val="200"/>
              </a:spcAft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200"/>
              </a:spcAft>
            </a:pP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Detailed analysis of cos</a:t>
            </a:r>
            <a:r>
              <a:rPr lang="en-US" sz="1800" i="1" dirty="0">
                <a:latin typeface="Symbol" panose="05050102010706020507" pitchFamily="18" charset="2"/>
                <a:cs typeface="Calibri" panose="020F0502020204030204" pitchFamily="34" charset="0"/>
              </a:rPr>
              <a:t>q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 and block design options:</a:t>
            </a:r>
          </a:p>
          <a:p>
            <a:pPr>
              <a:spcAft>
                <a:spcPts val="200"/>
              </a:spcAft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Historical review (in particular D20 and HD2)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Optimization, analysis and comparison of magnetic and mechanical performance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based on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realistic and consistent (two double-layers) designs of each type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Qualitative comparison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magnetic/mechanical aspects, end geometry, tooling parts and fabrication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 type layout was selected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citing advantages in design and fabrication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Details of design/fabrication/test in P. Ferracin talk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89E3F1-8342-44BE-A727-4BE3080FF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952" y="3124200"/>
            <a:ext cx="2630648" cy="15864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97E1F7-6565-456E-AAF6-E6F0287B7A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802" y="3186621"/>
            <a:ext cx="2526076" cy="150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65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762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HEPdipo Design Study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B2547D-D02F-4C0A-B111-E0A78CF46ABB}"/>
              </a:ext>
            </a:extLst>
          </p:cNvPr>
          <p:cNvSpPr txBox="1"/>
          <p:nvPr/>
        </p:nvSpPr>
        <p:spPr>
          <a:xfrm>
            <a:off x="232428" y="5562600"/>
            <a:ext cx="867914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Reference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P. Bruzzone et al., “Conceptual Design of a Large Aperture Dipole for Testing of Cables and Insert Coils at High Field”,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TASC Vol. 28, No. 3, April 2018, Art. # 4005505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F3467C-3CDA-40BB-80F3-8B61A8F34E4D}"/>
              </a:ext>
            </a:extLst>
          </p:cNvPr>
          <p:cNvSpPr txBox="1"/>
          <p:nvPr/>
        </p:nvSpPr>
        <p:spPr>
          <a:xfrm>
            <a:off x="232427" y="838200"/>
            <a:ext cx="5253973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 EDIPO magnet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irreversibly damaged in 2017 due to an unprotected quench.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The facility infrastructure was not damaged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collaboration of PSI, CERN, F4E and LBNL was established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study a replacement of EDIPO with a higher field target (14-15 T vs. 12.4 T)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Two main options were considered, both cases used a racetrack (block/saddle) coil layout with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either an upgraded CICC or Rutherford cable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FRESCA2 design choice and further supported by rectangular vs. round bore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Field increase for CICC was found to be limited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Both a graded and non-graded Rutherford cable option were considered: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non-graded option was preferred to lower risk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7A6A895-915D-4298-B9EF-0436888CA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554" y="1204987"/>
            <a:ext cx="3101843" cy="176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5FC7712-2816-4FDD-A1B6-C80E5B370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720" y="3590257"/>
            <a:ext cx="3101843" cy="1625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2DEDF6-4D60-4044-8714-3599B73F042B}"/>
              </a:ext>
            </a:extLst>
          </p:cNvPr>
          <p:cNvSpPr txBox="1"/>
          <p:nvPr/>
        </p:nvSpPr>
        <p:spPr>
          <a:xfrm>
            <a:off x="6096000" y="779718"/>
            <a:ext cx="2092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Graded (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8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sc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=64 cm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52EA62-D863-408A-977A-B64F6F21B0EF}"/>
              </a:ext>
            </a:extLst>
          </p:cNvPr>
          <p:cNvSpPr txBox="1"/>
          <p:nvPr/>
        </p:nvSpPr>
        <p:spPr>
          <a:xfrm>
            <a:off x="5805856" y="3122173"/>
            <a:ext cx="267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Non-Graded (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8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sc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=105 cm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78320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39700"/>
            <a:ext cx="8839200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Performance Targets and Design Approach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E01D5D-7C38-4214-B281-8DDD72DDF485}"/>
              </a:ext>
            </a:extLst>
          </p:cNvPr>
          <p:cNvSpPr txBox="1"/>
          <p:nvPr/>
        </p:nvSpPr>
        <p:spPr>
          <a:xfrm>
            <a:off x="432510" y="863054"/>
            <a:ext cx="8025690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Field: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T </a:t>
            </a:r>
            <a:r>
              <a:rPr lang="en-US" sz="1800" u="sng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target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~15% margin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on the load line at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1.9 K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Users are interested in the highest possible field, reflected in guidance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Setting a 16 T goal helps fully optimize the design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 conservative pre-load target (e.g. 14 T) will be implemented in the first assembly cycle and optimized as needed based on test results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15 T is used as reference for operation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 layout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focusing on block-type, non-graded coil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Block-coil follows from EDIPO/LD1/FRESCA2 studies, FRESCA2 performance demonstration, and rectangular bore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Non-graded coil can reach 16 T at 85% SSL (1.9K) with less development time/risk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 quality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at the ~10 unit level for consistent comparison of options</a:t>
            </a:r>
            <a:endParaRPr lang="en-US" sz="1600" i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 engineering, parts, tooling and fabrication procedures will be based on FRESCA2 experience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(see talks by P. Ferracin and R. Hafalia)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Larger/rectangular aperture and higher field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leads to a different design optimization relative to FRESCA2</a:t>
            </a:r>
            <a:endParaRPr lang="en-US" sz="1800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Mechanical performance is the main driver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and determines the detailed design of the coil geometry, bore structure, inter-coil spacers etc.</a:t>
            </a:r>
          </a:p>
        </p:txBody>
      </p:sp>
    </p:spTree>
    <p:extLst>
      <p:ext uri="{BB962C8B-B14F-4D97-AF65-F5344CB8AC3E}">
        <p14:creationId xmlns:p14="http://schemas.microsoft.com/office/powerpoint/2010/main" val="1191146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76200"/>
            <a:ext cx="8364537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Design status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FCA90C-EE72-466D-B0F2-8FFF4C902B36}"/>
              </a:ext>
            </a:extLst>
          </p:cNvPr>
          <p:cNvSpPr txBox="1"/>
          <p:nvPr/>
        </p:nvSpPr>
        <p:spPr>
          <a:xfrm>
            <a:off x="398463" y="831532"/>
            <a:ext cx="8440493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Wire: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highest J</a:t>
            </a:r>
            <a:r>
              <a:rPr lang="en-US" sz="1800" baseline="-25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/I</a:t>
            </a:r>
            <a:r>
              <a:rPr lang="en-US" sz="1800" baseline="-25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desired: considering modified 108/127 or FCC 169 (I. Pong)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Cable: target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44 strands, 1.1 mm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; alternative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 strands, 1 mm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as a backup option following FRESCA2 and HD/LD experience (I. Pong)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non-graded coil layout was selected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over graded coil after comparing performance potential and fabrication challenges (D. Arbelaez)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Energy extraction can provide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 magnet discharge after a quench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 terms of voltages and hot spot temperatures (D. Arbelaez)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Mechanical optimization resulted in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 coil stresses at all steps with 16 T preload and strict criteria on allowed tension at the pole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(G. Vallone)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Two non-graded block coil layouts - “LD” and “FRESCA2” - were compared and the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LD layout was selected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(D. Arbelaez, G. Vallone)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Bore structural design meets aperture requirements but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 optimization will be performed taking into account user feedback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(G. Vallone)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CAD models are consistent with dimensional/weight limits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agreed upon with the test facility. Some reduction in length is expected with further optimization  (R. Hafalia)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FRESCA2 provides a solid basis for TFD design approach, performance expectations, coil tooling and fabrication processes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(P. Ferracin, R. Hafalia)</a:t>
            </a:r>
          </a:p>
        </p:txBody>
      </p:sp>
    </p:spTree>
    <p:extLst>
      <p:ext uri="{BB962C8B-B14F-4D97-AF65-F5344CB8AC3E}">
        <p14:creationId xmlns:p14="http://schemas.microsoft.com/office/powerpoint/2010/main" val="3258453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149718" y="139700"/>
            <a:ext cx="8841881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Design Highlights: Mechanical Optimization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0BC7D20-46E4-41B4-9161-A4EE0BEF6954}"/>
              </a:ext>
            </a:extLst>
          </p:cNvPr>
          <p:cNvSpPr>
            <a:spLocks noGrp="1"/>
          </p:cNvSpPr>
          <p:nvPr/>
        </p:nvSpPr>
        <p:spPr>
          <a:xfrm>
            <a:off x="149719" y="4876800"/>
            <a:ext cx="4422281" cy="130965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288925" indent="-227013" algn="l" rtl="0" eaLnBrk="1" fontAlgn="base" hangingPunct="1">
              <a:spcBef>
                <a:spcPts val="900"/>
              </a:spcBef>
              <a:spcAft>
                <a:spcPct val="0"/>
              </a:spcAft>
              <a:buSzPct val="85000"/>
              <a:buFont typeface="Arial"/>
              <a:buChar char="•"/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</a:defRPr>
            </a:lvl2pPr>
            <a:lvl3pPr marL="458788" indent="-177800" algn="l" rtl="0" eaLnBrk="1" fontAlgn="base" hangingPunct="1">
              <a:spcBef>
                <a:spcPts val="500"/>
              </a:spcBef>
              <a:spcAft>
                <a:spcPct val="0"/>
              </a:spcAft>
              <a:buSzPct val="75000"/>
              <a:buFont typeface="Lucida Grande" pitchFamily="-109" charset="0"/>
              <a:buChar char="–"/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</a:defRPr>
            </a:lvl3pPr>
            <a:lvl4pPr marL="687388" indent="-177800" algn="l" rtl="0" eaLnBrk="1" fontAlgn="base" hangingPunct="1">
              <a:spcBef>
                <a:spcPts val="400"/>
              </a:spcBef>
              <a:spcAft>
                <a:spcPct val="0"/>
              </a:spcAft>
              <a:buSzPct val="50000"/>
              <a:buFont typeface="Arial"/>
              <a:buChar char="•"/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</a:defRPr>
            </a:lvl4pPr>
            <a:lvl5pPr marL="1146175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 stress at R.T.: 128 MPa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 stress at cold: 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168 MPa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 stress at 16 T, in high field region: 122 MPa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 stress at 16 T, in low field region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173 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MPa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20C3ED-E574-4014-B233-AC8AA233B532}"/>
              </a:ext>
            </a:extLst>
          </p:cNvPr>
          <p:cNvSpPr txBox="1"/>
          <p:nvPr/>
        </p:nvSpPr>
        <p:spPr>
          <a:xfrm>
            <a:off x="281818" y="858833"/>
            <a:ext cx="863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With stringent design criteria on coil stress, maximum pole-coil tension and material limits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DEA173-EBFD-40DC-BEA6-979F716FA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35" y="1338534"/>
            <a:ext cx="1735564" cy="1708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85B268-3A19-406C-8AE6-E05649C7AB92}"/>
              </a:ext>
            </a:extLst>
          </p:cNvPr>
          <p:cNvSpPr txBox="1"/>
          <p:nvPr/>
        </p:nvSpPr>
        <p:spPr>
          <a:xfrm>
            <a:off x="1334773" y="1506379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“FRESCA2”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6EF7D2F-824C-4F29-9E2E-DD2B8FE1344E}"/>
              </a:ext>
            </a:extLst>
          </p:cNvPr>
          <p:cNvSpPr>
            <a:spLocks noGrp="1"/>
          </p:cNvSpPr>
          <p:nvPr/>
        </p:nvSpPr>
        <p:spPr>
          <a:xfrm>
            <a:off x="4559169" y="4877310"/>
            <a:ext cx="4584831" cy="130838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288925" indent="-227013" algn="l" rtl="0" eaLnBrk="1" fontAlgn="base" hangingPunct="1">
              <a:spcBef>
                <a:spcPts val="900"/>
              </a:spcBef>
              <a:spcAft>
                <a:spcPct val="0"/>
              </a:spcAft>
              <a:buSzPct val="85000"/>
              <a:buFont typeface="Arial"/>
              <a:buChar char="•"/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</a:defRPr>
            </a:lvl2pPr>
            <a:lvl3pPr marL="458788" indent="-177800" algn="l" rtl="0" eaLnBrk="1" fontAlgn="base" hangingPunct="1">
              <a:spcBef>
                <a:spcPts val="500"/>
              </a:spcBef>
              <a:spcAft>
                <a:spcPct val="0"/>
              </a:spcAft>
              <a:buSzPct val="75000"/>
              <a:buFont typeface="Lucida Grande" pitchFamily="-109" charset="0"/>
              <a:buChar char="–"/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</a:defRPr>
            </a:lvl3pPr>
            <a:lvl4pPr marL="687388" indent="-177800" algn="l" rtl="0" eaLnBrk="1" fontAlgn="base" hangingPunct="1">
              <a:spcBef>
                <a:spcPts val="400"/>
              </a:spcBef>
              <a:spcAft>
                <a:spcPct val="0"/>
              </a:spcAft>
              <a:buSzPct val="50000"/>
              <a:buFont typeface="Arial"/>
              <a:buChar char="•"/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</a:defRPr>
            </a:lvl4pPr>
            <a:lvl5pPr marL="1146175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 stress at R.T.: 128 MPa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 stress at cold: 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145 MPa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 stress at 16 T, in high field region: 131 MPa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 stress at 16 T, in low field region: 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166 MPa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 descr="A close up of graphics&#10;&#10;Description automatically generated">
            <a:extLst>
              <a:ext uri="{FF2B5EF4-FFF2-40B4-BE49-F238E27FC236}">
                <a16:creationId xmlns:a16="http://schemas.microsoft.com/office/drawing/2014/main" id="{7188C525-AB31-4C80-AC93-9DA4869477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" t="4713" r="27605" b="4260"/>
          <a:stretch/>
        </p:blipFill>
        <p:spPr>
          <a:xfrm>
            <a:off x="4799564" y="1317925"/>
            <a:ext cx="1742675" cy="1709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5C3201-DB60-4FC8-AC2B-A6B2CB95F532}"/>
              </a:ext>
            </a:extLst>
          </p:cNvPr>
          <p:cNvSpPr txBox="1"/>
          <p:nvPr/>
        </p:nvSpPr>
        <p:spPr>
          <a:xfrm>
            <a:off x="6172200" y="1533317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“LD”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2D87EEC-16B8-4283-8928-CE835AC65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4901" y="1519826"/>
            <a:ext cx="2005098" cy="15070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23BC5A-D996-425B-90D2-5F1891EAD3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2117" y="3189807"/>
            <a:ext cx="2040500" cy="15337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BE3B5F-3A24-4994-9646-AC95472B10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4901" y="3189342"/>
            <a:ext cx="2041736" cy="15346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36CA146-8D3F-44CD-8982-D636514C65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3938" y="1533317"/>
            <a:ext cx="1986499" cy="14936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5945A5-EEA5-4A38-8204-AD83B88B32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818" y="3215362"/>
            <a:ext cx="1986499" cy="14936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9308C8E-37CA-494C-9B24-22655602CD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0602" y="3215363"/>
            <a:ext cx="1986498" cy="149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6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D2A271-D4AE-4023-8814-D44387325AED}"/>
              </a:ext>
            </a:extLst>
          </p:cNvPr>
          <p:cNvSpPr txBox="1"/>
          <p:nvPr/>
        </p:nvSpPr>
        <p:spPr>
          <a:xfrm>
            <a:off x="351752" y="959093"/>
            <a:ext cx="8440493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Magnet </a:t>
            </a: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specifications, performance targets and test facility interfaces have been defined and documented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Several parameters are still specified as ranges and will be finalized during the final design phase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We are </a:t>
            </a: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taking full advantage of the extensive technical background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provided by previous design and development of large aperture, high field Nb</a:t>
            </a:r>
            <a:r>
              <a:rPr lang="en-US" sz="1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Sn dipoles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Analysis and </a:t>
            </a: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 of different design options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Design of </a:t>
            </a: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parts, tooling, and fabrication processes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Support </a:t>
            </a: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Building on this past work, we have been able to make </a:t>
            </a: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 improvements in critical areas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particularly regarding coil stress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16 T pre-load under strict design criteria on allowed tension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 150 MPa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at cool-down (near pole); &lt; 170 MPa at 16 T (in the low field area)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Review feedback is required to </a:t>
            </a: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transition from conceptual design phase to detailed/final design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and magnet engineering </a:t>
            </a:r>
          </a:p>
        </p:txBody>
      </p:sp>
    </p:spTree>
    <p:extLst>
      <p:ext uri="{BB962C8B-B14F-4D97-AF65-F5344CB8AC3E}">
        <p14:creationId xmlns:p14="http://schemas.microsoft.com/office/powerpoint/2010/main" val="2629863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Presentation Outline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6D247D-AC04-411D-B50F-EAC9ED383CD1}"/>
              </a:ext>
            </a:extLst>
          </p:cNvPr>
          <p:cNvSpPr txBox="1"/>
          <p:nvPr/>
        </p:nvSpPr>
        <p:spPr>
          <a:xfrm>
            <a:off x="1570832" y="1536174"/>
            <a:ext cx="6172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User requirements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Test facility interfaces and specifications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Past development of large bore, high field Nb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Sn dipoles for HEP and FES</a:t>
            </a:r>
          </a:p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How we are incorporating this experience to accelerate the TFD development and reduce risk 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Performance targets and optimization strategy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Design status and highlights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191759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User Requirements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8811D2-A260-4742-B898-EE6F90650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014" y="746127"/>
            <a:ext cx="3477227" cy="4061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AE17E5-37BA-4F8A-BA94-E33F7A011BF7}"/>
              </a:ext>
            </a:extLst>
          </p:cNvPr>
          <p:cNvSpPr txBox="1"/>
          <p:nvPr/>
        </p:nvSpPr>
        <p:spPr>
          <a:xfrm>
            <a:off x="228599" y="762000"/>
            <a:ext cx="5181601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latin typeface="Calibri" panose="020F0502020204030204" pitchFamily="34" charset="0"/>
                <a:cs typeface="Calibri" panose="020F0502020204030204" pitchFamily="34" charset="0"/>
              </a:rPr>
              <a:t>Two main sources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HEPdipo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study (EDIPO upgrade at PSI)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US </a:t>
            </a:r>
            <a:r>
              <a:rPr lang="en-US" sz="2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survey</a:t>
            </a: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u="sng" dirty="0">
                <a:latin typeface="Calibri" panose="020F0502020204030204" pitchFamily="34" charset="0"/>
                <a:cs typeface="Calibri" panose="020F0502020204030204" pitchFamily="34" charset="0"/>
              </a:rPr>
              <a:t>Key US input on </a:t>
            </a:r>
            <a:r>
              <a:rPr lang="en-US" sz="2200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applied magnetic field (§2)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“Highest possible field”: </a:t>
            </a:r>
            <a:r>
              <a:rPr lang="en-US" sz="2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≥15 T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with Nb</a:t>
            </a:r>
            <a:r>
              <a:rPr 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Sn </a:t>
            </a:r>
            <a:r>
              <a:rPr lang="en-US" sz="2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1.9 K</a:t>
            </a: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u="sng" dirty="0">
                <a:latin typeface="Calibri" panose="020F0502020204030204" pitchFamily="34" charset="0"/>
                <a:cs typeface="Calibri" panose="020F0502020204030204" pitchFamily="34" charset="0"/>
              </a:rPr>
              <a:t>Test well geometry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Aperture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 minimum 140x90 (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HxV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) mm (150x100 mm preferred) </a:t>
            </a:r>
            <a:r>
              <a:rPr lang="en-US" sz="2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superimposed round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106 mm diam.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Uniform (1%) </a:t>
            </a:r>
            <a:r>
              <a:rPr lang="en-US" sz="2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length: 0.6-1 m</a:t>
            </a:r>
          </a:p>
          <a:p>
            <a:pPr>
              <a:spcAft>
                <a:spcPts val="300"/>
              </a:spcAft>
            </a:pPr>
            <a:endParaRPr lang="en-US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US" sz="2200" i="1" dirty="0">
                <a:latin typeface="Calibri" panose="020F0502020204030204" pitchFamily="34" charset="0"/>
                <a:cs typeface="Calibri" panose="020F0502020204030204" pitchFamily="34" charset="0"/>
              </a:rPr>
              <a:t>Superimposed AC field and fast-ramped background field are not a priority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7B6078-8F95-47F0-B655-915FA7081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1013" y="4807527"/>
            <a:ext cx="3477227" cy="147820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1926F2-5DCF-465E-B70F-51DBE4DFA02B}"/>
              </a:ext>
            </a:extLst>
          </p:cNvPr>
          <p:cNvSpPr/>
          <p:nvPr/>
        </p:nvSpPr>
        <p:spPr bwMode="auto">
          <a:xfrm>
            <a:off x="5531013" y="5181600"/>
            <a:ext cx="3477227" cy="152400"/>
          </a:xfrm>
          <a:prstGeom prst="rect">
            <a:avLst/>
          </a:prstGeom>
          <a:noFill/>
          <a:ln w="25400" cap="flat" cmpd="sng" algn="ctr">
            <a:solidFill>
              <a:srgbClr val="044D7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219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Test Facility Interfaces and Specifications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586C34-5118-4F52-9497-BB9090DB7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230" y="2770793"/>
            <a:ext cx="5181601" cy="18682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3648C0-D0CB-44D4-9B0C-882022FD9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345" y="4640692"/>
            <a:ext cx="5181601" cy="14553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FDDCCE-F08D-413F-B10D-0F58DF41B508}"/>
              </a:ext>
            </a:extLst>
          </p:cNvPr>
          <p:cNvSpPr txBox="1"/>
          <p:nvPr/>
        </p:nvSpPr>
        <p:spPr>
          <a:xfrm>
            <a:off x="3706912" y="838200"/>
            <a:ext cx="5205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Discussions between LBNL and FNAL teams are ongoing as the design of magnet and facility is in progress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Mechanical interfaces (magnet dimensions, weight, supports)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Electrical interfaces (powering, instrumentation, protection)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Interface document is capturing current status and will evolve in a formal agreement as the design matures and is finalized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210979-15DD-4273-AC43-C971E19DD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89" y="838200"/>
            <a:ext cx="3606671" cy="537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34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Technical Background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D29561-10BD-4724-9577-0BF0A3ED331C}"/>
              </a:ext>
            </a:extLst>
          </p:cNvPr>
          <p:cNvSpPr txBox="1"/>
          <p:nvPr/>
        </p:nvSpPr>
        <p:spPr>
          <a:xfrm>
            <a:off x="228599" y="852130"/>
            <a:ext cx="868680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 Test Facility Dipole design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based on studies and development of large aperture, high field dipoles over the past 15+ years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LARP studies of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HL-LHC “Dipole First” IR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(LBNL/FNAL/BNL, 2003-04)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EFTA Dipole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(EDIPO)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Design Study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(EFDA/CEA/CRPP/FZK/LBNL, 2004-06)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LD1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magnet design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(2009-12)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at LBNL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FRESCA2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magnet development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(CERN/CEA/</a:t>
            </a:r>
            <a:r>
              <a:rPr lang="en-US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EuCARD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, 2010-2018)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HEPdipo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design study (CERN/PSI/F4E/LBNL, 2017+)</a:t>
            </a:r>
          </a:p>
          <a:p>
            <a:pPr>
              <a:spcAft>
                <a:spcPts val="600"/>
              </a:spcAft>
            </a:pPr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We are taking full advantage of these efforts and experience to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accelerate the TFD development and decrease risk in a broad range of areas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in particular:</a:t>
            </a:r>
          </a:p>
          <a:p>
            <a:pPr>
              <a:spcAft>
                <a:spcPts val="600"/>
              </a:spcAft>
            </a:pPr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Winding layout and parameters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(LARP, EFDA, LD1/HD, FRESCA2, HEPdipo)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 tooling, parts, and fabrication process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(FRESCA2, LD/HD)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Magnetic, mechanical, protection analysis and validation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(FRESCA2, HEPdipo)</a:t>
            </a:r>
          </a:p>
          <a:p>
            <a:pPr>
              <a:spcAft>
                <a:spcPts val="600"/>
              </a:spcAft>
            </a:pPr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However, while building on this experience we are also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optimizing the design to reflect the specific TFD requirements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in particular the higher field target  </a:t>
            </a:r>
          </a:p>
        </p:txBody>
      </p:sp>
    </p:spTree>
    <p:extLst>
      <p:ext uri="{BB962C8B-B14F-4D97-AF65-F5344CB8AC3E}">
        <p14:creationId xmlns:p14="http://schemas.microsoft.com/office/powerpoint/2010/main" val="2471396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US LARP “Dipole First” IR for HL-LHC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72C181D1-F223-4B9B-820D-C3859EEF8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84311"/>
            <a:ext cx="4249738" cy="318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F4CB0A-C42C-40DF-B4B8-E2153F7A94E6}"/>
              </a:ext>
            </a:extLst>
          </p:cNvPr>
          <p:cNvSpPr txBox="1"/>
          <p:nvPr/>
        </p:nvSpPr>
        <p:spPr>
          <a:xfrm>
            <a:off x="558800" y="838200"/>
            <a:ext cx="8051800" cy="194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Goal</a:t>
            </a: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separate beams next to IP to reduce long range parasitic collisions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Studies performed at the beginning of the LARP program (2003-04)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Operating field 12-13 T with high radiation load (4.5 K, open mid-plane,…)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aperture (150x100 mm)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for beam separation and radiation absorbers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 coil layouts considered: cos</a:t>
            </a:r>
            <a:r>
              <a:rPr lang="en-US" sz="1800" dirty="0">
                <a:solidFill>
                  <a:srgbClr val="000099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q</a:t>
            </a: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block (LBNL); open mid-plane (BNL)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Discontinued after decision to focus the LARP program on quadrupole R&amp;D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59918A-A9F5-4214-A319-9A5BF9464DCE}"/>
              </a:ext>
            </a:extLst>
          </p:cNvPr>
          <p:cNvSpPr txBox="1"/>
          <p:nvPr/>
        </p:nvSpPr>
        <p:spPr>
          <a:xfrm>
            <a:off x="2036962" y="5970495"/>
            <a:ext cx="4897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Reference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LARP Collaboration Meeting, Napa, CA, October 2004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3A827D-4109-4DBF-A606-97CACECB5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896870"/>
            <a:ext cx="4011706" cy="30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79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" y="120244"/>
            <a:ext cx="8863583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EDIPO Conceptual Design Study</a:t>
            </a:r>
            <a:endParaRPr lang="en-US" dirty="0">
              <a:solidFill>
                <a:schemeClr val="bg1"/>
              </a:solidFill>
              <a:latin typeface="Symbol" panose="05050102010706020507" pitchFamily="18" charset="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106797-5D04-473F-91DD-A46502965D89}"/>
              </a:ext>
            </a:extLst>
          </p:cNvPr>
          <p:cNvSpPr txBox="1"/>
          <p:nvPr/>
        </p:nvSpPr>
        <p:spPr>
          <a:xfrm>
            <a:off x="236258" y="762000"/>
            <a:ext cx="4773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Reference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Portone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 et al., “Conceptual Design of the 12.5 T Superconducting EFDA Dipole” IEEE TASC Vol. 16, No. 2, June 2006, pp. 1312-1315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18BD3A-E599-41D5-B94B-1117C2EB7DB8}"/>
              </a:ext>
            </a:extLst>
          </p:cNvPr>
          <p:cNvSpPr txBox="1"/>
          <p:nvPr/>
        </p:nvSpPr>
        <p:spPr>
          <a:xfrm>
            <a:off x="245985" y="1664256"/>
            <a:ext cx="471903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design approaches were considered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by a 5-lab team (CEA, LBNL, CRPP, EFDA, FZK/KIT):</a:t>
            </a: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Rutherford cable, cos</a:t>
            </a:r>
            <a:r>
              <a:rPr lang="en-US" sz="1800" dirty="0">
                <a:solidFill>
                  <a:srgbClr val="0033CC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q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coil layout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Rutherford cable, planar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(racetrack/block) coil layout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CICC,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saddle/block coil layout</a:t>
            </a: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Cable in conduit with saddle coil was selected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as it was determined that it could provide the required performance with overall lower risk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31E3CC6-FC08-40AE-82B7-2B719FBEB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190" y="5827903"/>
            <a:ext cx="3521210" cy="4558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E3A822C-6192-40A7-8E6A-721B0BA2B151}"/>
              </a:ext>
            </a:extLst>
          </p:cNvPr>
          <p:cNvGrpSpPr/>
          <p:nvPr/>
        </p:nvGrpSpPr>
        <p:grpSpPr>
          <a:xfrm>
            <a:off x="5264334" y="2474101"/>
            <a:ext cx="3751648" cy="1488299"/>
            <a:chOff x="5264334" y="2778901"/>
            <a:chExt cx="3751648" cy="14882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E351-7D0B-4365-9713-E63F00B2B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4334" y="2851484"/>
              <a:ext cx="3751648" cy="141571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78990D-117D-42F0-A805-C46701CABDFF}"/>
                </a:ext>
              </a:extLst>
            </p:cNvPr>
            <p:cNvSpPr/>
            <p:nvPr/>
          </p:nvSpPr>
          <p:spPr bwMode="auto">
            <a:xfrm>
              <a:off x="5289049" y="2778901"/>
              <a:ext cx="3719028" cy="269789"/>
            </a:xfrm>
            <a:prstGeom prst="rect">
              <a:avLst/>
            </a:prstGeom>
            <a:noFill/>
            <a:ln w="19050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5D851F3-824E-43D9-AB08-C8D3D44358B0}"/>
              </a:ext>
            </a:extLst>
          </p:cNvPr>
          <p:cNvGrpSpPr/>
          <p:nvPr/>
        </p:nvGrpSpPr>
        <p:grpSpPr>
          <a:xfrm>
            <a:off x="5181600" y="842105"/>
            <a:ext cx="3962400" cy="1596295"/>
            <a:chOff x="5181600" y="944269"/>
            <a:chExt cx="3962400" cy="159629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BDACD0C-41C5-4023-88F7-56563A865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81600" y="984190"/>
              <a:ext cx="3962400" cy="155637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44544E3-B187-49F3-95DC-3C9BCDF17086}"/>
                </a:ext>
              </a:extLst>
            </p:cNvPr>
            <p:cNvSpPr/>
            <p:nvPr/>
          </p:nvSpPr>
          <p:spPr bwMode="auto">
            <a:xfrm>
              <a:off x="5264334" y="944269"/>
              <a:ext cx="3719028" cy="269789"/>
            </a:xfrm>
            <a:prstGeom prst="rect">
              <a:avLst/>
            </a:prstGeom>
            <a:noFill/>
            <a:ln w="19050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B53AEF6-480A-4CB2-86C6-E83A55362081}"/>
              </a:ext>
            </a:extLst>
          </p:cNvPr>
          <p:cNvGrpSpPr/>
          <p:nvPr/>
        </p:nvGrpSpPr>
        <p:grpSpPr>
          <a:xfrm>
            <a:off x="5181600" y="4019928"/>
            <a:ext cx="3840714" cy="1771272"/>
            <a:chOff x="5181600" y="4418511"/>
            <a:chExt cx="3840714" cy="17712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095E66B-CCE2-41F6-828B-257FFC25D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81600" y="4480823"/>
              <a:ext cx="3830742" cy="170896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6F0506-93E4-4C70-A22B-C43D383D5C03}"/>
                </a:ext>
              </a:extLst>
            </p:cNvPr>
            <p:cNvSpPr/>
            <p:nvPr/>
          </p:nvSpPr>
          <p:spPr bwMode="auto">
            <a:xfrm>
              <a:off x="5303286" y="4418511"/>
              <a:ext cx="3719028" cy="269789"/>
            </a:xfrm>
            <a:prstGeom prst="rect">
              <a:avLst/>
            </a:prstGeom>
            <a:noFill/>
            <a:ln w="19050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A0B1B95-78C5-47B9-8DF6-D86414323B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4876800"/>
            <a:ext cx="1538501" cy="11723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DD70F6-2B27-411A-9415-DABE52E904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9000" y="4743778"/>
            <a:ext cx="1536017" cy="14284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4F3703-1434-4147-AB51-3E299013D8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4264" y="4876799"/>
            <a:ext cx="1574736" cy="117230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0848695-FFA4-4120-AE58-87332E904B03}"/>
              </a:ext>
            </a:extLst>
          </p:cNvPr>
          <p:cNvSpPr/>
          <p:nvPr/>
        </p:nvSpPr>
        <p:spPr>
          <a:xfrm>
            <a:off x="754439" y="4522990"/>
            <a:ext cx="613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cos</a:t>
            </a:r>
            <a:r>
              <a:rPr lang="en-US" sz="1800" i="1" dirty="0">
                <a:latin typeface="Symbol" panose="05050102010706020507" pitchFamily="18" charset="2"/>
                <a:cs typeface="Calibri" panose="020F0502020204030204" pitchFamily="34" charset="0"/>
              </a:rPr>
              <a:t>q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F7D316D-48E7-4EB9-9639-7F0BF984BE80}"/>
              </a:ext>
            </a:extLst>
          </p:cNvPr>
          <p:cNvSpPr/>
          <p:nvPr/>
        </p:nvSpPr>
        <p:spPr>
          <a:xfrm>
            <a:off x="2285394" y="4522990"/>
            <a:ext cx="686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Block</a:t>
            </a:r>
            <a:endParaRPr lang="en-US" sz="1800" i="1" dirty="0">
              <a:latin typeface="Symbol" panose="05050102010706020507" pitchFamily="18" charset="2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7C79842-9603-4C97-97AB-9DCBAF2F206D}"/>
              </a:ext>
            </a:extLst>
          </p:cNvPr>
          <p:cNvSpPr/>
          <p:nvPr/>
        </p:nvSpPr>
        <p:spPr>
          <a:xfrm>
            <a:off x="3883132" y="4522990"/>
            <a:ext cx="612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CICC</a:t>
            </a:r>
            <a:endParaRPr lang="en-US" sz="1800" i="1" dirty="0">
              <a:latin typeface="Symbol" panose="05050102010706020507" pitchFamily="18" charset="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785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120244"/>
            <a:ext cx="9087277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LBNL Cos</a:t>
            </a:r>
            <a:r>
              <a:rPr lang="en-US" dirty="0">
                <a:solidFill>
                  <a:schemeClr val="bg1"/>
                </a:solidFill>
                <a:latin typeface="Symbol" panose="05050102010706020507" pitchFamily="18" charset="2"/>
              </a:rPr>
              <a:t>q</a:t>
            </a:r>
            <a:r>
              <a:rPr lang="en-US" dirty="0">
                <a:solidFill>
                  <a:schemeClr val="bg1"/>
                </a:solidFill>
              </a:rPr>
              <a:t> design for “Dipole first”, EDIPO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84BC7F-4E54-4465-8745-920F13F23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900" y="838200"/>
            <a:ext cx="4119500" cy="2667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D3914A-1BBC-4E10-8106-2FA51D0A9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3733800"/>
            <a:ext cx="3370076" cy="24934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D3B88A7-4A7E-48A1-9A01-BEFDB6BB1175}"/>
              </a:ext>
            </a:extLst>
          </p:cNvPr>
          <p:cNvSpPr txBox="1"/>
          <p:nvPr/>
        </p:nvSpPr>
        <p:spPr>
          <a:xfrm>
            <a:off x="228601" y="796022"/>
            <a:ext cx="4724399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130 mm round aperture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15 T target field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Four double-layers of 19 mm wide cable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 stress 140 MPa (cold), 165 MPa (15T)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1.9 m shell diameter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bladder/key structure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References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S. Caspi et al., “A 14 TESLA DIPOLE for the QA of ITER conductor— conceptual,” LBNL report SC-MAG-840, Jun. 26, 2004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S. Caspi et al., “Dipole First – A Large bore 15 T Magnet”, LARP CM1, Napa, October 2004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A922C78-C0E0-4274-BB1F-8D712964C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795931"/>
            <a:ext cx="3306721" cy="2493467"/>
          </a:xfrm>
          <a:prstGeom prst="rect">
            <a:avLst/>
          </a:prstGeom>
        </p:spPr>
      </p:pic>
      <p:graphicFrame>
        <p:nvGraphicFramePr>
          <p:cNvPr id="24" name="Group 158">
            <a:extLst>
              <a:ext uri="{FF2B5EF4-FFF2-40B4-BE49-F238E27FC236}">
                <a16:creationId xmlns:a16="http://schemas.microsoft.com/office/drawing/2014/main" id="{2C1A2A5B-BBAC-42A2-8253-7A70BBA0EC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740496"/>
              </p:ext>
            </p:extLst>
          </p:nvPr>
        </p:nvGraphicFramePr>
        <p:xfrm>
          <a:off x="6315936" y="4041577"/>
          <a:ext cx="2669349" cy="2147317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626848">
                  <a:extLst>
                    <a:ext uri="{9D8B030D-6E8A-4147-A177-3AD203B41FA5}">
                      <a16:colId xmlns:a16="http://schemas.microsoft.com/office/drawing/2014/main" val="3111998547"/>
                    </a:ext>
                  </a:extLst>
                </a:gridCol>
                <a:gridCol w="670901">
                  <a:extLst>
                    <a:ext uri="{9D8B030D-6E8A-4147-A177-3AD203B41FA5}">
                      <a16:colId xmlns:a16="http://schemas.microsoft.com/office/drawing/2014/main" val="1093981182"/>
                    </a:ext>
                  </a:extLst>
                </a:gridCol>
                <a:gridCol w="764264">
                  <a:extLst>
                    <a:ext uri="{9D8B030D-6E8A-4147-A177-3AD203B41FA5}">
                      <a16:colId xmlns:a16="http://schemas.microsoft.com/office/drawing/2014/main" val="3941818742"/>
                    </a:ext>
                  </a:extLst>
                </a:gridCol>
                <a:gridCol w="607336">
                  <a:extLst>
                    <a:ext uri="{9D8B030D-6E8A-4147-A177-3AD203B41FA5}">
                      <a16:colId xmlns:a16="http://schemas.microsoft.com/office/drawing/2014/main" val="2049060456"/>
                    </a:ext>
                  </a:extLst>
                </a:gridCol>
              </a:tblGrid>
              <a:tr h="39385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MPa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Warm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4.2 K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 T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195658438"/>
                  </a:ext>
                </a:extLst>
              </a:tr>
              <a:tr h="35069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DL 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-20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-125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512324984"/>
                  </a:ext>
                </a:extLst>
              </a:tr>
              <a:tr h="35069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DL 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-60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-139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-105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494282908"/>
                  </a:ext>
                </a:extLst>
              </a:tr>
              <a:tr h="35069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DL 3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-30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-72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-165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3041140057"/>
                  </a:ext>
                </a:extLst>
              </a:tr>
              <a:tr h="35069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DL 4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-45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-105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-150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3864528341"/>
                  </a:ext>
                </a:extLst>
              </a:tr>
              <a:tr h="35069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Shell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+85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+195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+210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310475935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22170F80-03C8-45D3-9226-7DC2F2B3A4EA}"/>
              </a:ext>
            </a:extLst>
          </p:cNvPr>
          <p:cNvSpPr txBox="1"/>
          <p:nvPr/>
        </p:nvSpPr>
        <p:spPr>
          <a:xfrm>
            <a:off x="6200974" y="3721100"/>
            <a:ext cx="2886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Calculated stress in coils and Al. shell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645BA5-1437-49A5-A740-35E468690939}"/>
              </a:ext>
            </a:extLst>
          </p:cNvPr>
          <p:cNvSpPr txBox="1"/>
          <p:nvPr/>
        </p:nvSpPr>
        <p:spPr>
          <a:xfrm>
            <a:off x="804334" y="5886856"/>
            <a:ext cx="2319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S. Caspi, R. Hafalia et al. </a:t>
            </a:r>
          </a:p>
        </p:txBody>
      </p:sp>
    </p:spTree>
    <p:extLst>
      <p:ext uri="{BB962C8B-B14F-4D97-AF65-F5344CB8AC3E}">
        <p14:creationId xmlns:p14="http://schemas.microsoft.com/office/powerpoint/2010/main" val="1459881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762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LD1 Design at LBNL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57A3F8-130A-4DDB-96AB-861877A487F8}"/>
              </a:ext>
            </a:extLst>
          </p:cNvPr>
          <p:cNvSpPr txBox="1"/>
          <p:nvPr/>
        </p:nvSpPr>
        <p:spPr>
          <a:xfrm>
            <a:off x="5009500" y="5796932"/>
            <a:ext cx="3962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000099"/>
                </a:solidFill>
              </a:rPr>
              <a:t>Ref. P. Ferracin et al., IEEE TASC 22(2), 2012</a:t>
            </a:r>
          </a:p>
        </p:txBody>
      </p:sp>
      <p:pic>
        <p:nvPicPr>
          <p:cNvPr id="5" name="Picture 12" descr="ld1_2d_coil-cross-section_labels">
            <a:extLst>
              <a:ext uri="{FF2B5EF4-FFF2-40B4-BE49-F238E27FC236}">
                <a16:creationId xmlns:a16="http://schemas.microsoft.com/office/drawing/2014/main" id="{ACA8B9F6-39E8-400A-992F-39C8A8C9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876" y="3548761"/>
            <a:ext cx="3804328" cy="214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256591-9CBD-411B-AF0B-3D4A24510ADE}"/>
              </a:ext>
            </a:extLst>
          </p:cNvPr>
          <p:cNvSpPr txBox="1"/>
          <p:nvPr/>
        </p:nvSpPr>
        <p:spPr>
          <a:xfrm>
            <a:off x="309361" y="891541"/>
            <a:ext cx="4562626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Several proposals for high field cable/insert testing presented to GARD over the years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LD1 proposal was presented in 2009 and received strong support various HEP and AFRD Reviews</a:t>
            </a: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Rectangular bore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(144 x 94 mm) for insert coil testing and fusion cable compatibility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Block-coil design was selected because of the rectangular bore and synergies with the ongoing HD2 model development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(cable, coil design, fabrication processes)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Received start-up funding from ARRA in 2010 but no follow-up funding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 on large coil infrastructure (reaction oven, potting chamber) which now enables fabrication of TFD at LBNL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Also performed magnet design, procured some components (cable, structure)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980DEC8-FB19-4FDF-8193-D5001D3F1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714" y="1092892"/>
            <a:ext cx="3962652" cy="22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976435"/>
      </p:ext>
    </p:extLst>
  </p:cSld>
  <p:clrMapOvr>
    <a:masterClrMapping/>
  </p:clrMapOvr>
</p:sld>
</file>

<file path=ppt/theme/theme1.xml><?xml version="1.0" encoding="utf-8"?>
<a:theme xmlns:a="http://schemas.openxmlformats.org/drawingml/2006/main" name="LBNL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BN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BN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BN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15188</TotalTime>
  <Pages>1</Pages>
  <Words>1896</Words>
  <Application>Microsoft Office PowerPoint</Application>
  <PresentationFormat>On-screen Show (4:3)</PresentationFormat>
  <Paragraphs>183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Times New Roman</vt:lpstr>
      <vt:lpstr>Century Gothic</vt:lpstr>
      <vt:lpstr>Symbol</vt:lpstr>
      <vt:lpstr>Arial</vt:lpstr>
      <vt:lpstr>Wingdings</vt:lpstr>
      <vt:lpstr>LBNL</vt:lpstr>
      <vt:lpstr>G. Sabbi, LBNL  TFD Conceptual Design Review June 11, 2020 </vt:lpstr>
      <vt:lpstr>Presentation Outline</vt:lpstr>
      <vt:lpstr>User Requirements</vt:lpstr>
      <vt:lpstr>Test Facility Interfaces and Specifications</vt:lpstr>
      <vt:lpstr>Technical Background</vt:lpstr>
      <vt:lpstr>US LARP “Dipole First” IR for HL-LHC</vt:lpstr>
      <vt:lpstr>EDIPO Conceptual Design Study</vt:lpstr>
      <vt:lpstr>LBNL Cosq design for “Dipole first”, EDIPO</vt:lpstr>
      <vt:lpstr>LD1 Design at LBNL</vt:lpstr>
      <vt:lpstr>FRESCA2 Design Study</vt:lpstr>
      <vt:lpstr>HEPdipo Design Study</vt:lpstr>
      <vt:lpstr>Performance Targets and Design Approach</vt:lpstr>
      <vt:lpstr>Design status</vt:lpstr>
      <vt:lpstr>Design Highlights: Mechanical Optimization</vt:lpstr>
      <vt:lpstr>Summary</vt:lpstr>
    </vt:vector>
  </TitlesOfParts>
  <Company>LBNL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Division Future Plans</dc:title>
  <dc:subject>Berkeley Lab Generic Presentation</dc:subject>
  <dc:creator>PCuser</dc:creator>
  <cp:keywords>Presentation Generic</cp:keywords>
  <cp:lastModifiedBy>S64GLS</cp:lastModifiedBy>
  <cp:revision>1111</cp:revision>
  <cp:lastPrinted>2017-02-13T23:14:39Z</cp:lastPrinted>
  <dcterms:created xsi:type="dcterms:W3CDTF">2004-10-30T19:36:16Z</dcterms:created>
  <dcterms:modified xsi:type="dcterms:W3CDTF">2020-06-11T06:10:07Z</dcterms:modified>
</cp:coreProperties>
</file>