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3" r:id="rId1"/>
    <p:sldMasterId id="2147483692" r:id="rId2"/>
    <p:sldMasterId id="2147483705" r:id="rId3"/>
  </p:sldMasterIdLst>
  <p:notesMasterIdLst>
    <p:notesMasterId r:id="rId46"/>
  </p:notesMasterIdLst>
  <p:handoutMasterIdLst>
    <p:handoutMasterId r:id="rId47"/>
  </p:handoutMasterIdLst>
  <p:sldIdLst>
    <p:sldId id="256" r:id="rId4"/>
    <p:sldId id="491" r:id="rId5"/>
    <p:sldId id="532" r:id="rId6"/>
    <p:sldId id="542" r:id="rId7"/>
    <p:sldId id="549" r:id="rId8"/>
    <p:sldId id="533" r:id="rId9"/>
    <p:sldId id="534" r:id="rId10"/>
    <p:sldId id="535" r:id="rId11"/>
    <p:sldId id="570" r:id="rId12"/>
    <p:sldId id="571" r:id="rId13"/>
    <p:sldId id="537" r:id="rId14"/>
    <p:sldId id="539" r:id="rId15"/>
    <p:sldId id="568" r:id="rId16"/>
    <p:sldId id="569" r:id="rId17"/>
    <p:sldId id="541" r:id="rId18"/>
    <p:sldId id="544" r:id="rId19"/>
    <p:sldId id="545" r:id="rId20"/>
    <p:sldId id="546" r:id="rId21"/>
    <p:sldId id="547" r:id="rId22"/>
    <p:sldId id="548" r:id="rId23"/>
    <p:sldId id="550" r:id="rId24"/>
    <p:sldId id="551" r:id="rId25"/>
    <p:sldId id="553" r:id="rId26"/>
    <p:sldId id="552" r:id="rId27"/>
    <p:sldId id="554" r:id="rId28"/>
    <p:sldId id="555" r:id="rId29"/>
    <p:sldId id="567" r:id="rId30"/>
    <p:sldId id="538" r:id="rId31"/>
    <p:sldId id="500" r:id="rId32"/>
    <p:sldId id="505" r:id="rId33"/>
    <p:sldId id="506" r:id="rId34"/>
    <p:sldId id="507" r:id="rId35"/>
    <p:sldId id="508" r:id="rId36"/>
    <p:sldId id="519" r:id="rId37"/>
    <p:sldId id="520" r:id="rId38"/>
    <p:sldId id="521" r:id="rId39"/>
    <p:sldId id="525" r:id="rId40"/>
    <p:sldId id="526" r:id="rId41"/>
    <p:sldId id="527" r:id="rId42"/>
    <p:sldId id="561" r:id="rId43"/>
    <p:sldId id="562" r:id="rId44"/>
    <p:sldId id="447" r:id="rId45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Ian Pong" initials="IP" lastIdx="20" clrIdx="0">
    <p:extLst>
      <p:ext uri="{19B8F6BF-5375-455C-9EA6-DF929625EA0E}">
        <p15:presenceInfo xmlns:p15="http://schemas.microsoft.com/office/powerpoint/2012/main" userId="S-1-5-21-1715567821-1060284298-725345543-462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114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14" autoAdjust="0"/>
    <p:restoredTop sz="94807"/>
  </p:normalViewPr>
  <p:slideViewPr>
    <p:cSldViewPr snapToGrid="0" snapToObjects="1">
      <p:cViewPr varScale="1">
        <p:scale>
          <a:sx n="43" d="100"/>
          <a:sy n="43" d="100"/>
        </p:scale>
        <p:origin x="1210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1" d="100"/>
        <a:sy n="51" d="100"/>
      </p:scale>
      <p:origin x="0" y="-5664"/>
    </p:cViewPr>
  </p:sorterViewPr>
  <p:notesViewPr>
    <p:cSldViewPr snapToGrid="0" snapToObjects="1">
      <p:cViewPr varScale="1">
        <p:scale>
          <a:sx n="85" d="100"/>
          <a:sy n="85" d="100"/>
        </p:scale>
        <p:origin x="220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6D4FD-FF72-4225-86D8-493BC3128D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9686A-C00E-44AE-BF36-BEF938A1C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06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" name="Shape 5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RGB_White-Seal_White-Mark_SC_Horizontal–400dpi.png" descr="RGB_White-Seal_White-Mark_SC_Horizontal–400dpi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327" y="12951502"/>
            <a:ext cx="310778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4.jpg" descr="image4.jpg">
            <a:extLst>
              <a:ext uri="{FF2B5EF4-FFF2-40B4-BE49-F238E27FC236}">
                <a16:creationId xmlns:a16="http://schemas.microsoft.com/office/drawing/2014/main" id="{57795F10-1D82-EA4B-A09C-054AF45541C0}"/>
              </a:ext>
            </a:extLst>
          </p:cNvPr>
          <p:cNvPicPr>
            <a:picLocks/>
          </p:cNvPicPr>
          <p:nvPr userDrawn="1"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8000"/>
                    </a14:imgEffect>
                    <a14:imgEffect>
                      <a14:brightnessContrast bright="-4000"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0" y="0"/>
            <a:ext cx="18281700" cy="12649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0" name="Rectangle"/>
          <p:cNvSpPr>
            <a:spLocks/>
          </p:cNvSpPr>
          <p:nvPr/>
        </p:nvSpPr>
        <p:spPr>
          <a:xfrm>
            <a:off x="3150" y="7428530"/>
            <a:ext cx="18281700" cy="5261330"/>
          </a:xfrm>
          <a:prstGeom prst="rect">
            <a:avLst/>
          </a:prstGeom>
          <a:gradFill>
            <a:gsLst>
              <a:gs pos="0">
                <a:srgbClr val="1F497D"/>
              </a:gs>
              <a:gs pos="100000">
                <a:schemeClr val="accent3">
                  <a:alpha val="4800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68579" tIns="68579" rIns="68579" bIns="6857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2700"/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974181" y="8229600"/>
            <a:ext cx="12339639" cy="3886940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3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3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3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3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3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3" name="Rectangle"/>
          <p:cNvSpPr>
            <a:spLocks noGrp="1"/>
          </p:cNvSpPr>
          <p:nvPr>
            <p:ph type="body" sz="half" idx="13"/>
          </p:nvPr>
        </p:nvSpPr>
        <p:spPr>
          <a:xfrm>
            <a:off x="3543" y="4994183"/>
            <a:ext cx="18280914" cy="24270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>
              <a:buFontTx/>
              <a:buNone/>
              <a:defRPr sz="4800" baseline="0">
                <a:solidFill>
                  <a:schemeClr val="bg1"/>
                </a:solidFill>
              </a:defRPr>
            </a:lvl1pPr>
          </a:lstStyle>
          <a:p>
            <a:pPr marL="124324" lvl="0" indent="-124324">
              <a:defRPr sz="4800"/>
            </a:pPr>
            <a:r>
              <a:rPr lang="en-US" sz="5400"/>
              <a:t>Edit Master text styles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175000" y="12672000"/>
            <a:ext cx="891000" cy="1044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0A472-7F54-49E3-B9C2-7D3CA6C15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14/02/2020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3E82A-90C8-4659-9CED-F4C66DBFD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DD86C-2DD1-4C92-8779-835ED294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689C5-9811-40E1-AEB5-C4D1B1805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37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0BC4D-50E3-4693-8D5A-07823790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14/02/2020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F9A28A-CFC8-4087-ADD0-33B90F4AE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8F52F-4F64-4E7B-924B-2C6B5E99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320E6-8AE7-4B82-AA8D-272C0384B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127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546100"/>
            <a:ext cx="6016626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546101"/>
            <a:ext cx="10223500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870201"/>
            <a:ext cx="6016626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CEE5D-17B6-4AD4-BB14-FBFB328A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14/02/2020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BD08-6079-4464-916D-29F8DF50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CF0CE-A0D3-42DA-B3B5-67EC93013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8392B-8C75-4277-BF6D-A712096EF7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079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9601200"/>
            <a:ext cx="109728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1225550"/>
            <a:ext cx="10972800" cy="8229600"/>
          </a:xfrm>
        </p:spPr>
        <p:txBody>
          <a:bodyPr rtlCol="0">
            <a:normAutofit/>
          </a:bodyPr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10734676"/>
            <a:ext cx="109728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268A4-EC76-451E-930B-BA236DF2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14/02/2020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46606-C404-4CCC-B5F5-2BABDB2B2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DEA34-4568-4D88-905C-95BF767B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AE84E-A383-4E77-9279-31E8F1968B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544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ED7B8-B1DA-4BC3-B7EF-6CF378766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14/02/2020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F72C6-1361-4ADC-9E3A-032A60C2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D2945-9CDF-441F-83BC-7DD4CCEB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8D0AB-94DB-4C9B-849D-A4341ABA4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188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549277"/>
            <a:ext cx="4114800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49277"/>
            <a:ext cx="1203960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90A3D-DC90-41FE-8F0E-60FF99A9E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14/02/2020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ACE19-9CC9-40CB-AD9A-47D52AEE5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3E08F-5FCD-4C2A-A85D-D4B5244D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F0504-7B36-45BA-B192-953CB7FA1E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144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295" y="12132411"/>
            <a:ext cx="1359674" cy="1097280"/>
          </a:xfrm>
          <a:prstGeom prst="rect">
            <a:avLst/>
          </a:prstGeom>
        </p:spPr>
      </p:pic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63827" y="0"/>
            <a:ext cx="15624174" cy="13195301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11127" y="2097428"/>
            <a:ext cx="5476874" cy="623569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53526" y="8333126"/>
            <a:ext cx="3657600" cy="4182533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5295" y="214090"/>
            <a:ext cx="2350602" cy="1356413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01600" y="12488335"/>
            <a:ext cx="3657600" cy="1227667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966916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63827" y="1226501"/>
            <a:ext cx="15624174" cy="12489499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11127" y="2097428"/>
            <a:ext cx="5476874" cy="623569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53526" y="8333126"/>
            <a:ext cx="3657600" cy="4182533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A61A89-D1E3-8A40-82D6-9A86AEBFAF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051" y="12211382"/>
            <a:ext cx="1123086" cy="9796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5BFF46-A721-4641-AD59-B3251C9D9E0D}"/>
              </a:ext>
            </a:extLst>
          </p:cNvPr>
          <p:cNvSpPr/>
          <p:nvPr userDrawn="1"/>
        </p:nvSpPr>
        <p:spPr>
          <a:xfrm rot="16200000">
            <a:off x="164120" y="12263733"/>
            <a:ext cx="121917" cy="1195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noProof="0" dirty="0">
              <a:latin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5295" y="214090"/>
            <a:ext cx="2350602" cy="1356413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01600" y="12488335"/>
            <a:ext cx="3657600" cy="1227667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30028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9144000" y="0"/>
            <a:ext cx="914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2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2074335"/>
            <a:ext cx="8117840" cy="4783667"/>
          </a:xfrm>
        </p:spPr>
        <p:txBody>
          <a:bodyPr anchor="ctr" anchorCtr="0">
            <a:normAutofit/>
          </a:bodyPr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0" y="6858000"/>
            <a:ext cx="8117840" cy="5750688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9751" y="0"/>
            <a:ext cx="7334250" cy="13716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478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9144000" y="0"/>
            <a:ext cx="914400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2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2074335"/>
            <a:ext cx="8117840" cy="4783667"/>
          </a:xfrm>
        </p:spPr>
        <p:txBody>
          <a:bodyPr anchor="ctr" anchorCtr="0">
            <a:normAutofit/>
          </a:bodyPr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0" y="6858000"/>
            <a:ext cx="8117840" cy="5750688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9751" y="0"/>
            <a:ext cx="7334250" cy="13716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797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0634" y="12774313"/>
            <a:ext cx="1938987" cy="839374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05/11/2020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0635" y="3048000"/>
            <a:ext cx="15773399" cy="9061450"/>
          </a:xfrm>
        </p:spPr>
        <p:txBody>
          <a:bodyPr lIns="182880" rIns="182880">
            <a:normAutofit/>
          </a:bodyPr>
          <a:lstStyle>
            <a:lvl1pPr marL="404990" indent="-404990">
              <a:defRPr sz="4500"/>
            </a:lvl1pPr>
            <a:lvl2pPr marL="809980" indent="-539987">
              <a:buFont typeface="Courier New" panose="02070309020205020404" pitchFamily="49" charset="0"/>
              <a:buChar char="o"/>
              <a:defRPr sz="3600"/>
            </a:lvl2pPr>
            <a:lvl3pPr marL="1349966" indent="-539987">
              <a:buFont typeface="Wingdings" pitchFamily="2" charset="2"/>
              <a:buChar char="Ø"/>
              <a:defRPr sz="3300"/>
            </a:lvl3pPr>
            <a:lvl4pPr marL="1754957" indent="-404990">
              <a:buFont typeface="Wingdings" pitchFamily="2" charset="2"/>
              <a:buChar char="ü"/>
              <a:defRPr sz="2700"/>
            </a:lvl4pPr>
            <a:lvl5pPr marL="2429939" indent="-404990">
              <a:defRPr sz="21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3150" y="-5773"/>
            <a:ext cx="182817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342803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3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44744"/>
            <a:ext cx="17820000" cy="2176895"/>
          </a:xfrm>
        </p:spPr>
        <p:txBody>
          <a:bodyPr>
            <a:normAutofit/>
          </a:bodyPr>
          <a:lstStyle>
            <a:lvl1pPr algn="l"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94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9144000" y="0"/>
            <a:ext cx="914400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2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2074335"/>
            <a:ext cx="8117840" cy="4783667"/>
          </a:xfrm>
        </p:spPr>
        <p:txBody>
          <a:bodyPr anchor="ctr" anchorCtr="0">
            <a:normAutofit/>
          </a:bodyPr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0" y="6858000"/>
            <a:ext cx="8117840" cy="5750688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9751" y="0"/>
            <a:ext cx="7334250" cy="13716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483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7947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1" y="4169835"/>
            <a:ext cx="9163050" cy="903139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800" y="0"/>
            <a:ext cx="6289676" cy="13716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8582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9750" y="0"/>
            <a:ext cx="6289676" cy="13716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8791" y="4169835"/>
            <a:ext cx="9163050" cy="903139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2" y="349420"/>
            <a:ext cx="6289040" cy="286067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76404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9750" y="0"/>
            <a:ext cx="6289676" cy="13716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8791" y="4169835"/>
            <a:ext cx="9163050" cy="903139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790" y="349420"/>
            <a:ext cx="6289040" cy="286067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14637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9750" y="4169835"/>
            <a:ext cx="6289676" cy="954616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8791" y="4169835"/>
            <a:ext cx="9163050" cy="903139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7713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750" y="4169835"/>
            <a:ext cx="7342932" cy="8702677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9544" y="4169835"/>
            <a:ext cx="7342932" cy="8702677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5871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9989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9751" y="0"/>
            <a:ext cx="16478250" cy="13716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1127" y="6858002"/>
            <a:ext cx="5476874" cy="5630333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2738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9751" y="0"/>
            <a:ext cx="15452726" cy="13716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174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0634" y="12774313"/>
            <a:ext cx="1938987" cy="839374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05/11/2020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247775" y="9178930"/>
            <a:ext cx="15773400" cy="300037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240632" y="3299012"/>
            <a:ext cx="15773400" cy="5825938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Aft>
                <a:spcPts val="1350"/>
              </a:spcAft>
              <a:buNone/>
              <a:defRPr sz="495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7771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9751" y="8305799"/>
            <a:ext cx="16478250" cy="54102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1809750" y="4169836"/>
            <a:ext cx="15293976" cy="3831165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32226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125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0634" y="12774313"/>
            <a:ext cx="1938987" cy="839374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05/11/2020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3150" y="-5773"/>
            <a:ext cx="182817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342803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3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44744"/>
            <a:ext cx="17820000" cy="2176895"/>
          </a:xfrm>
        </p:spPr>
        <p:txBody>
          <a:bodyPr>
            <a:normAutofit/>
          </a:bodyPr>
          <a:lstStyle>
            <a:lvl1pPr algn="l"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7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1"/>
            <a:ext cx="16916400" cy="29400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705600"/>
            <a:ext cx="16916400" cy="2286000"/>
          </a:xfrm>
        </p:spPr>
        <p:txBody>
          <a:bodyPr>
            <a:normAutofit/>
          </a:bodyPr>
          <a:lstStyle>
            <a:lvl1pPr marL="0" indent="0" algn="ctr">
              <a:buNone/>
              <a:defRPr sz="6400">
                <a:solidFill>
                  <a:schemeClr val="tx2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9448800"/>
            <a:ext cx="16916400" cy="2743200"/>
          </a:xfrm>
        </p:spPr>
        <p:txBody>
          <a:bodyPr>
            <a:normAutofit/>
          </a:bodyPr>
          <a:lstStyle>
            <a:lvl1pPr algn="ctr">
              <a:buNone/>
              <a:defRPr sz="5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37D6E2-734B-41F8-AA85-F3CA1E55270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868401" y="12649201"/>
            <a:ext cx="2292350" cy="730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14/02/2020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E26892-25FD-4E0B-A39D-EFA86A70F2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248400" y="12649201"/>
            <a:ext cx="5791200" cy="730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062076-2453-440E-9EC5-170BACFE75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A79EF-069C-41D9-84C2-5AE61DAD93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81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04287-8E02-41D0-82FD-6A7B21A6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68401" y="12649201"/>
            <a:ext cx="2292350" cy="730250"/>
          </a:xfrm>
        </p:spPr>
        <p:txBody>
          <a:bodyPr/>
          <a:lstStyle>
            <a:lvl1pPr>
              <a:defRPr sz="26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14/02/2020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D61C6-2408-4450-8C02-CCD14661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12649201"/>
            <a:ext cx="5791200" cy="730250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1AB72-D261-4BF3-B238-1D091667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306800" y="12649201"/>
            <a:ext cx="1219200" cy="730250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7F0C78-3273-4419-9328-4522EABD8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93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8813801"/>
            <a:ext cx="155448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5813427"/>
            <a:ext cx="15544800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8C18F-BA90-4225-86F3-4B8C07A1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14/02/2020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8D864-788A-4984-AD66-C2811678B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7BD42-FCF7-4E70-A42D-0853B89DD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EE402-5456-4A55-B2FA-A4ADBD261F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695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90801"/>
            <a:ext cx="8382000" cy="9661526"/>
          </a:xfrm>
        </p:spPr>
        <p:txBody>
          <a:bodyPr>
            <a:normAutofit/>
          </a:bodyPr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590801"/>
            <a:ext cx="8229600" cy="9661526"/>
          </a:xfrm>
        </p:spPr>
        <p:txBody>
          <a:bodyPr>
            <a:normAutofit/>
          </a:bodyPr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5433B-7A98-4CA4-84E8-613A34F20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68401" y="12671427"/>
            <a:ext cx="2292350" cy="730250"/>
          </a:xfrm>
        </p:spPr>
        <p:txBody>
          <a:bodyPr/>
          <a:lstStyle>
            <a:lvl1pPr algn="l">
              <a:defRPr sz="26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14/02/2020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60BB0A-4449-474F-936C-EE5983059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12649201"/>
            <a:ext cx="5791200" cy="730250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Paolo Ferracin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AA50-AD20-4FE4-A1D4-B041752C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306800" y="12649201"/>
            <a:ext cx="1219200" cy="730250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E9B741-F32A-4F6E-B25D-5B4208E0F1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8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070226"/>
            <a:ext cx="8080376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349750"/>
            <a:ext cx="8080376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3070226"/>
            <a:ext cx="808355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4349750"/>
            <a:ext cx="808355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000C58-D60D-4BD1-83AA-457172358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14/02/2020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83370B-5CA5-4D0E-A81C-D7F276C51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AB28E-EBC8-42FE-B365-D58D6275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6F83C-579C-444C-A7DC-F2C8696B1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21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1">
            <a:extLst>
              <a:ext uri="{FF2B5EF4-FFF2-40B4-BE49-F238E27FC236}">
                <a16:creationId xmlns:a16="http://schemas.microsoft.com/office/drawing/2014/main" id="{9C1FF5CC-DD7B-EA48-9EEA-CBA2AB304914}"/>
              </a:ext>
            </a:extLst>
          </p:cNvPr>
          <p:cNvSpPr/>
          <p:nvPr userDrawn="1"/>
        </p:nvSpPr>
        <p:spPr>
          <a:xfrm>
            <a:off x="3150" y="12643558"/>
            <a:ext cx="18281700" cy="1072447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342803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5555F-2535-DA45-A3F8-E4DC3AB8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30254"/>
            <a:ext cx="157734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2B235-36FF-A74E-9551-09783DCFA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3651250"/>
            <a:ext cx="157734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75634-6A51-4E47-9CB3-EFDB0E57D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14501" y="12774313"/>
            <a:ext cx="1465118" cy="839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05/11/2020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6D19-4C67-4E4D-B372-AB5467AD0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835" y="12828875"/>
            <a:ext cx="1029442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A94FF-C450-0242-8C3C-BB96B744A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75000" y="12672000"/>
            <a:ext cx="891000" cy="10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 baseline="0">
                <a:solidFill>
                  <a:schemeClr val="bg1"/>
                </a:solidFill>
              </a:defRPr>
            </a:lvl1pPr>
          </a:lstStyle>
          <a:p>
            <a:fld id="{695884B8-C86C-9247-916E-0E4ED69A0A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750" y="12814325"/>
            <a:ext cx="2952224" cy="7524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672001"/>
            <a:ext cx="1221971" cy="104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87" r:id="rId3"/>
    <p:sldLayoutId id="2147483662" r:id="rId4"/>
  </p:sldLayoutIdLst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DA0BA8-DCDD-41BA-BB61-1ADA8ACF7C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304800"/>
            <a:ext cx="1691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E47DDB4-280F-4AEA-9C5C-29A7847E20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2438401"/>
            <a:ext cx="16916400" cy="981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51B18-9634-490E-BA42-E1E3D1F3D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68401" y="12734927"/>
            <a:ext cx="22923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4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14/02/2020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C36B9-A8C6-4CF7-BBA4-B322F05F8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12712701"/>
            <a:ext cx="57912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Paolo Ferracin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247E4-CB01-44AF-AB75-A3763AA2F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306800" y="12712701"/>
            <a:ext cx="12192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E60E7B-DD4E-417E-BB7A-6852254124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6">
            <a:extLst>
              <a:ext uri="{FF2B5EF4-FFF2-40B4-BE49-F238E27FC236}">
                <a16:creationId xmlns:a16="http://schemas.microsoft.com/office/drawing/2014/main" id="{C57A7D4B-6D3C-45E5-8BAD-9FEBFE7C623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2286000"/>
            <a:ext cx="16916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7200"/>
          </a:p>
        </p:txBody>
      </p:sp>
      <p:sp>
        <p:nvSpPr>
          <p:cNvPr id="1032" name="Line 6">
            <a:extLst>
              <a:ext uri="{FF2B5EF4-FFF2-40B4-BE49-F238E27FC236}">
                <a16:creationId xmlns:a16="http://schemas.microsoft.com/office/drawing/2014/main" id="{FB207E25-5231-4E7A-961C-476F335AD08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12496800"/>
            <a:ext cx="16916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49841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Calibri" pitchFamily="34" charset="0"/>
        </a:defRPr>
      </a:lvl5pPr>
      <a:lvl6pPr marL="9144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Calibri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Calibri" pitchFamily="34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Calibri" pitchFamily="34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Calibri" pitchFamily="34" charset="0"/>
        </a:defRPr>
      </a:lvl9pPr>
    </p:titleStyle>
    <p:bodyStyle>
      <a:lvl1pPr marL="685800" indent="-685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6400" kern="1200">
          <a:solidFill>
            <a:schemeClr val="tx2"/>
          </a:solidFill>
          <a:latin typeface="+mn-lt"/>
          <a:ea typeface="+mn-ea"/>
          <a:cs typeface="+mn-cs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5600" kern="1200">
          <a:solidFill>
            <a:schemeClr val="tx2"/>
          </a:solidFill>
          <a:latin typeface="+mn-lt"/>
          <a:ea typeface="+mn-ea"/>
          <a:cs typeface="+mn-cs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2"/>
          </a:solidFill>
          <a:latin typeface="+mn-lt"/>
          <a:ea typeface="+mn-ea"/>
          <a:cs typeface="+mn-cs"/>
        </a:defRPr>
      </a:lvl3pPr>
      <a:lvl4pPr marL="3200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2"/>
          </a:solidFill>
          <a:latin typeface="+mn-lt"/>
          <a:ea typeface="+mn-ea"/>
          <a:cs typeface="+mn-cs"/>
        </a:defRPr>
      </a:lvl4pPr>
      <a:lvl5pPr marL="41148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000" kern="1200">
          <a:solidFill>
            <a:schemeClr val="tx2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9751" y="349420"/>
            <a:ext cx="7334250" cy="2860675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9751" y="4169835"/>
            <a:ext cx="15452726" cy="903139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3556510" y="7713047"/>
            <a:ext cx="8909472" cy="182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3050892" y="5168425"/>
            <a:ext cx="9448693" cy="1025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62476" y="520701"/>
            <a:ext cx="1025524" cy="436139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60546" y="352891"/>
            <a:ext cx="1307904" cy="754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844768" y="13080485"/>
            <a:ext cx="121917" cy="1195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3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400" b="1" i="0" kern="1000" spc="-14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Clr>
          <a:schemeClr val="accent1"/>
        </a:buClr>
        <a:buSzPct val="90000"/>
        <a:buFont typeface="Wingdings" pitchFamily="2" charset="2"/>
        <a:buChar char="§"/>
        <a:defRPr sz="3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SzPct val="90000"/>
        <a:buFont typeface="Wingdings" pitchFamily="2" charset="2"/>
        <a:buChar char="§"/>
        <a:defRPr sz="3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26">
          <p15:clr>
            <a:srgbClr val="F26B43"/>
          </p15:clr>
        </p15:guide>
        <p15:guide id="3" pos="560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570">
          <p15:clr>
            <a:srgbClr val="F26B43"/>
          </p15:clr>
        </p15:guide>
        <p15:guide id="8" pos="1155">
          <p15:clr>
            <a:srgbClr val="F26B43"/>
          </p15:clr>
        </p15:guide>
        <p15:guide id="9" pos="1728">
          <p15:clr>
            <a:srgbClr val="F26B43"/>
          </p15:clr>
        </p15:guide>
        <p15:guide id="10" pos="2304">
          <p15:clr>
            <a:srgbClr val="F26B43"/>
          </p15:clr>
        </p15:guide>
        <p15:guide id="11" pos="3456">
          <p15:clr>
            <a:srgbClr val="F26B43"/>
          </p15:clr>
        </p15:guide>
        <p15:guide id="12" pos="4035">
          <p15:clr>
            <a:srgbClr val="F26B43"/>
          </p15:clr>
        </p15:guide>
        <p15:guide id="13" pos="4608">
          <p15:clr>
            <a:srgbClr val="F26B43"/>
          </p15:clr>
        </p15:guide>
        <p15:guide id="14" pos="5180">
          <p15:clr>
            <a:srgbClr val="F26B43"/>
          </p15:clr>
        </p15:guide>
        <p15:guide id="15" orient="horz" pos="490">
          <p15:clr>
            <a:srgbClr val="F26B43"/>
          </p15:clr>
        </p15:guide>
        <p15:guide id="16" orient="horz" pos="985">
          <p15:clr>
            <a:srgbClr val="F26B43"/>
          </p15:clr>
        </p15:guide>
        <p15:guide id="17" orient="horz" pos="1475">
          <p15:clr>
            <a:srgbClr val="F26B43"/>
          </p15:clr>
        </p15:guide>
        <p15:guide id="18" orient="horz" pos="1962">
          <p15:clr>
            <a:srgbClr val="F26B43"/>
          </p15:clr>
        </p15:guide>
        <p15:guide id="19" orient="horz" pos="2458">
          <p15:clr>
            <a:srgbClr val="F26B43"/>
          </p15:clr>
        </p15:guide>
        <p15:guide id="20" orient="horz" pos="2950">
          <p15:clr>
            <a:srgbClr val="F26B43"/>
          </p15:clr>
        </p15:guide>
        <p15:guide id="21" pos="5437">
          <p15:clr>
            <a:srgbClr val="F26B43"/>
          </p15:clr>
        </p15:guide>
        <p15:guide id="22" orient="horz">
          <p15:clr>
            <a:srgbClr val="F26B43"/>
          </p15:clr>
        </p15:guide>
        <p15:guide id="23" pos="5760">
          <p15:clr>
            <a:srgbClr val="F26B43"/>
          </p15:clr>
        </p15:guide>
        <p15:guide id="24" orient="horz" pos="3240">
          <p15:clr>
            <a:srgbClr val="F26B43"/>
          </p15:clr>
        </p15:guide>
        <p15:guide id="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oren Prestemon…"/>
          <p:cNvSpPr txBox="1"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Paolo Ferracin</a:t>
            </a:r>
          </a:p>
          <a:p>
            <a:r>
              <a:rPr lang="en-US" dirty="0"/>
              <a:t>TFD CDR review</a:t>
            </a:r>
          </a:p>
          <a:p>
            <a:r>
              <a:rPr lang="en-US" dirty="0"/>
              <a:t>05/11/2020</a:t>
            </a:r>
          </a:p>
          <a:p>
            <a:r>
              <a:rPr lang="en-US" dirty="0"/>
              <a:t>Lawrence Berkeley National Laboratory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E5C7D5-CA4C-E14F-85AC-328CE2B0D82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FRESCA2 experience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6F35BE-3900-41C7-B34D-7AE3323D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42B3C-AEA2-4914-94AB-6D6BD4E31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69162-C193-4031-9170-4E4E0EDF64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635" y="3048000"/>
            <a:ext cx="5285671" cy="9061450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Operational condition (</a:t>
            </a:r>
            <a:r>
              <a:rPr lang="en-GB" dirty="0">
                <a:solidFill>
                  <a:srgbClr val="1F497D"/>
                </a:solidFill>
              </a:rPr>
              <a:t>13 T</a:t>
            </a:r>
            <a:r>
              <a:rPr lang="en-GB" dirty="0"/>
              <a:t>)</a:t>
            </a:r>
          </a:p>
          <a:p>
            <a:pPr lvl="1">
              <a:buFont typeface="Arial" charset="0"/>
              <a:buChar char="–"/>
              <a:defRPr/>
            </a:pPr>
            <a:r>
              <a:rPr lang="en-GB" i="1" dirty="0" err="1"/>
              <a:t>I</a:t>
            </a:r>
            <a:r>
              <a:rPr lang="en-GB" i="1" baseline="-25000" dirty="0" err="1"/>
              <a:t>op</a:t>
            </a:r>
            <a:r>
              <a:rPr lang="en-GB" dirty="0"/>
              <a:t>: 10.82 kA</a:t>
            </a:r>
          </a:p>
          <a:p>
            <a:pPr lvl="1">
              <a:buFont typeface="Arial" charset="0"/>
              <a:buChar char="–"/>
              <a:defRPr/>
            </a:pPr>
            <a:r>
              <a:rPr lang="en-GB" i="1" dirty="0" err="1"/>
              <a:t>B</a:t>
            </a:r>
            <a:r>
              <a:rPr lang="en-GB" i="1" baseline="-25000" dirty="0" err="1"/>
              <a:t>peak_op</a:t>
            </a:r>
            <a:r>
              <a:rPr lang="en-GB" dirty="0"/>
              <a:t>: 13.34 T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>
                <a:solidFill>
                  <a:srgbClr val="1F497D"/>
                </a:solidFill>
              </a:rPr>
              <a:t>77%</a:t>
            </a:r>
            <a:r>
              <a:rPr lang="en-GB" dirty="0"/>
              <a:t> of </a:t>
            </a:r>
            <a:r>
              <a:rPr lang="en-GB" i="1" dirty="0" err="1"/>
              <a:t>I</a:t>
            </a:r>
            <a:r>
              <a:rPr lang="en-GB" i="1" baseline="-25000" dirty="0" err="1"/>
              <a:t>ss</a:t>
            </a:r>
            <a:r>
              <a:rPr lang="en-GB" dirty="0"/>
              <a:t> at 4.3 K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>
                <a:solidFill>
                  <a:srgbClr val="1F497D"/>
                </a:solidFill>
              </a:rPr>
              <a:t>71%</a:t>
            </a:r>
            <a:r>
              <a:rPr lang="en-GB" dirty="0"/>
              <a:t> of </a:t>
            </a:r>
            <a:r>
              <a:rPr lang="en-GB" dirty="0" err="1"/>
              <a:t>I</a:t>
            </a:r>
            <a:r>
              <a:rPr lang="en-GB" baseline="-25000" dirty="0" err="1"/>
              <a:t>ss</a:t>
            </a:r>
            <a:r>
              <a:rPr lang="en-GB" dirty="0"/>
              <a:t> at 1.9 K</a:t>
            </a:r>
          </a:p>
          <a:p>
            <a:pPr lvl="1">
              <a:buFont typeface="Arial" charset="0"/>
              <a:buChar char="–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>
                <a:solidFill>
                  <a:srgbClr val="1F497D"/>
                </a:solidFill>
              </a:rPr>
              <a:t>15 T</a:t>
            </a:r>
            <a:r>
              <a:rPr lang="en-GB" dirty="0"/>
              <a:t> bore field (“ultimate”)</a:t>
            </a:r>
          </a:p>
          <a:p>
            <a:pPr lvl="1">
              <a:buFont typeface="Arial" charset="0"/>
              <a:buChar char="–"/>
              <a:defRPr/>
            </a:pPr>
            <a:r>
              <a:rPr lang="en-GB" i="1" dirty="0" err="1"/>
              <a:t>I</a:t>
            </a:r>
            <a:r>
              <a:rPr lang="en-GB" i="1" baseline="-25000" dirty="0" err="1"/>
              <a:t>ul</a:t>
            </a:r>
            <a:r>
              <a:rPr lang="en-GB" dirty="0"/>
              <a:t>: 12.78 kA</a:t>
            </a:r>
          </a:p>
          <a:p>
            <a:pPr lvl="1">
              <a:buFont typeface="Arial" charset="0"/>
              <a:buChar char="–"/>
              <a:defRPr/>
            </a:pPr>
            <a:r>
              <a:rPr lang="en-GB" i="1" dirty="0" err="1"/>
              <a:t>B</a:t>
            </a:r>
            <a:r>
              <a:rPr lang="en-GB" i="1" baseline="-25000" dirty="0" err="1"/>
              <a:t>peak_ul</a:t>
            </a:r>
            <a:r>
              <a:rPr lang="en-GB" dirty="0"/>
              <a:t>: 15.46 T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>
                <a:solidFill>
                  <a:srgbClr val="1F497D"/>
                </a:solidFill>
              </a:rPr>
              <a:t>91%</a:t>
            </a:r>
            <a:r>
              <a:rPr lang="en-GB" dirty="0"/>
              <a:t> of </a:t>
            </a:r>
            <a:r>
              <a:rPr lang="en-GB" i="1" dirty="0" err="1"/>
              <a:t>I</a:t>
            </a:r>
            <a:r>
              <a:rPr lang="en-GB" i="1" baseline="-25000" dirty="0" err="1"/>
              <a:t>ss</a:t>
            </a:r>
            <a:r>
              <a:rPr lang="en-GB" dirty="0"/>
              <a:t> at 4.3 K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>
                <a:solidFill>
                  <a:srgbClr val="1F497D"/>
                </a:solidFill>
              </a:rPr>
              <a:t>84%</a:t>
            </a:r>
            <a:r>
              <a:rPr lang="en-GB" dirty="0"/>
              <a:t> of </a:t>
            </a:r>
            <a:r>
              <a:rPr lang="en-GB" dirty="0" err="1"/>
              <a:t>I</a:t>
            </a:r>
            <a:r>
              <a:rPr lang="en-GB" baseline="-25000" dirty="0" err="1"/>
              <a:t>ss</a:t>
            </a:r>
            <a:r>
              <a:rPr lang="en-GB" dirty="0"/>
              <a:t> at 1.9 K</a:t>
            </a:r>
          </a:p>
          <a:p>
            <a:pPr lvl="1">
              <a:buFont typeface="Arial" charset="0"/>
              <a:buChar char="–"/>
              <a:defRPr/>
            </a:pPr>
            <a:endParaRPr lang="en-GB" i="1" baseline="-25000" dirty="0"/>
          </a:p>
          <a:p>
            <a:r>
              <a:rPr lang="en-US" dirty="0"/>
              <a:t>Max </a:t>
            </a:r>
            <a:r>
              <a:rPr lang="en-US" i="1" dirty="0"/>
              <a:t>I </a:t>
            </a:r>
            <a:r>
              <a:rPr lang="en-US" dirty="0"/>
              <a:t>reached</a:t>
            </a:r>
          </a:p>
          <a:p>
            <a:pPr lvl="1"/>
            <a:r>
              <a:rPr lang="en-US" dirty="0"/>
              <a:t>1.9 K: 12.1 kA</a:t>
            </a:r>
          </a:p>
          <a:p>
            <a:pPr lvl="1"/>
            <a:r>
              <a:rPr lang="en-US" dirty="0"/>
              <a:t>4.3 K: 11.5 kA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2E7386-168D-48C4-9255-EA89ECEC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design and parameters </a:t>
            </a:r>
            <a:br>
              <a:rPr lang="en-US" dirty="0"/>
            </a:br>
            <a:r>
              <a:rPr lang="en-GB" altLang="en-US" dirty="0"/>
              <a:t>Operational current and margins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B03C9-FACA-4DDA-959E-69BF1025B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2" t="22549" r="37745" b="5469"/>
          <a:stretch/>
        </p:blipFill>
        <p:spPr>
          <a:xfrm>
            <a:off x="6668823" y="3048000"/>
            <a:ext cx="11385177" cy="8643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79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ACD76B-E2EA-4555-920D-0525B3232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0C9DC6-52CE-41AA-9E11-767090F5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8419D-06C2-45E5-9295-092B92D82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636" y="3048000"/>
            <a:ext cx="8369530" cy="9061450"/>
          </a:xfrm>
        </p:spPr>
        <p:txBody>
          <a:bodyPr/>
          <a:lstStyle/>
          <a:p>
            <a:endParaRPr lang="en-US" altLang="en-US" dirty="0">
              <a:sym typeface="Wingdings" panose="05000000000000000000" pitchFamily="2" charset="2"/>
            </a:endParaRPr>
          </a:p>
          <a:p>
            <a:pPr>
              <a:buFont typeface="Arial" charset="0"/>
              <a:buChar char="•"/>
              <a:defRPr/>
            </a:pPr>
            <a:r>
              <a:rPr lang="en-GB" dirty="0"/>
              <a:t>2D and 3D mechanical model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/>
              <a:t>Goal: contact pressure (or tension &lt;20 MPa) between pole turn and pole pieces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From straight section to hard-way and easy-way bent 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/>
              <a:t>Coil peak (equiv.) stress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140-150 MPa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Maximum stress moves to low field region at full field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BB1E0F-0603-4DCB-914C-D08AA1EA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design and parameters </a:t>
            </a:r>
            <a:br>
              <a:rPr lang="en-US" dirty="0"/>
            </a:br>
            <a:r>
              <a:rPr lang="en-GB" altLang="en-US" dirty="0"/>
              <a:t>Mechanics</a:t>
            </a:r>
            <a:endParaRPr lang="en-US" i="1" dirty="0"/>
          </a:p>
        </p:txBody>
      </p:sp>
      <p:pic>
        <p:nvPicPr>
          <p:cNvPr id="11" name="Picture 2" descr="C:\Work\FRESCA2\Mechanics\2D\v3\v3_ref\FRESCA2_2d_mech_coilx_3emf.jpg">
            <a:extLst>
              <a:ext uri="{FF2B5EF4-FFF2-40B4-BE49-F238E27FC236}">
                <a16:creationId xmlns:a16="http://schemas.microsoft.com/office/drawing/2014/main" id="{C1A7B2F7-F276-4861-86F2-F4FBD4505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551" y="6435727"/>
            <a:ext cx="3600450" cy="270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Work\FRESCA2\Mechanics\2D\v3\v3_ref\FRESCA2_2d_mech_coilx_2cold.jpg">
            <a:extLst>
              <a:ext uri="{FF2B5EF4-FFF2-40B4-BE49-F238E27FC236}">
                <a16:creationId xmlns:a16="http://schemas.microsoft.com/office/drawing/2014/main" id="{49C08999-754C-4D49-9AC4-508943A48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6435727"/>
            <a:ext cx="3600450" cy="270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Work\FRESCA2\Mechanics\2D\v3\v3_ref\FRESCA2_2d_mech_allelem.jpg">
            <a:extLst>
              <a:ext uri="{FF2B5EF4-FFF2-40B4-BE49-F238E27FC236}">
                <a16:creationId xmlns:a16="http://schemas.microsoft.com/office/drawing/2014/main" id="{3E008A53-0880-46EF-AD7B-3DBF1A5A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2"/>
          <a:stretch>
            <a:fillRect/>
          </a:stretch>
        </p:blipFill>
        <p:spPr bwMode="auto">
          <a:xfrm>
            <a:off x="9753601" y="2603500"/>
            <a:ext cx="36004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53C0D89D-7626-438C-B475-9A869BD50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9636127"/>
            <a:ext cx="3600450" cy="270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DCD1608C-CD78-465F-BB56-8DB56F5B31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551" y="9601200"/>
            <a:ext cx="3600450" cy="270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Work\FRESCA2\Mechanics\3D\v1\fresca2_3d.jpg">
            <a:extLst>
              <a:ext uri="{FF2B5EF4-FFF2-40B4-BE49-F238E27FC236}">
                <a16:creationId xmlns:a16="http://schemas.microsoft.com/office/drawing/2014/main" id="{826AA8CE-0081-46CF-8245-A5EF1BFED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6"/>
          <a:stretch>
            <a:fillRect/>
          </a:stretch>
        </p:blipFill>
        <p:spPr bwMode="auto">
          <a:xfrm>
            <a:off x="13925551" y="2438400"/>
            <a:ext cx="3600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E5AE7150-5679-4340-A78C-FBD5BC313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01" y="8651876"/>
            <a:ext cx="131445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828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000" kern="1200">
                <a:solidFill>
                  <a:srgbClr val="1F497D"/>
                </a:solidFill>
              </a:rPr>
              <a:t> -137 MPa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C0B61B0B-17BA-4E0E-9F0C-64B04360F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1" y="11766550"/>
            <a:ext cx="131445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828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000" kern="1200">
                <a:solidFill>
                  <a:srgbClr val="1F497D"/>
                </a:solidFill>
              </a:rPr>
              <a:t> 134 MPa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586A130B-A4CB-4764-B06F-5D79BA9ED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01" y="11766550"/>
            <a:ext cx="131445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828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000" kern="1200">
                <a:solidFill>
                  <a:srgbClr val="1F497D"/>
                </a:solidFill>
              </a:rPr>
              <a:t> 154 MPa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6777716-A1C8-4C1B-BD40-E97B97CDD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1" y="8651876"/>
            <a:ext cx="131445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828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000" kern="1200">
                <a:solidFill>
                  <a:srgbClr val="1F497D"/>
                </a:solidFill>
              </a:rPr>
              <a:t> -139 MPa</a:t>
            </a:r>
          </a:p>
        </p:txBody>
      </p:sp>
    </p:spTree>
    <p:extLst>
      <p:ext uri="{BB962C8B-B14F-4D97-AF65-F5344CB8AC3E}">
        <p14:creationId xmlns:p14="http://schemas.microsoft.com/office/powerpoint/2010/main" val="3081729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32BAF2-DDCE-4839-91A3-3CB90FC39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C1D7E-3A19-49FA-BCC2-BC7FB87E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E4FE3-E7FE-467F-9E05-0D8A897815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/>
              <a:t>Winding (CEA), reaction (CERN),</a:t>
            </a:r>
          </a:p>
          <a:p>
            <a:pPr marL="0" indent="0">
              <a:buNone/>
            </a:pPr>
            <a:r>
              <a:rPr lang="en-US" altLang="en-US" dirty="0"/>
              <a:t>instrumentation/splicing/impregnation (CERN)</a:t>
            </a:r>
            <a:endParaRPr lang="en-GB" alt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27DDCC-24FD-4DBD-BEF0-29124989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Coil fabrication steps </a:t>
            </a:r>
            <a:br>
              <a:rPr lang="en-US" altLang="en-US" dirty="0"/>
            </a:br>
            <a:r>
              <a:rPr lang="en-US" altLang="en-US" sz="3600" i="1" dirty="0"/>
              <a:t>(See Ray </a:t>
            </a:r>
            <a:r>
              <a:rPr lang="en-US" altLang="en-US" sz="3600" i="1" dirty="0" err="1"/>
              <a:t>Hafalia’s</a:t>
            </a:r>
            <a:r>
              <a:rPr lang="en-US" altLang="en-US" sz="3600" i="1" dirty="0"/>
              <a:t> talk)</a:t>
            </a:r>
            <a:endParaRPr lang="en-US" sz="3600" i="1" dirty="0"/>
          </a:p>
        </p:txBody>
      </p:sp>
      <p:pic>
        <p:nvPicPr>
          <p:cNvPr id="6" name="Picture 2" descr="outillage bobinage 04-09-12">
            <a:extLst>
              <a:ext uri="{FF2B5EF4-FFF2-40B4-BE49-F238E27FC236}">
                <a16:creationId xmlns:a16="http://schemas.microsoft.com/office/drawing/2014/main" id="{F3FF9FD9-910D-458E-800E-70AA0B9D1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5" r="13397" b="9286"/>
          <a:stretch>
            <a:fillRect/>
          </a:stretch>
        </p:blipFill>
        <p:spPr bwMode="auto">
          <a:xfrm>
            <a:off x="609601" y="4572000"/>
            <a:ext cx="5407026" cy="2286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outillage de réaction 05-09-12">
            <a:extLst>
              <a:ext uri="{FF2B5EF4-FFF2-40B4-BE49-F238E27FC236}">
                <a16:creationId xmlns:a16="http://schemas.microsoft.com/office/drawing/2014/main" id="{68BF25AE-848F-4392-831B-667E3F204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16418" b="10555"/>
          <a:stretch>
            <a:fillRect/>
          </a:stretch>
        </p:blipFill>
        <p:spPr bwMode="auto">
          <a:xfrm>
            <a:off x="6797676" y="4572000"/>
            <a:ext cx="5699124" cy="227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utillage d'imprégnation 05-09-12">
            <a:extLst>
              <a:ext uri="{FF2B5EF4-FFF2-40B4-BE49-F238E27FC236}">
                <a16:creationId xmlns:a16="http://schemas.microsoft.com/office/drawing/2014/main" id="{2CB93E3C-A358-41AE-ADDD-F4EB4FD5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7466" r="15141" b="5569"/>
          <a:stretch>
            <a:fillRect/>
          </a:stretch>
        </p:blipFill>
        <p:spPr bwMode="auto">
          <a:xfrm>
            <a:off x="13106400" y="4572000"/>
            <a:ext cx="3810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2746247-13A4-4159-9F48-CAB715DB0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99300"/>
            <a:ext cx="41148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\\cern.ch\dfs\Users\j\jmunozga\Desktop\TE_Magnet_Seminar_jemg_FRESCA2\DSCN9296.JPG">
            <a:extLst>
              <a:ext uri="{FF2B5EF4-FFF2-40B4-BE49-F238E27FC236}">
                <a16:creationId xmlns:a16="http://schemas.microsoft.com/office/drawing/2014/main" id="{753FD5E6-9E1C-4DCA-812C-FF5D9DB4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1" y="7105651"/>
            <a:ext cx="3968750" cy="529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4">
            <a:extLst>
              <a:ext uri="{FF2B5EF4-FFF2-40B4-BE49-F238E27FC236}">
                <a16:creationId xmlns:a16="http://schemas.microsoft.com/office/drawing/2014/main" id="{D9D190C8-415E-489B-9C76-9E8CB3C96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7099300"/>
            <a:ext cx="74295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736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6472C-B8EC-423F-A974-AFACEBEFF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919C37-45A1-48CC-BF81-C0EA5F0F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79612-EA08-4032-B157-02F8D8C685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635" y="3048000"/>
            <a:ext cx="11560965" cy="9061450"/>
          </a:xfrm>
        </p:spPr>
        <p:txBody>
          <a:bodyPr/>
          <a:lstStyle/>
          <a:p>
            <a:pPr>
              <a:defRPr/>
            </a:pPr>
            <a:endParaRPr lang="en-GB" altLang="en-US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altLang="en-US" dirty="0">
                <a:solidFill>
                  <a:srgbClr val="1F497D"/>
                </a:solidFill>
              </a:rPr>
              <a:t>Cable/coil size </a:t>
            </a:r>
            <a:r>
              <a:rPr lang="en-GB" altLang="en-US" dirty="0"/>
              <a:t>after reaction is critical</a:t>
            </a:r>
          </a:p>
          <a:p>
            <a:pPr lvl="1">
              <a:defRPr/>
            </a:pPr>
            <a:r>
              <a:rPr lang="en-GB" altLang="en-US" dirty="0"/>
              <a:t>Issue in HQ01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Studied on single cables, stacks, coil cross-section</a:t>
            </a:r>
          </a:p>
          <a:p>
            <a:pPr lvl="1">
              <a:defRPr/>
            </a:pPr>
            <a:r>
              <a:rPr lang="en-GB" altLang="en-US" dirty="0">
                <a:solidFill>
                  <a:srgbClr val="1F497D"/>
                </a:solidFill>
              </a:rPr>
              <a:t>Image analysis </a:t>
            </a:r>
            <a:r>
              <a:rPr lang="en-GB" altLang="en-US" dirty="0"/>
              <a:t>of cable contours</a:t>
            </a:r>
          </a:p>
          <a:p>
            <a:pPr lvl="1"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Dedicated “few turns” coils</a:t>
            </a:r>
          </a:p>
          <a:p>
            <a:pPr lvl="1">
              <a:defRPr/>
            </a:pPr>
            <a:r>
              <a:rPr lang="en-GB" altLang="en-US" dirty="0"/>
              <a:t>Specifically for FRESCA2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Consistent data from different set-ups, labs, and coils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E67136-39C4-4B3B-8F4A-09261DDDD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Cable volumetric change during heat treatment</a:t>
            </a:r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69AB663-2F34-488B-8221-9A6081BE3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r="19804" b="12312"/>
          <a:stretch>
            <a:fillRect/>
          </a:stretch>
        </p:blipFill>
        <p:spPr bwMode="auto">
          <a:xfrm>
            <a:off x="13070538" y="2456333"/>
            <a:ext cx="503872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D011811-7CF2-4048-8D4F-E9963FCB0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1" t="27805" r="10741" b="16318"/>
          <a:stretch>
            <a:fillRect/>
          </a:stretch>
        </p:blipFill>
        <p:spPr bwMode="auto">
          <a:xfrm>
            <a:off x="13015274" y="6660783"/>
            <a:ext cx="5038726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B1C8ADC-BCD0-4837-83B7-B91E00D9F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36"/>
          <a:stretch>
            <a:fillRect/>
          </a:stretch>
        </p:blipFill>
        <p:spPr bwMode="auto">
          <a:xfrm>
            <a:off x="13070538" y="9706352"/>
            <a:ext cx="5149341" cy="267970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09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DA0B0-81ED-4FD0-8B2B-FA6BAC24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99C059-C214-4412-8666-1601B32F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CA586-9C76-4439-BB70-0DA4339D1D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altLang="en-US" dirty="0"/>
              <a:t>Overall volume expansion: </a:t>
            </a:r>
            <a:r>
              <a:rPr lang="en-GB" altLang="en-US" dirty="0">
                <a:solidFill>
                  <a:srgbClr val="1F497D"/>
                </a:solidFill>
              </a:rPr>
              <a:t>+3.0 to 3.5%</a:t>
            </a:r>
          </a:p>
          <a:p>
            <a:pPr>
              <a:defRPr/>
            </a:pPr>
            <a:r>
              <a:rPr lang="en-GB" altLang="en-US" dirty="0">
                <a:solidFill>
                  <a:srgbClr val="1F497D"/>
                </a:solidFill>
              </a:rPr>
              <a:t>Single strand</a:t>
            </a:r>
          </a:p>
          <a:p>
            <a:pPr lvl="1">
              <a:defRPr/>
            </a:pPr>
            <a:r>
              <a:rPr lang="en-GB" altLang="en-US" dirty="0"/>
              <a:t>+3.5% in volume</a:t>
            </a:r>
          </a:p>
          <a:p>
            <a:pPr lvl="2">
              <a:defRPr/>
            </a:pPr>
            <a:r>
              <a:rPr lang="en-GB" altLang="en-US" dirty="0"/>
              <a:t>+3.4% in area</a:t>
            </a:r>
          </a:p>
          <a:p>
            <a:pPr lvl="2">
              <a:defRPr/>
            </a:pPr>
            <a:r>
              <a:rPr lang="en-GB" altLang="en-US" dirty="0"/>
              <a:t>+0.1 in length</a:t>
            </a:r>
          </a:p>
          <a:p>
            <a:pPr>
              <a:defRPr/>
            </a:pPr>
            <a:r>
              <a:rPr lang="en-GB" altLang="en-US" dirty="0">
                <a:solidFill>
                  <a:srgbClr val="1F497D"/>
                </a:solidFill>
              </a:rPr>
              <a:t>Bare cable </a:t>
            </a:r>
            <a:r>
              <a:rPr lang="en-GB" altLang="en-US" dirty="0"/>
              <a:t>(or loose insulation)</a:t>
            </a:r>
          </a:p>
          <a:p>
            <a:pPr lvl="1">
              <a:defRPr/>
            </a:pPr>
            <a:r>
              <a:rPr lang="en-GB" altLang="en-US" dirty="0"/>
              <a:t>+3.5% in volume</a:t>
            </a:r>
          </a:p>
          <a:p>
            <a:pPr lvl="2">
              <a:defRPr/>
            </a:pPr>
            <a:r>
              <a:rPr lang="en-GB" altLang="en-US" dirty="0"/>
              <a:t>+3.0% in thickness</a:t>
            </a:r>
          </a:p>
          <a:p>
            <a:pPr lvl="2">
              <a:defRPr/>
            </a:pPr>
            <a:r>
              <a:rPr lang="en-GB" altLang="en-US" dirty="0"/>
              <a:t>+1.0% in width</a:t>
            </a:r>
          </a:p>
          <a:p>
            <a:pPr lvl="2">
              <a:defRPr/>
            </a:pPr>
            <a:r>
              <a:rPr lang="en-GB" altLang="en-US" dirty="0"/>
              <a:t>-0.5% in length</a:t>
            </a:r>
          </a:p>
          <a:p>
            <a:pPr>
              <a:defRPr/>
            </a:pPr>
            <a:r>
              <a:rPr lang="en-GB" altLang="en-US" dirty="0">
                <a:solidFill>
                  <a:srgbClr val="1F497D"/>
                </a:solidFill>
              </a:rPr>
              <a:t>Braided cable</a:t>
            </a:r>
          </a:p>
          <a:p>
            <a:pPr lvl="1">
              <a:defRPr/>
            </a:pPr>
            <a:r>
              <a:rPr lang="en-GB" altLang="en-US" dirty="0"/>
              <a:t>+3.0 to +3.5% in volume</a:t>
            </a:r>
          </a:p>
          <a:p>
            <a:pPr lvl="2">
              <a:defRPr/>
            </a:pPr>
            <a:r>
              <a:rPr lang="en-GB" altLang="en-US" dirty="0"/>
              <a:t>+3.0% in thickness</a:t>
            </a:r>
          </a:p>
          <a:p>
            <a:pPr lvl="2">
              <a:defRPr/>
            </a:pPr>
            <a:r>
              <a:rPr lang="en-GB" altLang="en-US" dirty="0"/>
              <a:t>+0.0 to +0.5% in width</a:t>
            </a:r>
          </a:p>
          <a:p>
            <a:pPr lvl="2">
              <a:defRPr/>
            </a:pPr>
            <a:r>
              <a:rPr lang="en-GB" altLang="en-US" dirty="0"/>
              <a:t>-0.2 to 0.0% in length</a:t>
            </a:r>
          </a:p>
          <a:p>
            <a:pPr>
              <a:defRPr/>
            </a:pPr>
            <a:r>
              <a:rPr lang="en-GB" altLang="en-US" dirty="0"/>
              <a:t>Dependence on tooling and </a:t>
            </a:r>
            <a:r>
              <a:rPr lang="en-GB" altLang="en-US" u="sng" dirty="0"/>
              <a:t>braiding </a:t>
            </a:r>
            <a:endParaRPr lang="en-GB" alt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A9BDDF-CC9A-41AE-8DC1-B890E310F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Cable volumetric change during heat treatment</a:t>
            </a:r>
            <a:endParaRPr lang="en-US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D7EAA53-D5D0-48DC-AB57-404220FFB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r="19804" b="12312"/>
          <a:stretch>
            <a:fillRect/>
          </a:stretch>
        </p:blipFill>
        <p:spPr bwMode="auto">
          <a:xfrm>
            <a:off x="12980893" y="2456333"/>
            <a:ext cx="503872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1583C98-F831-436D-8199-33F826324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1" t="27805" r="10741" b="16318"/>
          <a:stretch>
            <a:fillRect/>
          </a:stretch>
        </p:blipFill>
        <p:spPr bwMode="auto">
          <a:xfrm>
            <a:off x="12925629" y="6660783"/>
            <a:ext cx="5038726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1EFFFB69-B99F-40C8-B1BF-0040496A7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36"/>
          <a:stretch>
            <a:fillRect/>
          </a:stretch>
        </p:blipFill>
        <p:spPr bwMode="auto">
          <a:xfrm>
            <a:off x="12980893" y="9706352"/>
            <a:ext cx="5149341" cy="267970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46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6C035-04E2-411C-88C4-B1D6D1B78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03954-60B6-4D78-A395-6E476FEA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35F2B-E9CE-4A0C-8F72-011F3105F0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635" y="3048000"/>
            <a:ext cx="16406015" cy="60256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F497D"/>
                </a:solidFill>
              </a:rPr>
              <a:t>In FRESC2 (and in other magnets) cable dimensional variations </a:t>
            </a:r>
            <a:r>
              <a:rPr lang="en-US" dirty="0"/>
              <a:t>during HT included in tooling design</a:t>
            </a:r>
          </a:p>
          <a:p>
            <a:endParaRPr lang="en-US" dirty="0"/>
          </a:p>
          <a:p>
            <a:r>
              <a:rPr lang="en-US" dirty="0"/>
              <a:t>Tests with few turns</a:t>
            </a:r>
          </a:p>
          <a:p>
            <a:endParaRPr lang="en-US" dirty="0"/>
          </a:p>
          <a:p>
            <a:r>
              <a:rPr lang="en-US" dirty="0"/>
              <a:t>Modification of reaction tooling for </a:t>
            </a:r>
            <a:r>
              <a:rPr lang="en-US" dirty="0">
                <a:solidFill>
                  <a:srgbClr val="1F497D"/>
                </a:solidFill>
              </a:rPr>
              <a:t>axial contraction</a:t>
            </a:r>
          </a:p>
          <a:p>
            <a:pPr lvl="1"/>
            <a:r>
              <a:rPr lang="en-US" dirty="0"/>
              <a:t>2 gaps closed after winding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1E3A0F-E1A7-4791-99CD-EB9964E6D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Cable volumetric change during heat treatment</a:t>
            </a:r>
            <a:endParaRPr lang="en-US" i="1" dirty="0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E30B2AFF-4A06-4690-B95A-073EB4D5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6" y="9236077"/>
            <a:ext cx="8721724" cy="294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18F487E-20EB-46A9-B110-5E3844AB5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50" y="9321801"/>
            <a:ext cx="7924800" cy="300672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452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51A71C-1A5F-4673-B891-ADC8E275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98BF2-C205-4DA7-81D9-A62D5D2B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F9397-E1C3-4908-8A80-6048BC61D3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635" y="3048000"/>
            <a:ext cx="11560965" cy="9061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rgbClr val="1F497D"/>
                </a:solidFill>
              </a:rPr>
              <a:t>Pole deformed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after reaction</a:t>
            </a:r>
          </a:p>
          <a:p>
            <a:pPr lvl="1">
              <a:defRPr/>
            </a:pPr>
            <a:r>
              <a:rPr lang="en-GB" dirty="0"/>
              <a:t>Corrective strategy: </a:t>
            </a:r>
          </a:p>
          <a:p>
            <a:pPr lvl="2">
              <a:defRPr/>
            </a:pPr>
            <a:r>
              <a:rPr lang="en-GB" dirty="0"/>
              <a:t>Filler added during reaction</a:t>
            </a:r>
          </a:p>
          <a:p>
            <a:pPr lvl="2">
              <a:defRPr/>
            </a:pPr>
            <a:r>
              <a:rPr lang="en-GB" dirty="0"/>
              <a:t>Re-machined pole</a:t>
            </a:r>
          </a:p>
          <a:p>
            <a:pPr>
              <a:defRPr/>
            </a:pPr>
            <a:endParaRPr lang="en-GB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en-GB" dirty="0">
                <a:solidFill>
                  <a:srgbClr val="1F497D"/>
                </a:solidFill>
              </a:rPr>
              <a:t>Broken strands </a:t>
            </a:r>
            <a:r>
              <a:rPr lang="en-GB" dirty="0"/>
              <a:t>during splicing</a:t>
            </a:r>
          </a:p>
          <a:p>
            <a:pPr lvl="1">
              <a:defRPr/>
            </a:pPr>
            <a:r>
              <a:rPr lang="en-GB" dirty="0"/>
              <a:t>Corrective strategy: </a:t>
            </a:r>
          </a:p>
          <a:p>
            <a:pPr lvl="2">
              <a:defRPr/>
            </a:pPr>
            <a:r>
              <a:rPr lang="en-GB" dirty="0"/>
              <a:t>Added Cu stabilizer in damaged area</a:t>
            </a:r>
          </a:p>
          <a:p>
            <a:pPr lvl="2">
              <a:defRPr/>
            </a:pPr>
            <a:r>
              <a:rPr lang="en-GB" dirty="0"/>
              <a:t>Review of splicing procedures</a:t>
            </a:r>
          </a:p>
          <a:p>
            <a:pPr>
              <a:defRPr/>
            </a:pPr>
            <a:endParaRPr lang="en-GB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en-GB" dirty="0">
                <a:solidFill>
                  <a:srgbClr val="1F497D"/>
                </a:solidFill>
              </a:rPr>
              <a:t>Incomplete impregnation </a:t>
            </a:r>
            <a:r>
              <a:rPr lang="en-GB" dirty="0"/>
              <a:t>of 2 coils</a:t>
            </a:r>
          </a:p>
          <a:p>
            <a:pPr lvl="1">
              <a:defRPr/>
            </a:pPr>
            <a:r>
              <a:rPr lang="en-GB" dirty="0"/>
              <a:t>Corrective strategy: </a:t>
            </a:r>
          </a:p>
          <a:p>
            <a:pPr lvl="2">
              <a:defRPr/>
            </a:pPr>
            <a:r>
              <a:rPr lang="en-GB" dirty="0"/>
              <a:t>New injection holes and better control of polymerization</a:t>
            </a:r>
          </a:p>
          <a:p>
            <a:pPr lvl="2">
              <a:defRPr/>
            </a:pPr>
            <a:r>
              <a:rPr lang="en-GB" dirty="0"/>
              <a:t>Review of impregnation tooling in the injection area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921BAB-004A-48DB-AE42-EB6CC720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Issues during coil fabrication</a:t>
            </a:r>
            <a:endParaRPr lang="en-US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7005FCC-1CA9-4D0D-9842-73C092C2D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2365377"/>
            <a:ext cx="4826000" cy="305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8F95FAF-C997-40AB-9D25-4018978A5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951" y="5791201"/>
            <a:ext cx="4565650" cy="30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94645DD0-B222-45A1-AC91-98AE12280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9217026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20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F0FEB-A092-4AB2-A66E-CEBCC4A2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2D9BAD-A6C4-4D8E-8D87-771ED575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AB1E9-C471-4272-825B-CE684DA20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C77F20-F43B-4D5C-8FF6-FCC258250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 coils fabricated and instrumented</a:t>
            </a:r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4589870-7ADC-461F-9DC0-BBD097DF8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2800351"/>
            <a:ext cx="16697324" cy="939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312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4566D-3CEA-4A3A-886E-1B0FD4099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D5639-1FB7-4CE3-AD3B-89A95AAB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F9481-1635-4090-9C88-29B7E6997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AE76F8-9A61-45FF-9D93-12BB3F97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assembly</a:t>
            </a:r>
            <a:br>
              <a:rPr lang="en-GB" dirty="0"/>
            </a:br>
            <a:r>
              <a:rPr lang="en-GB" dirty="0"/>
              <a:t>Inter-coil tailored shim</a:t>
            </a:r>
            <a:endParaRPr lang="en-US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2F34C58-8C5B-4B10-A60E-A4E18BEB0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319" y="3832111"/>
            <a:ext cx="12515362" cy="704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6F16C42-31FB-4003-9D60-332B0BD0E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7" b="50272"/>
          <a:stretch>
            <a:fillRect/>
          </a:stretch>
        </p:blipFill>
        <p:spPr bwMode="auto">
          <a:xfrm>
            <a:off x="11354383" y="8407571"/>
            <a:ext cx="3754012" cy="232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000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AED1CE-8491-4BAE-8AFE-C04460D7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3EEC41-E215-4E40-8D11-9AE01C5A9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1C70F-1142-4DAE-B370-07A14598C5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7C55DC-483E-4E9F-9AD8-F9C21641E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assembly</a:t>
            </a:r>
            <a:br>
              <a:rPr lang="en-GB" dirty="0"/>
            </a:br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pole</a:t>
            </a:r>
            <a:endParaRPr lang="en-US" dirty="0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A9591812-8EAB-4FDC-B700-5A8C09C75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444751"/>
            <a:ext cx="11242676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6B88F87C-26B1-4CDE-B9C7-5FD83C211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38901"/>
            <a:ext cx="11150600" cy="581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3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4466E1-3A8F-4221-B2D5-682747A9D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C97A8-08F1-4FC0-A9E3-900C3B86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C6F20-A2F5-4A78-B511-AD782BDF0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636" y="3048000"/>
            <a:ext cx="10248038" cy="906145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Developed within a collaboration between </a:t>
            </a:r>
            <a:r>
              <a:rPr lang="en-US" dirty="0">
                <a:solidFill>
                  <a:srgbClr val="1F497D"/>
                </a:solidFill>
              </a:rPr>
              <a:t>CEA </a:t>
            </a:r>
            <a:r>
              <a:rPr lang="en-US" dirty="0" err="1">
                <a:solidFill>
                  <a:srgbClr val="1F497D"/>
                </a:solidFill>
              </a:rPr>
              <a:t>Saclay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1F497D"/>
                </a:solidFill>
              </a:rPr>
              <a:t>CERN</a:t>
            </a:r>
          </a:p>
          <a:p>
            <a:pPr lvl="1"/>
            <a:r>
              <a:rPr lang="en-US" dirty="0"/>
              <a:t>Started within the European project </a:t>
            </a:r>
            <a:r>
              <a:rPr lang="en-US" dirty="0" err="1">
                <a:solidFill>
                  <a:srgbClr val="1F497D"/>
                </a:solidFill>
              </a:rPr>
              <a:t>EuCARD</a:t>
            </a:r>
            <a:r>
              <a:rPr lang="en-US" dirty="0"/>
              <a:t> (European Coordination for Accelerator R&amp;D) </a:t>
            </a:r>
          </a:p>
          <a:p>
            <a:pPr lvl="2"/>
            <a:r>
              <a:rPr lang="en-US" dirty="0"/>
              <a:t>R&amp;D on new technologies for future upgrades of the European accelerators </a:t>
            </a:r>
          </a:p>
          <a:p>
            <a:endParaRPr lang="en-US" dirty="0"/>
          </a:p>
          <a:p>
            <a:r>
              <a:rPr lang="en-US" dirty="0"/>
              <a:t>Key objectives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Nb</a:t>
            </a:r>
            <a:r>
              <a:rPr lang="en-US" baseline="-25000" dirty="0">
                <a:solidFill>
                  <a:srgbClr val="1F497D"/>
                </a:solidFill>
              </a:rPr>
              <a:t>3</a:t>
            </a:r>
            <a:r>
              <a:rPr lang="en-US" dirty="0">
                <a:solidFill>
                  <a:srgbClr val="1F497D"/>
                </a:solidFill>
              </a:rPr>
              <a:t>Sn</a:t>
            </a:r>
            <a:r>
              <a:rPr lang="en-US" dirty="0"/>
              <a:t> dipole magnet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13 T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100 mm </a:t>
            </a:r>
            <a:r>
              <a:rPr lang="en-US" dirty="0"/>
              <a:t>clear bore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E5E251-2799-4F7E-8FA8-44F5DCF5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FRESCA2 overview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423E8A83-2F6F-4B5F-830C-893EED6F0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673" y="2357318"/>
            <a:ext cx="6121400" cy="612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6D52A1D-AEB2-4FE2-AB86-8C6BCAD3A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674" y="8635058"/>
            <a:ext cx="6121400" cy="3806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37335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E158F4-47B5-40BB-8F6F-83E4F4592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A9DA6-076E-4463-ACF2-513CDF461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0D551-95BD-405C-B88E-025C491FDB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C43EC3-1900-429C-B72D-93C23905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assembly</a:t>
            </a:r>
            <a:br>
              <a:rPr lang="en-GB" dirty="0"/>
            </a:br>
            <a:r>
              <a:rPr lang="en-GB" dirty="0"/>
              <a:t>Coil pack</a:t>
            </a:r>
            <a:endParaRPr lang="en-US" dirty="0"/>
          </a:p>
        </p:txBody>
      </p:sp>
      <p:pic>
        <p:nvPicPr>
          <p:cNvPr id="6" name="Image 2">
            <a:extLst>
              <a:ext uri="{FF2B5EF4-FFF2-40B4-BE49-F238E27FC236}">
                <a16:creationId xmlns:a16="http://schemas.microsoft.com/office/drawing/2014/main" id="{5117B329-6B21-47B1-BCE5-5C86F064C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438401"/>
            <a:ext cx="16002000" cy="981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2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CC5F76-A6E3-4AEC-9D79-10F329DD8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18C2F-1E42-4D04-ACDE-5953FD799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9D73E-DE96-4B95-9413-882D42079C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8F131-2C85-462D-AC7E-57CA6B727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assembly</a:t>
            </a:r>
            <a:br>
              <a:rPr lang="en-GB" dirty="0"/>
            </a:br>
            <a:r>
              <a:rPr lang="en-GB" dirty="0"/>
              <a:t>Horizontal pads</a:t>
            </a:r>
            <a:endParaRPr lang="en-US" dirty="0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8AC94E97-5EA3-4575-8767-9157FF3E2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49"/>
          <a:stretch>
            <a:fillRect/>
          </a:stretch>
        </p:blipFill>
        <p:spPr bwMode="auto">
          <a:xfrm>
            <a:off x="609600" y="2832101"/>
            <a:ext cx="7127876" cy="902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6562DF99-8245-4794-9FB0-9FF6C1C09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7" y="6096000"/>
            <a:ext cx="9363074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">
            <a:extLst>
              <a:ext uri="{FF2B5EF4-FFF2-40B4-BE49-F238E27FC236}">
                <a16:creationId xmlns:a16="http://schemas.microsoft.com/office/drawing/2014/main" id="{9F7A6DEB-DDE9-4E76-ADA3-C1A76E621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844800"/>
            <a:ext cx="96012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441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29C80-0FC2-47DB-8DAB-5E5D03E75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196B3-C176-4989-8FFC-6C34E2AD9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31959-63E9-44DB-9BC5-B44FE84A25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CDCBBF-FEE4-4471-8CA3-0E1D627B4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assembly</a:t>
            </a:r>
            <a:br>
              <a:rPr lang="en-GB" dirty="0"/>
            </a:br>
            <a:r>
              <a:rPr lang="en-GB" dirty="0"/>
              <a:t>Yoke and shell</a:t>
            </a:r>
            <a:endParaRPr lang="en-US" dirty="0"/>
          </a:p>
        </p:txBody>
      </p:sp>
      <p:pic>
        <p:nvPicPr>
          <p:cNvPr id="6" name="Picture 2" descr="DSCN1809_SHELL - Copy">
            <a:extLst>
              <a:ext uri="{FF2B5EF4-FFF2-40B4-BE49-F238E27FC236}">
                <a16:creationId xmlns:a16="http://schemas.microsoft.com/office/drawing/2014/main" id="{776531C9-F138-46F1-9B6A-84F0004D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1"/>
            <a:ext cx="7315200" cy="981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AE8FCB0-75EF-4028-8469-36AB73B5D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0359" r="20155" b="10799"/>
          <a:stretch>
            <a:fillRect/>
          </a:stretch>
        </p:blipFill>
        <p:spPr bwMode="auto">
          <a:xfrm>
            <a:off x="9448800" y="2438400"/>
            <a:ext cx="8077200" cy="982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868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29C80-0FC2-47DB-8DAB-5E5D03E75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196B3-C176-4989-8FFC-6C34E2AD9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31959-63E9-44DB-9BC5-B44FE84A25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CDCBBF-FEE4-4471-8CA3-0E1D627B4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assembly</a:t>
            </a:r>
            <a:br>
              <a:rPr lang="en-GB" dirty="0"/>
            </a:br>
            <a:r>
              <a:rPr lang="en-GB" dirty="0"/>
              <a:t>Yoke and shell</a:t>
            </a:r>
            <a:endParaRPr lang="en-US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38B403D1-04FD-4D16-82F4-EEE9AA34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r="12895" b="32727"/>
          <a:stretch>
            <a:fillRect/>
          </a:stretch>
        </p:blipFill>
        <p:spPr>
          <a:xfrm>
            <a:off x="10728327" y="7832727"/>
            <a:ext cx="6480174" cy="43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95433E8-BA74-4AA2-8C5C-3DABA2850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327" y="2514601"/>
            <a:ext cx="6480174" cy="486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A8358B5-26DF-4A29-B703-6195EE5BB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0"/>
          <a:stretch>
            <a:fillRect/>
          </a:stretch>
        </p:blipFill>
        <p:spPr bwMode="auto">
          <a:xfrm>
            <a:off x="914400" y="2514600"/>
            <a:ext cx="8826500" cy="96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1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C37C18-F302-48E2-AF6A-4D8B24E9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3DE906-2B17-4257-9054-15D61AA9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AA421-4992-4A53-8CD1-5BF75C8D8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9EAF5A-F6A0-491E-B204-CEC61CD0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assembly</a:t>
            </a:r>
            <a:br>
              <a:rPr lang="en-GB" dirty="0"/>
            </a:br>
            <a:r>
              <a:rPr lang="en-GB" dirty="0"/>
              <a:t>Coil pack inside the structure</a:t>
            </a:r>
            <a:endParaRPr lang="en-US" dirty="0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F4D03392-B7DC-4244-9EC4-784629C7E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397127"/>
            <a:ext cx="71882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E5E1568C-5FBC-4084-BC7B-91EEB06C7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2"/>
          <a:stretch>
            <a:fillRect/>
          </a:stretch>
        </p:blipFill>
        <p:spPr bwMode="auto">
          <a:xfrm>
            <a:off x="9763127" y="2438400"/>
            <a:ext cx="5311774" cy="449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5">
            <a:extLst>
              <a:ext uri="{FF2B5EF4-FFF2-40B4-BE49-F238E27FC236}">
                <a16:creationId xmlns:a16="http://schemas.microsoft.com/office/drawing/2014/main" id="{D3451D92-12C8-4461-8430-B06C806BC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17007" r="6288" b="14742"/>
          <a:stretch>
            <a:fillRect/>
          </a:stretch>
        </p:blipFill>
        <p:spPr bwMode="auto">
          <a:xfrm>
            <a:off x="2381251" y="7874000"/>
            <a:ext cx="721995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6">
            <a:extLst>
              <a:ext uri="{FF2B5EF4-FFF2-40B4-BE49-F238E27FC236}">
                <a16:creationId xmlns:a16="http://schemas.microsoft.com/office/drawing/2014/main" id="{1CB239EF-7785-40AA-A351-C45DF7C41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6402" r="19289" b="2751"/>
          <a:stretch>
            <a:fillRect/>
          </a:stretch>
        </p:blipFill>
        <p:spPr bwMode="auto">
          <a:xfrm>
            <a:off x="9763127" y="7019927"/>
            <a:ext cx="5311774" cy="531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240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CC43A7-1B5B-47C0-B6C7-2E500583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74607-E2A2-48FF-851C-401747B8C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A6F91-C2DC-47F1-B6AE-0BE26D8720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0ED151-D125-43C9-A780-F6ED3E7EB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Magnet loading</a:t>
            </a:r>
            <a:endParaRPr lang="en-US" dirty="0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2C487C3A-5360-4ECC-8A02-EFE08813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32226"/>
            <a:ext cx="7458076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9">
            <a:extLst>
              <a:ext uri="{FF2B5EF4-FFF2-40B4-BE49-F238E27FC236}">
                <a16:creationId xmlns:a16="http://schemas.microsoft.com/office/drawing/2014/main" id="{C204E36E-CB44-4BD0-90A1-E511ADF11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76" y="3832226"/>
            <a:ext cx="93599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9">
            <a:extLst>
              <a:ext uri="{FF2B5EF4-FFF2-40B4-BE49-F238E27FC236}">
                <a16:creationId xmlns:a16="http://schemas.microsoft.com/office/drawing/2014/main" id="{5C05E881-C79B-415C-A769-BE1D98EA6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6" y="5416551"/>
            <a:ext cx="431800" cy="720726"/>
          </a:xfrm>
          <a:prstGeom prst="downArrow">
            <a:avLst>
              <a:gd name="adj1" fmla="val 50000"/>
              <a:gd name="adj2" fmla="val 50074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eaLnBrk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800" kern="120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Down Arrow 10">
            <a:extLst>
              <a:ext uri="{FF2B5EF4-FFF2-40B4-BE49-F238E27FC236}">
                <a16:creationId xmlns:a16="http://schemas.microsoft.com/office/drawing/2014/main" id="{4C847B0D-A32D-4A33-96A6-1FA40BB94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576" y="5416551"/>
            <a:ext cx="431800" cy="720726"/>
          </a:xfrm>
          <a:prstGeom prst="downArrow">
            <a:avLst>
              <a:gd name="adj1" fmla="val 50000"/>
              <a:gd name="adj2" fmla="val 50074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eaLnBrk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800" kern="120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Down Arrow 11">
            <a:extLst>
              <a:ext uri="{FF2B5EF4-FFF2-40B4-BE49-F238E27FC236}">
                <a16:creationId xmlns:a16="http://schemas.microsoft.com/office/drawing/2014/main" id="{8E44ECE5-7F55-4A4B-AD96-9AFFFBB5CDB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527426" y="8874126"/>
            <a:ext cx="431800" cy="720724"/>
          </a:xfrm>
          <a:prstGeom prst="downArrow">
            <a:avLst>
              <a:gd name="adj1" fmla="val 50000"/>
              <a:gd name="adj2" fmla="val 50073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eaLnBrk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800" kern="120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Down Arrow 12">
            <a:extLst>
              <a:ext uri="{FF2B5EF4-FFF2-40B4-BE49-F238E27FC236}">
                <a16:creationId xmlns:a16="http://schemas.microsoft.com/office/drawing/2014/main" id="{98298D10-99DB-497A-96A2-8DF7C5582DD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473576" y="8874126"/>
            <a:ext cx="431800" cy="720724"/>
          </a:xfrm>
          <a:prstGeom prst="downArrow">
            <a:avLst>
              <a:gd name="adj1" fmla="val 50000"/>
              <a:gd name="adj2" fmla="val 50073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eaLnBrk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800" kern="120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Down Arrow 13">
            <a:extLst>
              <a:ext uri="{FF2B5EF4-FFF2-40B4-BE49-F238E27FC236}">
                <a16:creationId xmlns:a16="http://schemas.microsoft.com/office/drawing/2014/main" id="{23177637-1735-413E-82F2-7ECFEDCB51F1}"/>
              </a:ext>
            </a:extLst>
          </p:cNvPr>
          <p:cNvSpPr>
            <a:spLocks noChangeArrowheads="1"/>
          </p:cNvSpPr>
          <p:nvPr/>
        </p:nvSpPr>
        <p:spPr bwMode="auto">
          <a:xfrm rot="15120000" flipH="1">
            <a:off x="11641138" y="6094414"/>
            <a:ext cx="431800" cy="720724"/>
          </a:xfrm>
          <a:prstGeom prst="downArrow">
            <a:avLst>
              <a:gd name="adj1" fmla="val 50000"/>
              <a:gd name="adj2" fmla="val 50073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eaLnBrk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800" kern="120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Down Arrow 15">
            <a:extLst>
              <a:ext uri="{FF2B5EF4-FFF2-40B4-BE49-F238E27FC236}">
                <a16:creationId xmlns:a16="http://schemas.microsoft.com/office/drawing/2014/main" id="{2D84294E-A828-45F4-B871-EE3438AFD832}"/>
              </a:ext>
            </a:extLst>
          </p:cNvPr>
          <p:cNvSpPr>
            <a:spLocks noChangeArrowheads="1"/>
          </p:cNvSpPr>
          <p:nvPr/>
        </p:nvSpPr>
        <p:spPr bwMode="auto">
          <a:xfrm rot="15120000" flipH="1">
            <a:off x="13527088" y="6230938"/>
            <a:ext cx="431800" cy="720724"/>
          </a:xfrm>
          <a:prstGeom prst="downArrow">
            <a:avLst>
              <a:gd name="adj1" fmla="val 50000"/>
              <a:gd name="adj2" fmla="val 50073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eaLnBrk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800" kern="120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Down Arrow 16">
            <a:extLst>
              <a:ext uri="{FF2B5EF4-FFF2-40B4-BE49-F238E27FC236}">
                <a16:creationId xmlns:a16="http://schemas.microsoft.com/office/drawing/2014/main" id="{4DAADD70-0EBC-4843-947C-87BB1427E03D}"/>
              </a:ext>
            </a:extLst>
          </p:cNvPr>
          <p:cNvSpPr>
            <a:spLocks noChangeArrowheads="1"/>
          </p:cNvSpPr>
          <p:nvPr/>
        </p:nvSpPr>
        <p:spPr bwMode="auto">
          <a:xfrm rot="15120000" flipH="1">
            <a:off x="11641138" y="6621464"/>
            <a:ext cx="431800" cy="720724"/>
          </a:xfrm>
          <a:prstGeom prst="downArrow">
            <a:avLst>
              <a:gd name="adj1" fmla="val 50000"/>
              <a:gd name="adj2" fmla="val 50073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eaLnBrk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800" kern="120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Down Arrow 17">
            <a:extLst>
              <a:ext uri="{FF2B5EF4-FFF2-40B4-BE49-F238E27FC236}">
                <a16:creationId xmlns:a16="http://schemas.microsoft.com/office/drawing/2014/main" id="{77229015-A37A-4073-88E7-861A7F8D1EF7}"/>
              </a:ext>
            </a:extLst>
          </p:cNvPr>
          <p:cNvSpPr>
            <a:spLocks noChangeArrowheads="1"/>
          </p:cNvSpPr>
          <p:nvPr/>
        </p:nvSpPr>
        <p:spPr bwMode="auto">
          <a:xfrm rot="15120000" flipH="1">
            <a:off x="13527088" y="6878638"/>
            <a:ext cx="431800" cy="720724"/>
          </a:xfrm>
          <a:prstGeom prst="downArrow">
            <a:avLst>
              <a:gd name="adj1" fmla="val 50000"/>
              <a:gd name="adj2" fmla="val 50073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eaLnBrk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800" kern="120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77C01DC2-A78E-43DE-B794-5827416E4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789" y="11033127"/>
            <a:ext cx="40916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en-US" sz="3600" kern="1200" dirty="0">
                <a:solidFill>
                  <a:schemeClr val="tx1"/>
                </a:solidFill>
                <a:latin typeface="Arial" panose="020B0604020202020204" pitchFamily="34" charset="0"/>
              </a:rPr>
              <a:t>Transverse </a:t>
            </a:r>
            <a:r>
              <a:rPr lang="fr-FR" altLang="en-US" sz="3600" kern="1200" dirty="0" err="1">
                <a:solidFill>
                  <a:schemeClr val="tx1"/>
                </a:solidFill>
                <a:latin typeface="Arial" panose="020B0604020202020204" pitchFamily="34" charset="0"/>
              </a:rPr>
              <a:t>loading</a:t>
            </a:r>
            <a:endParaRPr lang="fr-FR" altLang="en-US" sz="3600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en-US" sz="3600" kern="1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fr-FR" altLang="en-US" sz="3600" kern="1200" dirty="0" err="1">
                <a:solidFill>
                  <a:schemeClr val="tx1"/>
                </a:solidFill>
                <a:latin typeface="Arial" panose="020B0604020202020204" pitchFamily="34" charset="0"/>
              </a:rPr>
              <a:t>bladders</a:t>
            </a:r>
            <a:r>
              <a:rPr lang="fr-FR" altLang="en-US" sz="3600" kern="1200" dirty="0">
                <a:solidFill>
                  <a:schemeClr val="tx1"/>
                </a:solidFill>
                <a:latin typeface="Arial" panose="020B0604020202020204" pitchFamily="34" charset="0"/>
              </a:rPr>
              <a:t> &amp; keys</a:t>
            </a:r>
            <a:endParaRPr lang="en-US" altLang="en-US" sz="3600" kern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D4F67E8A-DBD4-4BE0-853F-246A01416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9387" y="11039477"/>
            <a:ext cx="42883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en-US" sz="3600" kern="1200" dirty="0">
                <a:solidFill>
                  <a:schemeClr val="tx1"/>
                </a:solidFill>
                <a:latin typeface="Arial" panose="020B0604020202020204" pitchFamily="34" charset="0"/>
              </a:rPr>
              <a:t>Longitudinal </a:t>
            </a:r>
            <a:r>
              <a:rPr lang="fr-FR" altLang="en-US" sz="3600" kern="1200" dirty="0" err="1">
                <a:solidFill>
                  <a:schemeClr val="tx1"/>
                </a:solidFill>
                <a:latin typeface="Arial" panose="020B0604020202020204" pitchFamily="34" charset="0"/>
              </a:rPr>
              <a:t>loading</a:t>
            </a:r>
            <a:endParaRPr lang="fr-FR" altLang="en-US" sz="3600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en-US" sz="3600" kern="1200" dirty="0">
                <a:solidFill>
                  <a:schemeClr val="tx1"/>
                </a:solidFill>
                <a:latin typeface="Arial" panose="020B0604020202020204" pitchFamily="34" charset="0"/>
              </a:rPr>
              <a:t> piston &amp; </a:t>
            </a:r>
            <a:r>
              <a:rPr lang="fr-FR" altLang="en-US" sz="3600" kern="1200" dirty="0" err="1">
                <a:solidFill>
                  <a:schemeClr val="tx1"/>
                </a:solidFill>
                <a:latin typeface="Arial" panose="020B0604020202020204" pitchFamily="34" charset="0"/>
              </a:rPr>
              <a:t>rods</a:t>
            </a:r>
            <a:endParaRPr lang="en-US" altLang="en-US" sz="3600" kern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51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AC80E-8AAE-4698-A691-8DE155EF7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55018-1EED-46ED-924A-00DE2B072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6D87F-BF6A-43E0-8E57-9ED80E64E7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635" y="3048000"/>
            <a:ext cx="9029529" cy="522444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Training FRESCA2c at 1.9 K</a:t>
            </a:r>
          </a:p>
          <a:p>
            <a:pPr lvl="1">
              <a:defRPr/>
            </a:pPr>
            <a:r>
              <a:rPr lang="nl-NL" dirty="0"/>
              <a:t>3 quenches before reaching </a:t>
            </a:r>
            <a:r>
              <a:rPr lang="nl-NL" dirty="0">
                <a:solidFill>
                  <a:srgbClr val="1F497D"/>
                </a:solidFill>
              </a:rPr>
              <a:t>14.4 T</a:t>
            </a:r>
          </a:p>
          <a:p>
            <a:pPr>
              <a:defRPr/>
            </a:pPr>
            <a:r>
              <a:rPr lang="nl-NL" dirty="0"/>
              <a:t>Quench limits</a:t>
            </a:r>
          </a:p>
          <a:p>
            <a:pPr lvl="1">
              <a:defRPr/>
            </a:pPr>
            <a:r>
              <a:rPr lang="nl-NL" dirty="0"/>
              <a:t>Quenches with mechanical origin between </a:t>
            </a:r>
            <a:r>
              <a:rPr lang="nl-NL" dirty="0">
                <a:solidFill>
                  <a:srgbClr val="1F497D"/>
                </a:solidFill>
              </a:rPr>
              <a:t>14.4 and 14.6 T</a:t>
            </a:r>
          </a:p>
          <a:p>
            <a:pPr>
              <a:defRPr/>
            </a:pPr>
            <a:r>
              <a:rPr lang="nl-NL" dirty="0"/>
              <a:t>Powering at 4.5 K</a:t>
            </a:r>
          </a:p>
          <a:p>
            <a:pPr lvl="1">
              <a:defRPr/>
            </a:pPr>
            <a:r>
              <a:rPr lang="nl-NL" dirty="0"/>
              <a:t>Reached </a:t>
            </a:r>
            <a:r>
              <a:rPr lang="nl-NL" dirty="0">
                <a:solidFill>
                  <a:srgbClr val="1F497D"/>
                </a:solidFill>
              </a:rPr>
              <a:t>13.9 T</a:t>
            </a:r>
            <a:endParaRPr lang="nl-NL" dirty="0"/>
          </a:p>
          <a:p>
            <a:pPr>
              <a:defRPr/>
            </a:pPr>
            <a:r>
              <a:rPr lang="nl-NL" dirty="0">
                <a:solidFill>
                  <a:srgbClr val="1F497D"/>
                </a:solidFill>
              </a:rPr>
              <a:t>Good memory </a:t>
            </a:r>
            <a:r>
              <a:rPr lang="nl-NL" dirty="0"/>
              <a:t>after thermal cycle</a:t>
            </a:r>
          </a:p>
          <a:p>
            <a:pPr lvl="1">
              <a:defRPr/>
            </a:pPr>
            <a:r>
              <a:rPr lang="nl-NL" dirty="0"/>
              <a:t>1 training quench to reach coil limit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3DE02B-9152-4B90-BA6A-433002BD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CB58446-9F91-4B3C-8AA8-0A212FD73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9"/>
          <a:stretch/>
        </p:blipFill>
        <p:spPr>
          <a:xfrm>
            <a:off x="10251832" y="3049076"/>
            <a:ext cx="7995600" cy="960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D6FBE4-4B5B-4A0C-9438-2F9F5900A913}"/>
              </a:ext>
            </a:extLst>
          </p:cNvPr>
          <p:cNvSpPr txBox="1"/>
          <p:nvPr/>
        </p:nvSpPr>
        <p:spPr>
          <a:xfrm>
            <a:off x="16054961" y="2416499"/>
            <a:ext cx="1672253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o  4.2 K</a:t>
            </a:r>
          </a:p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x  1.9 K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30B8B40-C041-455A-BCFA-AC7A808D2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74239"/>
              </p:ext>
            </p:extLst>
          </p:nvPr>
        </p:nvGraphicFramePr>
        <p:xfrm>
          <a:off x="40568" y="8272447"/>
          <a:ext cx="10229596" cy="4212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210">
                  <a:extLst>
                    <a:ext uri="{9D8B030D-6E8A-4147-A177-3AD203B41FA5}">
                      <a16:colId xmlns:a16="http://schemas.microsoft.com/office/drawing/2014/main" val="1347138224"/>
                    </a:ext>
                  </a:extLst>
                </a:gridCol>
                <a:gridCol w="1202471">
                  <a:extLst>
                    <a:ext uri="{9D8B030D-6E8A-4147-A177-3AD203B41FA5}">
                      <a16:colId xmlns:a16="http://schemas.microsoft.com/office/drawing/2014/main" val="3488511359"/>
                    </a:ext>
                  </a:extLst>
                </a:gridCol>
                <a:gridCol w="1232914">
                  <a:extLst>
                    <a:ext uri="{9D8B030D-6E8A-4147-A177-3AD203B41FA5}">
                      <a16:colId xmlns:a16="http://schemas.microsoft.com/office/drawing/2014/main" val="1517521813"/>
                    </a:ext>
                  </a:extLst>
                </a:gridCol>
                <a:gridCol w="1583001">
                  <a:extLst>
                    <a:ext uri="{9D8B030D-6E8A-4147-A177-3AD203B41FA5}">
                      <a16:colId xmlns:a16="http://schemas.microsoft.com/office/drawing/2014/main" val="1567053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924949990"/>
                    </a:ext>
                  </a:extLst>
                </a:gridCol>
              </a:tblGrid>
              <a:tr h="854769"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solidFill>
                            <a:schemeClr val="tx1"/>
                          </a:solidFill>
                        </a:rPr>
                        <a:t>Assembly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solidFill>
                            <a:schemeClr val="tx1"/>
                          </a:solidFill>
                        </a:rPr>
                        <a:t>Preload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solidFill>
                            <a:schemeClr val="tx1"/>
                          </a:solidFill>
                        </a:rPr>
                        <a:t>Field</a:t>
                      </a:r>
                      <a:r>
                        <a:rPr lang="nl-NL" sz="2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l-NL" sz="2600" baseline="0" dirty="0" err="1">
                          <a:solidFill>
                            <a:schemeClr val="tx1"/>
                          </a:solidFill>
                        </a:rPr>
                        <a:t>reached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 err="1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23910"/>
                  </a:ext>
                </a:extLst>
              </a:tr>
              <a:tr h="1253329">
                <a:tc>
                  <a:txBody>
                    <a:bodyPr/>
                    <a:lstStyle/>
                    <a:p>
                      <a:pPr algn="ctr"/>
                      <a:r>
                        <a:rPr lang="nl-NL" sz="2600" b="0" dirty="0">
                          <a:solidFill>
                            <a:schemeClr val="tx1"/>
                          </a:solidFill>
                        </a:rPr>
                        <a:t>FRESCA2a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b="0" baseline="0" dirty="0">
                          <a:solidFill>
                            <a:schemeClr val="tx1"/>
                          </a:solidFill>
                        </a:rPr>
                        <a:t>02/2017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b="0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nl-NL" sz="2600" b="0" baseline="0" dirty="0">
                          <a:solidFill>
                            <a:schemeClr val="tx1"/>
                          </a:solidFill>
                        </a:rPr>
                        <a:t> 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solidFill>
                            <a:schemeClr val="tx1"/>
                          </a:solidFill>
                        </a:rPr>
                        <a:t>12.2 T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b="0" dirty="0">
                          <a:solidFill>
                            <a:schemeClr val="tx1"/>
                          </a:solidFill>
                        </a:rPr>
                        <a:t>Coil 3401 with damaged </a:t>
                      </a:r>
                    </a:p>
                    <a:p>
                      <a:pPr algn="ctr"/>
                      <a:r>
                        <a:rPr lang="nl-NL" sz="2600" b="0" dirty="0">
                          <a:solidFill>
                            <a:schemeClr val="tx1"/>
                          </a:solidFill>
                        </a:rPr>
                        <a:t>strands</a:t>
                      </a:r>
                      <a:r>
                        <a:rPr lang="nl-NL" sz="2600" b="0" baseline="0" dirty="0">
                          <a:solidFill>
                            <a:schemeClr val="tx1"/>
                          </a:solidFill>
                        </a:rPr>
                        <a:t> (splice)</a:t>
                      </a:r>
                    </a:p>
                    <a:p>
                      <a:pPr algn="ctr"/>
                      <a:r>
                        <a:rPr lang="nl-NL" sz="2600" b="0" baseline="0" dirty="0">
                          <a:solidFill>
                            <a:schemeClr val="tx1"/>
                          </a:solidFill>
                        </a:rPr>
                        <a:t>QH failure in </a:t>
                      </a:r>
                      <a:r>
                        <a:rPr lang="nl-NL" sz="2600" b="0" baseline="0" dirty="0" err="1">
                          <a:solidFill>
                            <a:schemeClr val="tx1"/>
                          </a:solidFill>
                        </a:rPr>
                        <a:t>Coil</a:t>
                      </a:r>
                      <a:r>
                        <a:rPr lang="nl-NL" sz="2600" b="0" baseline="0" dirty="0">
                          <a:solidFill>
                            <a:schemeClr val="tx1"/>
                          </a:solidFill>
                        </a:rPr>
                        <a:t> 3401</a:t>
                      </a: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150828"/>
                  </a:ext>
                </a:extLst>
              </a:tr>
              <a:tr h="7374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600" b="0" dirty="0">
                          <a:solidFill>
                            <a:schemeClr val="tx1"/>
                          </a:solidFill>
                        </a:rPr>
                        <a:t>FRESCA2b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b="0" dirty="0">
                          <a:solidFill>
                            <a:schemeClr val="tx1"/>
                          </a:solidFill>
                        </a:rPr>
                        <a:t>08/2017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b="0" dirty="0">
                          <a:solidFill>
                            <a:schemeClr val="tx1"/>
                          </a:solidFill>
                        </a:rPr>
                        <a:t>13 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solidFill>
                            <a:schemeClr val="tx1"/>
                          </a:solidFill>
                        </a:rPr>
                        <a:t>13.3 T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b="0" dirty="0" err="1">
                          <a:solidFill>
                            <a:schemeClr val="tx1"/>
                          </a:solidFill>
                        </a:rPr>
                        <a:t>Coil</a:t>
                      </a:r>
                      <a:r>
                        <a:rPr lang="nl-NL" sz="2600" b="0" dirty="0">
                          <a:solidFill>
                            <a:schemeClr val="tx1"/>
                          </a:solidFill>
                        </a:rPr>
                        <a:t> 3401</a:t>
                      </a:r>
                      <a:r>
                        <a:rPr lang="nl-NL" sz="2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l-NL" sz="2600" b="0" baseline="0" dirty="0" err="1">
                          <a:solidFill>
                            <a:schemeClr val="tx1"/>
                          </a:solidFill>
                        </a:rPr>
                        <a:t>replaced</a:t>
                      </a:r>
                      <a:r>
                        <a:rPr lang="nl-NL" sz="2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l-NL" sz="2600" b="0" baseline="0" dirty="0" err="1">
                          <a:solidFill>
                            <a:schemeClr val="tx1"/>
                          </a:solidFill>
                        </a:rPr>
                        <a:t>by</a:t>
                      </a:r>
                      <a:r>
                        <a:rPr lang="nl-NL" sz="2600" b="0" baseline="0" dirty="0">
                          <a:solidFill>
                            <a:schemeClr val="tx1"/>
                          </a:solidFill>
                        </a:rPr>
                        <a:t> 3403</a:t>
                      </a: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730686"/>
                  </a:ext>
                </a:extLst>
              </a:tr>
              <a:tr h="1367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600" b="0" dirty="0">
                          <a:solidFill>
                            <a:schemeClr val="tx1"/>
                          </a:solidFill>
                        </a:rPr>
                        <a:t>FRESCA2c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b="0" baseline="0" dirty="0">
                          <a:solidFill>
                            <a:schemeClr val="tx1"/>
                          </a:solidFill>
                        </a:rPr>
                        <a:t>04/2018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b="0" dirty="0">
                          <a:solidFill>
                            <a:schemeClr val="tx1"/>
                          </a:solidFill>
                        </a:rPr>
                        <a:t>15 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solidFill>
                            <a:schemeClr val="tx1"/>
                          </a:solidFill>
                        </a:rPr>
                        <a:t>14.6 T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b="0" baseline="0" dirty="0">
                          <a:solidFill>
                            <a:schemeClr val="tx1"/>
                          </a:solidFill>
                        </a:rPr>
                        <a:t>Full re-</a:t>
                      </a:r>
                      <a:r>
                        <a:rPr lang="nl-NL" sz="2600" b="0" baseline="0" dirty="0" err="1">
                          <a:solidFill>
                            <a:schemeClr val="tx1"/>
                          </a:solidFill>
                        </a:rPr>
                        <a:t>assembly</a:t>
                      </a:r>
                      <a:endParaRPr lang="nl-NL" sz="26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nl-NL" sz="2600" b="0" baseline="0" dirty="0" err="1">
                          <a:solidFill>
                            <a:schemeClr val="tx1"/>
                          </a:solidFill>
                        </a:rPr>
                        <a:t>Preload</a:t>
                      </a:r>
                      <a:r>
                        <a:rPr lang="nl-NL" sz="2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l-NL" sz="2600" b="0" baseline="0" dirty="0" err="1">
                          <a:solidFill>
                            <a:schemeClr val="tx1"/>
                          </a:solidFill>
                        </a:rPr>
                        <a:t>increased</a:t>
                      </a:r>
                      <a:endParaRPr lang="nl-NL" sz="26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621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036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533DD-7053-43D0-9462-1A5C50D8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E7A1E-03AA-48C7-9873-3C90B4722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AC67C-EA92-457D-A305-4CC30636D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1F497D"/>
                </a:solidFill>
              </a:rPr>
              <a:t>FRESCA2 </a:t>
            </a:r>
            <a:r>
              <a:rPr lang="en-US" dirty="0"/>
              <a:t>magnet was successfully tested in 2017</a:t>
            </a:r>
          </a:p>
          <a:p>
            <a:pPr lvl="1"/>
            <a:r>
              <a:rPr lang="en-US" dirty="0"/>
              <a:t>A record field of 14.6 T at 1.9 K in a 100 mm bore was achieve</a:t>
            </a:r>
          </a:p>
          <a:p>
            <a:r>
              <a:rPr lang="en-US" dirty="0"/>
              <a:t>The experience of FRESCA2 (and the design work on LD1) has become </a:t>
            </a:r>
            <a:r>
              <a:rPr lang="en-US" dirty="0">
                <a:solidFill>
                  <a:srgbClr val="1F497D"/>
                </a:solidFill>
              </a:rPr>
              <a:t>the basis </a:t>
            </a:r>
            <a:r>
              <a:rPr lang="en-US" dirty="0"/>
              <a:t>for </a:t>
            </a:r>
            <a:r>
              <a:rPr lang="en-US" dirty="0" err="1"/>
              <a:t>HEPdipo</a:t>
            </a:r>
            <a:r>
              <a:rPr lang="en-US" dirty="0"/>
              <a:t> conceptual design </a:t>
            </a:r>
          </a:p>
          <a:p>
            <a:r>
              <a:rPr lang="en-US" dirty="0"/>
              <a:t>FRESCA2 represented an </a:t>
            </a:r>
            <a:r>
              <a:rPr lang="en-US" dirty="0">
                <a:solidFill>
                  <a:srgbClr val="1F497D"/>
                </a:solidFill>
              </a:rPr>
              <a:t>unique opportunity </a:t>
            </a:r>
            <a:r>
              <a:rPr lang="en-US" dirty="0"/>
              <a:t>to go from design studies and “small demo” magnets to a complete </a:t>
            </a:r>
            <a:r>
              <a:rPr lang="en-US" dirty="0">
                <a:solidFill>
                  <a:srgbClr val="1F497D"/>
                </a:solidFill>
              </a:rPr>
              <a:t>high-field large aperture magnet </a:t>
            </a:r>
          </a:p>
          <a:p>
            <a:pPr lvl="1"/>
            <a:r>
              <a:rPr lang="en-US" dirty="0"/>
              <a:t>Fully engineered</a:t>
            </a:r>
          </a:p>
          <a:p>
            <a:pPr lvl="1"/>
            <a:r>
              <a:rPr lang="en-US" dirty="0"/>
              <a:t>Fabricated</a:t>
            </a:r>
          </a:p>
          <a:p>
            <a:pPr lvl="1"/>
            <a:r>
              <a:rPr lang="en-US" dirty="0"/>
              <a:t>Successfully tested</a:t>
            </a:r>
          </a:p>
          <a:p>
            <a:r>
              <a:rPr lang="en-US" dirty="0"/>
              <a:t>The plan is to take </a:t>
            </a:r>
            <a:r>
              <a:rPr lang="en-US" dirty="0">
                <a:solidFill>
                  <a:srgbClr val="1F497D"/>
                </a:solidFill>
              </a:rPr>
              <a:t>full advantage </a:t>
            </a:r>
            <a:r>
              <a:rPr lang="en-US" dirty="0"/>
              <a:t>of the experience gained during FRESCA2 development</a:t>
            </a:r>
          </a:p>
          <a:p>
            <a:pPr lvl="1"/>
            <a:r>
              <a:rPr lang="en-US" dirty="0"/>
              <a:t>Tooling design</a:t>
            </a:r>
          </a:p>
          <a:p>
            <a:pPr lvl="1"/>
            <a:r>
              <a:rPr lang="en-US" dirty="0"/>
              <a:t>Coil fabrication process</a:t>
            </a:r>
          </a:p>
          <a:p>
            <a:pPr lvl="1"/>
            <a:r>
              <a:rPr lang="en-US" dirty="0"/>
              <a:t>Assembly-loading procedures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0F3F75-A73A-4B8E-98CE-B101E3CF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5392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D9672-2178-45B4-BEBC-BC3E15A86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596D69-4038-4BDE-B0DC-C3852FD59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Paolo Ferracin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92FB3-EF86-4004-86C9-228F0AB1D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829DCF-188C-408C-BD1A-ED80D9E7A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1933022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ole4">
            <a:extLst>
              <a:ext uri="{FF2B5EF4-FFF2-40B4-BE49-F238E27FC236}">
                <a16:creationId xmlns:a16="http://schemas.microsoft.com/office/drawing/2014/main" id="{925C9FAD-7584-4CFE-9F70-AD28B6BEB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t="4752" b="12177"/>
          <a:stretch>
            <a:fillRect/>
          </a:stretch>
        </p:blipFill>
        <p:spPr bwMode="auto">
          <a:xfrm>
            <a:off x="7620000" y="7575551"/>
            <a:ext cx="97536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>
            <a:extLst>
              <a:ext uri="{FF2B5EF4-FFF2-40B4-BE49-F238E27FC236}">
                <a16:creationId xmlns:a16="http://schemas.microsoft.com/office/drawing/2014/main" id="{5970B1FE-E7C8-486C-A6C9-CFA15EBA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dirty="0"/>
              <a:t>Magnet design and parameters</a:t>
            </a:r>
            <a:br>
              <a:rPr lang="en-GB" altLang="en-US" dirty="0"/>
            </a:br>
            <a:r>
              <a:rPr lang="en-GB" altLang="en-US" dirty="0"/>
              <a:t>Quench protection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069DE6-5754-4E51-A784-3EF411F3C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38400"/>
            <a:ext cx="16764000" cy="533400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Stored energy density of 150 MJ/m</a:t>
            </a:r>
            <a:r>
              <a:rPr lang="en-GB" baseline="30000" dirty="0"/>
              <a:t>3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Comparable to other Nb</a:t>
            </a:r>
            <a:r>
              <a:rPr lang="en-GB" baseline="-25000" dirty="0"/>
              <a:t>3</a:t>
            </a:r>
            <a:r>
              <a:rPr lang="en-GB" dirty="0"/>
              <a:t>Sn dipoles and </a:t>
            </a:r>
            <a:r>
              <a:rPr lang="en-GB" dirty="0" err="1"/>
              <a:t>quadrupoles</a:t>
            </a: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/>
              <a:t>Protection system: </a:t>
            </a:r>
            <a:r>
              <a:rPr lang="en-US" dirty="0">
                <a:solidFill>
                  <a:srgbClr val="FF0000"/>
                </a:solidFill>
              </a:rPr>
              <a:t>dump resistor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quench heaters </a:t>
            </a:r>
            <a:r>
              <a:rPr lang="en-US" dirty="0"/>
              <a:t>on all layers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50% coverage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150 or 200 K </a:t>
            </a:r>
            <a:r>
              <a:rPr lang="en-US" dirty="0"/>
              <a:t>of peak T with </a:t>
            </a:r>
            <a:r>
              <a:rPr lang="en-US" dirty="0" err="1"/>
              <a:t>t</a:t>
            </a:r>
            <a:r>
              <a:rPr lang="en-US" baseline="-25000" dirty="0" err="1"/>
              <a:t>detection</a:t>
            </a:r>
            <a:r>
              <a:rPr lang="en-US" dirty="0"/>
              <a:t> of 40 or 100 </a:t>
            </a:r>
            <a:r>
              <a:rPr lang="en-US" dirty="0" err="1"/>
              <a:t>ms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E8B63-094F-4BDA-BEDF-5511362F6C0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14/02/2020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5B58A-6FB0-4CFE-A9C1-B0D97A7D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Paolo Ferracin</a:t>
            </a:r>
          </a:p>
        </p:txBody>
      </p:sp>
      <p:sp>
        <p:nvSpPr>
          <p:cNvPr id="28679" name="Slide Number Placeholder 5">
            <a:extLst>
              <a:ext uri="{FF2B5EF4-FFF2-40B4-BE49-F238E27FC236}">
                <a16:creationId xmlns:a16="http://schemas.microsoft.com/office/drawing/2014/main" id="{B383EBFD-A094-4AE1-8002-EA283EE6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2D6042B-EEF6-4350-9171-33DE9FA2E5F1}" type="slidenum"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Calibri"/>
              </a:rPr>
              <a:pPr marL="0" marR="0" lvl="0" indent="0" algn="r" defTabSz="1828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29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54D0B7-6898-42F3-A610-EDFCE8903E4F}"/>
              </a:ext>
            </a:extLst>
          </p:cNvPr>
          <p:cNvSpPr txBox="1">
            <a:spLocks/>
          </p:cNvSpPr>
          <p:nvPr/>
        </p:nvSpPr>
        <p:spPr bwMode="auto">
          <a:xfrm>
            <a:off x="609600" y="8077200"/>
            <a:ext cx="853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0" indent="-685800" algn="l" defTabSz="1828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6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Traces with 4 heaters</a:t>
            </a:r>
          </a:p>
          <a:p>
            <a:pPr marL="1485900" marR="0" lvl="1" indent="-571500" algn="l" defTabSz="1828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Wiggling shape for better coverage with 12 mm width</a:t>
            </a:r>
          </a:p>
          <a:p>
            <a:pPr marL="685800" marR="0" lvl="0" indent="-685800" algn="l" defTabSz="1828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6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9 voltage taps </a:t>
            </a:r>
            <a:r>
              <a:rPr kumimoji="0" lang="en-GB" sz="6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per layer</a:t>
            </a:r>
          </a:p>
          <a:p>
            <a:pPr marL="1485900" marR="0" lvl="1" indent="-571500" algn="l" defTabSz="1828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Monitor pole turn and external turns</a:t>
            </a:r>
          </a:p>
        </p:txBody>
      </p:sp>
    </p:spTree>
    <p:extLst>
      <p:ext uri="{BB962C8B-B14F-4D97-AF65-F5344CB8AC3E}">
        <p14:creationId xmlns:p14="http://schemas.microsoft.com/office/powerpoint/2010/main" val="1865894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FFD99D-7252-433E-AB8E-643757D5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931BEE-9FAF-413A-8A8B-185A10AB0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80004-C220-46DF-819A-AAD7598B17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635" y="3048000"/>
            <a:ext cx="9768803" cy="9061450"/>
          </a:xfrm>
        </p:spPr>
        <p:txBody>
          <a:bodyPr/>
          <a:lstStyle/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Upgrading the cable test facility </a:t>
            </a:r>
            <a:r>
              <a:rPr lang="en-GB" altLang="en-US" dirty="0" err="1"/>
              <a:t>FReSCa</a:t>
            </a:r>
            <a:endParaRPr lang="en-GB" altLang="en-US" dirty="0"/>
          </a:p>
          <a:p>
            <a:pPr lvl="1">
              <a:defRPr/>
            </a:pPr>
            <a:r>
              <a:rPr lang="en-GB" altLang="en-US" dirty="0"/>
              <a:t>88 mm </a:t>
            </a:r>
            <a:r>
              <a:rPr lang="en-GB" altLang="en-US" dirty="0">
                <a:sym typeface="Wingdings" panose="05000000000000000000" pitchFamily="2" charset="2"/>
              </a:rPr>
              <a:t> </a:t>
            </a:r>
            <a:r>
              <a:rPr lang="en-GB" altLang="en-US" dirty="0">
                <a:solidFill>
                  <a:srgbClr val="1F497D"/>
                </a:solidFill>
              </a:rPr>
              <a:t>100 mm</a:t>
            </a:r>
          </a:p>
          <a:p>
            <a:pPr lvl="1">
              <a:defRPr/>
            </a:pPr>
            <a:r>
              <a:rPr lang="en-GB" altLang="en-US" dirty="0"/>
              <a:t>10 T </a:t>
            </a:r>
            <a:r>
              <a:rPr lang="en-GB" altLang="en-US" dirty="0">
                <a:sym typeface="Wingdings" panose="05000000000000000000" pitchFamily="2" charset="2"/>
              </a:rPr>
              <a:t> </a:t>
            </a:r>
            <a:r>
              <a:rPr lang="en-GB" altLang="en-US" dirty="0">
                <a:solidFill>
                  <a:srgbClr val="1F497D"/>
                </a:solidFill>
              </a:rPr>
              <a:t>13 T</a:t>
            </a:r>
            <a:r>
              <a:rPr lang="en-GB" altLang="en-US" dirty="0"/>
              <a:t> bore field</a:t>
            </a:r>
          </a:p>
          <a:p>
            <a:pPr lvl="1">
              <a:defRPr/>
            </a:pPr>
            <a:r>
              <a:rPr lang="en-GB" dirty="0" err="1"/>
              <a:t>Nb-Ti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>
                <a:solidFill>
                  <a:srgbClr val="1F497D"/>
                </a:solidFill>
                <a:sym typeface="Wingdings" pitchFamily="2" charset="2"/>
              </a:rPr>
              <a:t>Nb</a:t>
            </a:r>
            <a:r>
              <a:rPr lang="en-GB" baseline="-25000" dirty="0">
                <a:solidFill>
                  <a:srgbClr val="1F497D"/>
                </a:solidFill>
                <a:sym typeface="Wingdings" pitchFamily="2" charset="2"/>
              </a:rPr>
              <a:t>3</a:t>
            </a:r>
            <a:r>
              <a:rPr lang="en-GB" dirty="0">
                <a:solidFill>
                  <a:srgbClr val="1F497D"/>
                </a:solidFill>
                <a:sym typeface="Wingdings" pitchFamily="2" charset="2"/>
              </a:rPr>
              <a:t>Sn</a:t>
            </a:r>
            <a:r>
              <a:rPr lang="en-GB" dirty="0">
                <a:sym typeface="Wingdings" pitchFamily="2" charset="2"/>
              </a:rPr>
              <a:t> superconducting technology</a:t>
            </a:r>
          </a:p>
          <a:p>
            <a:pPr lvl="1">
              <a:defRPr/>
            </a:pPr>
            <a:endParaRPr lang="en-GB" altLang="en-US" dirty="0"/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Provide the background field for an HTS coil </a:t>
            </a:r>
          </a:p>
          <a:p>
            <a:pPr lvl="1">
              <a:defRPr/>
            </a:pPr>
            <a:r>
              <a:rPr lang="en-GB" altLang="en-US" dirty="0"/>
              <a:t>R&amp;D towards </a:t>
            </a:r>
            <a:r>
              <a:rPr lang="en-GB" altLang="en-US" dirty="0">
                <a:solidFill>
                  <a:srgbClr val="1F497D"/>
                </a:solidFill>
              </a:rPr>
              <a:t>16-20 T </a:t>
            </a:r>
            <a:r>
              <a:rPr lang="en-GB" altLang="en-US" dirty="0"/>
              <a:t>superconducting magnets 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C51E91-62FA-476C-AD32-82D7502FB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FRESCA2 motivation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F9FB989B-77DB-4EF2-BDAF-07B40C37FF84}"/>
              </a:ext>
            </a:extLst>
          </p:cNvPr>
          <p:cNvGrpSpPr>
            <a:grpSpLocks/>
          </p:cNvGrpSpPr>
          <p:nvPr/>
        </p:nvGrpSpPr>
        <p:grpSpPr bwMode="auto">
          <a:xfrm>
            <a:off x="11066587" y="2438400"/>
            <a:ext cx="6553200" cy="5054600"/>
            <a:chOff x="4637182" y="1219200"/>
            <a:chExt cx="4049618" cy="31242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B33DD00-04DA-4644-B38F-736378DE4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3" t="23122" r="13275" b="54845"/>
            <a:stretch>
              <a:fillRect/>
            </a:stretch>
          </p:blipFill>
          <p:spPr bwMode="auto">
            <a:xfrm>
              <a:off x="4713382" y="1219200"/>
              <a:ext cx="3973418" cy="669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6526BA74-1BF1-43E3-97E8-56DDEF969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0217" r="22168" b="21091"/>
            <a:stretch>
              <a:fillRect/>
            </a:stretch>
          </p:blipFill>
          <p:spPr bwMode="auto">
            <a:xfrm>
              <a:off x="5523122" y="1894429"/>
              <a:ext cx="2353938" cy="2316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5CA38A-8C4B-4B59-AD40-8B0E6EE65675}"/>
                </a:ext>
              </a:extLst>
            </p:cNvPr>
            <p:cNvSpPr/>
            <p:nvPr/>
          </p:nvSpPr>
          <p:spPr>
            <a:xfrm>
              <a:off x="4637182" y="1219200"/>
              <a:ext cx="4049618" cy="3124200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8C13A807-5847-49A0-9C7A-08563BC25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8" t="10574" r="8258" b="35065"/>
          <a:stretch>
            <a:fillRect/>
          </a:stretch>
        </p:blipFill>
        <p:spPr bwMode="auto">
          <a:xfrm>
            <a:off x="11066587" y="7620001"/>
            <a:ext cx="65532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9CF451-F395-44E7-9E3D-4E392C1CC198}"/>
              </a:ext>
            </a:extLst>
          </p:cNvPr>
          <p:cNvSpPr txBox="1"/>
          <p:nvPr/>
        </p:nvSpPr>
        <p:spPr>
          <a:xfrm>
            <a:off x="11066588" y="10868026"/>
            <a:ext cx="2076450" cy="12003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HE/LHC</a:t>
            </a:r>
          </a:p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27 km, 20 T</a:t>
            </a:r>
          </a:p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33 </a:t>
            </a:r>
            <a:r>
              <a:rPr lang="en-US" sz="2400" b="1" kern="1200" dirty="0" err="1">
                <a:solidFill>
                  <a:srgbClr val="FF0000"/>
                </a:solidFill>
                <a:latin typeface="Calibri"/>
              </a:rPr>
              <a:t>TeV</a:t>
            </a:r>
            <a:endParaRPr lang="en-US" sz="2400" b="1" kern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FB3770-DE58-44DC-AC95-2CA57AB93FBD}"/>
              </a:ext>
            </a:extLst>
          </p:cNvPr>
          <p:cNvSpPr txBox="1"/>
          <p:nvPr/>
        </p:nvSpPr>
        <p:spPr>
          <a:xfrm>
            <a:off x="13200187" y="10868026"/>
            <a:ext cx="214630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/>
              </a:rPr>
              <a:t>HE/LHC</a:t>
            </a:r>
          </a:p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/>
              </a:rPr>
              <a:t>80 km, 20 T</a:t>
            </a:r>
          </a:p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/>
              </a:rPr>
              <a:t>100 </a:t>
            </a:r>
            <a:r>
              <a:rPr lang="en-US" sz="2400" b="1" kern="1200" dirty="0" err="1">
                <a:solidFill>
                  <a:prstClr val="black"/>
                </a:solidFill>
                <a:latin typeface="Calibri"/>
              </a:rPr>
              <a:t>TeV</a:t>
            </a:r>
            <a:r>
              <a:rPr lang="en-US" sz="2400" b="1" kern="12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206DE-DBB6-4BF2-8855-C1D6E00EE3AC}"/>
              </a:ext>
            </a:extLst>
          </p:cNvPr>
          <p:cNvSpPr txBox="1"/>
          <p:nvPr/>
        </p:nvSpPr>
        <p:spPr>
          <a:xfrm>
            <a:off x="15486187" y="10868026"/>
            <a:ext cx="2120900" cy="1200329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B050"/>
                </a:solidFill>
                <a:latin typeface="Calibri"/>
              </a:rPr>
              <a:t>HE/LHC</a:t>
            </a:r>
          </a:p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B050"/>
                </a:solidFill>
                <a:latin typeface="Calibri"/>
              </a:rPr>
              <a:t>100 km, 16 T</a:t>
            </a:r>
          </a:p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B050"/>
                </a:solidFill>
                <a:latin typeface="Calibri"/>
              </a:rPr>
              <a:t>100 </a:t>
            </a:r>
            <a:r>
              <a:rPr lang="en-US" sz="2400" b="1" kern="1200" dirty="0" err="1">
                <a:solidFill>
                  <a:srgbClr val="00B050"/>
                </a:solidFill>
                <a:latin typeface="Calibri"/>
              </a:rPr>
              <a:t>TeV</a:t>
            </a:r>
            <a:endParaRPr lang="en-US" sz="2400" b="1" kern="12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500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649BDE9C-1736-4941-AD33-775B5C2B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/>
              <a:t>Pole deformation during reaction</a:t>
            </a:r>
            <a:endParaRPr lang="en-US" altLang="en-US"/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5C4F235E-3840-4E89-A40C-7ACFAD466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6" y="2632077"/>
            <a:ext cx="17522824" cy="9337674"/>
          </a:xfrm>
        </p:spPr>
        <p:txBody>
          <a:bodyPr/>
          <a:lstStyle/>
          <a:p>
            <a:pPr eaLnBrk="1" hangingPunct="1"/>
            <a:r>
              <a:rPr lang="fr-CH" altLang="en-US" sz="3600"/>
              <a:t>CR1201 (1</a:t>
            </a:r>
            <a:r>
              <a:rPr lang="fr-CH" altLang="en-US" sz="3600" baseline="30000"/>
              <a:t>st</a:t>
            </a:r>
            <a:r>
              <a:rPr lang="fr-CH" altLang="en-US" sz="3600"/>
              <a:t>): </a:t>
            </a:r>
            <a:r>
              <a:rPr lang="fr-CH" altLang="en-US" sz="3600" b="1">
                <a:solidFill>
                  <a:srgbClr val="FF0000"/>
                </a:solidFill>
              </a:rPr>
              <a:t>Pole deformed during heat treatment </a:t>
            </a:r>
            <a:r>
              <a:rPr lang="fr-CH" altLang="en-US" sz="3600"/>
              <a:t>because of cable transverse expansion</a:t>
            </a:r>
          </a:p>
          <a:p>
            <a:pPr eaLnBrk="1" hangingPunct="1"/>
            <a:r>
              <a:rPr lang="fr-CH" altLang="en-US" sz="3600"/>
              <a:t>Adaptation of the impregnation mould + fiber-glass shims to fill the space</a:t>
            </a:r>
          </a:p>
          <a:p>
            <a:pPr eaLnBrk="1" hangingPunct="1"/>
            <a:r>
              <a:rPr lang="fr-CH" altLang="en-US" sz="3600" b="1">
                <a:solidFill>
                  <a:srgbClr val="00B050"/>
                </a:solidFill>
              </a:rPr>
              <a:t>Pole re-machined </a:t>
            </a:r>
            <a:r>
              <a:rPr lang="fr-CH" altLang="en-US" sz="3600"/>
              <a:t>after impregnation</a:t>
            </a:r>
          </a:p>
          <a:p>
            <a:pPr eaLnBrk="1" hangingPunct="1"/>
            <a:r>
              <a:rPr lang="fr-CH" altLang="en-US" sz="3600" b="1">
                <a:solidFill>
                  <a:srgbClr val="00B050"/>
                </a:solidFill>
              </a:rPr>
              <a:t>Next inner coils reacted with fillers </a:t>
            </a:r>
            <a:r>
              <a:rPr lang="fr-CH" altLang="en-US" sz="3600"/>
              <a:t>placed in the cavity</a:t>
            </a:r>
          </a:p>
          <a:p>
            <a:pPr eaLnBrk="1" hangingPunct="1"/>
            <a:endParaRPr lang="en-US" altLang="en-US" sz="3600"/>
          </a:p>
        </p:txBody>
      </p:sp>
      <p:sp>
        <p:nvSpPr>
          <p:cNvPr id="34820" name="Date Placeholder 3">
            <a:extLst>
              <a:ext uri="{FF2B5EF4-FFF2-40B4-BE49-F238E27FC236}">
                <a16:creationId xmlns:a16="http://schemas.microsoft.com/office/drawing/2014/main" id="{AED82065-C4DF-40F1-AA51-3F51879742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34FEE28-DEED-4710-B646-4C7D2BC35165}" type="datetime1"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rgbClr val="8999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Calibri"/>
              </a:rPr>
              <a:pPr marL="0" marR="0" lvl="0" indent="0" algn="l" defTabSz="1828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6/10/2020</a:t>
            </a:fld>
            <a:endParaRPr kumimoji="0" lang="en-US" altLang="en-US" sz="2600" b="0" i="0" u="none" strike="noStrike" kern="1200" cap="none" spc="0" normalizeH="0" baseline="0" noProof="0">
              <a:ln>
                <a:noFill/>
              </a:ln>
              <a:solidFill>
                <a:srgbClr val="8999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34821" name="Slide Number Placeholder 4">
            <a:extLst>
              <a:ext uri="{FF2B5EF4-FFF2-40B4-BE49-F238E27FC236}">
                <a16:creationId xmlns:a16="http://schemas.microsoft.com/office/drawing/2014/main" id="{16F03827-ACA7-4FEE-A202-593B35EE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7A273ED-D612-4F32-BE47-A2BB778906A4}" type="slidenum"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8999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Calibri"/>
              </a:rPr>
              <a:pPr marL="0" marR="0" lvl="0" indent="0" algn="r" defTabSz="1828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30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8999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34822" name="Picture 6">
            <a:extLst>
              <a:ext uri="{FF2B5EF4-FFF2-40B4-BE49-F238E27FC236}">
                <a16:creationId xmlns:a16="http://schemas.microsoft.com/office/drawing/2014/main" id="{8C062373-AD2A-41F4-B093-4CE9E0EE7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1" y="7134227"/>
            <a:ext cx="8061326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AC21C7-EF0B-49CE-B5B0-D35C228EFAB5}"/>
              </a:ext>
            </a:extLst>
          </p:cNvPr>
          <p:cNvCxnSpPr/>
          <p:nvPr/>
        </p:nvCxnSpPr>
        <p:spPr>
          <a:xfrm>
            <a:off x="1333501" y="10461626"/>
            <a:ext cx="42862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4" name="TextBox 9">
            <a:extLst>
              <a:ext uri="{FF2B5EF4-FFF2-40B4-BE49-F238E27FC236}">
                <a16:creationId xmlns:a16="http://schemas.microsoft.com/office/drawing/2014/main" id="{11DF21D4-032E-481D-BD9E-CF586FBFA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7" y="10401301"/>
            <a:ext cx="2076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Calibri"/>
              </a:rPr>
              <a:t>-1.5 mm 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82ED49-579F-4B84-84DD-084A2A30AF33}"/>
              </a:ext>
            </a:extLst>
          </p:cNvPr>
          <p:cNvCxnSpPr/>
          <p:nvPr/>
        </p:nvCxnSpPr>
        <p:spPr>
          <a:xfrm rot="16200000">
            <a:off x="4232276" y="7181850"/>
            <a:ext cx="431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6" name="TextBox 11">
            <a:extLst>
              <a:ext uri="{FF2B5EF4-FFF2-40B4-BE49-F238E27FC236}">
                <a16:creationId xmlns:a16="http://schemas.microsoft.com/office/drawing/2014/main" id="{4530CA70-3D2D-4AFB-A58F-C5F6C6A9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7" y="7658101"/>
            <a:ext cx="2076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Calibri"/>
              </a:rPr>
              <a:t>+1.0 mm 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34827" name="Picture 12">
            <a:extLst>
              <a:ext uri="{FF2B5EF4-FFF2-40B4-BE49-F238E27FC236}">
                <a16:creationId xmlns:a16="http://schemas.microsoft.com/office/drawing/2014/main" id="{3EC3602C-668C-4C89-B2D5-C2258680C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327" y="6099177"/>
            <a:ext cx="8016874" cy="601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766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501DAD2C-4DDC-4035-9638-B6BD4F61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/>
              <a:t>Strands damaged in a splice</a:t>
            </a:r>
            <a:endParaRPr lang="en-US" altLang="en-US"/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E1EF54D5-9B9D-4B9B-BC1E-0CECD7109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2651126"/>
            <a:ext cx="9810750" cy="9334500"/>
          </a:xfrm>
        </p:spPr>
        <p:txBody>
          <a:bodyPr/>
          <a:lstStyle/>
          <a:p>
            <a:pPr eaLnBrk="1" hangingPunct="1"/>
            <a:r>
              <a:rPr lang="fr-CH" altLang="en-US" sz="3600"/>
              <a:t>CR3401 (2</a:t>
            </a:r>
            <a:r>
              <a:rPr lang="fr-CH" altLang="en-US" sz="3600" baseline="30000"/>
              <a:t>nd</a:t>
            </a:r>
            <a:r>
              <a:rPr lang="fr-CH" altLang="en-US" sz="3600"/>
              <a:t>): </a:t>
            </a:r>
            <a:r>
              <a:rPr lang="fr-CH" altLang="en-US" sz="3600" b="1">
                <a:solidFill>
                  <a:srgbClr val="FF0000"/>
                </a:solidFill>
              </a:rPr>
              <a:t>strands damaged</a:t>
            </a:r>
            <a:r>
              <a:rPr lang="fr-CH" altLang="en-US" sz="3600"/>
              <a:t> during the splicing operation</a:t>
            </a:r>
          </a:p>
          <a:p>
            <a:pPr eaLnBrk="1" hangingPunct="1"/>
            <a:r>
              <a:rPr lang="fr-CH" altLang="en-US" sz="3600"/>
              <a:t>Splice had to be done a second time to adapt the coil length</a:t>
            </a:r>
          </a:p>
          <a:p>
            <a:pPr eaLnBrk="1" hangingPunct="1"/>
            <a:r>
              <a:rPr lang="fr-CH" altLang="en-US" sz="3600"/>
              <a:t>Excess of solder difficult to remove</a:t>
            </a:r>
          </a:p>
          <a:p>
            <a:pPr eaLnBrk="1" hangingPunct="1"/>
            <a:r>
              <a:rPr lang="fr-CH" altLang="en-US" sz="3600" b="1">
                <a:solidFill>
                  <a:srgbClr val="00B050"/>
                </a:solidFill>
              </a:rPr>
              <a:t>Additional Cu stabilizer soldered on the damaged area</a:t>
            </a:r>
          </a:p>
          <a:p>
            <a:pPr eaLnBrk="1" hangingPunct="1"/>
            <a:endParaRPr lang="en-US" altLang="en-US" sz="3600"/>
          </a:p>
        </p:txBody>
      </p:sp>
      <p:sp>
        <p:nvSpPr>
          <p:cNvPr id="35844" name="Date Placeholder 3">
            <a:extLst>
              <a:ext uri="{FF2B5EF4-FFF2-40B4-BE49-F238E27FC236}">
                <a16:creationId xmlns:a16="http://schemas.microsoft.com/office/drawing/2014/main" id="{08418FCF-F1A7-4BC6-993A-ED206400803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A66F501-90CE-45BF-BD15-652D20EAD41B}" type="datetime1"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rgbClr val="8999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Calibri"/>
              </a:rPr>
              <a:pPr marL="0" marR="0" lvl="0" indent="0" algn="l" defTabSz="1828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6/10/2020</a:t>
            </a:fld>
            <a:endParaRPr kumimoji="0" lang="en-US" altLang="en-US" sz="2600" b="0" i="0" u="none" strike="noStrike" kern="1200" cap="none" spc="0" normalizeH="0" baseline="0" noProof="0">
              <a:ln>
                <a:noFill/>
              </a:ln>
              <a:solidFill>
                <a:srgbClr val="8999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35845" name="Slide Number Placeholder 4">
            <a:extLst>
              <a:ext uri="{FF2B5EF4-FFF2-40B4-BE49-F238E27FC236}">
                <a16:creationId xmlns:a16="http://schemas.microsoft.com/office/drawing/2014/main" id="{FC1CAA89-0F19-4CC4-A7F2-9B2FAB87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721B941-9C8B-4293-93E4-F223C3D00F6D}" type="slidenum"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8999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Calibri"/>
              </a:rPr>
              <a:pPr marL="0" marR="0" lvl="0" indent="0" algn="r" defTabSz="1828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31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8999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35846" name="Picture 5">
            <a:extLst>
              <a:ext uri="{FF2B5EF4-FFF2-40B4-BE49-F238E27FC236}">
                <a16:creationId xmlns:a16="http://schemas.microsoft.com/office/drawing/2014/main" id="{6CAA718A-759E-4283-B8CB-6498B6A59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677" y="3314701"/>
            <a:ext cx="7102474" cy="473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>
            <a:extLst>
              <a:ext uri="{FF2B5EF4-FFF2-40B4-BE49-F238E27FC236}">
                <a16:creationId xmlns:a16="http://schemas.microsoft.com/office/drawing/2014/main" id="{49377337-439A-4BFA-AB0B-C6348C2CC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t="35152" r="8733" b="30019"/>
          <a:stretch>
            <a:fillRect/>
          </a:stretch>
        </p:blipFill>
        <p:spPr bwMode="auto">
          <a:xfrm>
            <a:off x="561977" y="8312150"/>
            <a:ext cx="9947274" cy="359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7">
            <a:extLst>
              <a:ext uri="{FF2B5EF4-FFF2-40B4-BE49-F238E27FC236}">
                <a16:creationId xmlns:a16="http://schemas.microsoft.com/office/drawing/2014/main" id="{A678FB4A-C22B-4EED-805F-FA7E1AF96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7" t="71207"/>
          <a:stretch>
            <a:fillRect/>
          </a:stretch>
        </p:blipFill>
        <p:spPr bwMode="auto">
          <a:xfrm>
            <a:off x="10861677" y="8575676"/>
            <a:ext cx="7077074" cy="317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932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CB2D3010-3D3A-4DF8-B257-F094F955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/>
              <a:t>Impregation issues</a:t>
            </a:r>
            <a:endParaRPr lang="en-US" altLang="en-US"/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62AE05C0-694B-4005-BE1D-6D7FA6D61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651126"/>
            <a:ext cx="8559800" cy="9334500"/>
          </a:xfrm>
        </p:spPr>
        <p:txBody>
          <a:bodyPr/>
          <a:lstStyle/>
          <a:p>
            <a:pPr eaLnBrk="1" hangingPunct="1"/>
            <a:r>
              <a:rPr lang="fr-CH" altLang="en-US" sz="3600"/>
              <a:t>Coils CR1201 and CP3403: </a:t>
            </a:r>
            <a:r>
              <a:rPr lang="fr-CH" altLang="en-US" sz="3600" b="1">
                <a:solidFill>
                  <a:srgbClr val="FF0000"/>
                </a:solidFill>
              </a:rPr>
              <a:t>the resin did not go through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fr-CH" altLang="en-US" sz="3600">
                <a:sym typeface="Wingdings" panose="05000000000000000000" pitchFamily="2" charset="2"/>
              </a:rPr>
              <a:t>CR1201: premature polymerization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fr-CH" altLang="en-US" sz="3600">
                <a:sym typeface="Wingdings" panose="05000000000000000000" pitchFamily="2" charset="2"/>
              </a:rPr>
              <a:t>CP3403: insufficient injection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fr-CH" altLang="en-US" sz="3600" b="1">
                <a:solidFill>
                  <a:srgbClr val="00B050"/>
                </a:solidFill>
                <a:sym typeface="Wingdings" panose="05000000000000000000" pitchFamily="2" charset="2"/>
              </a:rPr>
              <a:t>New injection holes </a:t>
            </a:r>
            <a:r>
              <a:rPr lang="fr-CH" altLang="en-US" sz="3600">
                <a:sym typeface="Wingdings" panose="05000000000000000000" pitchFamily="2" charset="2"/>
              </a:rPr>
              <a:t>in the mould for 2</a:t>
            </a:r>
            <a:r>
              <a:rPr lang="fr-CH" altLang="en-US" sz="3600" baseline="30000">
                <a:sym typeface="Wingdings" panose="05000000000000000000" pitchFamily="2" charset="2"/>
              </a:rPr>
              <a:t>nd</a:t>
            </a:r>
            <a:r>
              <a:rPr lang="fr-CH" altLang="en-US" sz="3600">
                <a:sym typeface="Wingdings" panose="05000000000000000000" pitchFamily="2" charset="2"/>
              </a:rPr>
              <a:t> impregnation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endParaRPr lang="fr-CH" altLang="en-US" sz="3600">
              <a:sym typeface="Wingdings" panose="05000000000000000000" pitchFamily="2" charset="2"/>
            </a:endParaRPr>
          </a:p>
          <a:p>
            <a:pPr eaLnBrk="1" hangingPunct="1">
              <a:buFont typeface="Wingdings" panose="05000000000000000000" pitchFamily="2" charset="2"/>
              <a:buChar char="à"/>
            </a:pPr>
            <a:endParaRPr lang="fr-CH" altLang="en-US" sz="3600">
              <a:sym typeface="Wingdings" panose="05000000000000000000" pitchFamily="2" charset="2"/>
            </a:endParaRPr>
          </a:p>
          <a:p>
            <a:pPr eaLnBrk="1" hangingPunct="1"/>
            <a:r>
              <a:rPr lang="fr-CH" altLang="en-US" sz="3600">
                <a:sym typeface="Wingdings" panose="05000000000000000000" pitchFamily="2" charset="2"/>
              </a:rPr>
              <a:t>Coil CR3401: </a:t>
            </a:r>
            <a:r>
              <a:rPr lang="fr-CH" altLang="en-US" sz="3600" b="1">
                <a:solidFill>
                  <a:srgbClr val="FF0000"/>
                </a:solidFill>
                <a:sym typeface="Wingdings" panose="05000000000000000000" pitchFamily="2" charset="2"/>
              </a:rPr>
              <a:t>superficial bubbles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fr-CH" altLang="en-US" sz="3600">
                <a:sym typeface="Wingdings" panose="05000000000000000000" pitchFamily="2" charset="2"/>
              </a:rPr>
              <a:t>Air trapped in the pole cavity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fr-CH" altLang="en-US" sz="3600" b="1">
                <a:solidFill>
                  <a:srgbClr val="00B050"/>
                </a:solidFill>
                <a:sym typeface="Wingdings" panose="05000000000000000000" pitchFamily="2" charset="2"/>
              </a:rPr>
              <a:t>Local injections of resin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fr-CH" altLang="en-US" sz="3600" b="1">
                <a:solidFill>
                  <a:srgbClr val="00B050"/>
                </a:solidFill>
                <a:sym typeface="Wingdings" panose="05000000000000000000" pitchFamily="2" charset="2"/>
              </a:rPr>
              <a:t>Next outer coils impregnated with fillers </a:t>
            </a:r>
            <a:r>
              <a:rPr lang="fr-CH" altLang="en-US" sz="3600">
                <a:sym typeface="Wingdings" panose="05000000000000000000" pitchFamily="2" charset="2"/>
              </a:rPr>
              <a:t>placed in the cavity</a:t>
            </a:r>
          </a:p>
          <a:p>
            <a:pPr eaLnBrk="1" hangingPunct="1"/>
            <a:endParaRPr lang="en-US" altLang="en-US" sz="3600"/>
          </a:p>
        </p:txBody>
      </p:sp>
      <p:sp>
        <p:nvSpPr>
          <p:cNvPr id="36868" name="Date Placeholder 3">
            <a:extLst>
              <a:ext uri="{FF2B5EF4-FFF2-40B4-BE49-F238E27FC236}">
                <a16:creationId xmlns:a16="http://schemas.microsoft.com/office/drawing/2014/main" id="{81DC5955-DF36-47BB-821D-4C3BB2A2D6E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FB51684-9B65-4FE0-8528-9FC7C65E8561}" type="datetime1"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rgbClr val="8999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Calibri"/>
              </a:rPr>
              <a:pPr marL="0" marR="0" lvl="0" indent="0" algn="l" defTabSz="1828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6/10/2020</a:t>
            </a:fld>
            <a:endParaRPr kumimoji="0" lang="en-US" altLang="en-US" sz="2600" b="0" i="0" u="none" strike="noStrike" kern="1200" cap="none" spc="0" normalizeH="0" baseline="0" noProof="0">
              <a:ln>
                <a:noFill/>
              </a:ln>
              <a:solidFill>
                <a:srgbClr val="8999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36869" name="Slide Number Placeholder 4">
            <a:extLst>
              <a:ext uri="{FF2B5EF4-FFF2-40B4-BE49-F238E27FC236}">
                <a16:creationId xmlns:a16="http://schemas.microsoft.com/office/drawing/2014/main" id="{25726EF8-F7C8-4ED2-9A8F-F577950BE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D26684F-E6BC-4E32-9D1F-24FCDEDB8AB5}" type="slidenum"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8999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Calibri"/>
              </a:rPr>
              <a:pPr marL="0" marR="0" lvl="0" indent="0" algn="r" defTabSz="1828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32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8999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/>
            </a:endParaRPr>
          </a:p>
        </p:txBody>
      </p:sp>
      <p:pic>
        <p:nvPicPr>
          <p:cNvPr id="36870" name="Picture 5">
            <a:extLst>
              <a:ext uri="{FF2B5EF4-FFF2-40B4-BE49-F238E27FC236}">
                <a16:creationId xmlns:a16="http://schemas.microsoft.com/office/drawing/2014/main" id="{3218DB06-2879-494B-842D-ED70B0AC3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1" y="7067550"/>
            <a:ext cx="683895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>
            <a:extLst>
              <a:ext uri="{FF2B5EF4-FFF2-40B4-BE49-F238E27FC236}">
                <a16:creationId xmlns:a16="http://schemas.microsoft.com/office/drawing/2014/main" id="{1D9B7125-F3F8-4BF9-AED1-FCFC0E28C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1" y="1752600"/>
            <a:ext cx="683895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744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25AC0053-C33F-455D-8758-B26C260B0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/>
              <a:t>Electrical tests</a:t>
            </a:r>
            <a:endParaRPr lang="en-US" altLang="en-US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9B8D4B49-0180-4CCE-A6B0-B302D012A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H" altLang="en-US" sz="3600">
                <a:solidFill>
                  <a:srgbClr val="00B050"/>
                </a:solidFill>
              </a:rPr>
              <a:t>Resistance and inductance ok</a:t>
            </a:r>
          </a:p>
          <a:p>
            <a:pPr eaLnBrk="1" hangingPunct="1"/>
            <a:r>
              <a:rPr lang="fr-CH" altLang="en-US" sz="3600"/>
              <a:t>Dielectric tests:</a:t>
            </a:r>
          </a:p>
          <a:p>
            <a:pPr eaLnBrk="1" hangingPunct="1"/>
            <a:endParaRPr lang="fr-CH" altLang="en-US" sz="3600"/>
          </a:p>
          <a:p>
            <a:pPr eaLnBrk="1" hangingPunct="1"/>
            <a:endParaRPr lang="fr-CH" altLang="en-US" sz="3600"/>
          </a:p>
          <a:p>
            <a:pPr eaLnBrk="1" hangingPunct="1"/>
            <a:endParaRPr lang="fr-CH" altLang="en-US" sz="3600"/>
          </a:p>
          <a:p>
            <a:pPr eaLnBrk="1" hangingPunct="1"/>
            <a:endParaRPr lang="fr-CH" altLang="en-US" sz="3600"/>
          </a:p>
          <a:p>
            <a:pPr eaLnBrk="1" hangingPunct="1">
              <a:buFont typeface="Wingdings" panose="05000000000000000000" pitchFamily="2" charset="2"/>
              <a:buChar char="à"/>
            </a:pPr>
            <a:endParaRPr lang="fr-CH" altLang="en-US" sz="3600">
              <a:sym typeface="Wingdings" panose="05000000000000000000" pitchFamily="2" charset="2"/>
            </a:endParaRP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fr-CH" altLang="en-US" sz="3600" b="1">
                <a:solidFill>
                  <a:srgbClr val="FF0000"/>
                </a:solidFill>
                <a:sym typeface="Wingdings" panose="05000000000000000000" pitchFamily="2" charset="2"/>
              </a:rPr>
              <a:t>Insufficient coil-to-pole insulation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fr-CH" altLang="en-US" sz="3600"/>
              <a:t>Pole-to-pole insulation required</a:t>
            </a:r>
          </a:p>
          <a:p>
            <a:pPr eaLnBrk="1" hangingPunct="1"/>
            <a:endParaRPr lang="fr-CH" altLang="en-US" sz="3600"/>
          </a:p>
          <a:p>
            <a:pPr eaLnBrk="1" hangingPunct="1"/>
            <a:r>
              <a:rPr lang="fr-CH" altLang="en-US" sz="3600">
                <a:solidFill>
                  <a:srgbClr val="00B050"/>
                </a:solidFill>
              </a:rPr>
              <a:t>Coil discharge ok</a:t>
            </a:r>
          </a:p>
          <a:p>
            <a:pPr eaLnBrk="1" hangingPunct="1"/>
            <a:r>
              <a:rPr lang="fr-CH" altLang="en-US" sz="3600">
                <a:solidFill>
                  <a:srgbClr val="00B050"/>
                </a:solidFill>
              </a:rPr>
              <a:t>QH discharge ok </a:t>
            </a:r>
            <a:r>
              <a:rPr lang="fr-CH" altLang="en-US" sz="3600"/>
              <a:t>(except inner upper-layer QH of CR1201)</a:t>
            </a:r>
          </a:p>
          <a:p>
            <a:pPr eaLnBrk="1" hangingPunct="1"/>
            <a:endParaRPr lang="en-US" altLang="en-US" sz="3600"/>
          </a:p>
        </p:txBody>
      </p:sp>
      <p:sp>
        <p:nvSpPr>
          <p:cNvPr id="37892" name="Date Placeholder 3">
            <a:extLst>
              <a:ext uri="{FF2B5EF4-FFF2-40B4-BE49-F238E27FC236}">
                <a16:creationId xmlns:a16="http://schemas.microsoft.com/office/drawing/2014/main" id="{04BDD05F-D9C7-4F8D-9D11-8D9EDD23B45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6073B4C-4A47-4BB9-B2C8-2C128260F8D6}" type="datetime1">
              <a:rPr kumimoji="0" lang="en-US" altLang="en-US" sz="2600" b="0" i="0" u="none" strike="noStrike" kern="1200" cap="none" spc="0" normalizeH="0" baseline="0" noProof="0" smtClean="0">
                <a:ln>
                  <a:noFill/>
                </a:ln>
                <a:solidFill>
                  <a:srgbClr val="8999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Calibri"/>
              </a:rPr>
              <a:pPr marL="0" marR="0" lvl="0" indent="0" algn="l" defTabSz="1828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6/10/2020</a:t>
            </a:fld>
            <a:endParaRPr kumimoji="0" lang="en-US" altLang="en-US" sz="2600" b="0" i="0" u="none" strike="noStrike" kern="1200" cap="none" spc="0" normalizeH="0" baseline="0" noProof="0">
              <a:ln>
                <a:noFill/>
              </a:ln>
              <a:solidFill>
                <a:srgbClr val="8999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37893" name="Slide Number Placeholder 4">
            <a:extLst>
              <a:ext uri="{FF2B5EF4-FFF2-40B4-BE49-F238E27FC236}">
                <a16:creationId xmlns:a16="http://schemas.microsoft.com/office/drawing/2014/main" id="{9572F4F5-3F7B-4ED4-BC2A-F807CBE7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3677ACF-9D45-435D-99CC-959A9AE5B651}" type="slidenum"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8999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Calibri"/>
              </a:rPr>
              <a:pPr marL="0" marR="0" lvl="0" indent="0" algn="r" defTabSz="1828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33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8999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150056-6929-45FF-A44B-B0F78D78E824}"/>
              </a:ext>
            </a:extLst>
          </p:cNvPr>
          <p:cNvGraphicFramePr>
            <a:graphicFrameLocks noGrp="1"/>
          </p:cNvGraphicFramePr>
          <p:nvPr/>
        </p:nvGraphicFramePr>
        <p:xfrm>
          <a:off x="3632201" y="4340227"/>
          <a:ext cx="11017250" cy="2560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17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1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13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672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V</a:t>
                      </a:r>
                      <a:endParaRPr lang="en-GB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[kV]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R [GΩ]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1201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1202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3401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3402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Coil to end-shoe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0.5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21/8.6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17/6.8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8.8/19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11/6.2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Coil to pole</a:t>
                      </a:r>
                      <a:endParaRPr lang="en-GB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0.5</a:t>
                      </a:r>
                      <a:endParaRPr lang="en-GB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1.0e</a:t>
                      </a:r>
                      <a:r>
                        <a:rPr lang="en-US" sz="2800" b="1" baseline="30000" dirty="0">
                          <a:solidFill>
                            <a:srgbClr val="FF0000"/>
                          </a:solidFill>
                          <a:effectLst/>
                        </a:rPr>
                        <a:t>-3</a:t>
                      </a:r>
                      <a:endParaRPr lang="en-GB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</a:rPr>
                        <a:t>2.7e</a:t>
                      </a:r>
                      <a:r>
                        <a:rPr lang="en-US" sz="2800" b="1" baseline="30000">
                          <a:solidFill>
                            <a:srgbClr val="FF0000"/>
                          </a:solidFill>
                          <a:effectLst/>
                        </a:rPr>
                        <a:t>-4</a:t>
                      </a:r>
                      <a:endParaRPr lang="en-GB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</a:rPr>
                        <a:t>3.4e</a:t>
                      </a:r>
                      <a:r>
                        <a:rPr lang="en-US" sz="2800" b="1" baseline="30000">
                          <a:solidFill>
                            <a:srgbClr val="FF0000"/>
                          </a:solidFill>
                          <a:effectLst/>
                        </a:rPr>
                        <a:t>-3</a:t>
                      </a:r>
                      <a:endParaRPr lang="en-GB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2.1e</a:t>
                      </a:r>
                      <a:r>
                        <a:rPr lang="en-US" sz="2800" b="1" baseline="30000" dirty="0">
                          <a:solidFill>
                            <a:srgbClr val="FF0000"/>
                          </a:solidFill>
                          <a:effectLst/>
                        </a:rPr>
                        <a:t>-3</a:t>
                      </a:r>
                      <a:endParaRPr lang="en-GB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Coil to QH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2.5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1.8e</a:t>
                      </a:r>
                      <a:r>
                        <a:rPr lang="en-US" sz="2800" b="1" baseline="30000" dirty="0">
                          <a:solidFill>
                            <a:srgbClr val="FF0000"/>
                          </a:solidFill>
                          <a:effectLst/>
                        </a:rPr>
                        <a:t>-6</a:t>
                      </a:r>
                      <a:endParaRPr lang="en-GB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18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12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20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QH to end-shoe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1.5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12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42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17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43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7154" marR="13715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630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8756AC5A-D465-4CC4-B043-EDDE7B24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Magnet loading</a:t>
            </a: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288FBB74-3634-4E4D-9FA3-329311B10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36ABE-F2F8-4243-9CAC-0B71CF969C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14/02/2020</a:t>
            </a:r>
            <a:endParaRPr lang="en-US" kern="12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E2696-945C-4348-B139-5F0DF96B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Paolo Ferracin</a:t>
            </a:r>
          </a:p>
        </p:txBody>
      </p:sp>
      <p:sp>
        <p:nvSpPr>
          <p:cNvPr id="50182" name="Slide Number Placeholder 5">
            <a:extLst>
              <a:ext uri="{FF2B5EF4-FFF2-40B4-BE49-F238E27FC236}">
                <a16:creationId xmlns:a16="http://schemas.microsoft.com/office/drawing/2014/main" id="{5D1F25D2-4802-4E60-95B7-80E3D8D50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None/>
            </a:pPr>
            <a:fld id="{7259B4BB-3F96-40C9-AE63-E5E56867F062}" type="slidenum">
              <a:rPr lang="en-US" altLang="en-US" sz="2800" kern="1200">
                <a:solidFill>
                  <a:srgbClr val="1F497D"/>
                </a:solidFill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None/>
              </a:pPr>
              <a:t>34</a:t>
            </a:fld>
            <a:endParaRPr lang="en-US" altLang="en-US" sz="2800" kern="1200">
              <a:solidFill>
                <a:srgbClr val="1F497D"/>
              </a:solidFill>
            </a:endParaRPr>
          </a:p>
        </p:txBody>
      </p:sp>
      <p:pic>
        <p:nvPicPr>
          <p:cNvPr id="50183" name="Picture 8">
            <a:extLst>
              <a:ext uri="{FF2B5EF4-FFF2-40B4-BE49-F238E27FC236}">
                <a16:creationId xmlns:a16="http://schemas.microsoft.com/office/drawing/2014/main" id="{40FD2BB4-E29D-4F7C-8620-8FAAD8EA8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7" y="5292727"/>
            <a:ext cx="11458574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9">
            <a:extLst>
              <a:ext uri="{FF2B5EF4-FFF2-40B4-BE49-F238E27FC236}">
                <a16:creationId xmlns:a16="http://schemas.microsoft.com/office/drawing/2014/main" id="{FEDB1715-2DC6-4005-BB36-8A7680FB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1" y="5286376"/>
            <a:ext cx="635635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Box 16">
            <a:extLst>
              <a:ext uri="{FF2B5EF4-FFF2-40B4-BE49-F238E27FC236}">
                <a16:creationId xmlns:a16="http://schemas.microsoft.com/office/drawing/2014/main" id="{55E88ED4-DA50-4C9B-BAFF-DF766ECCB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603751"/>
            <a:ext cx="198120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</a:t>
            </a:r>
            <a:r>
              <a:rPr lang="en-GB" altLang="en-US" sz="3600" kern="1200" baseline="-25000">
                <a:solidFill>
                  <a:srgbClr val="1F497D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</a:t>
            </a: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</a:rPr>
              <a:t>shell</a:t>
            </a:r>
          </a:p>
        </p:txBody>
      </p:sp>
      <p:sp>
        <p:nvSpPr>
          <p:cNvPr id="50186" name="TextBox 16">
            <a:extLst>
              <a:ext uri="{FF2B5EF4-FFF2-40B4-BE49-F238E27FC236}">
                <a16:creationId xmlns:a16="http://schemas.microsoft.com/office/drawing/2014/main" id="{B24F0D99-DE33-4FFF-A8B5-C241D7010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546601"/>
            <a:ext cx="198120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</a:t>
            </a:r>
            <a:r>
              <a:rPr lang="en-GB" altLang="en-US" sz="3600" kern="1200" baseline="-25000">
                <a:solidFill>
                  <a:srgbClr val="1F497D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</a:rPr>
              <a:t>coil</a:t>
            </a:r>
          </a:p>
        </p:txBody>
      </p:sp>
      <p:sp>
        <p:nvSpPr>
          <p:cNvPr id="50187" name="TextBox 16">
            <a:extLst>
              <a:ext uri="{FF2B5EF4-FFF2-40B4-BE49-F238E27FC236}">
                <a16:creationId xmlns:a16="http://schemas.microsoft.com/office/drawing/2014/main" id="{DC1B2BC4-8320-4B66-92DB-24C0BA999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6826" y="4521201"/>
            <a:ext cx="198120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defTabSz="182880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</a:t>
            </a:r>
            <a:r>
              <a:rPr lang="en-GB" altLang="en-US" sz="3600" kern="1200" baseline="-25000">
                <a:solidFill>
                  <a:srgbClr val="1F497D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z</a:t>
            </a: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3600" kern="1200">
                <a:solidFill>
                  <a:srgbClr val="1F497D"/>
                </a:solidFill>
                <a:latin typeface="Arial" panose="020B0604020202020204" pitchFamily="34" charset="0"/>
              </a:rPr>
              <a:t>rod</a:t>
            </a:r>
          </a:p>
        </p:txBody>
      </p:sp>
    </p:spTree>
    <p:extLst>
      <p:ext uri="{BB962C8B-B14F-4D97-AF65-F5344CB8AC3E}">
        <p14:creationId xmlns:p14="http://schemas.microsoft.com/office/powerpoint/2010/main" val="3747864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027D6-0D93-4197-865E-3499BAAD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Magnet assembly</a:t>
            </a:r>
            <a:br>
              <a:rPr lang="en-GB" dirty="0"/>
            </a:br>
            <a:r>
              <a:rPr lang="en-GB" dirty="0"/>
              <a:t>Connection box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03C75FF3-C359-4179-A5F1-792E4D152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05C50-45D6-43FE-8690-0D98F06E3A4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14/02/2020</a:t>
            </a:r>
            <a:endParaRPr lang="en-US" kern="12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86FD7-68E6-445C-AFEE-35491C28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Paolo Ferracin</a:t>
            </a:r>
          </a:p>
        </p:txBody>
      </p:sp>
      <p:sp>
        <p:nvSpPr>
          <p:cNvPr id="51206" name="Slide Number Placeholder 5">
            <a:extLst>
              <a:ext uri="{FF2B5EF4-FFF2-40B4-BE49-F238E27FC236}">
                <a16:creationId xmlns:a16="http://schemas.microsoft.com/office/drawing/2014/main" id="{5E82DE3E-A32B-4C7C-A44B-5A01A660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None/>
            </a:pPr>
            <a:fld id="{0B95090B-4091-4797-BDEF-A7706CFFCEE0}" type="slidenum">
              <a:rPr lang="en-US" altLang="en-US" sz="2800" kern="1200">
                <a:solidFill>
                  <a:srgbClr val="1F497D"/>
                </a:solidFill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None/>
              </a:pPr>
              <a:t>35</a:t>
            </a:fld>
            <a:endParaRPr lang="en-US" altLang="en-US" sz="2800" kern="1200">
              <a:solidFill>
                <a:srgbClr val="1F497D"/>
              </a:solidFill>
            </a:endParaRPr>
          </a:p>
        </p:txBody>
      </p:sp>
      <p:pic>
        <p:nvPicPr>
          <p:cNvPr id="51207" name="Content Placeholder 5">
            <a:extLst>
              <a:ext uri="{FF2B5EF4-FFF2-40B4-BE49-F238E27FC236}">
                <a16:creationId xmlns:a16="http://schemas.microsoft.com/office/drawing/2014/main" id="{61F66A4E-BEB8-4696-81ED-92BBE3CF0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6" r="12047"/>
          <a:stretch>
            <a:fillRect/>
          </a:stretch>
        </p:blipFill>
        <p:spPr bwMode="auto">
          <a:xfrm>
            <a:off x="1066800" y="3679826"/>
            <a:ext cx="5362576" cy="61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7">
            <a:extLst>
              <a:ext uri="{FF2B5EF4-FFF2-40B4-BE49-F238E27FC236}">
                <a16:creationId xmlns:a16="http://schemas.microsoft.com/office/drawing/2014/main" id="{133A2102-4AA1-4771-8604-D507B1729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17445" r="93" b="9657"/>
          <a:stretch>
            <a:fillRect/>
          </a:stretch>
        </p:blipFill>
        <p:spPr bwMode="auto">
          <a:xfrm>
            <a:off x="6584950" y="3679826"/>
            <a:ext cx="10518776" cy="61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385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D1F0B-EEA9-45BC-98DA-DAFE13BA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Magnet assembly</a:t>
            </a:r>
            <a:br>
              <a:rPr lang="en-GB" dirty="0"/>
            </a:br>
            <a:r>
              <a:rPr lang="en-GB" dirty="0"/>
              <a:t>Connection box</a:t>
            </a: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E8F13B65-2E29-4BC6-9E66-DD56CF630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DA31-4371-40FE-A4C7-B2EE24E2E57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14/02/2020</a:t>
            </a:r>
            <a:endParaRPr lang="en-US" kern="12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4B2FA-0DEB-4C49-96CF-88BC09836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Paolo Ferracin</a:t>
            </a:r>
          </a:p>
        </p:txBody>
      </p:sp>
      <p:sp>
        <p:nvSpPr>
          <p:cNvPr id="52230" name="Slide Number Placeholder 5">
            <a:extLst>
              <a:ext uri="{FF2B5EF4-FFF2-40B4-BE49-F238E27FC236}">
                <a16:creationId xmlns:a16="http://schemas.microsoft.com/office/drawing/2014/main" id="{5303F0EA-2FC8-42AA-9075-D07F2274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None/>
            </a:pPr>
            <a:fld id="{3FCC216F-5DD2-4EA7-B4CA-1C90DC2B6E68}" type="slidenum">
              <a:rPr lang="en-US" altLang="en-US" sz="2800" kern="1200">
                <a:solidFill>
                  <a:srgbClr val="1F497D"/>
                </a:solidFill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None/>
              </a:pPr>
              <a:t>36</a:t>
            </a:fld>
            <a:endParaRPr lang="en-US" altLang="en-US" sz="2800" kern="1200">
              <a:solidFill>
                <a:srgbClr val="1F497D"/>
              </a:solidFill>
            </a:endParaRPr>
          </a:p>
        </p:txBody>
      </p:sp>
      <p:pic>
        <p:nvPicPr>
          <p:cNvPr id="52231" name="Content Placeholder 5">
            <a:extLst>
              <a:ext uri="{FF2B5EF4-FFF2-40B4-BE49-F238E27FC236}">
                <a16:creationId xmlns:a16="http://schemas.microsoft.com/office/drawing/2014/main" id="{F219172A-78B0-48DC-9600-5ACBB064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6" y="3832227"/>
            <a:ext cx="8086724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7">
            <a:extLst>
              <a:ext uri="{FF2B5EF4-FFF2-40B4-BE49-F238E27FC236}">
                <a16:creationId xmlns:a16="http://schemas.microsoft.com/office/drawing/2014/main" id="{0CB91BE8-A645-4E7B-BDFA-4A3F0124E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6" y="3832227"/>
            <a:ext cx="8086724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632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3137E3E7-61E0-4CEB-9364-62A45E92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Quench locations</a:t>
            </a:r>
            <a:endParaRPr lang="en-GB" altLang="en-US"/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3E74FFDA-B3ED-46FF-8E53-2F1C021CD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932E7-03D2-4C2F-B740-8655CE7466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12/12/2018</a:t>
            </a:r>
            <a:endParaRPr lang="en-US" kern="12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63276-5360-40DF-B9EA-613ADFFC6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Paolo Ferracin</a:t>
            </a:r>
          </a:p>
        </p:txBody>
      </p:sp>
      <p:sp>
        <p:nvSpPr>
          <p:cNvPr id="57350" name="Slide Number Placeholder 5">
            <a:extLst>
              <a:ext uri="{FF2B5EF4-FFF2-40B4-BE49-F238E27FC236}">
                <a16:creationId xmlns:a16="http://schemas.microsoft.com/office/drawing/2014/main" id="{7F980D2A-FA40-48A3-ACF4-123AD5232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None/>
            </a:pPr>
            <a:fld id="{22F33AB1-0CAD-4EF7-A5C3-4C5B944BB66F}" type="slidenum">
              <a:rPr lang="en-US" altLang="en-US" sz="2800" kern="1200">
                <a:solidFill>
                  <a:srgbClr val="1F497D"/>
                </a:solidFill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None/>
              </a:pPr>
              <a:t>37</a:t>
            </a:fld>
            <a:endParaRPr lang="en-US" altLang="en-US" sz="2800" kern="1200">
              <a:solidFill>
                <a:srgbClr val="1F497D"/>
              </a:solidFill>
            </a:endParaRPr>
          </a:p>
        </p:txBody>
      </p:sp>
      <p:grpSp>
        <p:nvGrpSpPr>
          <p:cNvPr id="57351" name="Group 6">
            <a:extLst>
              <a:ext uri="{FF2B5EF4-FFF2-40B4-BE49-F238E27FC236}">
                <a16:creationId xmlns:a16="http://schemas.microsoft.com/office/drawing/2014/main" id="{FAE961AC-14BB-4F28-938F-9276E980010D}"/>
              </a:ext>
            </a:extLst>
          </p:cNvPr>
          <p:cNvGrpSpPr>
            <a:grpSpLocks/>
          </p:cNvGrpSpPr>
          <p:nvPr/>
        </p:nvGrpSpPr>
        <p:grpSpPr bwMode="auto">
          <a:xfrm>
            <a:off x="0" y="6965951"/>
            <a:ext cx="6581776" cy="4175126"/>
            <a:chOff x="295814" y="3645024"/>
            <a:chExt cx="4388848" cy="2782664"/>
          </a:xfrm>
        </p:grpSpPr>
        <p:pic>
          <p:nvPicPr>
            <p:cNvPr id="57361" name="Picture 7">
              <a:extLst>
                <a:ext uri="{FF2B5EF4-FFF2-40B4-BE49-F238E27FC236}">
                  <a16:creationId xmlns:a16="http://schemas.microsoft.com/office/drawing/2014/main" id="{41FD4CDC-17B1-4A9A-8CD2-763668687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814" y="3645024"/>
              <a:ext cx="4388848" cy="2782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85A440-C00F-4FBB-A0B6-27872EC8CD54}"/>
                </a:ext>
              </a:extLst>
            </p:cNvPr>
            <p:cNvSpPr/>
            <p:nvPr/>
          </p:nvSpPr>
          <p:spPr>
            <a:xfrm>
              <a:off x="3024818" y="3752945"/>
              <a:ext cx="232886" cy="22642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nl-NL" kern="1200" dirty="0">
                  <a:solidFill>
                    <a:srgbClr val="FF0000"/>
                  </a:solidFill>
                  <a:latin typeface="Calibri"/>
                </a:rPr>
                <a:t>1</a:t>
              </a:r>
              <a:endParaRPr lang="en-GB" kern="12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A00692-E998-4734-9145-D74F5F175332}"/>
                </a:ext>
              </a:extLst>
            </p:cNvPr>
            <p:cNvSpPr/>
            <p:nvPr/>
          </p:nvSpPr>
          <p:spPr>
            <a:xfrm>
              <a:off x="1587274" y="4438560"/>
              <a:ext cx="232886" cy="19044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kern="1200" dirty="0">
                  <a:solidFill>
                    <a:srgbClr val="FF0000"/>
                  </a:solidFill>
                  <a:latin typeface="Calibri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C8AED1-449E-4CAA-9EC7-ABD7ABB52536}"/>
                </a:ext>
              </a:extLst>
            </p:cNvPr>
            <p:cNvSpPr/>
            <p:nvPr/>
          </p:nvSpPr>
          <p:spPr>
            <a:xfrm>
              <a:off x="1587274" y="4698839"/>
              <a:ext cx="232886" cy="188333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nl-NL" kern="1200" dirty="0">
                  <a:solidFill>
                    <a:srgbClr val="FF0000"/>
                  </a:solidFill>
                  <a:latin typeface="Calibri"/>
                </a:rPr>
                <a:t>3</a:t>
              </a:r>
              <a:endParaRPr lang="en-GB" kern="1200" dirty="0">
                <a:solidFill>
                  <a:srgbClr val="FF0000"/>
                </a:solidFill>
                <a:latin typeface="Calibri"/>
              </a:endParaRPr>
            </a:p>
          </p:txBody>
        </p:sp>
      </p:grpSp>
      <p:pic>
        <p:nvPicPr>
          <p:cNvPr id="57352" name="Picture 11">
            <a:extLst>
              <a:ext uri="{FF2B5EF4-FFF2-40B4-BE49-F238E27FC236}">
                <a16:creationId xmlns:a16="http://schemas.microsoft.com/office/drawing/2014/main" id="{AD0A979C-A45C-4464-B5FE-3A1AF740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7" y="2794001"/>
            <a:ext cx="5997574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3" name="Group 12">
            <a:extLst>
              <a:ext uri="{FF2B5EF4-FFF2-40B4-BE49-F238E27FC236}">
                <a16:creationId xmlns:a16="http://schemas.microsoft.com/office/drawing/2014/main" id="{F64DA973-C9E8-4B84-B814-019DD6AB5368}"/>
              </a:ext>
            </a:extLst>
          </p:cNvPr>
          <p:cNvGrpSpPr>
            <a:grpSpLocks/>
          </p:cNvGrpSpPr>
          <p:nvPr/>
        </p:nvGrpSpPr>
        <p:grpSpPr bwMode="auto">
          <a:xfrm>
            <a:off x="9036051" y="2536826"/>
            <a:ext cx="4984750" cy="7604124"/>
            <a:chOff x="485813" y="684462"/>
            <a:chExt cx="3579092" cy="5496697"/>
          </a:xfrm>
        </p:grpSpPr>
        <p:pic>
          <p:nvPicPr>
            <p:cNvPr id="57358" name="Picture 13">
              <a:extLst>
                <a:ext uri="{FF2B5EF4-FFF2-40B4-BE49-F238E27FC236}">
                  <a16:creationId xmlns:a16="http://schemas.microsoft.com/office/drawing/2014/main" id="{6FF971E9-4AF2-4C75-B09E-7BE8B1B32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1" r="39140" b="7407"/>
            <a:stretch>
              <a:fillRect/>
            </a:stretch>
          </p:blipFill>
          <p:spPr bwMode="auto">
            <a:xfrm>
              <a:off x="485813" y="684462"/>
              <a:ext cx="3579092" cy="5496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73C454-8A64-4D97-934B-699860269D91}"/>
                </a:ext>
              </a:extLst>
            </p:cNvPr>
            <p:cNvCxnSpPr/>
            <p:nvPr/>
          </p:nvCxnSpPr>
          <p:spPr>
            <a:xfrm>
              <a:off x="2275360" y="2963468"/>
              <a:ext cx="113072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559866-E3DB-4995-A076-4D2DB7B037DA}"/>
                </a:ext>
              </a:extLst>
            </p:cNvPr>
            <p:cNvCxnSpPr/>
            <p:nvPr/>
          </p:nvCxnSpPr>
          <p:spPr>
            <a:xfrm>
              <a:off x="2275360" y="4372642"/>
              <a:ext cx="113072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2852A4E-0591-49B6-9284-925D6DB7B3DE}"/>
              </a:ext>
            </a:extLst>
          </p:cNvPr>
          <p:cNvSpPr/>
          <p:nvPr/>
        </p:nvSpPr>
        <p:spPr>
          <a:xfrm>
            <a:off x="10607677" y="4406900"/>
            <a:ext cx="473074" cy="34607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kern="12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D9AC3C-C034-4A04-8173-13EB4EB079B1}"/>
              </a:ext>
            </a:extLst>
          </p:cNvPr>
          <p:cNvSpPr/>
          <p:nvPr/>
        </p:nvSpPr>
        <p:spPr>
          <a:xfrm>
            <a:off x="10858500" y="5092700"/>
            <a:ext cx="473076" cy="34607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kern="1200" dirty="0">
                <a:solidFill>
                  <a:srgbClr val="FF0000"/>
                </a:solidFill>
                <a:latin typeface="Calibri"/>
              </a:rPr>
              <a:t>2</a:t>
            </a:r>
            <a:endParaRPr lang="en-GB" kern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034291-563A-4024-88F3-C120105E29EE}"/>
              </a:ext>
            </a:extLst>
          </p:cNvPr>
          <p:cNvSpPr/>
          <p:nvPr/>
        </p:nvSpPr>
        <p:spPr>
          <a:xfrm>
            <a:off x="10858500" y="5768977"/>
            <a:ext cx="473076" cy="34607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kern="1200" dirty="0">
                <a:solidFill>
                  <a:srgbClr val="FF0000"/>
                </a:solidFill>
                <a:latin typeface="Calibri"/>
              </a:rPr>
              <a:t>3</a:t>
            </a:r>
            <a:endParaRPr lang="en-GB" kern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8E4BB6-603D-402F-B1FC-C0806AB25527}"/>
              </a:ext>
            </a:extLst>
          </p:cNvPr>
          <p:cNvSpPr txBox="1"/>
          <p:nvPr/>
        </p:nvSpPr>
        <p:spPr>
          <a:xfrm>
            <a:off x="13052427" y="5318126"/>
            <a:ext cx="5311774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Training 1 </a:t>
            </a:r>
            <a:r>
              <a:rPr lang="nl-NL" kern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to</a:t>
            </a: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 3 start in a high-field </a:t>
            </a:r>
            <a:r>
              <a:rPr lang="nl-NL" kern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pole</a:t>
            </a: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 turn.</a:t>
            </a:r>
          </a:p>
          <a:p>
            <a:pPr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kern="12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</a:endParaRPr>
          </a:p>
          <a:p>
            <a:pPr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kern="12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</a:endParaRPr>
          </a:p>
          <a:p>
            <a:pPr defTabSz="18288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kern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Precise</a:t>
            </a: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nl-NL" kern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quench</a:t>
            </a: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nl-NL" kern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localisation</a:t>
            </a: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nl-NL" kern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due</a:t>
            </a: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nl-NL" kern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to</a:t>
            </a: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 high </a:t>
            </a:r>
            <a:r>
              <a:rPr lang="nl-NL" kern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number</a:t>
            </a: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 of voltage taps in </a:t>
            </a:r>
            <a:r>
              <a:rPr lang="nl-NL" kern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the</a:t>
            </a: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nl-NL" kern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pole</a:t>
            </a: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nl-NL" kern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turns</a:t>
            </a:r>
            <a:r>
              <a:rPr lang="nl-NL" kern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7128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6E116A2F-8151-4AE5-B54B-48D9668B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Quench locations</a:t>
            </a:r>
            <a:endParaRPr lang="en-GB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E59B7-840E-4D2E-A239-F1B1D2E08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0" y="2438401"/>
            <a:ext cx="10820400" cy="9813926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GB" dirty="0"/>
              <a:t>Quench 4 and further are all in the multi-turn voltage segment of coil 3403 lower layer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Could be in any of the 39 turns measured by the voltage segment.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Since it is a single location that seems to quench, we try to find out if it is due to the conductor or induced by mechanical features.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B64E-4DC5-4D4D-A368-B0FEA259EE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12/12/2018</a:t>
            </a:r>
            <a:endParaRPr lang="en-US" kern="12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E4D7F-B806-4C0A-81F6-E7683528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Paolo Ferracin</a:t>
            </a:r>
          </a:p>
        </p:txBody>
      </p:sp>
      <p:sp>
        <p:nvSpPr>
          <p:cNvPr id="58374" name="Slide Number Placeholder 5">
            <a:extLst>
              <a:ext uri="{FF2B5EF4-FFF2-40B4-BE49-F238E27FC236}">
                <a16:creationId xmlns:a16="http://schemas.microsoft.com/office/drawing/2014/main" id="{B20A5F91-74CD-4E6E-AAAD-64476016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None/>
            </a:pPr>
            <a:fld id="{B028FBAC-3340-46B8-8DD8-FB8EDB37A036}" type="slidenum">
              <a:rPr lang="en-US" altLang="en-US" sz="2800" kern="1200">
                <a:solidFill>
                  <a:srgbClr val="1F497D"/>
                </a:solidFill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None/>
              </a:pPr>
              <a:t>38</a:t>
            </a:fld>
            <a:endParaRPr lang="en-US" altLang="en-US" sz="2800" kern="1200">
              <a:solidFill>
                <a:srgbClr val="1F497D"/>
              </a:solidFill>
            </a:endParaRPr>
          </a:p>
        </p:txBody>
      </p:sp>
      <p:pic>
        <p:nvPicPr>
          <p:cNvPr id="58375" name="Picture 7">
            <a:extLst>
              <a:ext uri="{FF2B5EF4-FFF2-40B4-BE49-F238E27FC236}">
                <a16:creationId xmlns:a16="http://schemas.microsoft.com/office/drawing/2014/main" id="{F3F56FD0-0B76-4477-BD12-1279B878C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6680201"/>
            <a:ext cx="6584950" cy="417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>
            <a:extLst>
              <a:ext uri="{FF2B5EF4-FFF2-40B4-BE49-F238E27FC236}">
                <a16:creationId xmlns:a16="http://schemas.microsoft.com/office/drawing/2014/main" id="{76C24F58-6AF0-4B97-8DEC-AAADE1DBC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438401"/>
            <a:ext cx="60007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799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2EC7F9CC-2E45-4DB8-B574-1DB3AA61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Quench locations</a:t>
            </a:r>
            <a:endParaRPr lang="en-GB" altLang="en-US"/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id="{FB4FD7B6-6C9D-4543-8090-B72FB99CE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Vibration analysis fully trained magnet</a:t>
            </a:r>
          </a:p>
          <a:p>
            <a:pPr lvl="1"/>
            <a:r>
              <a:rPr lang="en-GB" altLang="en-US"/>
              <a:t>Highest activity seen by QA 5, consistent with quench locations in the magnet.</a:t>
            </a:r>
          </a:p>
          <a:p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48564-9389-426E-97AE-A0ABBA1065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12/12/2018</a:t>
            </a:r>
            <a:endParaRPr lang="en-US" kern="12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7C83-242C-4A0E-8981-E4C39AD14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kern="1200">
                <a:solidFill>
                  <a:srgbClr val="1F497D"/>
                </a:solidFill>
                <a:latin typeface="Calibri"/>
              </a:rPr>
              <a:t>Paolo Ferracin</a:t>
            </a:r>
          </a:p>
        </p:txBody>
      </p:sp>
      <p:sp>
        <p:nvSpPr>
          <p:cNvPr id="59398" name="Slide Number Placeholder 5">
            <a:extLst>
              <a:ext uri="{FF2B5EF4-FFF2-40B4-BE49-F238E27FC236}">
                <a16:creationId xmlns:a16="http://schemas.microsoft.com/office/drawing/2014/main" id="{5EC3BCE9-209B-4034-AAC7-AEB656EB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6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14859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56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2286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3200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4114800" indent="-457200">
              <a:spcBef>
                <a:spcPct val="20000"/>
              </a:spcBef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None/>
            </a:pPr>
            <a:fld id="{7ADB085A-8170-419B-9C1A-E7D6A38FF7A7}" type="slidenum">
              <a:rPr lang="en-US" altLang="en-US" sz="2800" kern="1200">
                <a:solidFill>
                  <a:srgbClr val="1F497D"/>
                </a:solidFill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None/>
              </a:pPr>
              <a:t>39</a:t>
            </a:fld>
            <a:endParaRPr lang="en-US" altLang="en-US" sz="2800" kern="1200">
              <a:solidFill>
                <a:srgbClr val="1F497D"/>
              </a:solidFill>
            </a:endParaRPr>
          </a:p>
        </p:txBody>
      </p:sp>
      <p:pic>
        <p:nvPicPr>
          <p:cNvPr id="59399" name="Picture 17">
            <a:extLst>
              <a:ext uri="{FF2B5EF4-FFF2-40B4-BE49-F238E27FC236}">
                <a16:creationId xmlns:a16="http://schemas.microsoft.com/office/drawing/2014/main" id="{6943663F-853A-4440-91E8-DE2C40700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3" t="27666" b="14082"/>
          <a:stretch>
            <a:fillRect/>
          </a:stretch>
        </p:blipFill>
        <p:spPr bwMode="auto">
          <a:xfrm>
            <a:off x="3946527" y="5591176"/>
            <a:ext cx="10226674" cy="675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007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876D7-52DA-4857-8E6E-BBD0F037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A7B0AF-57C8-4041-A63C-8EF066C87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C34F9-0CAD-44F8-B40D-5839615A5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13B888-824B-4EB4-985D-9647F6C7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FRESCA2 specifications and early design (02/2010)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AD6C9-F880-4A56-9FEB-552C8C658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09" t="20139" r="36498" b="15559"/>
          <a:stretch/>
        </p:blipFill>
        <p:spPr>
          <a:xfrm>
            <a:off x="806824" y="2610982"/>
            <a:ext cx="7493114" cy="9751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5A9784-2D06-4DC8-A568-1893EB9C2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19" t="12963" r="24808" b="5694"/>
          <a:stretch/>
        </p:blipFill>
        <p:spPr>
          <a:xfrm>
            <a:off x="8733749" y="3604846"/>
            <a:ext cx="8208193" cy="7063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377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1976566"/>
            <a:ext cx="15592604" cy="980140"/>
          </a:xfrm>
        </p:spPr>
        <p:txBody>
          <a:bodyPr>
            <a:normAutofit/>
          </a:bodyPr>
          <a:lstStyle/>
          <a:p>
            <a:r>
              <a:rPr lang="en-US" dirty="0"/>
              <a:t>2017: pre-conceptual design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hangingPunct="1"/>
            <a:r>
              <a:rPr lang="en-US" kern="1200" cap="all" dirty="0">
                <a:solidFill>
                  <a:srgbClr val="E30613"/>
                </a:solidFill>
              </a:rPr>
              <a:t>EDIPO: SUMMARY OF THE ANALYSES CARRIED OUT SINCE 2017</a:t>
            </a:r>
            <a:endParaRPr lang="fr-FR" kern="1200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hangingPunct="1"/>
            <a:r>
              <a:rPr lang="fr-FR" kern="1200" dirty="0">
                <a:solidFill>
                  <a:srgbClr val="413C3A"/>
                </a:solidFill>
              </a:rPr>
              <a:t>X. Sarasola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hangingPunct="1"/>
            <a:fld id="{E1E1CD7C-2161-7D43-862E-CE4C333CD873}" type="slidenum">
              <a:rPr lang="fr-FR" kern="1200">
                <a:solidFill>
                  <a:srgbClr val="413C3A"/>
                </a:solidFill>
                <a:latin typeface="Franklin Gothic Demi Cond"/>
              </a:rPr>
              <a:pPr defTabSz="1371600" hangingPunct="1"/>
              <a:t>40</a:t>
            </a:fld>
            <a:endParaRPr lang="fr-FR" kern="1200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8326" y="11123871"/>
            <a:ext cx="15195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6" indent="-796926" defTabSz="1371600" hangingPunct="1">
              <a:tabLst>
                <a:tab pos="796926" algn="l"/>
              </a:tabLst>
            </a:pPr>
            <a:r>
              <a:rPr lang="en-US" sz="2000" kern="1200" dirty="0">
                <a:solidFill>
                  <a:srgbClr val="413C3A"/>
                </a:solidFill>
                <a:latin typeface="Arial"/>
              </a:rPr>
              <a:t> [1]	P. Bruzzone </a:t>
            </a:r>
            <a:r>
              <a:rPr lang="en-US" sz="2000" i="1" kern="1200" dirty="0">
                <a:solidFill>
                  <a:srgbClr val="413C3A"/>
                </a:solidFill>
                <a:latin typeface="Arial"/>
              </a:rPr>
              <a:t>et al.</a:t>
            </a:r>
            <a:r>
              <a:rPr lang="en-US" sz="2000" kern="1200" dirty="0">
                <a:solidFill>
                  <a:srgbClr val="413C3A"/>
                </a:solidFill>
                <a:latin typeface="Arial"/>
              </a:rPr>
              <a:t>,</a:t>
            </a:r>
            <a:r>
              <a:rPr lang="en-US" sz="2000" i="1" kern="1200" dirty="0">
                <a:solidFill>
                  <a:srgbClr val="413C3A"/>
                </a:solidFill>
                <a:latin typeface="Arial"/>
              </a:rPr>
              <a:t> </a:t>
            </a:r>
            <a:r>
              <a:rPr lang="en-US" sz="2000" kern="1200" dirty="0">
                <a:solidFill>
                  <a:srgbClr val="413C3A"/>
                </a:solidFill>
                <a:latin typeface="Arial"/>
              </a:rPr>
              <a:t>"Conceptual design of a large aperture dipole for testing of cables and insert coils at high field", </a:t>
            </a:r>
            <a:r>
              <a:rPr lang="en-US" sz="2000" i="1" kern="1200" dirty="0">
                <a:solidFill>
                  <a:srgbClr val="413C3A"/>
                </a:solidFill>
                <a:latin typeface="Arial"/>
              </a:rPr>
              <a:t>IEEE Trans. Appl. </a:t>
            </a:r>
            <a:r>
              <a:rPr lang="en-US" sz="2000" i="1" kern="1200" dirty="0" err="1">
                <a:solidFill>
                  <a:srgbClr val="413C3A"/>
                </a:solidFill>
                <a:latin typeface="Arial"/>
              </a:rPr>
              <a:t>Supercond</a:t>
            </a:r>
            <a:r>
              <a:rPr lang="en-US" sz="2000" i="1" kern="1200" dirty="0">
                <a:solidFill>
                  <a:srgbClr val="413C3A"/>
                </a:solidFill>
                <a:latin typeface="Arial"/>
              </a:rPr>
              <a:t>., </a:t>
            </a:r>
            <a:r>
              <a:rPr lang="en-US" sz="2000" kern="1200" dirty="0">
                <a:solidFill>
                  <a:srgbClr val="413C3A"/>
                </a:solidFill>
                <a:latin typeface="Arial"/>
              </a:rPr>
              <a:t>vol. 28, no. 3, 2018, Art. no. 4005505.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1626483" y="3087584"/>
          <a:ext cx="7539502" cy="790440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07296">
                  <a:extLst>
                    <a:ext uri="{9D8B030D-6E8A-4147-A177-3AD203B41FA5}">
                      <a16:colId xmlns:a16="http://schemas.microsoft.com/office/drawing/2014/main" val="2774329723"/>
                    </a:ext>
                  </a:extLst>
                </a:gridCol>
                <a:gridCol w="978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7816">
                  <a:extLst>
                    <a:ext uri="{9D8B030D-6E8A-4147-A177-3AD203B41FA5}">
                      <a16:colId xmlns:a16="http://schemas.microsoft.com/office/drawing/2014/main" val="3574340546"/>
                    </a:ext>
                  </a:extLst>
                </a:gridCol>
                <a:gridCol w="1102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960">
                <a:tc>
                  <a:txBody>
                    <a:bodyPr/>
                    <a:lstStyle/>
                    <a:p>
                      <a:pPr algn="ctr"/>
                      <a:endParaRPr lang="de-CH" sz="2000" dirty="0"/>
                    </a:p>
                  </a:txBody>
                  <a:tcPr marL="182880" marR="182880" marT="91440" marB="91440"/>
                </a:tc>
                <a:tc gridSpan="2">
                  <a:txBody>
                    <a:bodyPr/>
                    <a:lstStyle/>
                    <a:p>
                      <a:pPr algn="ctr"/>
                      <a:endParaRPr lang="de-CH" sz="2000" dirty="0"/>
                    </a:p>
                  </a:txBody>
                  <a:tcPr marL="182880" marR="182880" marT="91440" marB="91440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Opt 1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Opt 2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endParaRPr lang="de-CH" sz="20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80">
                <a:tc rowSpan="9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Operational (85% × short</a:t>
                      </a:r>
                      <a:r>
                        <a:rPr lang="en-US" sz="2000" baseline="0" dirty="0"/>
                        <a:t> sample)</a:t>
                      </a:r>
                      <a:endParaRPr lang="de-CH" sz="2000" dirty="0"/>
                    </a:p>
                    <a:p>
                      <a:pPr algn="ctr"/>
                      <a:endParaRPr lang="de-CH" sz="2000" baseline="-25000" dirty="0"/>
                    </a:p>
                  </a:txBody>
                  <a:tcPr marL="182880" marR="182880" marT="91440" marB="91440" vert="vert270"/>
                </a:tc>
                <a:tc gridSpan="2">
                  <a:txBody>
                    <a:bodyPr/>
                    <a:lstStyle/>
                    <a:p>
                      <a:r>
                        <a:rPr lang="en-US" sz="2000" dirty="0" err="1"/>
                        <a:t>I</a:t>
                      </a:r>
                      <a:r>
                        <a:rPr lang="en-US" sz="2000" baseline="-25000" dirty="0" err="1"/>
                        <a:t>op</a:t>
                      </a:r>
                      <a:endParaRPr lang="de-CH" sz="2000" baseline="-25000" dirty="0"/>
                    </a:p>
                  </a:txBody>
                  <a:tcPr marL="182880" marR="182880" marT="91440" marB="91440" anchor="ctr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14.4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13.5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kA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280">
                <a:tc vMerge="1">
                  <a:txBody>
                    <a:bodyPr/>
                    <a:lstStyle/>
                    <a:p>
                      <a:endParaRPr lang="de-CH" sz="1100" baseline="-25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baseline="0" dirty="0" err="1"/>
                        <a:t>B</a:t>
                      </a:r>
                      <a:r>
                        <a:rPr lang="en-US" sz="2000" baseline="-25000" dirty="0" err="1"/>
                        <a:t>center</a:t>
                      </a:r>
                      <a:r>
                        <a:rPr lang="en-US" sz="2000" baseline="-25000" dirty="0"/>
                        <a:t> test well</a:t>
                      </a:r>
                      <a:endParaRPr lang="de-CH" sz="2000" baseline="-25000" dirty="0"/>
                    </a:p>
                  </a:txBody>
                  <a:tcPr marL="182880" marR="182880" marT="91440" marB="91440" anchor="ctr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15.26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15.06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280">
                <a:tc vMerge="1">
                  <a:txBody>
                    <a:bodyPr/>
                    <a:lstStyle/>
                    <a:p>
                      <a:endParaRPr lang="de-CH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Max B (HF grade)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15.69 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15.51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8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Max B (LF grade)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14.18 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-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28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100" baseline="30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Stored e</a:t>
                      </a:r>
                      <a:r>
                        <a:rPr lang="en-US" sz="2000" dirty="0"/>
                        <a:t>nergy</a:t>
                      </a:r>
                      <a:r>
                        <a:rPr lang="en-US" sz="2000" baseline="30000" dirty="0"/>
                        <a:t>*</a:t>
                      </a:r>
                      <a:endParaRPr lang="de-CH" sz="2000" baseline="30000" dirty="0"/>
                    </a:p>
                  </a:txBody>
                  <a:tcPr marL="182880" marR="182880" marT="91440" marB="91440" anchor="ctr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1.3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1.5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MJ/m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280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aseline="0" dirty="0" err="1"/>
                        <a:t>T</a:t>
                      </a:r>
                      <a:r>
                        <a:rPr lang="es-ES" sz="2000" baseline="-25000" dirty="0" err="1"/>
                        <a:t>hs</a:t>
                      </a:r>
                      <a:endParaRPr lang="de-CH" sz="2000" baseline="-25000" dirty="0"/>
                    </a:p>
                  </a:txBody>
                  <a:tcPr marL="182880" marR="182880" marT="91440" marB="91440" anchor="ctr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~350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120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K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209907385"/>
                  </a:ext>
                </a:extLst>
              </a:tr>
              <a:tr h="57728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100" baseline="0" dirty="0"/>
                    </a:p>
                  </a:txBody>
                  <a:tcPr vert="vert270"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aseline="0" dirty="0"/>
                        <a:t>Lorentz </a:t>
                      </a:r>
                      <a:r>
                        <a:rPr lang="de-CH" sz="2000" baseline="0" dirty="0" err="1"/>
                        <a:t>forces</a:t>
                      </a:r>
                      <a:r>
                        <a:rPr lang="de-CH" sz="2000" baseline="0" dirty="0"/>
                        <a:t> (per </a:t>
                      </a:r>
                      <a:r>
                        <a:rPr lang="de-CH" sz="2000" baseline="0" dirty="0" err="1"/>
                        <a:t>quadrant</a:t>
                      </a:r>
                      <a:r>
                        <a:rPr lang="de-CH" sz="2000" baseline="0" dirty="0"/>
                        <a:t>)</a:t>
                      </a:r>
                    </a:p>
                  </a:txBody>
                  <a:tcPr marL="182880" marR="182880" marT="91440" marB="91440" vert="vert27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Total </a:t>
                      </a:r>
                      <a:r>
                        <a:rPr lang="en-US" sz="2000" dirty="0" err="1"/>
                        <a:t>F</a:t>
                      </a:r>
                      <a:r>
                        <a:rPr lang="en-US" sz="2000" baseline="-25000" dirty="0" err="1"/>
                        <a:t>x</a:t>
                      </a:r>
                      <a:r>
                        <a:rPr lang="en-US" sz="2000" baseline="30000" dirty="0"/>
                        <a:t>*</a:t>
                      </a:r>
                      <a:endParaRPr lang="de-CH" sz="2000" baseline="300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+12.8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+12.9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MN/m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7280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Total </a:t>
                      </a:r>
                      <a:r>
                        <a:rPr lang="en-US" sz="2000" dirty="0" err="1"/>
                        <a:t>F</a:t>
                      </a:r>
                      <a:r>
                        <a:rPr lang="en-US" sz="2000" baseline="-25000" dirty="0" err="1"/>
                        <a:t>y</a:t>
                      </a:r>
                      <a:r>
                        <a:rPr lang="en-US" sz="2000" baseline="30000" dirty="0"/>
                        <a:t>*</a:t>
                      </a:r>
                      <a:endParaRPr lang="de-CH" sz="2000" baseline="300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-7.1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-7.5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MN/m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7280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Total </a:t>
                      </a:r>
                      <a:r>
                        <a:rPr lang="en-US" sz="2000" dirty="0" err="1"/>
                        <a:t>F</a:t>
                      </a:r>
                      <a:r>
                        <a:rPr lang="en-US" sz="2000" baseline="-25000" dirty="0" err="1"/>
                        <a:t>z</a:t>
                      </a:r>
                      <a:r>
                        <a:rPr lang="en-US" sz="2000" baseline="30000" dirty="0"/>
                        <a:t>*</a:t>
                      </a:r>
                      <a:endParaRPr lang="de-CH" sz="2000" baseline="300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N/A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1.5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MN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7280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Required cable</a:t>
                      </a:r>
                      <a:endParaRPr lang="de-CH" sz="2000" baseline="0" dirty="0"/>
                    </a:p>
                  </a:txBody>
                  <a:tcPr marL="182880" marR="182880" marT="91440" marB="91440" vert="vert27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Area per quadrant</a:t>
                      </a:r>
                      <a:endParaRPr lang="de-CH" sz="2000" baseline="-25000" dirty="0"/>
                    </a:p>
                  </a:txBody>
                  <a:tcPr marL="182880" marR="182880" marT="91440" marB="9144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1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6415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10494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mm</a:t>
                      </a:r>
                      <a:r>
                        <a:rPr lang="en-US" sz="2000" baseline="30000" dirty="0"/>
                        <a:t>2</a:t>
                      </a:r>
                      <a:endParaRPr lang="de-CH" sz="2000" baseline="30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832835729"/>
                  </a:ext>
                </a:extLst>
              </a:tr>
              <a:tr h="748824">
                <a:tc vMerge="1">
                  <a:txBody>
                    <a:bodyPr/>
                    <a:lstStyle/>
                    <a:p>
                      <a:endParaRPr lang="de-CH" sz="1100" baseline="-25000" dirty="0"/>
                    </a:p>
                  </a:txBody>
                  <a:tcPr vert="vert27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Total required HF length</a:t>
                      </a:r>
                      <a:endParaRPr lang="de-CH" sz="2000" baseline="30000" dirty="0"/>
                    </a:p>
                  </a:txBody>
                  <a:tcPr marL="182880" marR="182880" marT="91440" marB="9144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1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265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1489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4250839885"/>
                  </a:ext>
                </a:extLst>
              </a:tr>
              <a:tr h="748824">
                <a:tc vMerge="1">
                  <a:txBody>
                    <a:bodyPr/>
                    <a:lstStyle/>
                    <a:p>
                      <a:endParaRPr lang="de-CH" sz="1100" baseline="-25000" dirty="0"/>
                    </a:p>
                  </a:txBody>
                  <a:tcPr vert="vert27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Total required HF length</a:t>
                      </a:r>
                      <a:endParaRPr lang="de-CH" sz="2000" baseline="30000" dirty="0"/>
                    </a:p>
                  </a:txBody>
                  <a:tcPr marL="182880" marR="182880" marT="91440" marB="9144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1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1001</a:t>
                      </a:r>
                      <a:endParaRPr lang="de-CH" sz="2000" b="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000" kern="1200" dirty="0"/>
                        <a:t>-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</a:t>
                      </a:r>
                      <a:endParaRPr lang="de-CH" sz="20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277438008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572" y="7410106"/>
            <a:ext cx="7329488" cy="3840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572" y="3113626"/>
            <a:ext cx="7063598" cy="402336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502752" y="2997498"/>
            <a:ext cx="923330" cy="3849772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 defTabSz="1371600" hangingPunct="1"/>
            <a:r>
              <a:rPr lang="en-US" sz="2400" kern="1200" dirty="0">
                <a:solidFill>
                  <a:srgbClr val="413C3A"/>
                </a:solidFill>
                <a:latin typeface="Arial"/>
              </a:rPr>
              <a:t>Option 1:</a:t>
            </a:r>
          </a:p>
          <a:p>
            <a:pPr algn="ctr" defTabSz="1371600" hangingPunct="1"/>
            <a:r>
              <a:rPr lang="en-US" sz="2400" kern="1200" dirty="0">
                <a:solidFill>
                  <a:srgbClr val="413C3A"/>
                </a:solidFill>
                <a:latin typeface="Arial"/>
              </a:rPr>
              <a:t>Graded (New cable + LD1) </a:t>
            </a:r>
            <a:endParaRPr lang="de-CH" sz="2400" kern="1200" dirty="0">
              <a:solidFill>
                <a:srgbClr val="413C3A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502752" y="7500296"/>
            <a:ext cx="923330" cy="346665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 defTabSz="1371600" hangingPunct="1"/>
            <a:r>
              <a:rPr lang="en-US" sz="2400" kern="1200" dirty="0">
                <a:solidFill>
                  <a:srgbClr val="413C3A"/>
                </a:solidFill>
                <a:latin typeface="Arial"/>
              </a:rPr>
              <a:t>Option 2:</a:t>
            </a:r>
          </a:p>
          <a:p>
            <a:pPr algn="ctr" defTabSz="1371600" hangingPunct="1"/>
            <a:r>
              <a:rPr lang="en-US" sz="2400" kern="1200" dirty="0">
                <a:solidFill>
                  <a:srgbClr val="413C3A"/>
                </a:solidFill>
                <a:latin typeface="Arial"/>
              </a:rPr>
              <a:t>Non-graded (FCC cable)</a:t>
            </a:r>
            <a:endParaRPr lang="de-CH" sz="2400" kern="1200" dirty="0">
              <a:solidFill>
                <a:srgbClr val="413C3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1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1976566"/>
            <a:ext cx="15592604" cy="980140"/>
          </a:xfrm>
        </p:spPr>
        <p:txBody>
          <a:bodyPr>
            <a:normAutofit/>
          </a:bodyPr>
          <a:lstStyle/>
          <a:p>
            <a:r>
              <a:rPr lang="en-US" dirty="0"/>
              <a:t>2017: pre-conceptual design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hangingPunct="1"/>
            <a:r>
              <a:rPr lang="en-US" kern="1200" cap="all" dirty="0">
                <a:solidFill>
                  <a:srgbClr val="E30613"/>
                </a:solidFill>
              </a:rPr>
              <a:t>EDIPO: SUMMARY OF THE ANALYSES CARRIED OUT SINCE 2017</a:t>
            </a:r>
            <a:endParaRPr lang="fr-FR" kern="1200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hangingPunct="1"/>
            <a:r>
              <a:rPr lang="fr-FR" kern="1200" dirty="0">
                <a:solidFill>
                  <a:srgbClr val="413C3A"/>
                </a:solidFill>
              </a:rPr>
              <a:t>X. Sarasola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hangingPunct="1"/>
            <a:fld id="{E1E1CD7C-2161-7D43-862E-CE4C333CD873}" type="slidenum">
              <a:rPr lang="fr-FR" kern="1200">
                <a:solidFill>
                  <a:srgbClr val="413C3A"/>
                </a:solidFill>
                <a:latin typeface="Franklin Gothic Demi Cond"/>
              </a:rPr>
              <a:pPr defTabSz="1371600" hangingPunct="1"/>
              <a:t>41</a:t>
            </a:fld>
            <a:endParaRPr lang="fr-FR" kern="1200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52AFE23D-60CE-7B46-9CEA-81D574C0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1" y="3079615"/>
            <a:ext cx="15592602" cy="40812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4400" b="1" dirty="0"/>
              <a:t>Conclusions</a:t>
            </a:r>
            <a:r>
              <a:rPr lang="en-US" sz="4400" dirty="0"/>
              <a:t> from the pre-conceptual design: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4000" dirty="0"/>
              <a:t>All </a:t>
            </a:r>
            <a:r>
              <a:rPr lang="en-US" sz="4000" b="1" dirty="0"/>
              <a:t>3 design options </a:t>
            </a:r>
            <a:r>
              <a:rPr lang="en-US" sz="4000" dirty="0"/>
              <a:t>seem to be </a:t>
            </a:r>
            <a:r>
              <a:rPr lang="en-US" sz="4000" b="1" dirty="0"/>
              <a:t>feasible</a:t>
            </a:r>
            <a:r>
              <a:rPr lang="en-US" sz="4000" dirty="0"/>
              <a:t>:</a:t>
            </a:r>
          </a:p>
          <a:p>
            <a:pPr lvl="2">
              <a:lnSpc>
                <a:spcPct val="120000"/>
              </a:lnSpc>
              <a:spcBef>
                <a:spcPts val="1200"/>
              </a:spcBef>
            </a:pPr>
            <a:r>
              <a:rPr lang="en-US" sz="3400" dirty="0"/>
              <a:t>Trade-offs between cost and technical risk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4000" b="1" dirty="0"/>
              <a:t>Grading</a:t>
            </a:r>
            <a:r>
              <a:rPr lang="en-US" sz="4000" dirty="0"/>
              <a:t> is perceived as a significant </a:t>
            </a:r>
            <a:r>
              <a:rPr lang="en-US" sz="4000" b="1" dirty="0"/>
              <a:t>technological challenge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4000" dirty="0"/>
              <a:t>Since 2018 efforts concentrate only on the </a:t>
            </a:r>
            <a:r>
              <a:rPr lang="en-US" sz="4000" b="1" dirty="0"/>
              <a:t>non-graded option</a:t>
            </a:r>
            <a:r>
              <a:rPr lang="en-US" sz="4000" dirty="0"/>
              <a:t> using the </a:t>
            </a:r>
            <a:r>
              <a:rPr lang="en-US" sz="4000" b="1" dirty="0"/>
              <a:t>high-aspect-ratio cable based on FCC strands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497857" y="7424866"/>
          <a:ext cx="5850102" cy="4242276"/>
        </p:xfrm>
        <a:graphic>
          <a:graphicData uri="http://schemas.openxmlformats.org/drawingml/2006/table">
            <a:tbl>
              <a:tblPr firstCol="1" bandRow="1">
                <a:tableStyleId>{3B4B98B0-60AC-42C2-AFA5-B58CD77FA1E5}</a:tableStyleId>
              </a:tblPr>
              <a:tblGrid>
                <a:gridCol w="2378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2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5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Strand type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FCC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 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Diameter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1.1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mm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Technology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RRP 108/127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 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Helvetica" panose="020B0604020202020204" pitchFamily="34" charset="0"/>
                        </a:rPr>
                        <a:t>Cu:non-Cu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1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 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Helvetica" panose="020B0604020202020204" pitchFamily="34" charset="0"/>
                        </a:rPr>
                        <a:t>RRR</a:t>
                      </a:r>
                      <a:endParaRPr lang="de-CH" sz="200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&gt;150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 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Min. </a:t>
                      </a:r>
                      <a:r>
                        <a:rPr lang="fr-CH" sz="2000" dirty="0" err="1">
                          <a:effectLst/>
                          <a:latin typeface="+mn-lt"/>
                          <a:cs typeface="Helvetica" panose="020B0604020202020204" pitchFamily="34" charset="0"/>
                        </a:rPr>
                        <a:t>J</a:t>
                      </a:r>
                      <a:r>
                        <a:rPr lang="fr-CH" sz="2000" baseline="-25000" dirty="0" err="1">
                          <a:effectLst/>
                          <a:latin typeface="+mn-lt"/>
                          <a:cs typeface="Helvetica" panose="020B0604020202020204" pitchFamily="34" charset="0"/>
                        </a:rPr>
                        <a:t>c</a:t>
                      </a:r>
                      <a:r>
                        <a:rPr lang="fr-CH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 @ 15 T </a:t>
                      </a:r>
                      <a:br>
                        <a:rPr lang="fr-CH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</a:br>
                      <a:r>
                        <a:rPr lang="fr-CH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(12 T), 4.2 K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1640</a:t>
                      </a:r>
                      <a:br>
                        <a:rPr lang="fr-CH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</a:br>
                      <a:r>
                        <a:rPr lang="fr-CH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(3000)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A/mm</a:t>
                      </a:r>
                      <a:r>
                        <a:rPr lang="fr-CH" sz="2000" baseline="30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2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5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Helvetica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effectLst/>
                          <a:latin typeface="+mn-lt"/>
                          <a:cs typeface="Helvetica" panose="020B0604020202020204" pitchFamily="34" charset="0"/>
                        </a:rPr>
                        <a:t>eff,max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60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µm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17549" y="7702550"/>
            <a:ext cx="584775" cy="37824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1371600" hangingPunct="1"/>
            <a:r>
              <a:rPr lang="en-US" sz="2600" b="1" kern="1200" dirty="0">
                <a:solidFill>
                  <a:srgbClr val="413C3A"/>
                </a:solidFill>
                <a:latin typeface="Arial"/>
              </a:rPr>
              <a:t>FCC strand parameters</a:t>
            </a:r>
            <a:endParaRPr lang="de-CH" sz="2600" b="1" kern="1200" dirty="0">
              <a:solidFill>
                <a:srgbClr val="413C3A"/>
              </a:solidFill>
              <a:latin typeface="Arial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0928178" y="7424867"/>
          <a:ext cx="5726280" cy="285815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3106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Number of strands</a:t>
                      </a:r>
                      <a:endParaRPr lang="de-CH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Helvetica" panose="020B0604020202020204" pitchFamily="34" charset="0"/>
                        </a:rPr>
                        <a:t>44</a:t>
                      </a:r>
                      <a:endParaRPr lang="de-CH" sz="200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Helvetica" panose="020B0604020202020204" pitchFamily="34" charset="0"/>
                        </a:rPr>
                        <a:t> </a:t>
                      </a:r>
                      <a:endParaRPr lang="de-CH" sz="200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Bare width</a:t>
                      </a:r>
                      <a:r>
                        <a:rPr lang="en-US" sz="2000" baseline="30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*</a:t>
                      </a:r>
                      <a:endParaRPr lang="de-CH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26.2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Helvetica" panose="020B0604020202020204" pitchFamily="34" charset="0"/>
                        </a:rPr>
                        <a:t>mm</a:t>
                      </a:r>
                      <a:endParaRPr lang="de-CH" sz="200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Bare thickness</a:t>
                      </a:r>
                      <a:r>
                        <a:rPr lang="en-US" sz="2000" baseline="30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*</a:t>
                      </a:r>
                      <a:endParaRPr lang="de-CH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1.95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mm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Compaction</a:t>
                      </a:r>
                      <a:endParaRPr lang="de-CH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81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%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Insulation thickness</a:t>
                      </a:r>
                      <a:endParaRPr lang="de-CH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150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Helvetica" panose="020B0604020202020204" pitchFamily="34" charset="0"/>
                        </a:rPr>
                        <a:t>µm</a:t>
                      </a:r>
                      <a:endParaRPr lang="de-CH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"/>
                        <a:cs typeface="Helvetica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1075901" y="10434242"/>
            <a:ext cx="1774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 hangingPunct="1"/>
            <a:r>
              <a:rPr lang="en-US" sz="2000" kern="1200" baseline="30000" dirty="0">
                <a:solidFill>
                  <a:srgbClr val="413C3A"/>
                </a:solidFill>
                <a:latin typeface="Arial"/>
              </a:rPr>
              <a:t>*</a:t>
            </a:r>
            <a:r>
              <a:rPr lang="en-US" sz="2000" kern="1200" dirty="0">
                <a:solidFill>
                  <a:srgbClr val="413C3A"/>
                </a:solidFill>
                <a:latin typeface="Arial"/>
              </a:rPr>
              <a:t>After reaction</a:t>
            </a:r>
            <a:endParaRPr lang="de-CH" sz="2000" kern="1200" dirty="0">
              <a:solidFill>
                <a:srgbClr val="413C3A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06051" y="7860078"/>
            <a:ext cx="984885" cy="207845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1371600" hangingPunct="1"/>
            <a:r>
              <a:rPr lang="en-US" sz="2600" b="1" kern="1200" dirty="0">
                <a:solidFill>
                  <a:srgbClr val="413C3A"/>
                </a:solidFill>
                <a:latin typeface="Arial"/>
              </a:rPr>
              <a:t>EDIPO cable</a:t>
            </a:r>
          </a:p>
          <a:p>
            <a:pPr defTabSz="1371600" hangingPunct="1"/>
            <a:r>
              <a:rPr lang="en-US" sz="2600" b="1" kern="1200" dirty="0">
                <a:solidFill>
                  <a:srgbClr val="413C3A"/>
                </a:solidFill>
                <a:latin typeface="Arial"/>
              </a:rPr>
              <a:t> parameters</a:t>
            </a:r>
            <a:endParaRPr lang="de-CH" sz="2600" b="1" kern="1200" dirty="0">
              <a:solidFill>
                <a:srgbClr val="413C3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9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D1C64-CD19-AA4B-817D-F79D071C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1976566"/>
            <a:ext cx="15592604" cy="980140"/>
          </a:xfrm>
        </p:spPr>
        <p:txBody>
          <a:bodyPr>
            <a:normAutofit/>
          </a:bodyPr>
          <a:lstStyle/>
          <a:p>
            <a:r>
              <a:rPr lang="en-US" dirty="0"/>
              <a:t>2018: Magneto-static design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4008A-3E65-874E-9C20-03999713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hangingPunct="1"/>
            <a:r>
              <a:rPr lang="en-US" kern="1200" cap="all" dirty="0">
                <a:solidFill>
                  <a:srgbClr val="E30613"/>
                </a:solidFill>
              </a:rPr>
              <a:t>EDIPO: SUMMARY OF THE ANALYSES CARRIED OUT SINCE 2017</a:t>
            </a:r>
            <a:endParaRPr lang="fr-FR" kern="1200" dirty="0">
              <a:solidFill>
                <a:srgbClr val="E3061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CA007-3A47-7243-9437-C34205C9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hangingPunct="1"/>
            <a:r>
              <a:rPr lang="fr-FR" kern="1200" dirty="0">
                <a:solidFill>
                  <a:srgbClr val="413C3A"/>
                </a:solidFill>
              </a:rPr>
              <a:t>X. Sarasola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F934A-4020-4241-99D9-A04E97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hangingPunct="1"/>
            <a:fld id="{E1E1CD7C-2161-7D43-862E-CE4C333CD873}" type="slidenum">
              <a:rPr lang="fr-FR" kern="1200">
                <a:solidFill>
                  <a:srgbClr val="413C3A"/>
                </a:solidFill>
                <a:latin typeface="Franklin Gothic Demi Cond"/>
              </a:rPr>
              <a:pPr defTabSz="1371600" hangingPunct="1"/>
              <a:t>42</a:t>
            </a:fld>
            <a:endParaRPr lang="fr-FR" kern="1200" dirty="0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8326" y="11123871"/>
            <a:ext cx="15195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6" indent="-796926" defTabSz="1371600" hangingPunct="1">
              <a:tabLst>
                <a:tab pos="796926" algn="l"/>
              </a:tabLst>
            </a:pPr>
            <a:r>
              <a:rPr lang="en-US" sz="2000" kern="1200" dirty="0">
                <a:solidFill>
                  <a:srgbClr val="413C3A"/>
                </a:solidFill>
                <a:latin typeface="Arial"/>
              </a:rPr>
              <a:t> [2]	X. Sarasola </a:t>
            </a:r>
            <a:r>
              <a:rPr lang="en-US" sz="2000" i="1" kern="1200" dirty="0">
                <a:solidFill>
                  <a:srgbClr val="413C3A"/>
                </a:solidFill>
                <a:latin typeface="Arial"/>
              </a:rPr>
              <a:t>et al., </a:t>
            </a:r>
            <a:r>
              <a:rPr lang="en-US" sz="2000" kern="1200" dirty="0">
                <a:solidFill>
                  <a:srgbClr val="413C3A"/>
                </a:solidFill>
                <a:latin typeface="Arial"/>
              </a:rPr>
              <a:t>"Magnetic and Mechanical Design of a 15-T Large Aperture Dipole Magnet for Cable Testing", </a:t>
            </a:r>
            <a:r>
              <a:rPr lang="en-US" sz="2000" i="1" kern="1200" dirty="0">
                <a:solidFill>
                  <a:srgbClr val="413C3A"/>
                </a:solidFill>
                <a:latin typeface="Arial"/>
              </a:rPr>
              <a:t>IEEE Trans. Appl. </a:t>
            </a:r>
            <a:r>
              <a:rPr lang="en-US" sz="2000" i="1" kern="1200" dirty="0" err="1">
                <a:solidFill>
                  <a:srgbClr val="413C3A"/>
                </a:solidFill>
                <a:latin typeface="Arial"/>
              </a:rPr>
              <a:t>Supercond</a:t>
            </a:r>
            <a:r>
              <a:rPr lang="en-US" sz="2000" i="1" kern="1200" dirty="0">
                <a:solidFill>
                  <a:srgbClr val="413C3A"/>
                </a:solidFill>
                <a:latin typeface="Arial"/>
              </a:rPr>
              <a:t>., </a:t>
            </a:r>
            <a:r>
              <a:rPr lang="en-US" sz="2000" kern="1200" dirty="0">
                <a:solidFill>
                  <a:srgbClr val="413C3A"/>
                </a:solidFill>
                <a:latin typeface="Arial"/>
              </a:rPr>
              <a:t>vol. 29, no. 5, Aug. 2019, </a:t>
            </a:r>
            <a:r>
              <a:rPr lang="de-CH" sz="2000" kern="1200" dirty="0">
                <a:solidFill>
                  <a:srgbClr val="413C3A"/>
                </a:solidFill>
                <a:latin typeface="Arial"/>
              </a:rPr>
              <a:t>Art. </a:t>
            </a:r>
            <a:r>
              <a:rPr lang="de-CH" sz="2000" kern="1200" dirty="0" err="1">
                <a:solidFill>
                  <a:srgbClr val="413C3A"/>
                </a:solidFill>
                <a:latin typeface="Arial"/>
              </a:rPr>
              <a:t>no</a:t>
            </a:r>
            <a:r>
              <a:rPr lang="de-CH" sz="2000" kern="1200" dirty="0">
                <a:solidFill>
                  <a:srgbClr val="413C3A"/>
                </a:solidFill>
                <a:latin typeface="Arial"/>
              </a:rPr>
              <a:t>. 4001405.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1609517" y="3256307"/>
          <a:ext cx="11285530" cy="80106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33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7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7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7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440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CH" sz="2200" b="1" kern="1200" dirty="0">
                        <a:solidFill>
                          <a:schemeClr val="tx1"/>
                        </a:solidFill>
                        <a:latin typeface="Helvetica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Window frame layout</a:t>
                      </a:r>
                      <a:endParaRPr lang="de-CH" sz="2200" b="1" kern="1200" dirty="0">
                        <a:solidFill>
                          <a:schemeClr val="tx1"/>
                        </a:solidFill>
                        <a:latin typeface="Helvetica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1" kern="120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anose="020B0604020202020204" pitchFamily="34" charset="0"/>
                        </a:rPr>
                        <a:t>High </a:t>
                      </a:r>
                      <a:r>
                        <a:rPr lang="es-ES" sz="2200" b="1" kern="1200" dirty="0" err="1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anose="020B0604020202020204" pitchFamily="34" charset="0"/>
                        </a:rPr>
                        <a:t>aspect</a:t>
                      </a:r>
                      <a:r>
                        <a:rPr lang="es-ES" sz="2200" b="1" kern="120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anose="020B0604020202020204" pitchFamily="34" charset="0"/>
                        </a:rPr>
                        <a:t> ratio </a:t>
                      </a:r>
                      <a:r>
                        <a:rPr lang="es-ES" sz="2200" b="1" kern="1200" dirty="0" err="1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anose="020B0604020202020204" pitchFamily="34" charset="0"/>
                        </a:rPr>
                        <a:t>rect</a:t>
                      </a:r>
                      <a:r>
                        <a:rPr lang="es-ES" sz="2200" b="1" kern="120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anose="020B0604020202020204" pitchFamily="34" charset="0"/>
                        </a:rPr>
                        <a:t>.</a:t>
                      </a:r>
                      <a:r>
                        <a:rPr lang="es-ES" sz="2200" b="1" kern="1200" baseline="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s-ES" sz="2200" b="1" kern="1200" baseline="0" dirty="0" err="1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anose="020B0604020202020204" pitchFamily="34" charset="0"/>
                        </a:rPr>
                        <a:t>coil</a:t>
                      </a:r>
                      <a:r>
                        <a:rPr lang="es-ES" sz="2200" b="1" kern="120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anose="020B0604020202020204" pitchFamily="34" charset="0"/>
                        </a:rPr>
                        <a:t> pack</a:t>
                      </a:r>
                      <a:endParaRPr lang="de-CH" sz="2200" b="1" kern="1200" dirty="0">
                        <a:solidFill>
                          <a:schemeClr val="tx1"/>
                        </a:solidFill>
                        <a:latin typeface="Helvetica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CH" sz="2200" b="1" kern="1200" dirty="0">
                        <a:solidFill>
                          <a:schemeClr val="tx1"/>
                        </a:solidFill>
                        <a:latin typeface="Helvetica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314">
                <a:tc gridSpan="2">
                  <a:txBody>
                    <a:bodyPr/>
                    <a:lstStyle/>
                    <a:p>
                      <a:r>
                        <a:rPr lang="en-US" sz="2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Number of turns / pole</a:t>
                      </a:r>
                      <a:endParaRPr lang="de-CH" sz="2200" baseline="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 anchor="ctr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kern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2×38+2×50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ctr" defTabSz="44120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3×2×32</a:t>
                      </a:r>
                      <a:endParaRPr lang="de-CH" sz="2200" b="1" kern="1200" dirty="0">
                        <a:solidFill>
                          <a:schemeClr val="lt1"/>
                        </a:solidFill>
                        <a:latin typeface="Helvetica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endParaRPr lang="de-CH" sz="2200" baseline="300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314">
                <a:tc gridSpan="2">
                  <a:txBody>
                    <a:bodyPr/>
                    <a:lstStyle/>
                    <a:p>
                      <a:r>
                        <a:rPr lang="en-US" sz="2200" baseline="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</a:t>
                      </a:r>
                      <a:r>
                        <a:rPr lang="en-US" sz="2200" baseline="-250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conductor</a:t>
                      </a:r>
                      <a:r>
                        <a:rPr lang="en-US" sz="220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2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 pole</a:t>
                      </a:r>
                      <a:endParaRPr lang="de-CH" sz="2200" baseline="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 anchor="ctr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10494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11448</a:t>
                      </a:r>
                      <a:r>
                        <a:rPr lang="en-US" sz="2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(+9%)</a:t>
                      </a: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mm</a:t>
                      </a:r>
                      <a:r>
                        <a:rPr lang="en-US" sz="22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de-CH" sz="2200" baseline="300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314">
                <a:tc gridSpan="2">
                  <a:txBody>
                    <a:bodyPr/>
                    <a:lstStyle/>
                    <a:p>
                      <a:r>
                        <a:rPr lang="en-US" sz="22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</a:t>
                      </a:r>
                      <a:r>
                        <a:rPr lang="en-US" sz="2200" baseline="-250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</a:t>
                      </a:r>
                      <a:r>
                        <a:rPr lang="en-US" sz="220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de-CH" sz="2200" dirty="0"/>
                        <a:t>(0.85×I</a:t>
                      </a:r>
                      <a:r>
                        <a:rPr lang="de-CH" sz="2200" baseline="-25000" dirty="0"/>
                        <a:t>ss</a:t>
                      </a:r>
                      <a:r>
                        <a:rPr lang="de-CH" sz="2200" dirty="0"/>
                        <a:t>)</a:t>
                      </a:r>
                      <a:endParaRPr lang="de-CH" sz="2200" baseline="-250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14.43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14.11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kA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314">
                <a:tc gridSpan="2">
                  <a:txBody>
                    <a:bodyPr/>
                    <a:lstStyle/>
                    <a:p>
                      <a:r>
                        <a:rPr lang="en-US" sz="2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Current density</a:t>
                      </a:r>
                      <a:r>
                        <a:rPr lang="de-CH" sz="2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2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(insulated cable)</a:t>
                      </a:r>
                      <a:endParaRPr lang="de-CH" sz="2200" baseline="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242.0</a:t>
                      </a:r>
                      <a:endParaRPr lang="de-CH" sz="2200" dirty="0">
                        <a:solidFill>
                          <a:schemeClr val="tx1"/>
                        </a:solidFill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236.6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A/mm</a:t>
                      </a:r>
                      <a:r>
                        <a:rPr lang="en-US" sz="22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314">
                <a:tc gridSpan="2">
                  <a:txBody>
                    <a:bodyPr/>
                    <a:lstStyle/>
                    <a:p>
                      <a:r>
                        <a:rPr lang="en-US" sz="2200" baseline="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</a:t>
                      </a:r>
                      <a:r>
                        <a:rPr lang="en-US" sz="2200" baseline="-250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bore</a:t>
                      </a:r>
                      <a:endParaRPr lang="de-CH" sz="2200" baseline="-250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15.03</a:t>
                      </a:r>
                      <a:endParaRPr lang="de-CH" sz="2200" dirty="0">
                        <a:solidFill>
                          <a:schemeClr val="tx1"/>
                        </a:solidFill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15.00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314"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 </a:t>
                      </a:r>
                      <a:r>
                        <a:rPr lang="en-US" sz="22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</a:t>
                      </a:r>
                      <a:r>
                        <a:rPr lang="en-US" sz="2200" baseline="-250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cond</a:t>
                      </a:r>
                      <a:endParaRPr lang="de-CH" sz="2200" baseline="-250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15.34</a:t>
                      </a:r>
                      <a:endParaRPr lang="de-CH" sz="2200" dirty="0">
                        <a:solidFill>
                          <a:schemeClr val="tx1"/>
                        </a:solidFill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15.42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314">
                <a:tc gridSpan="2">
                  <a:txBody>
                    <a:bodyPr/>
                    <a:lstStyle/>
                    <a:p>
                      <a:r>
                        <a:rPr lang="en-US" sz="2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Stored magnetic energy</a:t>
                      </a:r>
                      <a:endParaRPr lang="de-CH" sz="2200" baseline="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6.5</a:t>
                      </a:r>
                      <a:endParaRPr lang="de-CH" sz="2200" dirty="0">
                        <a:solidFill>
                          <a:schemeClr val="tx1"/>
                        </a:solidFill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6.7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MJ/m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5314">
                <a:tc gridSpan="2">
                  <a:txBody>
                    <a:bodyPr/>
                    <a:lstStyle/>
                    <a:p>
                      <a:r>
                        <a:rPr lang="en-US" sz="2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Homogeneous field length (1%)</a:t>
                      </a:r>
                      <a:endParaRPr lang="de-CH" sz="2200" baseline="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975</a:t>
                      </a:r>
                      <a:endParaRPr lang="de-CH" sz="2200" dirty="0">
                        <a:solidFill>
                          <a:schemeClr val="tx1"/>
                        </a:solidFill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977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mm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5314">
                <a:tc rowSpan="3"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</a:t>
                      </a:r>
                      <a:r>
                        <a:rPr lang="en-US" sz="2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coil Lorentz force</a:t>
                      </a:r>
                      <a:endParaRPr lang="de-CH" sz="2200" baseline="-250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l" defTabSz="44120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</a:t>
                      </a:r>
                      <a:r>
                        <a:rPr lang="en-US" sz="2200" baseline="-250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x</a:t>
                      </a:r>
                      <a:endParaRPr lang="de-CH" sz="2200" baseline="-250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13.9</a:t>
                      </a:r>
                      <a:endParaRPr lang="de-CH" sz="2200" dirty="0">
                        <a:solidFill>
                          <a:schemeClr val="tx1"/>
                        </a:solidFill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14.2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MN/m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5314">
                <a:tc vMerge="1">
                  <a:txBody>
                    <a:bodyPr/>
                    <a:lstStyle/>
                    <a:p>
                      <a:endParaRPr lang="de-CH" sz="2000" baseline="-25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4120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</a:t>
                      </a:r>
                      <a:r>
                        <a:rPr lang="en-US" sz="2200" baseline="-250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</a:t>
                      </a:r>
                      <a:endParaRPr lang="de-CH" sz="2200" baseline="-250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-7.6</a:t>
                      </a:r>
                      <a:endParaRPr lang="de-CH" sz="2200" dirty="0">
                        <a:solidFill>
                          <a:schemeClr val="tx1"/>
                        </a:solidFill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-7.2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MN/m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5314">
                <a:tc vMerge="1">
                  <a:txBody>
                    <a:bodyPr/>
                    <a:lstStyle/>
                    <a:p>
                      <a:pPr marL="0" marR="0" indent="0" algn="l" defTabSz="44120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2000" baseline="-25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4120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</a:t>
                      </a:r>
                      <a:r>
                        <a:rPr lang="en-US" sz="2200" baseline="-250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z</a:t>
                      </a:r>
                      <a:endParaRPr lang="de-CH" sz="2200" baseline="-250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1.5</a:t>
                      </a:r>
                      <a:endParaRPr lang="de-CH" sz="2200" dirty="0">
                        <a:solidFill>
                          <a:schemeClr val="tx1"/>
                        </a:solidFill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</a:t>
                      </a:r>
                      <a:r>
                        <a:rPr lang="de-CH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ctr" defTabSz="44120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MN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5314">
                <a:tc rowSpan="2">
                  <a:txBody>
                    <a:bodyPr/>
                    <a:lstStyle/>
                    <a:p>
                      <a:pPr algn="l"/>
                      <a:r>
                        <a:rPr lang="en-US" sz="2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Reluctance force</a:t>
                      </a:r>
                    </a:p>
                    <a:p>
                      <a:pPr algn="l"/>
                      <a:r>
                        <a:rPr lang="en-US" sz="2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(Vertical pad+ pusher)</a:t>
                      </a:r>
                      <a:endParaRPr lang="de-CH" sz="2200" baseline="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l" defTabSz="44120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</a:t>
                      </a:r>
                      <a:r>
                        <a:rPr lang="en-US" sz="2200" baseline="-250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x</a:t>
                      </a:r>
                      <a:endParaRPr lang="de-CH" sz="2200" baseline="-250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-4.3</a:t>
                      </a:r>
                      <a:endParaRPr lang="de-CH" sz="2200" dirty="0">
                        <a:solidFill>
                          <a:schemeClr val="tx1"/>
                        </a:solidFill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-3.0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ctr" defTabSz="44120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MN/m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5314">
                <a:tc vMerge="1">
                  <a:txBody>
                    <a:bodyPr/>
                    <a:lstStyle/>
                    <a:p>
                      <a:pPr algn="l"/>
                      <a:endParaRPr lang="de-CH" sz="2000" baseline="-25000" dirty="0">
                        <a:latin typeface="Helvetic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4120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</a:t>
                      </a:r>
                      <a:r>
                        <a:rPr lang="en-US" sz="2200" baseline="-250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</a:t>
                      </a:r>
                      <a:endParaRPr lang="de-CH" sz="2200" baseline="-250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-2.3</a:t>
                      </a:r>
                      <a:endParaRPr lang="de-CH" sz="2200" dirty="0">
                        <a:solidFill>
                          <a:schemeClr val="tx1"/>
                        </a:solidFill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-2.0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ctr" defTabSz="44120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MN/m</a:t>
                      </a:r>
                      <a:endParaRPr lang="de-CH" sz="2200" dirty="0">
                        <a:latin typeface="Helvetica" pitchFamily="34" charset="0"/>
                        <a:cs typeface="Helvetica" panose="020B0604020202020204" pitchFamily="34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5239" y="2834048"/>
            <a:ext cx="4482906" cy="841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B2A13-6727-4A56-9A6E-DD5805E32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308392-0BB5-46E1-A94A-8A8D7D4B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8ED6D-A150-4097-B2F0-41A3DD57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8277" y="3048000"/>
            <a:ext cx="13215757" cy="3776741"/>
          </a:xfrm>
        </p:spPr>
        <p:txBody>
          <a:bodyPr/>
          <a:lstStyle/>
          <a:p>
            <a:r>
              <a:rPr lang="en-US" dirty="0"/>
              <a:t>Several </a:t>
            </a:r>
            <a:r>
              <a:rPr lang="en-US" dirty="0">
                <a:solidFill>
                  <a:srgbClr val="1F497D"/>
                </a:solidFill>
              </a:rPr>
              <a:t>coil cross-sections </a:t>
            </a:r>
            <a:r>
              <a:rPr lang="en-US" dirty="0"/>
              <a:t>analyzed and compared</a:t>
            </a:r>
          </a:p>
          <a:p>
            <a:pPr lvl="1"/>
            <a:r>
              <a:rPr lang="en-US" dirty="0"/>
              <a:t>Maximum field, field quality, peak stress</a:t>
            </a:r>
          </a:p>
          <a:p>
            <a:pPr lvl="1"/>
            <a:r>
              <a:rPr lang="en-US" dirty="0"/>
              <a:t>Fabrication and tooling design</a:t>
            </a:r>
          </a:p>
          <a:p>
            <a:r>
              <a:rPr lang="en-US" dirty="0">
                <a:solidFill>
                  <a:srgbClr val="1F497D"/>
                </a:solidFill>
              </a:rPr>
              <a:t>Block-type design </a:t>
            </a:r>
            <a:r>
              <a:rPr lang="en-US" dirty="0"/>
              <a:t>(aligned) selected for stress in low field area, tooling design, sensitivity to tolerances, experience from HD2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44CF76-194A-40C3-84E5-ED4D5D94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design options investigated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9DDBDF-0C02-422F-B2E2-1FF91BBBA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6" t="12963" r="33654" b="4872"/>
          <a:stretch/>
        </p:blipFill>
        <p:spPr>
          <a:xfrm>
            <a:off x="69765" y="2361081"/>
            <a:ext cx="3566160" cy="5071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B9B45-A521-4C22-A08B-D3AC542B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0" t="12963" r="33365" b="5281"/>
          <a:stretch/>
        </p:blipFill>
        <p:spPr>
          <a:xfrm>
            <a:off x="69765" y="7536755"/>
            <a:ext cx="3566160" cy="4987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587E4-24A2-427D-8FA5-8EC751DF4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4" t="16325" r="25866" b="6286"/>
          <a:stretch/>
        </p:blipFill>
        <p:spPr>
          <a:xfrm>
            <a:off x="4107001" y="7129737"/>
            <a:ext cx="4262672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1DEAD-FF58-4FF3-8EE3-725FA02E69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61" t="12963" r="25962" b="8974"/>
          <a:stretch/>
        </p:blipFill>
        <p:spPr>
          <a:xfrm>
            <a:off x="8735045" y="7129737"/>
            <a:ext cx="4232938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F55030-F616-4CC2-808D-289591BB16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31" t="23333" r="22981" b="20769"/>
          <a:stretch/>
        </p:blipFill>
        <p:spPr>
          <a:xfrm>
            <a:off x="13189783" y="7129737"/>
            <a:ext cx="4864217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3C84A3-D0C0-4FC3-BA78-21BBD08B25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87" t="40256" r="11250" b="32052"/>
          <a:stretch/>
        </p:blipFill>
        <p:spPr>
          <a:xfrm>
            <a:off x="6840415" y="10635133"/>
            <a:ext cx="8317524" cy="1815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5306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23AD7-17C5-423E-8868-BB4C0E4F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9112EE-7E80-4F2D-83CA-B04E5C64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94823-A0DD-44B7-9DD3-2D1A50E16C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RRP (132/169) and PIT (192) 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Strand diameter: </a:t>
            </a:r>
            <a:r>
              <a:rPr lang="en-GB" dirty="0">
                <a:solidFill>
                  <a:srgbClr val="1F497D"/>
                </a:solidFill>
              </a:rPr>
              <a:t>1 mm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Cu/Sc: 1.2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54.5% Cu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/>
              <a:t>Strand #: </a:t>
            </a:r>
            <a:r>
              <a:rPr lang="en-GB" dirty="0">
                <a:solidFill>
                  <a:srgbClr val="1F497D"/>
                </a:solidFill>
              </a:rPr>
              <a:t>40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Bare width after cabling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>
                <a:solidFill>
                  <a:srgbClr val="1F497D"/>
                </a:solidFill>
              </a:rPr>
              <a:t>20.90 mm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Bare thickness after cabling: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>
                <a:solidFill>
                  <a:srgbClr val="1F497D"/>
                </a:solidFill>
              </a:rPr>
              <a:t>1.82 mm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Braided insulation: 0.16 mm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C87412-022E-421C-966C-55C25287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design and parameters</a:t>
            </a:r>
            <a:br>
              <a:rPr lang="en-US" dirty="0"/>
            </a:br>
            <a:r>
              <a:rPr lang="en-US" dirty="0"/>
              <a:t>Superconducting wire and cable</a:t>
            </a:r>
          </a:p>
        </p:txBody>
      </p:sp>
      <p:pic>
        <p:nvPicPr>
          <p:cNvPr id="6" name="Picture 6" descr="Round Sub.jpg">
            <a:extLst>
              <a:ext uri="{FF2B5EF4-FFF2-40B4-BE49-F238E27FC236}">
                <a16:creationId xmlns:a16="http://schemas.microsoft.com/office/drawing/2014/main" id="{9BD39F32-EA2E-4A19-AC77-FA3B580616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2104" r="16106" b="1840"/>
          <a:stretch>
            <a:fillRect/>
          </a:stretch>
        </p:blipFill>
        <p:spPr bwMode="auto">
          <a:xfrm>
            <a:off x="9448800" y="4114800"/>
            <a:ext cx="42672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\\cern.ch\dfs\Workspaces\d\div_lhc\MMS_SECA\CABLAGE\Câblage Nb3Sn\40 brins\40 x 1 mm\20.85 mm\Run 60A\pas de 120 mm\vue complete 002.jpg">
            <a:extLst>
              <a:ext uri="{FF2B5EF4-FFF2-40B4-BE49-F238E27FC236}">
                <a16:creationId xmlns:a16="http://schemas.microsoft.com/office/drawing/2014/main" id="{D5AFEBF6-152C-453A-ACAA-28D22D3A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b="12543"/>
          <a:stretch>
            <a:fillRect/>
          </a:stretch>
        </p:blipFill>
        <p:spPr bwMode="auto">
          <a:xfrm>
            <a:off x="609600" y="10795000"/>
            <a:ext cx="16868776" cy="16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99C11C6E-CF6B-4B5D-BC0D-399C50277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0401" y="3352801"/>
            <a:ext cx="131445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kern="1200">
                <a:solidFill>
                  <a:srgbClr val="1F497D"/>
                </a:solidFill>
                <a:latin typeface="Arial" panose="020B0604020202020204" pitchFamily="34" charset="0"/>
              </a:rPr>
              <a:t> PIT strand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C7EDB0E-ACFB-4EFA-B09C-C6AB1414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451" y="4133851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2BAC93D4-E246-43FE-8DEE-36A9F5C10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4476" y="3352800"/>
            <a:ext cx="1431924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defTabSz="182880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kern="1200">
                <a:solidFill>
                  <a:srgbClr val="1F497D"/>
                </a:solidFill>
                <a:latin typeface="Arial" panose="020B0604020202020204" pitchFamily="34" charset="0"/>
              </a:rPr>
              <a:t> RRP strand</a:t>
            </a:r>
          </a:p>
        </p:txBody>
      </p:sp>
    </p:spTree>
    <p:extLst>
      <p:ext uri="{BB962C8B-B14F-4D97-AF65-F5344CB8AC3E}">
        <p14:creationId xmlns:p14="http://schemas.microsoft.com/office/powerpoint/2010/main" val="1940129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05ADD3-FCFC-4E0C-937C-6BCC694C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50CD8-5B92-438F-950E-DF897BC53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5327-DAB8-4AB7-970E-0284FADE0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636" y="3048000"/>
            <a:ext cx="8081166" cy="906145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/>
              <a:t>Two double-layers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>
                <a:solidFill>
                  <a:srgbClr val="1F497D"/>
                </a:solidFill>
              </a:rPr>
              <a:t>36 and 42 turns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Bore aperture </a:t>
            </a:r>
            <a:r>
              <a:rPr lang="en-GB" dirty="0">
                <a:solidFill>
                  <a:srgbClr val="1F497D"/>
                </a:solidFill>
              </a:rPr>
              <a:t>100 mm 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Iron and </a:t>
            </a:r>
            <a:r>
              <a:rPr lang="en-GB" dirty="0" err="1"/>
              <a:t>Ti</a:t>
            </a:r>
            <a:r>
              <a:rPr lang="en-GB" dirty="0"/>
              <a:t> poles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730 mm of straight section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1% homogeneity over </a:t>
            </a:r>
            <a:r>
              <a:rPr lang="en-GB" dirty="0">
                <a:solidFill>
                  <a:srgbClr val="1F497D"/>
                </a:solidFill>
              </a:rPr>
              <a:t>540 mm </a:t>
            </a:r>
            <a:r>
              <a:rPr lang="en-GB" dirty="0"/>
              <a:t>and 2/3 of aperture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Hard-way bend of </a:t>
            </a:r>
            <a:r>
              <a:rPr lang="en-GB" dirty="0">
                <a:solidFill>
                  <a:srgbClr val="1F497D"/>
                </a:solidFill>
              </a:rPr>
              <a:t>700 mm </a:t>
            </a:r>
            <a:r>
              <a:rPr lang="en-GB" dirty="0"/>
              <a:t>minimum radius 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17</a:t>
            </a:r>
            <a:r>
              <a:rPr lang="en-GB" dirty="0">
                <a:sym typeface="Symbol"/>
              </a:rPr>
              <a:t></a:t>
            </a:r>
            <a:r>
              <a:rPr lang="en-GB" dirty="0"/>
              <a:t> inclined ends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Overall coil length of </a:t>
            </a:r>
            <a:r>
              <a:rPr lang="en-GB" dirty="0">
                <a:solidFill>
                  <a:srgbClr val="1F497D"/>
                </a:solidFill>
              </a:rPr>
              <a:t>1.6 m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Magnetic length 1.2 m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59AC80-C480-4737-A0DD-553933E76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design and parameters </a:t>
            </a:r>
            <a:br>
              <a:rPr lang="en-US" dirty="0"/>
            </a:br>
            <a:r>
              <a:rPr lang="en-GB" altLang="en-US" dirty="0"/>
              <a:t>Coil design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08A19F4-D443-4332-90F4-3111FE496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77" y="7467601"/>
            <a:ext cx="7918450" cy="492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7774A7CC-C223-4184-B2EA-1CAA4A1CA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1" y="2590800"/>
            <a:ext cx="8201026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747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583F9B-5990-44FF-A12C-6F3FBE597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3DD0A-06EA-4338-A25B-537D73EC9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E6D39-7914-402B-BF3A-5FA5BFF8C0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dirty="0">
                <a:solidFill>
                  <a:srgbClr val="1F497D"/>
                </a:solidFill>
              </a:rPr>
              <a:t>OD: 1.030 m</a:t>
            </a:r>
            <a:r>
              <a:rPr lang="en-GB" dirty="0"/>
              <a:t>; length: 2.255 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Al shell, 65 mm thick, 1.6 m long</a:t>
            </a:r>
          </a:p>
          <a:p>
            <a:pPr>
              <a:buFont typeface="Arial" charset="0"/>
              <a:buChar char="•"/>
              <a:defRPr/>
            </a:pPr>
            <a:r>
              <a:rPr lang="en-GB" dirty="0">
                <a:solidFill>
                  <a:srgbClr val="1F497D"/>
                </a:solidFill>
              </a:rPr>
              <a:t>Bladder and key pre-load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Similar to LBNL HD2 concept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Iron </a:t>
            </a:r>
            <a:r>
              <a:rPr lang="en-GB" dirty="0">
                <a:solidFill>
                  <a:srgbClr val="1F497D"/>
                </a:solidFill>
              </a:rPr>
              <a:t>yoke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Holes for axial rods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Bladder slots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Horizontal stainless steel </a:t>
            </a:r>
            <a:r>
              <a:rPr lang="en-GB" dirty="0">
                <a:solidFill>
                  <a:srgbClr val="1F497D"/>
                </a:solidFill>
              </a:rPr>
              <a:t>pad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3 bladders, 75 mm wide 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2 load keys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Vertical iron </a:t>
            </a:r>
            <a:r>
              <a:rPr lang="en-GB" dirty="0">
                <a:solidFill>
                  <a:srgbClr val="1F497D"/>
                </a:solidFill>
              </a:rPr>
              <a:t>“boat”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2 bladders, 60 mm wide 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2 load keys</a:t>
            </a:r>
          </a:p>
          <a:p>
            <a:pPr>
              <a:buFont typeface="Arial" charset="0"/>
              <a:buChar char="–"/>
              <a:defRPr/>
            </a:pPr>
            <a:r>
              <a:rPr lang="en-GB" dirty="0"/>
              <a:t>Al </a:t>
            </a:r>
            <a:r>
              <a:rPr lang="en-GB" dirty="0">
                <a:solidFill>
                  <a:srgbClr val="1F497D"/>
                </a:solidFill>
              </a:rPr>
              <a:t>rods</a:t>
            </a:r>
            <a:r>
              <a:rPr lang="en-GB" dirty="0"/>
              <a:t> and </a:t>
            </a:r>
            <a:r>
              <a:rPr lang="en-GB" dirty="0">
                <a:solidFill>
                  <a:srgbClr val="1F497D"/>
                </a:solidFill>
              </a:rPr>
              <a:t>end-plate</a:t>
            </a:r>
            <a:r>
              <a:rPr lang="en-GB" dirty="0"/>
              <a:t> for axial support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0710C5-AF21-4C46-ADB1-2B0A48C9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design and parameters </a:t>
            </a:r>
            <a:br>
              <a:rPr lang="en-US" dirty="0"/>
            </a:br>
            <a:r>
              <a:rPr lang="en-GB" altLang="en-US" dirty="0"/>
              <a:t>Support structure</a:t>
            </a:r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2C59B9AB-1857-48D4-9CAF-4AB42500D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2438400"/>
            <a:ext cx="5181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Work\FRESCA2\Documents\2012_ASC_Portland\Paper\coil-ends_axial-load.tif">
            <a:extLst>
              <a:ext uri="{FF2B5EF4-FFF2-40B4-BE49-F238E27FC236}">
                <a16:creationId xmlns:a16="http://schemas.microsoft.com/office/drawing/2014/main" id="{2C7A68C0-8826-40E7-B221-FC32535DD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8013701"/>
            <a:ext cx="50292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56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15A57-1062-4657-94E6-73DCCCFB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05/11/2020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47D1EA-1BD0-4332-AD61-B615A828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Ferracin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C6872-6DDA-4B84-9CB6-1CBE4B819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636" y="3048000"/>
            <a:ext cx="7643016" cy="906145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Only RRP coils (5) were tested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 err="1"/>
              <a:t>J</a:t>
            </a:r>
            <a:r>
              <a:rPr lang="en-GB" baseline="-25000" dirty="0" err="1"/>
              <a:t>c</a:t>
            </a:r>
            <a:r>
              <a:rPr lang="en-GB" baseline="-25000" dirty="0"/>
              <a:t> </a:t>
            </a:r>
            <a:r>
              <a:rPr lang="en-GB" dirty="0"/>
              <a:t>(4.2 K, 12 T): </a:t>
            </a:r>
            <a:r>
              <a:rPr lang="en-GB" dirty="0">
                <a:solidFill>
                  <a:srgbClr val="1F497D"/>
                </a:solidFill>
              </a:rPr>
              <a:t>~2950 A/mm</a:t>
            </a:r>
            <a:r>
              <a:rPr lang="en-GB" baseline="30000" dirty="0">
                <a:solidFill>
                  <a:srgbClr val="1F497D"/>
                </a:solidFill>
              </a:rPr>
              <a:t>2</a:t>
            </a:r>
            <a:endParaRPr lang="en-GB" dirty="0"/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/>
              <a:t>Short sample limits computed with data from extracted and witness samples (with self-field)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/>
              <a:t>Peak field in Layer 1</a:t>
            </a:r>
          </a:p>
          <a:p>
            <a:pPr>
              <a:buFont typeface="Arial" charset="0"/>
              <a:buChar char="•"/>
              <a:defRPr/>
            </a:pPr>
            <a:endParaRPr lang="en-GB" dirty="0">
              <a:solidFill>
                <a:srgbClr val="1F497D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dirty="0">
                <a:solidFill>
                  <a:srgbClr val="1F497D"/>
                </a:solidFill>
              </a:rPr>
              <a:t>10%</a:t>
            </a:r>
            <a:r>
              <a:rPr lang="en-GB" dirty="0"/>
              <a:t> of margin in the ends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79BB56-48B1-485F-BE90-A2D4E430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design and parameters </a:t>
            </a:r>
            <a:br>
              <a:rPr lang="en-US" dirty="0"/>
            </a:br>
            <a:r>
              <a:rPr lang="en-GB" altLang="en-US" dirty="0"/>
              <a:t>Operational current and margins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26ADC-857C-452B-AA50-AD05A00DA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526183"/>
            <a:ext cx="8759826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62ABD68-0ED7-41AF-8783-164415C8C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37177" r="35806" b="14667"/>
          <a:stretch>
            <a:fillRect/>
          </a:stretch>
        </p:blipFill>
        <p:spPr bwMode="auto">
          <a:xfrm>
            <a:off x="9436100" y="9072277"/>
            <a:ext cx="36703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A586AB2-7906-47B1-8ECA-1AAD679CA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4451" r="50961" b="8299"/>
          <a:stretch>
            <a:fillRect/>
          </a:stretch>
        </p:blipFill>
        <p:spPr bwMode="auto">
          <a:xfrm>
            <a:off x="13716000" y="9072277"/>
            <a:ext cx="392747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60343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MT Template 4 by 3 v1" id="{C2476C4F-83BB-40EC-AFB4-5B96F8C85E87}" vid="{847C9CE6-F04D-4401-8789-D702A9847E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4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2020_05_11_Ferracin_TDF_CDR_v1</Template>
  <TotalTime>6776</TotalTime>
  <Words>2185</Words>
  <Application>Microsoft Office PowerPoint</Application>
  <PresentationFormat>Custom</PresentationFormat>
  <Paragraphs>593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Arial</vt:lpstr>
      <vt:lpstr>Calibri</vt:lpstr>
      <vt:lpstr>Calibri Light</vt:lpstr>
      <vt:lpstr>Courier New</vt:lpstr>
      <vt:lpstr>Franklin Gothic Book</vt:lpstr>
      <vt:lpstr>Franklin Gothic Demi Cond</vt:lpstr>
      <vt:lpstr>Helvetica</vt:lpstr>
      <vt:lpstr>Roboto Black</vt:lpstr>
      <vt:lpstr>Symbol</vt:lpstr>
      <vt:lpstr>Times</vt:lpstr>
      <vt:lpstr>Times New Roman</vt:lpstr>
      <vt:lpstr>Wingdings</vt:lpstr>
      <vt:lpstr>1_Custom Design</vt:lpstr>
      <vt:lpstr>Office Theme</vt:lpstr>
      <vt:lpstr>Thème Office</vt:lpstr>
      <vt:lpstr>PowerPoint Presentation</vt:lpstr>
      <vt:lpstr>FRESCA2 overview</vt:lpstr>
      <vt:lpstr>FRESCA2 motivation</vt:lpstr>
      <vt:lpstr>FRESCA2 specifications and early design (02/2010)</vt:lpstr>
      <vt:lpstr>Coil design options investigated</vt:lpstr>
      <vt:lpstr>Magnet design and parameters Superconducting wire and cable</vt:lpstr>
      <vt:lpstr>Magnet design and parameters  Coil design</vt:lpstr>
      <vt:lpstr>Magnet design and parameters  Support structure</vt:lpstr>
      <vt:lpstr>Magnet design and parameters  Operational current and margins</vt:lpstr>
      <vt:lpstr>Magnet design and parameters  Operational current and margins</vt:lpstr>
      <vt:lpstr>Magnet design and parameters  Mechanics</vt:lpstr>
      <vt:lpstr>Coil fabrication steps  (See Ray Hafalia’s talk)</vt:lpstr>
      <vt:lpstr>Cable volumetric change during heat treatment</vt:lpstr>
      <vt:lpstr>Cable volumetric change during heat treatment</vt:lpstr>
      <vt:lpstr>Cable volumetric change during heat treatment</vt:lpstr>
      <vt:lpstr>Issues during coil fabrication</vt:lpstr>
      <vt:lpstr>4 coils fabricated and instrumented</vt:lpstr>
      <vt:lpstr>Magnet assembly Inter-coil tailored shim</vt:lpstr>
      <vt:lpstr>Magnet assembly 1st pole</vt:lpstr>
      <vt:lpstr>Magnet assembly Coil pack</vt:lpstr>
      <vt:lpstr>Magnet assembly Horizontal pads</vt:lpstr>
      <vt:lpstr>Magnet assembly Yoke and shell</vt:lpstr>
      <vt:lpstr>Magnet assembly Yoke and shell</vt:lpstr>
      <vt:lpstr>Magnet assembly Coil pack inside the structure</vt:lpstr>
      <vt:lpstr>Magnet loading</vt:lpstr>
      <vt:lpstr>Test results</vt:lpstr>
      <vt:lpstr>Conclusions</vt:lpstr>
      <vt:lpstr>Additional slides</vt:lpstr>
      <vt:lpstr>Magnet design and parameters Quench protection</vt:lpstr>
      <vt:lpstr>Pole deformation during reaction</vt:lpstr>
      <vt:lpstr>Strands damaged in a splice</vt:lpstr>
      <vt:lpstr>Impregation issues</vt:lpstr>
      <vt:lpstr>Electrical tests</vt:lpstr>
      <vt:lpstr>Magnet loading</vt:lpstr>
      <vt:lpstr>Magnet assembly Connection box</vt:lpstr>
      <vt:lpstr>Magnet assembly Connection box</vt:lpstr>
      <vt:lpstr>Quench locations</vt:lpstr>
      <vt:lpstr>Quench locations</vt:lpstr>
      <vt:lpstr>Quench locations</vt:lpstr>
      <vt:lpstr>2017: pre-conceptual design</vt:lpstr>
      <vt:lpstr>2017: pre-conceptual design</vt:lpstr>
      <vt:lpstr>2018: Magneto-static design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Ferracin</dc:creator>
  <cp:lastModifiedBy>Paolo Ferracin</cp:lastModifiedBy>
  <cp:revision>140</cp:revision>
  <dcterms:created xsi:type="dcterms:W3CDTF">2020-05-30T22:03:35Z</dcterms:created>
  <dcterms:modified xsi:type="dcterms:W3CDTF">2020-06-10T17:36:37Z</dcterms:modified>
</cp:coreProperties>
</file>