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3" r:id="rId1"/>
  </p:sldMasterIdLst>
  <p:notesMasterIdLst>
    <p:notesMasterId r:id="rId24"/>
  </p:notesMasterIdLst>
  <p:handoutMasterIdLst>
    <p:handoutMasterId r:id="rId25"/>
  </p:handoutMasterIdLst>
  <p:sldIdLst>
    <p:sldId id="256" r:id="rId2"/>
    <p:sldId id="371" r:id="rId3"/>
    <p:sldId id="381" r:id="rId4"/>
    <p:sldId id="382" r:id="rId5"/>
    <p:sldId id="383" r:id="rId6"/>
    <p:sldId id="363" r:id="rId7"/>
    <p:sldId id="364" r:id="rId8"/>
    <p:sldId id="365" r:id="rId9"/>
    <p:sldId id="380" r:id="rId10"/>
    <p:sldId id="370" r:id="rId11"/>
    <p:sldId id="372" r:id="rId12"/>
    <p:sldId id="384" r:id="rId13"/>
    <p:sldId id="358" r:id="rId14"/>
    <p:sldId id="366" r:id="rId15"/>
    <p:sldId id="357" r:id="rId16"/>
    <p:sldId id="376" r:id="rId17"/>
    <p:sldId id="360" r:id="rId18"/>
    <p:sldId id="362" r:id="rId19"/>
    <p:sldId id="385" r:id="rId20"/>
    <p:sldId id="379" r:id="rId21"/>
    <p:sldId id="386" r:id="rId22"/>
    <p:sldId id="387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Ian Pong" initials="IP" lastIdx="20" clrIdx="0">
    <p:extLst>
      <p:ext uri="{19B8F6BF-5375-455C-9EA6-DF929625EA0E}">
        <p15:presenceInfo xmlns:p15="http://schemas.microsoft.com/office/powerpoint/2012/main" userId="S-1-5-21-1715567821-1060284298-725345543-46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114462"/>
    <a:srgbClr val="00FFF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76" autoAdjust="0"/>
    <p:restoredTop sz="94807"/>
  </p:normalViewPr>
  <p:slideViewPr>
    <p:cSldViewPr snapToGrid="0" snapToObjects="1">
      <p:cViewPr varScale="1">
        <p:scale>
          <a:sx n="34" d="100"/>
          <a:sy n="34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2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6D4FD-FF72-4225-86D8-493BC3128DDD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9686A-C00E-44AE-BF36-BEF938A1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06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0" name="Shape 5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3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6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7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7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570" y="12951502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4.jpg" descr="image4.jpg">
            <a:extLst>
              <a:ext uri="{FF2B5EF4-FFF2-40B4-BE49-F238E27FC236}">
                <a16:creationId xmlns:a16="http://schemas.microsoft.com/office/drawing/2014/main" id="{57795F10-1D82-EA4B-A09C-054AF45541C0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8000"/>
                    </a14:imgEffect>
                    <a14:imgEffect>
                      <a14:brightnessContrast bright="-4000" contras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0" y="0"/>
            <a:ext cx="24375600" cy="126492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0" name="Rectangle"/>
          <p:cNvSpPr/>
          <p:nvPr/>
        </p:nvSpPr>
        <p:spPr>
          <a:xfrm>
            <a:off x="4200" y="7428530"/>
            <a:ext cx="24375600" cy="5261330"/>
          </a:xfrm>
          <a:prstGeom prst="rect">
            <a:avLst/>
          </a:prstGeom>
          <a:gradFill>
            <a:gsLst>
              <a:gs pos="0">
                <a:srgbClr val="1F497D"/>
              </a:gs>
              <a:gs pos="100000">
                <a:schemeClr val="accent3">
                  <a:alpha val="4800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4" y="8229600"/>
            <a:ext cx="16452852" cy="3886940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3" name="Rectangle"/>
          <p:cNvSpPr>
            <a:spLocks noGrp="1"/>
          </p:cNvSpPr>
          <p:nvPr>
            <p:ph type="body" sz="half" idx="13"/>
          </p:nvPr>
        </p:nvSpPr>
        <p:spPr>
          <a:xfrm>
            <a:off x="4724" y="4994183"/>
            <a:ext cx="24374552" cy="2427058"/>
          </a:xfrm>
          <a:prstGeom prst="rect">
            <a:avLst/>
          </a:prstGeom>
          <a:solidFill>
            <a:srgbClr val="1F497D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 baseline="0">
                <a:solidFill>
                  <a:schemeClr val="bg1"/>
                </a:solidFill>
              </a:defRPr>
            </a:lvl1pPr>
          </a:lstStyle>
          <a:p>
            <a:pPr marL="124324" lvl="0" indent="-124324">
              <a:defRPr sz="4800"/>
            </a:pPr>
            <a:r>
              <a:rPr lang="en-US" sz="7200" smtClean="0"/>
              <a:t>Edit Master text styles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900000" y="12600000"/>
            <a:ext cx="1188000" cy="104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5234" y="12800433"/>
            <a:ext cx="3966695" cy="8393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TFD CDR, June 11,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4282" y="12828875"/>
            <a:ext cx="11618259" cy="7302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72E2FE-7B63-AF4A-93E8-BA374B01E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4176" y="3048000"/>
            <a:ext cx="21031199" cy="9061450"/>
          </a:xfrm>
        </p:spPr>
        <p:txBody>
          <a:bodyPr lIns="182880" rIns="182880">
            <a:normAutofit/>
          </a:bodyPr>
          <a:lstStyle>
            <a:lvl1pPr marL="540000" indent="-540000">
              <a:defRPr sz="6000"/>
            </a:lvl1pPr>
            <a:lvl2pPr marL="1080000" indent="-720000">
              <a:buFont typeface="Courier New" panose="02070309020205020404" pitchFamily="49" charset="0"/>
              <a:buChar char="o"/>
              <a:defRPr sz="4800"/>
            </a:lvl2pPr>
            <a:lvl3pPr marL="1800000" indent="-720000">
              <a:buFont typeface="Wingdings" pitchFamily="2" charset="2"/>
              <a:buChar char="Ø"/>
              <a:defRPr sz="4400"/>
            </a:lvl3pPr>
            <a:lvl4pPr marL="2340000" indent="-540000">
              <a:buFont typeface="Wingdings" pitchFamily="2" charset="2"/>
              <a:buChar char="ü"/>
              <a:defRPr sz="3600"/>
            </a:lvl4pPr>
            <a:lvl5pPr marL="3240000" indent="-540000">
              <a:defRPr sz="2800"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4200" y="-5773"/>
            <a:ext cx="24375600" cy="227791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4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00" y="44739"/>
            <a:ext cx="23760000" cy="2176895"/>
          </a:xfrm>
        </p:spPr>
        <p:txBody>
          <a:bodyPr>
            <a:normAutofit/>
          </a:bodyPr>
          <a:lstStyle>
            <a:lvl1pPr algn="l"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4176" y="12774313"/>
            <a:ext cx="2585316" cy="8393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1654176" y="3299012"/>
            <a:ext cx="21031200" cy="5825938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spcAft>
                <a:spcPts val="1800"/>
              </a:spcAft>
              <a:buNone/>
              <a:defRPr sz="6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77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4176" y="12774313"/>
            <a:ext cx="2585316" cy="8393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4200" y="-5773"/>
            <a:ext cx="24375600" cy="227791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4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00" y="44739"/>
            <a:ext cx="23760000" cy="2176895"/>
          </a:xfrm>
        </p:spPr>
        <p:txBody>
          <a:bodyPr>
            <a:normAutofit/>
          </a:bodyPr>
          <a:lstStyle>
            <a:lvl1pPr algn="l"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7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"/>
            <a:ext cx="24384000" cy="1711326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82833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800">
              <a:solidFill>
                <a:prstClr val="black"/>
              </a:solidFill>
              <a:latin typeface="Franklin Gothic Book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5157"/>
            <a:ext cx="24384000" cy="1711530"/>
          </a:xfrm>
          <a:prstGeom prst="rect">
            <a:avLst/>
          </a:prstGeom>
        </p:spPr>
        <p:txBody>
          <a:bodyPr anchor="ctr"/>
          <a:lstStyle>
            <a:lvl1pPr>
              <a:defRPr sz="5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05280" y="2941956"/>
            <a:ext cx="21742400" cy="90976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574676" indent="-4508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597024" indent="-6858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3pPr>
            <a:lvl4pPr marL="2051050" indent="-6858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2505076" indent="-6858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F679EE-959D-724E-B3F3-4EB37B74A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48802" y="12649203"/>
            <a:ext cx="1377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23469600" cy="1473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485900" indent="-57150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67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1">
            <a:extLst>
              <a:ext uri="{FF2B5EF4-FFF2-40B4-BE49-F238E27FC236}">
                <a16:creationId xmlns:a16="http://schemas.microsoft.com/office/drawing/2014/main" id="{9C1FF5CC-DD7B-EA48-9EEA-CBA2AB304914}"/>
              </a:ext>
            </a:extLst>
          </p:cNvPr>
          <p:cNvSpPr/>
          <p:nvPr userDrawn="1"/>
        </p:nvSpPr>
        <p:spPr>
          <a:xfrm>
            <a:off x="4200" y="12643553"/>
            <a:ext cx="24375600" cy="1072447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5555F-2535-DA45-A3F8-E4DC3AB8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2B235-36FF-A74E-9551-09783DCF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75634-6A51-4E47-9CB3-EFDB0E57D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0" y="12774313"/>
            <a:ext cx="1953491" cy="839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TFD CDR, June 11,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6D19-4C67-4E4D-B372-AB5467AD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3777" y="12828875"/>
            <a:ext cx="1372589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A94FF-C450-0242-8C3C-BB96B744A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900000" y="12672000"/>
            <a:ext cx="1188000" cy="10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aseline="0">
                <a:solidFill>
                  <a:schemeClr val="bg1"/>
                </a:solidFill>
              </a:defRPr>
            </a:lvl1pPr>
          </a:lstStyle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663" y="12708000"/>
            <a:ext cx="3961599" cy="100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2000"/>
            <a:ext cx="1223438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0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87" r:id="rId3"/>
    <p:sldLayoutId id="2147483662" r:id="rId4"/>
    <p:sldLayoutId id="2147483701" r:id="rId5"/>
    <p:sldLayoutId id="214748370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nbrouwer/ANSYS_UE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oren Prestemon…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D. Arbelaez, </a:t>
            </a:r>
            <a:r>
              <a:rPr lang="en-US" altLang="en-US" dirty="0" smtClean="0"/>
              <a:t>D</a:t>
            </a:r>
            <a:r>
              <a:rPr lang="en-US" altLang="en-US" dirty="0"/>
              <a:t>. M. Araujo, </a:t>
            </a:r>
            <a:r>
              <a:rPr lang="en-US" altLang="en-US" dirty="0" smtClean="0"/>
              <a:t>P</a:t>
            </a:r>
            <a:r>
              <a:rPr lang="en-US" altLang="en-US" dirty="0"/>
              <a:t>. </a:t>
            </a:r>
            <a:r>
              <a:rPr lang="en-US" altLang="en-US" dirty="0" err="1"/>
              <a:t>Ferracin</a:t>
            </a:r>
            <a:r>
              <a:rPr lang="en-US" altLang="en-US" dirty="0"/>
              <a:t>, A. </a:t>
            </a:r>
            <a:r>
              <a:rPr lang="en-US" altLang="en-US" dirty="0" err="1"/>
              <a:t>Hafalia</a:t>
            </a:r>
            <a:r>
              <a:rPr lang="en-US" altLang="en-US" dirty="0"/>
              <a:t>, S. </a:t>
            </a:r>
            <a:r>
              <a:rPr lang="en-US" altLang="en-US" dirty="0" err="1"/>
              <a:t>Prestemon</a:t>
            </a:r>
            <a:r>
              <a:rPr lang="en-US" altLang="en-US" dirty="0"/>
              <a:t>, GL. </a:t>
            </a:r>
            <a:r>
              <a:rPr lang="en-US" altLang="en-US" dirty="0" err="1" smtClean="0"/>
              <a:t>Sabbi</a:t>
            </a:r>
            <a:r>
              <a:rPr lang="en-US" altLang="en-US" dirty="0" smtClean="0"/>
              <a:t>, </a:t>
            </a:r>
            <a:r>
              <a:rPr lang="en-US" altLang="en-US" sz="4400" dirty="0"/>
              <a:t>G. </a:t>
            </a:r>
            <a:r>
              <a:rPr lang="en-US" altLang="en-US" sz="4400" dirty="0" err="1" smtClean="0"/>
              <a:t>Vallone</a:t>
            </a:r>
            <a:endParaRPr lang="en-US" altLang="en-US" sz="4400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TFD Conceptual Design Review</a:t>
            </a:r>
            <a:br>
              <a:rPr lang="en-US" dirty="0"/>
            </a:br>
            <a:r>
              <a:rPr lang="en-US" dirty="0"/>
              <a:t>June 11, 2020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E5C7D5-CA4C-E14F-85AC-328CE2B0D82A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Test Facility Dipole: Magnetic Layout and Preliminary Quench Protection Analysis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6048" y="2477364"/>
            <a:ext cx="16350901" cy="10023539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HEPDipo</a:t>
            </a:r>
            <a:r>
              <a:rPr lang="en-US" sz="4800" dirty="0" smtClean="0"/>
              <a:t> 2-layers layouts have coils aligned on the right side (FRESCA II style)</a:t>
            </a:r>
          </a:p>
          <a:p>
            <a:r>
              <a:rPr lang="en-US" sz="4800" dirty="0" smtClean="0"/>
              <a:t>Shifted layout with spacer (LD style) was developed by Douglas Martins Araujo at CERN</a:t>
            </a:r>
          </a:p>
          <a:p>
            <a:r>
              <a:rPr lang="en-US" sz="4800" dirty="0" smtClean="0"/>
              <a:t>We have pursued two layouts at LBNL (LD and FRESCA II style) starting from Douglas’ designs and analysis scripts</a:t>
            </a:r>
          </a:p>
          <a:p>
            <a:r>
              <a:rPr lang="en-US" sz="4800" dirty="0" smtClean="0"/>
              <a:t>Two designs have been pursued with similar magnetic results</a:t>
            </a:r>
          </a:p>
          <a:p>
            <a:pPr lvl="1"/>
            <a:r>
              <a:rPr lang="en-US" sz="3600" dirty="0" smtClean="0"/>
              <a:t>16 T bore field at 85% of load line short sample (1.9 K)</a:t>
            </a:r>
          </a:p>
          <a:p>
            <a:pPr lvl="1"/>
            <a:r>
              <a:rPr lang="en-US" sz="3600" dirty="0" smtClean="0"/>
              <a:t>Same number of total turns</a:t>
            </a:r>
          </a:p>
          <a:p>
            <a:pPr lvl="1"/>
            <a:r>
              <a:rPr lang="en-US" sz="3600" dirty="0" smtClean="0"/>
              <a:t>15.5 kA at 16 T for both designs</a:t>
            </a:r>
          </a:p>
          <a:p>
            <a:pPr lvl="1"/>
            <a:r>
              <a:rPr lang="en-US" sz="3600" dirty="0" smtClean="0"/>
              <a:t>1.8 MJ/m stored energy per quadrant</a:t>
            </a:r>
          </a:p>
          <a:p>
            <a:pPr lvl="1"/>
            <a:r>
              <a:rPr lang="en-US" sz="3600" dirty="0" smtClean="0"/>
              <a:t>Similar field quality (&lt;15 units for both designs)</a:t>
            </a:r>
          </a:p>
          <a:p>
            <a:r>
              <a:rPr lang="en-US" sz="4800" dirty="0" smtClean="0"/>
              <a:t>Both have similar magnetic performance and the mechanical analysis is pursued for both (see talk by G. </a:t>
            </a:r>
            <a:r>
              <a:rPr lang="en-US" sz="4800" dirty="0" err="1" smtClean="0"/>
              <a:t>Vallone</a:t>
            </a:r>
            <a:r>
              <a:rPr lang="en-US" sz="4800" dirty="0" smtClean="0"/>
              <a:t> on comparison and choice of desired layout)</a:t>
            </a:r>
          </a:p>
          <a:p>
            <a:pPr lvl="1"/>
            <a:endParaRPr lang="en-US" sz="3600" dirty="0" smtClean="0"/>
          </a:p>
          <a:p>
            <a:endParaRPr lang="en-US" sz="4800" dirty="0" smtClean="0"/>
          </a:p>
          <a:p>
            <a:endParaRPr lang="en-US" sz="4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Facility </a:t>
            </a:r>
            <a:r>
              <a:rPr lang="en-US" dirty="0" smtClean="0"/>
              <a:t>Dipole Non-Graded Magnetic Layouts</a:t>
            </a:r>
            <a:endParaRPr lang="en-US" dirty="0"/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7207626" y="2587700"/>
            <a:ext cx="6774856" cy="9585232"/>
            <a:chOff x="16489177" y="2587700"/>
            <a:chExt cx="6774856" cy="9585232"/>
          </a:xfrm>
        </p:grpSpPr>
        <p:grpSp>
          <p:nvGrpSpPr>
            <p:cNvPr id="39" name="Group 38"/>
            <p:cNvGrpSpPr/>
            <p:nvPr/>
          </p:nvGrpSpPr>
          <p:grpSpPr>
            <a:xfrm>
              <a:off x="16489177" y="2720701"/>
              <a:ext cx="6774856" cy="9452231"/>
              <a:chOff x="16489177" y="2720701"/>
              <a:chExt cx="6774856" cy="945223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6489177" y="2720701"/>
                <a:ext cx="6774856" cy="9452231"/>
                <a:chOff x="15748948" y="3078627"/>
                <a:chExt cx="6774856" cy="9452231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48948" y="3078627"/>
                  <a:ext cx="6774856" cy="4921906"/>
                </a:xfrm>
                <a:prstGeom prst="rect">
                  <a:avLst/>
                </a:prstGeom>
                <a:blipFill dpi="0" rotWithShape="1">
                  <a:blip r:embed="rId2"/>
                  <a:srcRect/>
                  <a:stretch>
                    <a:fillRect/>
                  </a:stretch>
                </a:blipFill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76188" y="7914478"/>
                  <a:ext cx="6284953" cy="4616380"/>
                </a:xfrm>
                <a:prstGeom prst="rect">
                  <a:avLst/>
                </a:prstGeom>
              </p:spPr>
            </p:pic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18636338" y="4670983"/>
                <a:ext cx="0" cy="32004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9616044" y="6782810"/>
                <a:ext cx="0" cy="36576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2359247" y="4257330"/>
                <a:ext cx="0" cy="384048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6916399" y="5118148"/>
                <a:ext cx="0" cy="2743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20163001" y="10117926"/>
                <a:ext cx="1736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38 turns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0163001" y="10994730"/>
                <a:ext cx="1736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38 turns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836438" y="8027864"/>
                <a:ext cx="1736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50 turns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9836438" y="8904668"/>
                <a:ext cx="1736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50 turns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293630" y="5415306"/>
                <a:ext cx="1736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42 turns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0293630" y="6292110"/>
                <a:ext cx="1736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42 turns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9531632" y="3302323"/>
                <a:ext cx="1736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46 turns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9531632" y="4179127"/>
                <a:ext cx="1736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46 turns</a:t>
                </a:r>
                <a:endParaRPr lang="en-US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142225" y="2587700"/>
              <a:ext cx="1547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LD Style</a:t>
              </a:r>
              <a:endParaRPr lang="en-US" sz="32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634391" y="7311114"/>
              <a:ext cx="27077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FRESCA II Style</a:t>
              </a:r>
              <a:endParaRPr lang="en-US" sz="32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926193" y="11070930"/>
            <a:ext cx="1728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Spacer</a:t>
            </a:r>
            <a:endParaRPr lang="en-US" sz="4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652252" y="9864742"/>
            <a:ext cx="1219578" cy="160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Results for LD and FRESCA II Style Layouts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000" y="11701978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/>
              <a:t>*</a:t>
            </a:r>
            <a:r>
              <a:rPr lang="en-US" sz="2800" dirty="0"/>
              <a:t>Per quadrant</a:t>
            </a:r>
            <a:endParaRPr lang="de-CH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718154"/>
              </p:ext>
            </p:extLst>
          </p:nvPr>
        </p:nvGraphicFramePr>
        <p:xfrm>
          <a:off x="312000" y="2715147"/>
          <a:ext cx="11270405" cy="9507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4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7229">
                  <a:extLst>
                    <a:ext uri="{9D8B030D-6E8A-4147-A177-3AD203B41FA5}">
                      <a16:colId xmlns:a16="http://schemas.microsoft.com/office/drawing/2014/main" val="3851835258"/>
                    </a:ext>
                  </a:extLst>
                </a:gridCol>
                <a:gridCol w="1727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60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/>
                        <a:t>Operational (85% × short</a:t>
                      </a:r>
                      <a:r>
                        <a:rPr lang="en-US" sz="4400" baseline="0" dirty="0" smtClean="0"/>
                        <a:t> sample)</a:t>
                      </a:r>
                      <a:endParaRPr lang="de-CH" sz="4400" dirty="0" smtClean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36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 sz="36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 sz="36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398773250"/>
                  </a:ext>
                </a:extLst>
              </a:tr>
              <a:tr h="1367619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Parameter</a:t>
                      </a:r>
                      <a:endParaRPr lang="de-CH" sz="3200" b="1" dirty="0"/>
                    </a:p>
                  </a:txBody>
                  <a:tcPr marL="182880" marR="182880" marT="91440" marB="9144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4000" b="1" dirty="0" smtClean="0"/>
                        <a:t>LD Style</a:t>
                      </a:r>
                      <a:endParaRPr lang="de-CH" sz="4000" b="1" dirty="0"/>
                    </a:p>
                  </a:txBody>
                  <a:tcPr marL="182880" marR="182880" marT="91440" marB="9144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4000" b="1" dirty="0" smtClean="0"/>
                        <a:t>Fresca II style</a:t>
                      </a:r>
                      <a:endParaRPr lang="de-CH" sz="4000" b="1" dirty="0"/>
                    </a:p>
                  </a:txBody>
                  <a:tcPr marL="182880" marR="182880" marT="91440" marB="9144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4000" b="1" dirty="0" smtClean="0"/>
                        <a:t>Units</a:t>
                      </a:r>
                      <a:endParaRPr lang="de-CH" sz="4000" b="1" dirty="0"/>
                    </a:p>
                  </a:txBody>
                  <a:tcPr marL="182880" marR="182880" marT="91440" marB="9144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497">
                <a:tc gridSpan="2">
                  <a:txBody>
                    <a:bodyPr/>
                    <a:lstStyle/>
                    <a:p>
                      <a:r>
                        <a:rPr lang="en-US" sz="3600" dirty="0" err="1"/>
                        <a:t>I</a:t>
                      </a:r>
                      <a:r>
                        <a:rPr lang="en-US" sz="3600" baseline="-25000" dirty="0" err="1"/>
                        <a:t>op</a:t>
                      </a:r>
                      <a:endParaRPr lang="de-CH" sz="3600" baseline="-250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15.5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600" dirty="0" smtClean="0"/>
                        <a:t>15.5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kA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497">
                <a:tc gridSpan="2">
                  <a:txBody>
                    <a:bodyPr/>
                    <a:lstStyle/>
                    <a:p>
                      <a:r>
                        <a:rPr lang="en-US" sz="3600" baseline="0" dirty="0" err="1"/>
                        <a:t>B</a:t>
                      </a:r>
                      <a:r>
                        <a:rPr lang="en-US" sz="3600" baseline="-25000" dirty="0" err="1"/>
                        <a:t>center</a:t>
                      </a:r>
                      <a:r>
                        <a:rPr lang="en-US" sz="3600" baseline="-25000" dirty="0"/>
                        <a:t> test well</a:t>
                      </a:r>
                      <a:endParaRPr lang="de-CH" sz="3600" baseline="-250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15.94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600" dirty="0" smtClean="0"/>
                        <a:t>15.96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497">
                <a:tc gridSpan="2">
                  <a:txBody>
                    <a:bodyPr/>
                    <a:lstStyle/>
                    <a:p>
                      <a:r>
                        <a:rPr lang="en-US" sz="3600" dirty="0"/>
                        <a:t>Max B </a:t>
                      </a:r>
                      <a:r>
                        <a:rPr lang="en-US" sz="3600" dirty="0" smtClean="0"/>
                        <a:t>(coil 1)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16.46 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600" dirty="0" smtClean="0"/>
                        <a:t>16.44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49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Max B </a:t>
                      </a:r>
                      <a:r>
                        <a:rPr lang="en-US" sz="3600" dirty="0" smtClean="0"/>
                        <a:t>(coil 2)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16.05 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600" dirty="0" smtClean="0"/>
                        <a:t>16.02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49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/>
                        <a:t>Stored e</a:t>
                      </a:r>
                      <a:r>
                        <a:rPr lang="en-US" sz="3600" dirty="0"/>
                        <a:t>nergy</a:t>
                      </a:r>
                      <a:r>
                        <a:rPr lang="en-US" sz="3600" baseline="30000" dirty="0"/>
                        <a:t>*</a:t>
                      </a:r>
                      <a:endParaRPr lang="de-CH" sz="3600" baseline="300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1.8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600" dirty="0" smtClean="0"/>
                        <a:t>1.8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MJ/m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1497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3600" b="1" baseline="0" dirty="0"/>
                        <a:t>Lorentz </a:t>
                      </a:r>
                      <a:r>
                        <a:rPr lang="de-CH" sz="3600" b="1" baseline="0" dirty="0" smtClean="0"/>
                        <a:t>force</a:t>
                      </a:r>
                      <a:endParaRPr lang="de-CH" sz="3600" b="1" baseline="0" dirty="0"/>
                    </a:p>
                  </a:txBody>
                  <a:tcPr marL="182880" marR="182880" marT="91440" marB="91440"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Total </a:t>
                      </a:r>
                      <a:r>
                        <a:rPr lang="en-US" sz="3600" dirty="0" err="1" smtClean="0"/>
                        <a:t>F</a:t>
                      </a:r>
                      <a:r>
                        <a:rPr lang="en-US" sz="3600" baseline="-25000" dirty="0" err="1" smtClean="0"/>
                        <a:t>x</a:t>
                      </a:r>
                      <a:r>
                        <a:rPr lang="en-US" sz="3600" baseline="30000" dirty="0" smtClean="0"/>
                        <a:t>*</a:t>
                      </a:r>
                      <a:r>
                        <a:rPr lang="en-US" sz="3600" baseline="0" dirty="0" smtClean="0"/>
                        <a:t> (coil 1)</a:t>
                      </a:r>
                      <a:endParaRPr lang="de-CH" sz="3600" baseline="30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+6.3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3600" dirty="0" smtClean="0"/>
                        <a:t>+6.3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MN/m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149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Total </a:t>
                      </a:r>
                      <a:r>
                        <a:rPr lang="en-US" sz="3600" dirty="0" err="1"/>
                        <a:t>F</a:t>
                      </a:r>
                      <a:r>
                        <a:rPr lang="en-US" sz="3600" baseline="-25000" dirty="0" err="1"/>
                        <a:t>y</a:t>
                      </a:r>
                      <a:r>
                        <a:rPr lang="en-US" sz="3600" baseline="30000" dirty="0" smtClean="0"/>
                        <a:t>* </a:t>
                      </a:r>
                      <a:r>
                        <a:rPr lang="en-US" sz="3600" baseline="0" dirty="0" smtClean="0"/>
                        <a:t>(coil 1)</a:t>
                      </a:r>
                      <a:endParaRPr lang="de-CH" sz="3600" baseline="30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-2.7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3600" dirty="0" smtClean="0"/>
                        <a:t>-1.8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MN/m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149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Total </a:t>
                      </a:r>
                      <a:r>
                        <a:rPr lang="en-US" sz="3600" dirty="0" err="1" smtClean="0"/>
                        <a:t>F</a:t>
                      </a:r>
                      <a:r>
                        <a:rPr lang="en-US" sz="3600" baseline="-25000" dirty="0" err="1" smtClean="0"/>
                        <a:t>x</a:t>
                      </a:r>
                      <a:r>
                        <a:rPr lang="en-US" sz="3600" baseline="30000" dirty="0" smtClean="0"/>
                        <a:t>* </a:t>
                      </a:r>
                      <a:r>
                        <a:rPr lang="en-US" sz="3600" baseline="0" dirty="0" smtClean="0"/>
                        <a:t>(coil 2)</a:t>
                      </a:r>
                      <a:endParaRPr lang="de-CH" sz="3600" baseline="30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+10.0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3600" dirty="0" smtClean="0"/>
                        <a:t>+9.6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MN/m</a:t>
                      </a:r>
                      <a:endParaRPr lang="de-CH" sz="3600" dirty="0" smtClean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1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Total </a:t>
                      </a:r>
                      <a:r>
                        <a:rPr lang="en-US" sz="3600" dirty="0" err="1" smtClean="0"/>
                        <a:t>F</a:t>
                      </a:r>
                      <a:r>
                        <a:rPr lang="en-US" sz="3600" baseline="-25000" dirty="0" err="1" smtClean="0"/>
                        <a:t>y</a:t>
                      </a:r>
                      <a:r>
                        <a:rPr lang="en-US" sz="3600" baseline="30000" dirty="0" smtClean="0"/>
                        <a:t>* </a:t>
                      </a:r>
                      <a:r>
                        <a:rPr lang="en-US" sz="3600" baseline="0" smtClean="0"/>
                        <a:t>(coil 2)</a:t>
                      </a:r>
                      <a:endParaRPr lang="de-CH" sz="3600" baseline="30000" dirty="0" smtClean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600" dirty="0" smtClean="0"/>
                        <a:t>-6.9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3600" dirty="0" smtClean="0"/>
                        <a:t>-7.6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MN/m</a:t>
                      </a:r>
                      <a:endParaRPr lang="de-CH" sz="3600" dirty="0" smtClean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99534639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202317" y="4034390"/>
            <a:ext cx="1774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B</a:t>
            </a:r>
            <a:r>
              <a:rPr lang="en-US" sz="4000" baseline="-25000" dirty="0" err="1" smtClean="0"/>
              <a:t>mod</a:t>
            </a:r>
            <a:r>
              <a:rPr lang="en-US" sz="4000" dirty="0" smtClean="0"/>
              <a:t> [T]</a:t>
            </a:r>
            <a:endParaRPr lang="en-US" sz="4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1797320" y="2284512"/>
            <a:ext cx="6723369" cy="5243159"/>
            <a:chOff x="11797320" y="2284512"/>
            <a:chExt cx="6723369" cy="5243159"/>
          </a:xfrm>
        </p:grpSpPr>
        <p:grpSp>
          <p:nvGrpSpPr>
            <p:cNvPr id="7" name="Group 6"/>
            <p:cNvGrpSpPr/>
            <p:nvPr/>
          </p:nvGrpSpPr>
          <p:grpSpPr>
            <a:xfrm>
              <a:off x="11797320" y="2284512"/>
              <a:ext cx="6723369" cy="5243159"/>
              <a:chOff x="11797320" y="2216778"/>
              <a:chExt cx="6723369" cy="524315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367" t="13597" r="22547" b="18488"/>
              <a:stretch/>
            </p:blipFill>
            <p:spPr>
              <a:xfrm>
                <a:off x="16687458" y="2799025"/>
                <a:ext cx="1659467" cy="42672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26" t="12743" r="40071" b="13624"/>
              <a:stretch/>
            </p:blipFill>
            <p:spPr>
              <a:xfrm>
                <a:off x="11797320" y="2833384"/>
                <a:ext cx="4890138" cy="4626553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6700960" y="2216778"/>
                <a:ext cx="18197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 smtClean="0"/>
                  <a:t>B</a:t>
                </a:r>
                <a:r>
                  <a:rPr lang="en-US" sz="4000" b="1" baseline="-25000" dirty="0" err="1" smtClean="0"/>
                  <a:t>mod</a:t>
                </a:r>
                <a:r>
                  <a:rPr lang="en-US" sz="4000" b="1" dirty="0" smtClean="0"/>
                  <a:t> [T]</a:t>
                </a:r>
                <a:endParaRPr lang="en-US" sz="40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2955722" y="2216778"/>
                <a:ext cx="188865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LD Style</a:t>
                </a:r>
                <a:endParaRPr lang="en-US" sz="4000" b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3455846" y="6720022"/>
              <a:ext cx="15359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 1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455846" y="5626092"/>
              <a:ext cx="15359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 2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469544" y="4198676"/>
              <a:ext cx="15359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 3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469544" y="3138613"/>
              <a:ext cx="15359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 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402103" y="5448956"/>
              <a:ext cx="12250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Coil 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547655" y="2953155"/>
              <a:ext cx="12250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Coil 2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043734" y="7043188"/>
            <a:ext cx="6209223" cy="5275029"/>
            <a:chOff x="18043734" y="7043188"/>
            <a:chExt cx="6209223" cy="5275029"/>
          </a:xfrm>
        </p:grpSpPr>
        <p:grpSp>
          <p:nvGrpSpPr>
            <p:cNvPr id="20" name="Group 19"/>
            <p:cNvGrpSpPr/>
            <p:nvPr/>
          </p:nvGrpSpPr>
          <p:grpSpPr>
            <a:xfrm>
              <a:off x="18043734" y="7043188"/>
              <a:ext cx="6209223" cy="5275029"/>
              <a:chOff x="18043734" y="7043188"/>
              <a:chExt cx="6209223" cy="527502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7" t="11841" r="40384" b="11727"/>
              <a:stretch/>
            </p:blipFill>
            <p:spPr>
              <a:xfrm>
                <a:off x="18043734" y="7644617"/>
                <a:ext cx="4376000" cy="467360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2433228" y="7043188"/>
                <a:ext cx="181972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 smtClean="0"/>
                  <a:t>B</a:t>
                </a:r>
                <a:r>
                  <a:rPr lang="en-US" sz="4000" b="1" baseline="-25000" dirty="0" err="1" smtClean="0"/>
                  <a:t>mod</a:t>
                </a:r>
                <a:r>
                  <a:rPr lang="en-US" sz="4000" b="1" dirty="0" smtClean="0"/>
                  <a:t> [T]</a:t>
                </a:r>
                <a:endParaRPr lang="en-US" sz="40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687990" y="7043188"/>
                <a:ext cx="33345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FRESCA II Style</a:t>
                </a:r>
                <a:endParaRPr lang="en-US" sz="4000" b="1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830" t="13962" r="24672" b="19575"/>
              <a:stretch/>
            </p:blipFill>
            <p:spPr>
              <a:xfrm>
                <a:off x="22485625" y="7751074"/>
                <a:ext cx="1714933" cy="4378557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9318685" y="11483300"/>
              <a:ext cx="15359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 1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318685" y="10389370"/>
              <a:ext cx="15359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 2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433984" y="8961954"/>
              <a:ext cx="15359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 3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433984" y="7901891"/>
              <a:ext cx="15359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Layer 4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027873" y="10212234"/>
              <a:ext cx="12250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Coil 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027873" y="7750300"/>
              <a:ext cx="12250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Coil 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34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 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47528" y="11147133"/>
            <a:ext cx="9222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Line Margin Sensitivity to Change in </a:t>
            </a:r>
            <a:r>
              <a:rPr lang="en-US" dirty="0" err="1" smtClean="0"/>
              <a:t>Ic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dirty="0" smtClean="0"/>
              <a:t>1.4% increase in LL margin for 10% increase in </a:t>
            </a:r>
            <a:r>
              <a:rPr lang="en-US" dirty="0" err="1" smtClean="0"/>
              <a:t>Ic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626" y="3039285"/>
            <a:ext cx="10326098" cy="7744573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691415"/>
              </p:ext>
            </p:extLst>
          </p:nvPr>
        </p:nvGraphicFramePr>
        <p:xfrm>
          <a:off x="921595" y="3595676"/>
          <a:ext cx="11270405" cy="559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7229">
                  <a:extLst>
                    <a:ext uri="{9D8B030D-6E8A-4147-A177-3AD203B41FA5}">
                      <a16:colId xmlns:a16="http://schemas.microsoft.com/office/drawing/2014/main" val="3851835258"/>
                    </a:ext>
                  </a:extLst>
                </a:gridCol>
                <a:gridCol w="1727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60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/>
                        <a:t>Margin Analysis (1.9 K)</a:t>
                      </a:r>
                      <a:endParaRPr lang="de-CH" sz="4400" dirty="0" smtClean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 sz="36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 sz="36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 sz="36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398773250"/>
                  </a:ext>
                </a:extLst>
              </a:tr>
              <a:tr h="1367619">
                <a:tc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Parameter</a:t>
                      </a:r>
                      <a:endParaRPr lang="de-CH" sz="3200" b="1" dirty="0"/>
                    </a:p>
                  </a:txBody>
                  <a:tcPr marL="182880" marR="182880" marT="91440" marB="9144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4000" b="1" dirty="0" smtClean="0"/>
                        <a:t>LD Style</a:t>
                      </a:r>
                      <a:endParaRPr lang="de-CH" sz="4000" b="1" dirty="0"/>
                    </a:p>
                  </a:txBody>
                  <a:tcPr marL="182880" marR="182880" marT="91440" marB="9144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4000" b="1" dirty="0" smtClean="0"/>
                        <a:t>Fresca II style</a:t>
                      </a:r>
                      <a:endParaRPr lang="de-CH" sz="4000" b="1" dirty="0"/>
                    </a:p>
                  </a:txBody>
                  <a:tcPr marL="182880" marR="182880" marT="91440" marB="9144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4000" b="1" dirty="0" smtClean="0"/>
                        <a:t>Units</a:t>
                      </a:r>
                      <a:endParaRPr lang="de-CH" sz="4000" b="1" dirty="0"/>
                    </a:p>
                  </a:txBody>
                  <a:tcPr marL="182880" marR="182880" marT="91440" marB="9144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49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16 T Load Line Fraction</a:t>
                      </a:r>
                      <a:endParaRPr lang="de-CH" sz="3600" baseline="-25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85.3%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600" dirty="0" smtClean="0"/>
                        <a:t>85.2%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-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49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15 T Load Line Fraction</a:t>
                      </a:r>
                      <a:endParaRPr lang="de-CH" sz="3600" baseline="-25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79.7%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600" dirty="0" smtClean="0"/>
                        <a:t>79.6%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-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49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16 T Temperature Margin</a:t>
                      </a:r>
                      <a:endParaRPr lang="de-CH" sz="3600" baseline="-25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3.5 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600" dirty="0" smtClean="0"/>
                        <a:t>3.5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49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15 T Temperature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dirty="0" smtClean="0"/>
                        <a:t>Margin</a:t>
                      </a:r>
                      <a:endParaRPr lang="de-CH" sz="3600" baseline="-25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4.4 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600" dirty="0" smtClean="0"/>
                        <a:t>4.4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</a:t>
                      </a:r>
                      <a:endParaRPr lang="de-CH" sz="36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17263" y="2677794"/>
            <a:ext cx="7462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Test Facility Dipole Load Line</a:t>
            </a:r>
            <a:endParaRPr lang="en-US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14780194" y="4849568"/>
            <a:ext cx="4591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HiLumi</a:t>
            </a:r>
            <a:r>
              <a:rPr lang="en-US" sz="4400" dirty="0"/>
              <a:t>-</a:t>
            </a:r>
            <a:r>
              <a:rPr lang="en-US" sz="4400" dirty="0" smtClean="0"/>
              <a:t>1.1 </a:t>
            </a:r>
            <a:r>
              <a:rPr lang="en-US" sz="4400" dirty="0" smtClean="0"/>
              <a:t>strand</a:t>
            </a:r>
            <a:endParaRPr lang="en-US" sz="4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C8BC5F-A53C-EF40-9ECD-194B1DE1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F00DB-C2AF-B14C-BB69-2785C2DE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58CE9-EC79-5942-A900-BD9EDDBA0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000" y="2511425"/>
            <a:ext cx="15992270" cy="9598025"/>
          </a:xfrm>
        </p:spPr>
        <p:txBody>
          <a:bodyPr>
            <a:normAutofit/>
          </a:bodyPr>
          <a:lstStyle/>
          <a:p>
            <a:r>
              <a:rPr lang="en-US" dirty="0" smtClean="0"/>
              <a:t>Quench protection analysis was previously done by E. </a:t>
            </a:r>
            <a:r>
              <a:rPr lang="en-US" dirty="0" err="1" smtClean="0"/>
              <a:t>Ravaioli</a:t>
            </a:r>
            <a:r>
              <a:rPr lang="en-US" dirty="0" smtClean="0"/>
              <a:t> using LEDET</a:t>
            </a:r>
          </a:p>
          <a:p>
            <a:pPr lvl="1"/>
            <a:r>
              <a:rPr lang="en-US" sz="5400" dirty="0" smtClean="0"/>
              <a:t>Accounts for losses due to inter-filament and inter-strand coupling currents</a:t>
            </a:r>
          </a:p>
          <a:p>
            <a:pPr lvl="1"/>
            <a:r>
              <a:rPr lang="en-US" sz="5400" dirty="0" smtClean="0"/>
              <a:t>Quench propagation</a:t>
            </a:r>
          </a:p>
          <a:p>
            <a:r>
              <a:rPr lang="en-US" dirty="0" smtClean="0"/>
              <a:t>Strong quench-back effect due to losses is seen for graded design</a:t>
            </a:r>
          </a:p>
          <a:p>
            <a:r>
              <a:rPr lang="en-US" dirty="0" smtClean="0"/>
              <a:t>For non-graded design the quench-back effect is not as strong</a:t>
            </a:r>
          </a:p>
          <a:p>
            <a:pPr lvl="1"/>
            <a:r>
              <a:rPr lang="en-US" sz="5400" dirty="0"/>
              <a:t>Calculated hot spot temperature is 120 </a:t>
            </a:r>
            <a:r>
              <a:rPr lang="en-US" sz="5400" dirty="0" smtClean="0"/>
              <a:t>K</a:t>
            </a:r>
            <a:endParaRPr lang="en-US" sz="5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95B42B-096D-2340-B557-312924B7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HEPdipo</a:t>
            </a:r>
            <a:r>
              <a:rPr lang="en-US" dirty="0" smtClean="0"/>
              <a:t> Quench Protection Analysis Results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239" y="2511425"/>
            <a:ext cx="7739761" cy="9598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12004010"/>
            <a:ext cx="11852031" cy="641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32290" y="2758179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Graded Design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432289" y="7356115"/>
            <a:ext cx="3860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Non-Graded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14400" y="2656113"/>
            <a:ext cx="21770975" cy="8790819"/>
          </a:xfrm>
        </p:spPr>
        <p:txBody>
          <a:bodyPr>
            <a:normAutofit fontScale="70000" lnSpcReduction="20000"/>
          </a:bodyPr>
          <a:lstStyle/>
          <a:p>
            <a:pPr marL="685800" indent="-685800"/>
            <a:r>
              <a:rPr lang="en-US" dirty="0">
                <a:cs typeface="Times New Roman" panose="02020603050405020304" pitchFamily="18" charset="0"/>
              </a:rPr>
              <a:t>Iron yoke saturation effects (field, inductance) included</a:t>
            </a:r>
          </a:p>
          <a:p>
            <a:pPr marL="685800" indent="-685800"/>
            <a:r>
              <a:rPr lang="en-US" dirty="0">
                <a:cs typeface="Times New Roman" panose="02020603050405020304" pitchFamily="18" charset="0"/>
              </a:rPr>
              <a:t>Magnetic length: 1.7 m</a:t>
            </a:r>
          </a:p>
          <a:p>
            <a:pPr marL="685800" indent="-685800"/>
            <a:r>
              <a:rPr lang="en-US" dirty="0">
                <a:cs typeface="Times New Roman" panose="02020603050405020304" pitchFamily="18" charset="0"/>
              </a:rPr>
              <a:t>Operating (bore) dipole field: 15.0 T</a:t>
            </a:r>
          </a:p>
          <a:p>
            <a:pPr marL="685800" indent="-685800"/>
            <a:r>
              <a:rPr lang="en-US" dirty="0">
                <a:cs typeface="Times New Roman" panose="02020603050405020304" pitchFamily="18" charset="0"/>
              </a:rPr>
              <a:t>Operating current, peak field: Varying according to selected option</a:t>
            </a:r>
          </a:p>
          <a:p>
            <a:pPr marL="685800" indent="-685800"/>
            <a:r>
              <a:rPr lang="en-US" dirty="0">
                <a:cs typeface="Times New Roman" panose="02020603050405020304" pitchFamily="18" charset="0"/>
              </a:rPr>
              <a:t>Critical current density: 1500 A/mm2 at 16 T, 4.2 K (same as </a:t>
            </a:r>
            <a:r>
              <a:rPr lang="en-US" dirty="0" err="1">
                <a:cs typeface="Times New Roman" panose="02020603050405020304" pitchFamily="18" charset="0"/>
              </a:rPr>
              <a:t>EuroCirCol</a:t>
            </a:r>
            <a:r>
              <a:rPr lang="en-US" dirty="0"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685800" indent="-685800"/>
            <a:r>
              <a:rPr lang="en-US" dirty="0">
                <a:cs typeface="Times New Roman" panose="02020603050405020304" pitchFamily="18" charset="0"/>
              </a:rPr>
              <a:t>Bath temperature: 4.2 K</a:t>
            </a:r>
          </a:p>
          <a:p>
            <a:pPr marL="685800" indent="-685800"/>
            <a:r>
              <a:rPr lang="en-US" dirty="0">
                <a:cs typeface="Times New Roman" panose="02020603050405020304" pitchFamily="18" charset="0"/>
              </a:rPr>
              <a:t>Warm resistance of the circuit: 0.2 m</a:t>
            </a:r>
            <a:r>
              <a:rPr lang="el-GR" dirty="0">
                <a:cs typeface="Times New Roman" panose="02020603050405020304" pitchFamily="18" charset="0"/>
              </a:rPr>
              <a:t>Ω</a:t>
            </a:r>
            <a:endParaRPr lang="en-US" dirty="0">
              <a:cs typeface="Times New Roman" panose="02020603050405020304" pitchFamily="18" charset="0"/>
            </a:endParaRPr>
          </a:p>
          <a:p>
            <a:pPr marL="685800" indent="-685800"/>
            <a:r>
              <a:rPr lang="en-US" dirty="0">
                <a:cs typeface="Times New Roman" panose="02020603050405020304" pitchFamily="18" charset="0"/>
              </a:rPr>
              <a:t>Quench </a:t>
            </a:r>
            <a:r>
              <a:rPr lang="en-US" dirty="0" err="1">
                <a:cs typeface="Times New Roman" panose="02020603050405020304" pitchFamily="18" charset="0"/>
              </a:rPr>
              <a:t>detection+validation</a:t>
            </a:r>
            <a:r>
              <a:rPr lang="en-US" dirty="0">
                <a:cs typeface="Times New Roman" panose="02020603050405020304" pitchFamily="18" charset="0"/>
              </a:rPr>
              <a:t> time: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5+10 </a:t>
            </a:r>
            <a:r>
              <a:rPr lang="en-US" dirty="0" err="1">
                <a:cs typeface="Times New Roman" panose="02020603050405020304" pitchFamily="18" charset="0"/>
              </a:rPr>
              <a:t>ms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685800" indent="-685800"/>
            <a:r>
              <a:rPr lang="en-US" dirty="0" smtClean="0">
                <a:cs typeface="Times New Roman" panose="02020603050405020304" pitchFamily="18" charset="0"/>
              </a:rPr>
              <a:t>EE triggering time: 2 </a:t>
            </a:r>
            <a:r>
              <a:rPr lang="en-US" dirty="0" err="1" smtClean="0">
                <a:cs typeface="Times New Roman" panose="02020603050405020304" pitchFamily="18" charset="0"/>
              </a:rPr>
              <a:t>ms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pPr marL="685800" indent="-685800"/>
            <a:r>
              <a:rPr lang="en-US" dirty="0">
                <a:cs typeface="Times New Roman" panose="02020603050405020304" pitchFamily="18" charset="0"/>
              </a:rPr>
              <a:t>Cu/</a:t>
            </a:r>
            <a:r>
              <a:rPr lang="en-US" dirty="0" err="1">
                <a:cs typeface="Times New Roman" panose="02020603050405020304" pitchFamily="18" charset="0"/>
              </a:rPr>
              <a:t>noCu</a:t>
            </a:r>
            <a:r>
              <a:rPr lang="en-US" dirty="0">
                <a:cs typeface="Times New Roman" panose="02020603050405020304" pitchFamily="18" charset="0"/>
              </a:rPr>
              <a:t>: Varying according to selected </a:t>
            </a:r>
            <a:r>
              <a:rPr lang="en-US" dirty="0" smtClean="0">
                <a:cs typeface="Times New Roman" panose="02020603050405020304" pitchFamily="18" charset="0"/>
              </a:rPr>
              <a:t>option</a:t>
            </a:r>
            <a:endParaRPr lang="en-US" dirty="0">
              <a:cs typeface="Times New Roman" panose="02020603050405020304" pitchFamily="18" charset="0"/>
            </a:endParaRPr>
          </a:p>
          <a:p>
            <a:pPr marL="685800" indent="-685800"/>
            <a:r>
              <a:rPr lang="en-US" dirty="0" smtClean="0">
                <a:cs typeface="Times New Roman" panose="02020603050405020304" pitchFamily="18" charset="0"/>
              </a:rPr>
              <a:t>RRR=100</a:t>
            </a:r>
            <a:endParaRPr lang="en-US" dirty="0">
              <a:cs typeface="Times New Roman" panose="02020603050405020304" pitchFamily="18" charset="0"/>
            </a:endParaRPr>
          </a:p>
          <a:p>
            <a:pPr marL="685800" indent="-685800"/>
            <a:r>
              <a:rPr lang="en-US" u="sng" dirty="0">
                <a:cs typeface="Times New Roman" panose="02020603050405020304" pitchFamily="18" charset="0"/>
              </a:rPr>
              <a:t>Filament twist-pitch</a:t>
            </a:r>
            <a:r>
              <a:rPr lang="en-US" dirty="0">
                <a:cs typeface="Times New Roman" panose="02020603050405020304" pitchFamily="18" charset="0"/>
              </a:rPr>
              <a:t> = 14 mm</a:t>
            </a:r>
          </a:p>
          <a:p>
            <a:pPr marL="685800" indent="-685800"/>
            <a:r>
              <a:rPr lang="en-US" u="sng" dirty="0">
                <a:cs typeface="Times New Roman" panose="02020603050405020304" pitchFamily="18" charset="0"/>
              </a:rPr>
              <a:t>Effective transverse resistivity factor</a:t>
            </a:r>
            <a:r>
              <a:rPr lang="en-US" dirty="0">
                <a:cs typeface="Times New Roman" panose="02020603050405020304" pitchFamily="18" charset="0"/>
              </a:rPr>
              <a:t> =</a:t>
            </a:r>
            <a:r>
              <a:rPr lang="en-US" dirty="0" smtClean="0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HEPdipo</a:t>
            </a:r>
            <a:r>
              <a:rPr lang="en-US" dirty="0" smtClean="0"/>
              <a:t> Quench Protection Analysis Parameters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56064" y="11869833"/>
            <a:ext cx="15983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E. </a:t>
            </a:r>
            <a:r>
              <a:rPr lang="en-US" sz="3200" i="1" dirty="0" err="1" smtClean="0"/>
              <a:t>Ravaioli</a:t>
            </a:r>
            <a:r>
              <a:rPr lang="en-US" sz="3200" i="1" dirty="0" smtClean="0"/>
              <a:t>, IEEE TRANSACTIONS ON APPLIED SUPERCONDUCTIVITY, VOL 28, NO. 3, APRIL, 2018</a:t>
            </a:r>
            <a:endParaRPr lang="en-US" sz="3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C8BC5F-A53C-EF40-9ECD-194B1DE1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F00DB-C2AF-B14C-BB69-2785C2DE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58CE9-EC79-5942-A900-BD9EDDBA0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000" y="2837655"/>
            <a:ext cx="23360800" cy="906145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Energy-extraction based protection </a:t>
            </a:r>
            <a:r>
              <a:rPr lang="en-US" dirty="0" smtClean="0">
                <a:cs typeface="Times New Roman" panose="02020603050405020304" pitchFamily="18" charset="0"/>
              </a:rPr>
              <a:t>with d</a:t>
            </a:r>
            <a:r>
              <a:rPr lang="en-US" dirty="0" smtClean="0"/>
              <a:t>ump resistor value set by max voltage of 2 kV (±1kV symmetric to ground) </a:t>
            </a:r>
          </a:p>
          <a:p>
            <a:r>
              <a:rPr lang="en-US" dirty="0" smtClean="0"/>
              <a:t>Conservative exponential decay assumption (</a:t>
            </a:r>
            <a:r>
              <a:rPr lang="el-GR" dirty="0" smtClean="0"/>
              <a:t>τ</a:t>
            </a:r>
            <a:r>
              <a:rPr lang="en-US" dirty="0" smtClean="0"/>
              <a:t>=L/R)</a:t>
            </a:r>
          </a:p>
          <a:p>
            <a:pPr lvl="1"/>
            <a:r>
              <a:rPr lang="en-US" sz="5400" dirty="0" smtClean="0"/>
              <a:t>Inter-filament and inter-strand coupling currents and eddy currents not included</a:t>
            </a:r>
          </a:p>
          <a:p>
            <a:pPr lvl="1"/>
            <a:r>
              <a:rPr lang="en-US" sz="5400" dirty="0" smtClean="0"/>
              <a:t>Quench propagation not included</a:t>
            </a:r>
          </a:p>
          <a:p>
            <a:pPr lvl="1"/>
            <a:r>
              <a:rPr lang="en-US" sz="5400" dirty="0" smtClean="0"/>
              <a:t>Magnetic field is assumed to decay directly with current</a:t>
            </a:r>
          </a:p>
          <a:p>
            <a:r>
              <a:rPr lang="en-US" dirty="0" smtClean="0"/>
              <a:t>Calculate hot spot temperature with assumed magnetic field and current decay</a:t>
            </a:r>
          </a:p>
          <a:p>
            <a:r>
              <a:rPr lang="en-US" dirty="0" smtClean="0"/>
              <a:t>This analysis is preliminary and leads to conservative results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95B42B-096D-2340-B557-312924B7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Facility Dipole: Preliminary Quench Protection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16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44266" y="2706020"/>
            <a:ext cx="15665748" cy="7081447"/>
          </a:xfrm>
        </p:spPr>
        <p:txBody>
          <a:bodyPr/>
          <a:lstStyle/>
          <a:p>
            <a:r>
              <a:rPr lang="en-US" dirty="0" err="1" smtClean="0"/>
              <a:t>HEPdipo</a:t>
            </a:r>
            <a:r>
              <a:rPr lang="en-US" dirty="0" smtClean="0"/>
              <a:t> analysis performed for 15 T operation</a:t>
            </a:r>
          </a:p>
          <a:p>
            <a:r>
              <a:rPr lang="en-US" dirty="0" smtClean="0"/>
              <a:t>Hot spot temperature calculation  was performed for two cases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alculated for decay based on L/R (leads to hot spot temperature that is 60 K higher than LEDET analysis)</a:t>
            </a:r>
          </a:p>
          <a:p>
            <a:pPr lvl="1"/>
            <a:r>
              <a:rPr lang="en-US" dirty="0" smtClean="0"/>
              <a:t>Calculated for decay constant based on IEEE paper</a:t>
            </a:r>
            <a:r>
              <a:rPr lang="en-US" dirty="0"/>
              <a:t> </a:t>
            </a:r>
            <a:r>
              <a:rPr lang="en-US" dirty="0" smtClean="0"/>
              <a:t>(results obtained are ~20 K higher, likely due to adiabatic assumption)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Calculated Hot Spot Temperature with Conservative Exponential Model (</a:t>
            </a:r>
            <a:r>
              <a:rPr lang="en-US" dirty="0" err="1" smtClean="0"/>
              <a:t>HEPdipo</a:t>
            </a:r>
            <a:r>
              <a:rPr lang="en-US" dirty="0" smtClean="0"/>
              <a:t> Case)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880132"/>
              </p:ext>
            </p:extLst>
          </p:nvPr>
        </p:nvGraphicFramePr>
        <p:xfrm>
          <a:off x="16834769" y="8503515"/>
          <a:ext cx="6011268" cy="370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010">
                  <a:extLst>
                    <a:ext uri="{9D8B030D-6E8A-4147-A177-3AD203B41FA5}">
                      <a16:colId xmlns:a16="http://schemas.microsoft.com/office/drawing/2014/main" val="2360329980"/>
                    </a:ext>
                  </a:extLst>
                </a:gridCol>
                <a:gridCol w="1469421">
                  <a:extLst>
                    <a:ext uri="{9D8B030D-6E8A-4147-A177-3AD203B41FA5}">
                      <a16:colId xmlns:a16="http://schemas.microsoft.com/office/drawing/2014/main" val="3862984913"/>
                    </a:ext>
                  </a:extLst>
                </a:gridCol>
                <a:gridCol w="1335837">
                  <a:extLst>
                    <a:ext uri="{9D8B030D-6E8A-4147-A177-3AD203B41FA5}">
                      <a16:colId xmlns:a16="http://schemas.microsoft.com/office/drawing/2014/main" val="863158568"/>
                    </a:ext>
                  </a:extLst>
                </a:gridCol>
              </a:tblGrid>
              <a:tr h="61764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HEPDIPO non-graded</a:t>
                      </a:r>
                      <a:endParaRPr lang="de-CH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96458"/>
                  </a:ext>
                </a:extLst>
              </a:tr>
              <a:tr h="617645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</a:t>
                      </a:r>
                      <a:r>
                        <a:rPr lang="en-US" sz="2800" baseline="-25000" dirty="0" err="1" smtClean="0"/>
                        <a:t>op</a:t>
                      </a:r>
                      <a:endParaRPr lang="de-CH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13.3</a:t>
                      </a:r>
                      <a:endParaRPr lang="de-C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kA</a:t>
                      </a:r>
                      <a:endParaRPr lang="de-C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01137"/>
                  </a:ext>
                </a:extLst>
              </a:tr>
              <a:tr h="617645">
                <a:tc>
                  <a:txBody>
                    <a:bodyPr/>
                    <a:lstStyle/>
                    <a:p>
                      <a:r>
                        <a:rPr lang="en-US" sz="2800" baseline="0" dirty="0" err="1" smtClean="0"/>
                        <a:t>B</a:t>
                      </a:r>
                      <a:r>
                        <a:rPr lang="en-US" sz="2800" baseline="-25000" dirty="0" err="1" smtClean="0"/>
                        <a:t>center</a:t>
                      </a:r>
                      <a:r>
                        <a:rPr lang="en-US" sz="2800" baseline="-25000" dirty="0" smtClean="0"/>
                        <a:t> test well</a:t>
                      </a:r>
                      <a:endParaRPr lang="de-CH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15.0</a:t>
                      </a:r>
                      <a:endParaRPr lang="de-C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</a:t>
                      </a:r>
                      <a:endParaRPr lang="de-C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4412"/>
                  </a:ext>
                </a:extLst>
              </a:tr>
              <a:tr h="617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Stored e</a:t>
                      </a:r>
                      <a:r>
                        <a:rPr lang="en-US" sz="2800" dirty="0" smtClean="0"/>
                        <a:t>nergy</a:t>
                      </a:r>
                      <a:r>
                        <a:rPr lang="en-US" sz="2800" baseline="30000" dirty="0" smtClean="0"/>
                        <a:t>*</a:t>
                      </a:r>
                      <a:endParaRPr lang="de-CH" sz="2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1.5</a:t>
                      </a:r>
                      <a:endParaRPr lang="de-C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MJ/m</a:t>
                      </a:r>
                      <a:endParaRPr lang="de-C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003996"/>
                  </a:ext>
                </a:extLst>
              </a:tr>
              <a:tr h="617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800" baseline="0" dirty="0" smtClean="0"/>
                        <a:t>Resistor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dirty="0" smtClean="0"/>
                        <a:t>0.15</a:t>
                      </a:r>
                      <a:endParaRPr lang="de-C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Ω</a:t>
                      </a:r>
                      <a:endParaRPr lang="de-C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55683"/>
                  </a:ext>
                </a:extLst>
              </a:tr>
              <a:tr h="617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800" baseline="0" dirty="0" smtClean="0"/>
                        <a:t>Time 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dirty="0" smtClean="0"/>
                        <a:t>0.70</a:t>
                      </a:r>
                      <a:endParaRPr lang="de-C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800" dirty="0" smtClean="0"/>
                        <a:t>s</a:t>
                      </a:r>
                      <a:endParaRPr lang="de-C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341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834769" y="12248379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/>
              <a:t>*</a:t>
            </a:r>
            <a:r>
              <a:rPr lang="en-US" sz="2000" dirty="0" smtClean="0"/>
              <a:t>Per quadrant</a:t>
            </a:r>
            <a:endParaRPr lang="de-CH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022667" y="9620481"/>
            <a:ext cx="4812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Assumptions:</a:t>
            </a:r>
          </a:p>
          <a:p>
            <a:r>
              <a:rPr lang="en-US" sz="4000" dirty="0" smtClean="0"/>
              <a:t>RRR = 100</a:t>
            </a:r>
          </a:p>
          <a:p>
            <a:r>
              <a:rPr lang="en-US" sz="4000" dirty="0" smtClean="0"/>
              <a:t>Cu/non-Cu ratio = 1.0</a:t>
            </a:r>
          </a:p>
          <a:p>
            <a:r>
              <a:rPr lang="en-US" sz="4000" dirty="0" err="1" smtClean="0"/>
              <a:t>t</a:t>
            </a:r>
            <a:r>
              <a:rPr lang="en-US" sz="4000" baseline="-25000" dirty="0" err="1" smtClean="0"/>
              <a:t>delay</a:t>
            </a:r>
            <a:r>
              <a:rPr lang="en-US" sz="4000" dirty="0" smtClean="0"/>
              <a:t> = 17 </a:t>
            </a:r>
            <a:r>
              <a:rPr lang="en-US" sz="4000" dirty="0" err="1" smtClean="0"/>
              <a:t>ms</a:t>
            </a:r>
            <a:endParaRPr lang="en-US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971439" y="2349520"/>
            <a:ext cx="7863247" cy="6029285"/>
            <a:chOff x="5155888" y="2349520"/>
            <a:chExt cx="7863247" cy="602928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888" y="2481369"/>
              <a:ext cx="7863247" cy="589743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234210" y="2349520"/>
              <a:ext cx="1882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HEPDIPO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35923" y="5824689"/>
              <a:ext cx="29610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hot-spot</a:t>
              </a:r>
              <a:r>
                <a:rPr lang="en-US" dirty="0" smtClean="0"/>
                <a:t> = 140 K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35922" y="4717831"/>
              <a:ext cx="29610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hot-spot</a:t>
              </a:r>
              <a:r>
                <a:rPr lang="en-US" dirty="0" smtClean="0"/>
                <a:t> = 180 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514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092" y="2692493"/>
            <a:ext cx="15193045" cy="602288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Conservative analysis results predict a hot spot temperature of 354 K at 16 T and 234 K at 15 T</a:t>
            </a:r>
          </a:p>
          <a:p>
            <a:r>
              <a:rPr lang="en-US" sz="5400" dirty="0" smtClean="0"/>
              <a:t>From comparison to previous </a:t>
            </a:r>
            <a:r>
              <a:rPr lang="en-US" sz="5400" dirty="0" err="1" smtClean="0"/>
              <a:t>HEPdipo</a:t>
            </a:r>
            <a:r>
              <a:rPr lang="en-US" sz="5400" dirty="0" smtClean="0"/>
              <a:t> work a substantially lower temperature is expected when the effect of quench propagation, non-adiabatic heat transfer, and coupling and eddy currents are taken into account</a:t>
            </a:r>
            <a:endParaRPr lang="en-US" sz="5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Calculated Hot Spot Temperature with Conservative Exponential Model (Test Facility Dipole)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84674"/>
              </p:ext>
            </p:extLst>
          </p:nvPr>
        </p:nvGraphicFramePr>
        <p:xfrm>
          <a:off x="16455710" y="8503515"/>
          <a:ext cx="7056110" cy="370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259">
                  <a:extLst>
                    <a:ext uri="{9D8B030D-6E8A-4147-A177-3AD203B41FA5}">
                      <a16:colId xmlns:a16="http://schemas.microsoft.com/office/drawing/2014/main" val="2360329980"/>
                    </a:ext>
                  </a:extLst>
                </a:gridCol>
                <a:gridCol w="2043171">
                  <a:extLst>
                    <a:ext uri="{9D8B030D-6E8A-4147-A177-3AD203B41FA5}">
                      <a16:colId xmlns:a16="http://schemas.microsoft.com/office/drawing/2014/main" val="3862984913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863158568"/>
                    </a:ext>
                  </a:extLst>
                </a:gridCol>
              </a:tblGrid>
              <a:tr h="61764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Test Facility Dipole</a:t>
                      </a:r>
                      <a:endParaRPr lang="de-CH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96458"/>
                  </a:ext>
                </a:extLst>
              </a:tr>
              <a:tr h="617645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</a:t>
                      </a:r>
                      <a:r>
                        <a:rPr lang="en-US" sz="2800" baseline="-25000" dirty="0" err="1" smtClean="0"/>
                        <a:t>op</a:t>
                      </a:r>
                      <a:endParaRPr lang="de-CH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15.5/14.5</a:t>
                      </a:r>
                      <a:endParaRPr lang="de-C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kA</a:t>
                      </a:r>
                      <a:endParaRPr lang="de-C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01137"/>
                  </a:ext>
                </a:extLst>
              </a:tr>
              <a:tr h="617645">
                <a:tc>
                  <a:txBody>
                    <a:bodyPr/>
                    <a:lstStyle/>
                    <a:p>
                      <a:r>
                        <a:rPr lang="en-US" sz="2800" baseline="0" dirty="0" err="1" smtClean="0"/>
                        <a:t>B</a:t>
                      </a:r>
                      <a:r>
                        <a:rPr lang="en-US" sz="2800" baseline="-25000" dirty="0" err="1" smtClean="0"/>
                        <a:t>center</a:t>
                      </a:r>
                      <a:r>
                        <a:rPr lang="en-US" sz="2800" baseline="-25000" dirty="0" smtClean="0"/>
                        <a:t> test well</a:t>
                      </a:r>
                      <a:endParaRPr lang="de-CH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16.0/15.0</a:t>
                      </a:r>
                      <a:endParaRPr lang="de-C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</a:t>
                      </a:r>
                      <a:endParaRPr lang="de-C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4412"/>
                  </a:ext>
                </a:extLst>
              </a:tr>
              <a:tr h="617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Stored e</a:t>
                      </a:r>
                      <a:r>
                        <a:rPr lang="en-US" sz="2800" dirty="0" smtClean="0"/>
                        <a:t>nergy</a:t>
                      </a:r>
                      <a:r>
                        <a:rPr lang="en-US" sz="2800" baseline="30000" dirty="0" smtClean="0"/>
                        <a:t>*</a:t>
                      </a:r>
                      <a:endParaRPr lang="de-CH" sz="2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1.8/1.6</a:t>
                      </a:r>
                      <a:endParaRPr lang="de-C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MJ/m</a:t>
                      </a:r>
                      <a:endParaRPr lang="de-C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003996"/>
                  </a:ext>
                </a:extLst>
              </a:tr>
              <a:tr h="617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800" baseline="0" dirty="0" smtClean="0"/>
                        <a:t>Resistor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dirty="0" smtClean="0"/>
                        <a:t>0.13/0.14</a:t>
                      </a:r>
                      <a:endParaRPr lang="de-C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Ω</a:t>
                      </a:r>
                      <a:endParaRPr lang="de-CH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892006"/>
                  </a:ext>
                </a:extLst>
              </a:tr>
              <a:tr h="617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800" baseline="0" dirty="0" smtClean="0"/>
                        <a:t>Time 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dirty="0" smtClean="0"/>
                        <a:t>0.8/0.75</a:t>
                      </a:r>
                      <a:endParaRPr lang="de-C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800" dirty="0" smtClean="0"/>
                        <a:t>s</a:t>
                      </a:r>
                      <a:endParaRPr lang="de-C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6575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80799" y="9748261"/>
            <a:ext cx="5052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Assumptions:</a:t>
            </a:r>
          </a:p>
          <a:p>
            <a:r>
              <a:rPr lang="en-US" sz="4000" dirty="0" smtClean="0"/>
              <a:t>RRR = 150</a:t>
            </a:r>
          </a:p>
          <a:p>
            <a:r>
              <a:rPr lang="en-US" sz="4000" dirty="0" smtClean="0"/>
              <a:t>Cu/non-Cu ratio = 1.17</a:t>
            </a:r>
          </a:p>
          <a:p>
            <a:r>
              <a:rPr lang="en-US" sz="4000" dirty="0" err="1"/>
              <a:t>t</a:t>
            </a:r>
            <a:r>
              <a:rPr lang="en-US" sz="4000" baseline="-25000" dirty="0" err="1" smtClean="0"/>
              <a:t>delay</a:t>
            </a:r>
            <a:r>
              <a:rPr lang="en-US" sz="4000" baseline="-25000" dirty="0" smtClean="0"/>
              <a:t> </a:t>
            </a:r>
            <a:r>
              <a:rPr lang="en-US" sz="4000" dirty="0" smtClean="0"/>
              <a:t>= 17 </a:t>
            </a:r>
            <a:r>
              <a:rPr lang="en-US" sz="4000" dirty="0" err="1" smtClean="0"/>
              <a:t>ms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6443376" y="12248379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/>
              <a:t>*</a:t>
            </a:r>
            <a:r>
              <a:rPr lang="en-US" sz="2000" dirty="0" smtClean="0"/>
              <a:t>Per quadrant</a:t>
            </a:r>
            <a:endParaRPr lang="de-CH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911150" y="2237154"/>
            <a:ext cx="7863248" cy="6063152"/>
            <a:chOff x="13320352" y="2203287"/>
            <a:chExt cx="7863248" cy="60631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0352" y="2369003"/>
              <a:ext cx="7863248" cy="589743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436860" y="2203287"/>
              <a:ext cx="37000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Test Facility Dipole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409960" y="2721541"/>
              <a:ext cx="29610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hot-spot</a:t>
              </a:r>
              <a:r>
                <a:rPr lang="en-US" dirty="0" smtClean="0"/>
                <a:t> = 354 K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84997" y="4046889"/>
              <a:ext cx="29610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hot-spot</a:t>
              </a:r>
              <a:r>
                <a:rPr lang="en-US" dirty="0" smtClean="0"/>
                <a:t> = 234 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17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83920" y="2715735"/>
            <a:ext cx="21801455" cy="7647465"/>
          </a:xfrm>
        </p:spPr>
        <p:txBody>
          <a:bodyPr>
            <a:normAutofit/>
          </a:bodyPr>
          <a:lstStyle/>
          <a:p>
            <a:pPr marL="68580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5400" dirty="0" smtClean="0">
                <a:cs typeface="Times New Roman" panose="02020603050405020304" pitchFamily="18" charset="0"/>
              </a:rPr>
              <a:t>Quench protection based on baseline design with HiLumi-1.1 strand and  2 kV EE is suitable based on conservative analysis</a:t>
            </a:r>
          </a:p>
          <a:p>
            <a:r>
              <a:rPr lang="en-US" sz="5400" dirty="0" smtClean="0"/>
              <a:t>Further analysis is needed to determine specific limits on RRR choice of conductor Cu fraction</a:t>
            </a:r>
          </a:p>
          <a:p>
            <a:r>
              <a:rPr lang="en-US" sz="5400" dirty="0" smtClean="0"/>
              <a:t>Next steps</a:t>
            </a:r>
          </a:p>
          <a:p>
            <a:pPr lvl="1"/>
            <a:r>
              <a:rPr lang="en-US" sz="4400" dirty="0" smtClean="0"/>
              <a:t>Implement 2D analysis using </a:t>
            </a:r>
            <a:r>
              <a:rPr lang="en-US" sz="4400" dirty="0" err="1" smtClean="0"/>
              <a:t>Ansys</a:t>
            </a:r>
            <a:r>
              <a:rPr lang="en-US" sz="4400" dirty="0" smtClean="0"/>
              <a:t> with user elements developed by L. </a:t>
            </a:r>
            <a:r>
              <a:rPr lang="en-US" sz="4400" dirty="0" err="1" smtClean="0"/>
              <a:t>Brouwer</a:t>
            </a:r>
            <a:r>
              <a:rPr lang="en-US" sz="4400" dirty="0" smtClean="0"/>
              <a:t> (implements coupling current losses and quench behavior into </a:t>
            </a:r>
            <a:r>
              <a:rPr lang="en-US" sz="4400" dirty="0" err="1" smtClean="0"/>
              <a:t>Ansys</a:t>
            </a:r>
            <a:r>
              <a:rPr lang="en-US" sz="4400" dirty="0" smtClean="0"/>
              <a:t> elements)</a:t>
            </a:r>
          </a:p>
          <a:p>
            <a:pPr lvl="1"/>
            <a:r>
              <a:rPr lang="en-US" sz="4400" dirty="0" smtClean="0"/>
              <a:t>Include effect from quench propagation</a:t>
            </a:r>
          </a:p>
          <a:p>
            <a:r>
              <a:rPr lang="en-US" sz="5400" dirty="0" smtClean="0"/>
              <a:t>Other quench protection options such as CLIQ+EE will also be considered</a:t>
            </a:r>
            <a:endParaRPr lang="en-US" sz="5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Protection Conclusions and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7200" dirty="0" smtClean="0"/>
              <a:t>Example Of A Fully Coupled Quench Back Simulation Of A Nb</a:t>
            </a:r>
            <a:r>
              <a:rPr lang="en-US" sz="7200" baseline="-25000" dirty="0" smtClean="0"/>
              <a:t>3</a:t>
            </a:r>
            <a:r>
              <a:rPr lang="en-US" sz="7200" dirty="0" smtClean="0"/>
              <a:t>Sn </a:t>
            </a:r>
            <a:r>
              <a:rPr lang="en-US" sz="7200" dirty="0" err="1" smtClean="0"/>
              <a:t>Undulator</a:t>
            </a:r>
            <a:r>
              <a:rPr lang="en-US" sz="7200" dirty="0" smtClean="0"/>
              <a:t> In A Dump Resistor Circuit Using ANSYS User Elements</a:t>
            </a:r>
            <a:endParaRPr lang="en-US" sz="7200" dirty="0"/>
          </a:p>
        </p:txBody>
      </p:sp>
      <p:sp>
        <p:nvSpPr>
          <p:cNvPr id="18" name="Rectangle 17"/>
          <p:cNvSpPr/>
          <p:nvPr/>
        </p:nvSpPr>
        <p:spPr>
          <a:xfrm>
            <a:off x="312000" y="10247029"/>
            <a:ext cx="18667976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defRPr/>
            </a:pPr>
            <a:r>
              <a:rPr lang="en-US" sz="3050" b="1" kern="1200" dirty="0">
                <a:solidFill>
                  <a:srgbClr val="324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 </a:t>
            </a:r>
            <a:r>
              <a:rPr lang="en-US" sz="3050" b="1" kern="1200" dirty="0" smtClean="0">
                <a:solidFill>
                  <a:srgbClr val="324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3050" b="1" kern="1200" dirty="0">
                <a:solidFill>
                  <a:srgbClr val="324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densities require advanced quench protection + modeling (Nb</a:t>
            </a:r>
            <a:r>
              <a:rPr lang="en-US" sz="3050" b="1" kern="1200" baseline="-25000" dirty="0">
                <a:solidFill>
                  <a:srgbClr val="324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50" b="1" kern="1200" dirty="0">
                <a:solidFill>
                  <a:srgbClr val="324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at low field) </a:t>
            </a:r>
          </a:p>
          <a:p>
            <a:pPr marL="571500" indent="-571500" hangingPunct="1">
              <a:buFont typeface="Arial" panose="020B0604020202020204" pitchFamily="34" charset="0"/>
              <a:buChar char="•"/>
              <a:defRPr/>
            </a:pPr>
            <a:r>
              <a:rPr lang="en-US" sz="30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5100 A/mm^2 in Cu post quench -&gt; energy has to be extracted quickly to avoid burning</a:t>
            </a:r>
          </a:p>
          <a:p>
            <a:pPr marL="571500" indent="-571500" hangingPunct="1">
              <a:buFont typeface="Arial" panose="020B0604020202020204" pitchFamily="34" charset="0"/>
              <a:buChar char="•"/>
              <a:defRPr/>
            </a:pPr>
            <a:r>
              <a:rPr lang="en-US" sz="305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prediction of peak temperatures and current decay are critical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2549302"/>
            <a:ext cx="17441334" cy="76947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36229" y="11263040"/>
            <a:ext cx="7361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https://github.com/lnbrouwer/ANSYS_UEL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37069" y="11930564"/>
            <a:ext cx="233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  <a:latin typeface="Arvo"/>
              </a:rPr>
              <a:t>L. </a:t>
            </a:r>
            <a:r>
              <a:rPr lang="en-US" sz="3200" i="1" dirty="0" err="1" smtClean="0">
                <a:solidFill>
                  <a:schemeClr val="tx1"/>
                </a:solidFill>
                <a:latin typeface="Arvo"/>
              </a:rPr>
              <a:t>Brouwer</a:t>
            </a:r>
            <a:r>
              <a:rPr lang="en-US" sz="3200" i="1" dirty="0" smtClean="0">
                <a:solidFill>
                  <a:schemeClr val="tx1"/>
                </a:solidFill>
                <a:latin typeface="Arvo"/>
              </a:rPr>
              <a:t> et al., User defined elements in ANSYS for 2D </a:t>
            </a:r>
            <a:r>
              <a:rPr lang="en-US" sz="3200" i="1" dirty="0" err="1" smtClean="0">
                <a:solidFill>
                  <a:schemeClr val="tx1"/>
                </a:solidFill>
                <a:latin typeface="Arvo"/>
              </a:rPr>
              <a:t>mutiphisics</a:t>
            </a:r>
            <a:r>
              <a:rPr lang="en-US" sz="3200" i="1" dirty="0" smtClean="0">
                <a:solidFill>
                  <a:schemeClr val="tx1"/>
                </a:solidFill>
                <a:latin typeface="Arvo"/>
              </a:rPr>
              <a:t> modeling of superconductors</a:t>
            </a:r>
            <a:r>
              <a:rPr lang="en-US" sz="3200" dirty="0" smtClean="0">
                <a:solidFill>
                  <a:schemeClr val="tx1"/>
                </a:solidFill>
                <a:latin typeface="Arvo"/>
              </a:rPr>
              <a:t>, </a:t>
            </a:r>
            <a:r>
              <a:rPr lang="en-US" sz="3200" i="1" dirty="0" smtClean="0">
                <a:solidFill>
                  <a:schemeClr val="tx1"/>
                </a:solidFill>
                <a:latin typeface="Arvo"/>
              </a:rPr>
              <a:t>SUST Vol. 32 Num. 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Conductor </a:t>
            </a:r>
            <a:r>
              <a:rPr lang="en-US" dirty="0" smtClean="0"/>
              <a:t>assumptions</a:t>
            </a:r>
          </a:p>
          <a:p>
            <a:r>
              <a:rPr lang="en-US" dirty="0" smtClean="0"/>
              <a:t>Brief </a:t>
            </a:r>
            <a:r>
              <a:rPr lang="en-US" dirty="0" err="1" smtClean="0"/>
              <a:t>HEPdipo</a:t>
            </a:r>
            <a:r>
              <a:rPr lang="en-US" dirty="0" smtClean="0"/>
              <a:t> design review</a:t>
            </a:r>
          </a:p>
          <a:p>
            <a:pPr lvl="1"/>
            <a:r>
              <a:rPr lang="en-US" dirty="0" smtClean="0"/>
              <a:t>Graded Design</a:t>
            </a:r>
          </a:p>
          <a:p>
            <a:pPr lvl="1"/>
            <a:r>
              <a:rPr lang="en-US" dirty="0" smtClean="0"/>
              <a:t>Non-Graded Design</a:t>
            </a:r>
          </a:p>
          <a:p>
            <a:r>
              <a:rPr lang="en-US" dirty="0" smtClean="0"/>
              <a:t>LBNL Coil Layout Analysis</a:t>
            </a:r>
          </a:p>
          <a:p>
            <a:pPr lvl="1"/>
            <a:r>
              <a:rPr lang="en-US" dirty="0" smtClean="0"/>
              <a:t>Aligned Layers (FRESCA II style)</a:t>
            </a:r>
          </a:p>
          <a:p>
            <a:pPr lvl="1"/>
            <a:r>
              <a:rPr lang="en-US" dirty="0" smtClean="0"/>
              <a:t>Shifted Layers (LD style)</a:t>
            </a:r>
          </a:p>
          <a:p>
            <a:r>
              <a:rPr lang="en-US" dirty="0" smtClean="0"/>
              <a:t>Preliminary quench protection analysis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Presentation Outline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7209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5067" y="2677886"/>
            <a:ext cx="23326933" cy="9107714"/>
          </a:xfrm>
        </p:spPr>
        <p:txBody>
          <a:bodyPr>
            <a:normAutofit/>
          </a:bodyPr>
          <a:lstStyle/>
          <a:p>
            <a:r>
              <a:rPr lang="en-US" dirty="0" smtClean="0"/>
              <a:t>Decision has been made to proceed with non-graded design</a:t>
            </a:r>
          </a:p>
          <a:p>
            <a:r>
              <a:rPr lang="en-US" dirty="0" smtClean="0"/>
              <a:t>Two different layouts with similar magnetic performance have been considered (see G. </a:t>
            </a:r>
            <a:r>
              <a:rPr lang="en-US" dirty="0" err="1" smtClean="0"/>
              <a:t>Vallone</a:t>
            </a:r>
            <a:r>
              <a:rPr lang="en-US" dirty="0" smtClean="0"/>
              <a:t> talk for mechanical </a:t>
            </a:r>
            <a:r>
              <a:rPr lang="en-US" smtClean="0"/>
              <a:t>analysis comparison)</a:t>
            </a:r>
            <a:endParaRPr lang="en-US" dirty="0" smtClean="0"/>
          </a:p>
          <a:p>
            <a:r>
              <a:rPr lang="en-US" dirty="0" smtClean="0"/>
              <a:t>Magnetic requirements can be met with HiLumi-1.1 strand but higher performing strand could provide more margin</a:t>
            </a:r>
          </a:p>
          <a:p>
            <a:r>
              <a:rPr lang="en-US" dirty="0" smtClean="0"/>
              <a:t>Preliminary (conservative) quench protection analysis has been performed</a:t>
            </a:r>
          </a:p>
          <a:p>
            <a:pPr lvl="1"/>
            <a:r>
              <a:rPr lang="en-US" dirty="0" smtClean="0"/>
              <a:t>Current plan with dump resistor is sufficient with </a:t>
            </a:r>
            <a:r>
              <a:rPr lang="en-US" dirty="0" err="1" smtClean="0"/>
              <a:t>HiLumi</a:t>
            </a:r>
            <a:r>
              <a:rPr lang="en-US" dirty="0" smtClean="0"/>
              <a:t> 1.1 strand for 16 T operation</a:t>
            </a:r>
          </a:p>
          <a:p>
            <a:pPr lvl="1"/>
            <a:r>
              <a:rPr lang="en-US" dirty="0" smtClean="0"/>
              <a:t>More complete and accurate analysis is needed to investigate options for higher </a:t>
            </a:r>
            <a:r>
              <a:rPr lang="en-US" dirty="0" err="1" smtClean="0"/>
              <a:t>Ic</a:t>
            </a:r>
            <a:r>
              <a:rPr lang="en-US" dirty="0" smtClean="0"/>
              <a:t> strand that may have lower copper fraction or lower RRR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E8FF-2B72-42E7-A3C2-B3A6AEB52B46}" type="datetime1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-- 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Sensitivity to RRR and Cu fraction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54" y="3148487"/>
            <a:ext cx="10183986" cy="76379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46958" y="2886281"/>
            <a:ext cx="344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Sensitivity to RRR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422" y="3148487"/>
            <a:ext cx="10183986" cy="76379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834705" y="2886281"/>
            <a:ext cx="4753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Sensitivity to Cu fraction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7012" y="9697031"/>
            <a:ext cx="4484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 Assumptions:</a:t>
            </a:r>
          </a:p>
          <a:p>
            <a:r>
              <a:rPr lang="en-US" dirty="0" smtClean="0"/>
              <a:t>B =16 T</a:t>
            </a:r>
          </a:p>
          <a:p>
            <a:r>
              <a:rPr lang="en-US" dirty="0" smtClean="0"/>
              <a:t>RRR = 150</a:t>
            </a:r>
          </a:p>
          <a:p>
            <a:r>
              <a:rPr lang="en-US" dirty="0" smtClean="0"/>
              <a:t>Cu/non-Cu ratio = 1.17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1929" y="11601450"/>
            <a:ext cx="1813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 Analysis is preliminary and does not account for changes in decay time due to property change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E8FF-2B72-42E7-A3C2-B3A6AEB52B46}" type="datetime1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-- 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Maximum Voltage and Magnetic Length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54" y="3148487"/>
            <a:ext cx="10183986" cy="76379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46958" y="2886281"/>
            <a:ext cx="348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Sensitivity to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endParaRPr lang="en-US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422" y="3148487"/>
            <a:ext cx="10183986" cy="7637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834705" y="2886281"/>
            <a:ext cx="3427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Sensitivity to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mag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7012" y="9697031"/>
            <a:ext cx="4484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 Assumptions:</a:t>
            </a:r>
          </a:p>
          <a:p>
            <a:r>
              <a:rPr lang="en-US" dirty="0" smtClean="0"/>
              <a:t>B =16 T</a:t>
            </a:r>
          </a:p>
          <a:p>
            <a:r>
              <a:rPr lang="en-US" dirty="0" smtClean="0"/>
              <a:t>RRR = 150</a:t>
            </a:r>
          </a:p>
          <a:p>
            <a:r>
              <a:rPr lang="en-US" dirty="0" smtClean="0"/>
              <a:t>Cu/non-Cu ratio = 1.17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51929" y="11601450"/>
            <a:ext cx="1813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 Analysis is preliminary and does not account for changes in decay time due to property change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92629" y="2699657"/>
            <a:ext cx="21792747" cy="9409793"/>
          </a:xfrm>
        </p:spPr>
        <p:txBody>
          <a:bodyPr>
            <a:normAutofit/>
          </a:bodyPr>
          <a:lstStyle/>
          <a:p>
            <a:r>
              <a:rPr lang="en-US" dirty="0" smtClean="0"/>
              <a:t>For CDR analysis conductor assumptions are based on Bruker OST RRP 108/127 1.1 mm diameter test strand (HiLumi</a:t>
            </a:r>
            <a:r>
              <a:rPr lang="en-US" dirty="0"/>
              <a:t>-</a:t>
            </a:r>
            <a:r>
              <a:rPr lang="en-US" dirty="0" smtClean="0"/>
              <a:t>1.1)</a:t>
            </a:r>
            <a:endParaRPr lang="en-US" sz="5400" dirty="0" smtClean="0"/>
          </a:p>
          <a:p>
            <a:r>
              <a:rPr lang="en-US" dirty="0" smtClean="0"/>
              <a:t>Analysis has also been performed with conductor assumptions from </a:t>
            </a:r>
            <a:r>
              <a:rPr lang="en-US" dirty="0" err="1" smtClean="0"/>
              <a:t>HEPdipo</a:t>
            </a:r>
            <a:r>
              <a:rPr lang="en-US" dirty="0" smtClean="0"/>
              <a:t> </a:t>
            </a:r>
            <a:r>
              <a:rPr lang="en-US" dirty="0" smtClean="0"/>
              <a:t>for comparison with CERN results</a:t>
            </a:r>
          </a:p>
          <a:p>
            <a:r>
              <a:rPr lang="en-US" dirty="0" smtClean="0"/>
              <a:t>Use of HiLumi-1.1 strand for CDR to have a realistic / conservative baseline but not meant to be a decision on choice of conductor at this point</a:t>
            </a:r>
          </a:p>
          <a:p>
            <a:r>
              <a:rPr lang="en-US" dirty="0" smtClean="0"/>
              <a:t>Further analysis and optimization is required before final selection of conductor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46" y="3395227"/>
            <a:ext cx="10258753" cy="7694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2980" y="7608645"/>
            <a:ext cx="3702835" cy="776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Non</a:t>
            </a:r>
            <a:r>
              <a:rPr lang="en-US" baseline="-25000" dirty="0">
                <a:solidFill>
                  <a:srgbClr val="FF0000"/>
                </a:solidFill>
              </a:rPr>
              <a:t>-Cu</a:t>
            </a:r>
            <a:r>
              <a:rPr lang="en-US" dirty="0">
                <a:solidFill>
                  <a:srgbClr val="FF0000"/>
                </a:solidFill>
              </a:rPr>
              <a:t> = 0.46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681127" y="6148454"/>
            <a:ext cx="183192" cy="16433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314743" y="4022995"/>
            <a:ext cx="3716442" cy="776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33CC"/>
                </a:solidFill>
              </a:rPr>
              <a:t>f</a:t>
            </a:r>
            <a:r>
              <a:rPr lang="en-US" baseline="-25000" dirty="0" err="1">
                <a:solidFill>
                  <a:srgbClr val="0033CC"/>
                </a:solidFill>
              </a:rPr>
              <a:t>Non</a:t>
            </a:r>
            <a:r>
              <a:rPr lang="en-US" baseline="-25000" dirty="0">
                <a:solidFill>
                  <a:srgbClr val="0033CC"/>
                </a:solidFill>
              </a:rPr>
              <a:t>-Cu</a:t>
            </a:r>
            <a:r>
              <a:rPr lang="en-US" dirty="0">
                <a:solidFill>
                  <a:srgbClr val="0033CC"/>
                </a:solidFill>
              </a:rPr>
              <a:t> = 0.50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 bwMode="auto">
          <a:xfrm flipH="1" flipV="1">
            <a:off x="3542980" y="4286121"/>
            <a:ext cx="771763" cy="1808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742790" y="5902190"/>
            <a:ext cx="3716442" cy="776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f</a:t>
            </a:r>
            <a:r>
              <a:rPr lang="en-US" baseline="-25000" dirty="0" err="1">
                <a:solidFill>
                  <a:srgbClr val="7030A0"/>
                </a:solidFill>
              </a:rPr>
              <a:t>Non</a:t>
            </a:r>
            <a:r>
              <a:rPr lang="en-US" baseline="-25000" dirty="0">
                <a:solidFill>
                  <a:srgbClr val="7030A0"/>
                </a:solidFill>
              </a:rPr>
              <a:t>-Cu</a:t>
            </a:r>
            <a:r>
              <a:rPr lang="en-US" dirty="0">
                <a:solidFill>
                  <a:srgbClr val="7030A0"/>
                </a:solidFill>
              </a:rPr>
              <a:t> = 0.53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8274056" y="6885215"/>
            <a:ext cx="732768" cy="4075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Current Assumptions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593" y="3395228"/>
            <a:ext cx="10326098" cy="7744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0132" y="3104130"/>
            <a:ext cx="9866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Critical Current for 1.1 mm Diameter Wire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71624" y="3104130"/>
            <a:ext cx="7462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Non-Cu Critical Current Density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552" y="11404504"/>
            <a:ext cx="14590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 Lower performing conductor is used as reference for this stage of the design</a:t>
            </a:r>
          </a:p>
          <a:p>
            <a:r>
              <a:rPr lang="en-US" i="1" dirty="0" smtClean="0"/>
              <a:t>* Goal is to achieve higher performance from the conductor</a:t>
            </a:r>
          </a:p>
        </p:txBody>
      </p:sp>
    </p:spTree>
    <p:extLst>
      <p:ext uri="{BB962C8B-B14F-4D97-AF65-F5344CB8AC3E}">
        <p14:creationId xmlns:p14="http://schemas.microsoft.com/office/powerpoint/2010/main" val="25364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818606" y="2662030"/>
            <a:ext cx="22533428" cy="3270655"/>
          </a:xfrm>
        </p:spPr>
        <p:txBody>
          <a:bodyPr>
            <a:normAutofit/>
          </a:bodyPr>
          <a:lstStyle/>
          <a:p>
            <a:r>
              <a:rPr lang="en-US" sz="4800" dirty="0"/>
              <a:t>Scaling law from </a:t>
            </a:r>
            <a:r>
              <a:rPr lang="en-US" sz="4800" dirty="0" err="1"/>
              <a:t>HEPdipo</a:t>
            </a:r>
            <a:r>
              <a:rPr lang="en-US" sz="4800" dirty="0"/>
              <a:t> paper is used (</a:t>
            </a:r>
            <a:r>
              <a:rPr lang="en-US" sz="4000" i="1" dirty="0"/>
              <a:t>IEEE TRANSACTIONS ON APPLIED SUPERCONDUCTIVITY, VOL. 29, NO. 5, AUGUST 2019 4001405</a:t>
            </a:r>
            <a:r>
              <a:rPr lang="en-US" sz="4800" dirty="0"/>
              <a:t>)</a:t>
            </a:r>
          </a:p>
          <a:p>
            <a:r>
              <a:rPr lang="en-US" sz="4800" dirty="0" smtClean="0"/>
              <a:t>Fit </a:t>
            </a:r>
            <a:r>
              <a:rPr lang="en-US" sz="4800" dirty="0"/>
              <a:t>parameters are derived for OST 108/127 1.1 mm </a:t>
            </a:r>
            <a:r>
              <a:rPr lang="en-US" sz="4800" dirty="0" smtClean="0"/>
              <a:t>strand using 4.2 K transport current measurements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Critical Current Density Scaling Relation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01486" y="6654957"/>
            <a:ext cx="10498636" cy="4526441"/>
            <a:chOff x="2994895" y="1609725"/>
            <a:chExt cx="4676775" cy="17430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4895" y="1609725"/>
              <a:ext cx="4676775" cy="9048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4266" y="2389801"/>
              <a:ext cx="962025" cy="28575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3307172" y="2734852"/>
              <a:ext cx="998742" cy="329073"/>
              <a:chOff x="1271587" y="4953000"/>
              <a:chExt cx="998742" cy="32907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1587" y="4953000"/>
                <a:ext cx="352425" cy="24765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2154" y="4967748"/>
                <a:ext cx="638175" cy="314325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6125" y="3067050"/>
              <a:ext cx="2047875" cy="285750"/>
            </a:xfrm>
            <a:prstGeom prst="rect">
              <a:avLst/>
            </a:prstGeom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979709"/>
              </p:ext>
            </p:extLst>
          </p:nvPr>
        </p:nvGraphicFramePr>
        <p:xfrm>
          <a:off x="12954000" y="6492137"/>
          <a:ext cx="10644554" cy="512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360329980"/>
                    </a:ext>
                  </a:extLst>
                </a:gridCol>
                <a:gridCol w="3406987">
                  <a:extLst>
                    <a:ext uri="{9D8B030D-6E8A-4147-A177-3AD203B41FA5}">
                      <a16:colId xmlns:a16="http://schemas.microsoft.com/office/drawing/2014/main" val="3862984913"/>
                    </a:ext>
                  </a:extLst>
                </a:gridCol>
                <a:gridCol w="2817967">
                  <a:extLst>
                    <a:ext uri="{9D8B030D-6E8A-4147-A177-3AD203B41FA5}">
                      <a16:colId xmlns:a16="http://schemas.microsoft.com/office/drawing/2014/main" val="863158568"/>
                    </a:ext>
                  </a:extLst>
                </a:gridCol>
              </a:tblGrid>
              <a:tr h="853446">
                <a:tc gridSpan="3"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Critical</a:t>
                      </a:r>
                      <a:r>
                        <a:rPr lang="en-US" sz="4400" baseline="0" dirty="0" smtClean="0"/>
                        <a:t> Current Density Fit Parameters</a:t>
                      </a:r>
                      <a:endParaRPr lang="de-CH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96458"/>
                  </a:ext>
                </a:extLst>
              </a:tr>
              <a:tr h="853446">
                <a:tc>
                  <a:txBody>
                    <a:bodyPr/>
                    <a:lstStyle/>
                    <a:p>
                      <a:pPr algn="l" fontAlgn="b"/>
                      <a:r>
                        <a:rPr lang="en-US" sz="4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  <a:endParaRPr lang="en-US" sz="4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HiLumi</a:t>
                      </a:r>
                      <a:r>
                        <a:rPr lang="en-US" sz="4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-1.1</a:t>
                      </a:r>
                    </a:p>
                  </a:txBody>
                  <a:tcPr marL="19050" marR="19050" marT="1905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HEPdipo</a:t>
                      </a:r>
                      <a:endParaRPr lang="en-US" sz="48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64928"/>
                  </a:ext>
                </a:extLst>
              </a:tr>
              <a:tr h="853446">
                <a:tc>
                  <a:txBody>
                    <a:bodyPr/>
                    <a:lstStyle/>
                    <a:p>
                      <a:pPr algn="l" fontAlgn="b"/>
                      <a:r>
                        <a:rPr lang="en-US" sz="4800" u="none" strike="noStrike" dirty="0">
                          <a:effectLst/>
                        </a:rPr>
                        <a:t>C0 [AT/mm2]</a:t>
                      </a:r>
                      <a:endParaRPr lang="en-US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800" u="none" strike="noStrike" dirty="0">
                          <a:effectLst/>
                        </a:rPr>
                        <a:t>223900</a:t>
                      </a:r>
                      <a:endParaRPr lang="en-US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800" u="none" strike="noStrike" dirty="0">
                          <a:effectLst/>
                        </a:rPr>
                        <a:t>255230</a:t>
                      </a:r>
                      <a:endParaRPr lang="en-US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extLst>
                  <a:ext uri="{0D108BD9-81ED-4DB2-BD59-A6C34878D82A}">
                    <a16:rowId xmlns:a16="http://schemas.microsoft.com/office/drawing/2014/main" val="2705201137"/>
                  </a:ext>
                </a:extLst>
              </a:tr>
              <a:tr h="853446">
                <a:tc>
                  <a:txBody>
                    <a:bodyPr/>
                    <a:lstStyle/>
                    <a:p>
                      <a:pPr algn="l" fontAlgn="b"/>
                      <a:r>
                        <a:rPr lang="en-US" sz="4800" u="none" strike="noStrike" dirty="0">
                          <a:effectLst/>
                        </a:rPr>
                        <a:t>Tc0 [K]</a:t>
                      </a:r>
                      <a:endParaRPr lang="en-US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800" u="none" strike="noStrike" dirty="0">
                          <a:effectLst/>
                        </a:rPr>
                        <a:t>16.0</a:t>
                      </a:r>
                      <a:endParaRPr lang="en-US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800" u="none" strike="noStrike" dirty="0">
                          <a:effectLst/>
                        </a:rPr>
                        <a:t>16.0</a:t>
                      </a:r>
                      <a:endParaRPr lang="en-US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extLst>
                  <a:ext uri="{0D108BD9-81ED-4DB2-BD59-A6C34878D82A}">
                    <a16:rowId xmlns:a16="http://schemas.microsoft.com/office/drawing/2014/main" val="183194412"/>
                  </a:ext>
                </a:extLst>
              </a:tr>
              <a:tr h="853446">
                <a:tc>
                  <a:txBody>
                    <a:bodyPr/>
                    <a:lstStyle/>
                    <a:p>
                      <a:pPr algn="l" fontAlgn="b"/>
                      <a:r>
                        <a:rPr lang="en-US" sz="4800" u="none" strike="noStrike" dirty="0">
                          <a:effectLst/>
                        </a:rPr>
                        <a:t>Bc0 [T]</a:t>
                      </a:r>
                      <a:endParaRPr lang="en-US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800" u="none" strike="noStrike" dirty="0">
                          <a:effectLst/>
                        </a:rPr>
                        <a:t>29.8</a:t>
                      </a:r>
                      <a:endParaRPr lang="en-US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800" u="none" strike="noStrike" dirty="0">
                          <a:effectLst/>
                        </a:rPr>
                        <a:t>28.8</a:t>
                      </a:r>
                      <a:endParaRPr lang="en-US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extLst>
                  <a:ext uri="{0D108BD9-81ED-4DB2-BD59-A6C34878D82A}">
                    <a16:rowId xmlns:a16="http://schemas.microsoft.com/office/drawing/2014/main" val="4165003996"/>
                  </a:ext>
                </a:extLst>
              </a:tr>
              <a:tr h="853446">
                <a:tc>
                  <a:txBody>
                    <a:bodyPr/>
                    <a:lstStyle/>
                    <a:p>
                      <a:pPr algn="l" fontAlgn="b"/>
                      <a:r>
                        <a:rPr lang="el-GR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endParaRPr lang="en-US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  <a:endParaRPr lang="en-US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  <a:endParaRPr lang="en-US" sz="4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0" anchor="b"/>
                </a:tc>
                <a:extLst>
                  <a:ext uri="{0D108BD9-81ED-4DB2-BD59-A6C34878D82A}">
                    <a16:rowId xmlns:a16="http://schemas.microsoft.com/office/drawing/2014/main" val="401485568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68B03-CB6D-4223-ADC2-D0A1BA46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0B64E-9875-4BB0-B2CB-EAE9F000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DDC4D-69D7-453D-8525-C12211211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904" y="2780527"/>
            <a:ext cx="14522533" cy="86494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 options using 2 double-layers per pole were studied </a:t>
            </a:r>
            <a:r>
              <a:rPr lang="en-US" dirty="0"/>
              <a:t>[1]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Two graded designs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New cable (HF) + LD1 (LF)</a:t>
            </a:r>
          </a:p>
          <a:p>
            <a:pPr lvl="2"/>
            <a:r>
              <a:rPr lang="en-US" dirty="0"/>
              <a:t>LD1 (HF) + “MQXF-type” (LF)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One non-graded design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New high-aspect-ratio Rutherford cable </a:t>
            </a:r>
          </a:p>
          <a:p>
            <a:pPr lvl="3"/>
            <a:r>
              <a:rPr lang="en-US" dirty="0"/>
              <a:t>26.2×1.95 mm cable</a:t>
            </a:r>
          </a:p>
          <a:p>
            <a:pPr lvl="3"/>
            <a:r>
              <a:rPr lang="en-US" dirty="0"/>
              <a:t>44×1.1 mm FCC strands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All 3 design options met the specs</a:t>
            </a:r>
          </a:p>
          <a:p>
            <a:pPr lvl="1"/>
            <a:r>
              <a:rPr lang="en-US" dirty="0"/>
              <a:t>Grading was perceived as a technological </a:t>
            </a:r>
            <a:r>
              <a:rPr lang="en-US" dirty="0" smtClean="0"/>
              <a:t>risk and was not pursued further</a:t>
            </a:r>
          </a:p>
          <a:p>
            <a:r>
              <a:rPr lang="en-US" dirty="0" smtClean="0"/>
              <a:t>A design option with 3 double-layers per pole was also developed [2]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3FE4BE-B6F9-4DE5-80BA-B1552994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HEPdipo</a:t>
            </a:r>
            <a:r>
              <a:rPr lang="en-US" dirty="0" smtClean="0"/>
              <a:t> Block Coil Designs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1172AD-7266-431B-9749-5C6B75B7B7B9}"/>
              </a:ext>
            </a:extLst>
          </p:cNvPr>
          <p:cNvSpPr/>
          <p:nvPr/>
        </p:nvSpPr>
        <p:spPr>
          <a:xfrm>
            <a:off x="568778" y="10962206"/>
            <a:ext cx="173926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>
              <a:tabLst>
                <a:tab pos="398463" algn="l"/>
              </a:tabLst>
            </a:pPr>
            <a:r>
              <a:rPr lang="en-US" sz="2400" dirty="0"/>
              <a:t> [</a:t>
            </a:r>
            <a:r>
              <a:rPr lang="en-US" sz="2400" dirty="0" smtClean="0"/>
              <a:t>1] P</a:t>
            </a:r>
            <a:r>
              <a:rPr lang="en-US" sz="2400" dirty="0"/>
              <a:t>. Bruzzone </a:t>
            </a:r>
            <a:r>
              <a:rPr lang="en-US" sz="2400" i="1" dirty="0"/>
              <a:t>et al.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sz="2400" dirty="0"/>
              <a:t>"Conceptual design of a large aperture dipole for testing of cables and insert coils at high field", </a:t>
            </a:r>
            <a:r>
              <a:rPr lang="en-US" sz="2400" i="1" dirty="0"/>
              <a:t>IEEE Trans. Appl. </a:t>
            </a:r>
            <a:r>
              <a:rPr lang="en-US" sz="2400" i="1" dirty="0" err="1"/>
              <a:t>Supercond</a:t>
            </a:r>
            <a:r>
              <a:rPr lang="en-US" sz="2400" i="1" dirty="0"/>
              <a:t>., </a:t>
            </a:r>
            <a:r>
              <a:rPr lang="en-US" sz="2400" dirty="0"/>
              <a:t>vol. 28, no. 3, 2018, </a:t>
            </a:r>
            <a:r>
              <a:rPr lang="de-CH" sz="2400" dirty="0"/>
              <a:t>Art. </a:t>
            </a:r>
            <a:r>
              <a:rPr lang="de-CH" sz="2400" dirty="0" err="1"/>
              <a:t>no</a:t>
            </a:r>
            <a:r>
              <a:rPr lang="de-CH" sz="2400" dirty="0"/>
              <a:t>. 4005505</a:t>
            </a:r>
            <a:r>
              <a:rPr lang="de-CH" sz="2400" dirty="0" smtClean="0"/>
              <a:t>.</a:t>
            </a:r>
          </a:p>
          <a:p>
            <a:pPr marL="398463" indent="-398463">
              <a:tabLst>
                <a:tab pos="398463" algn="l"/>
              </a:tabLst>
            </a:pPr>
            <a:r>
              <a:rPr lang="de-CH" sz="2400" dirty="0" smtClean="0"/>
              <a:t>[2] </a:t>
            </a:r>
            <a:r>
              <a:rPr lang="de-CH" sz="2400" i="1" dirty="0" smtClean="0"/>
              <a:t>X. Sarasola et al., </a:t>
            </a:r>
            <a:r>
              <a:rPr lang="en-US" sz="2400" dirty="0" smtClean="0"/>
              <a:t>“Magnetic and Mechanical Design of a 15-T Large Aperture Dipole Magnet for Cable Testing", </a:t>
            </a:r>
            <a:r>
              <a:rPr lang="en-US" sz="2400" i="1" dirty="0"/>
              <a:t>IEEE Trans. Appl. </a:t>
            </a:r>
            <a:r>
              <a:rPr lang="en-US" sz="2400" i="1" dirty="0" err="1"/>
              <a:t>Supercond</a:t>
            </a:r>
            <a:r>
              <a:rPr lang="en-US" sz="2400" i="1" dirty="0"/>
              <a:t>., </a:t>
            </a:r>
            <a:r>
              <a:rPr lang="en-US" sz="2400" dirty="0"/>
              <a:t>vol. </a:t>
            </a:r>
            <a:r>
              <a:rPr lang="en-US" sz="2400" dirty="0" smtClean="0"/>
              <a:t>29, </a:t>
            </a:r>
            <a:r>
              <a:rPr lang="en-US" sz="2400" dirty="0"/>
              <a:t>no. </a:t>
            </a:r>
            <a:r>
              <a:rPr lang="en-US" sz="2400" dirty="0" smtClean="0"/>
              <a:t>5, 2019, </a:t>
            </a:r>
            <a:r>
              <a:rPr lang="de-CH" sz="2400" dirty="0"/>
              <a:t>Art. no. </a:t>
            </a:r>
            <a:r>
              <a:rPr lang="de-CH" sz="2400" dirty="0" smtClean="0"/>
              <a:t>4001405.</a:t>
            </a:r>
            <a:endParaRPr lang="de-CH" sz="2400" dirty="0"/>
          </a:p>
          <a:p>
            <a:pPr marL="398463" indent="-398463">
              <a:tabLst>
                <a:tab pos="398463" algn="l"/>
              </a:tabLst>
            </a:pPr>
            <a:endParaRPr lang="de-CH" sz="24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3F0843-3A84-4F02-80B6-6B9E772E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684" y="7233561"/>
            <a:ext cx="7232904" cy="37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F57D00-C93E-4622-82C4-792211610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2282" y="2758276"/>
            <a:ext cx="7232124" cy="41193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61428" y="2251438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Graded Design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830801" y="6668023"/>
            <a:ext cx="3964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 Graded Design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HEPdipo</a:t>
            </a:r>
            <a:r>
              <a:rPr lang="en-US" dirty="0" smtClean="0"/>
              <a:t> Option </a:t>
            </a:r>
            <a:r>
              <a:rPr lang="en-US" dirty="0"/>
              <a:t>1: FCC (HF) + LD1 (LF)</a:t>
            </a:r>
            <a:endParaRPr lang="en-US" dirty="0">
              <a:solidFill>
                <a:srgbClr val="000099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551040" y="2393504"/>
          <a:ext cx="6480720" cy="606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148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Operational (85% × short</a:t>
                      </a:r>
                      <a:r>
                        <a:rPr lang="en-US" sz="2800" baseline="0" dirty="0"/>
                        <a:t> sample)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480">
                <a:tc gridSpan="2">
                  <a:txBody>
                    <a:bodyPr/>
                    <a:lstStyle/>
                    <a:p>
                      <a:r>
                        <a:rPr lang="en-US" sz="2800" dirty="0" err="1"/>
                        <a:t>I</a:t>
                      </a:r>
                      <a:r>
                        <a:rPr lang="en-US" sz="2800" baseline="-25000" dirty="0" err="1"/>
                        <a:t>op</a:t>
                      </a:r>
                      <a:endParaRPr lang="de-CH" sz="2800" baseline="-250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14.4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kA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480">
                <a:tc gridSpan="2">
                  <a:txBody>
                    <a:bodyPr/>
                    <a:lstStyle/>
                    <a:p>
                      <a:r>
                        <a:rPr lang="en-US" sz="2800" baseline="0" dirty="0" err="1"/>
                        <a:t>B</a:t>
                      </a:r>
                      <a:r>
                        <a:rPr lang="en-US" sz="2800" baseline="-25000" dirty="0" err="1"/>
                        <a:t>center</a:t>
                      </a:r>
                      <a:r>
                        <a:rPr lang="en-US" sz="2800" baseline="-25000" dirty="0"/>
                        <a:t> test well</a:t>
                      </a:r>
                      <a:endParaRPr lang="de-CH" sz="2800" baseline="-250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15.26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480">
                <a:tc gridSpan="2">
                  <a:txBody>
                    <a:bodyPr/>
                    <a:lstStyle/>
                    <a:p>
                      <a:r>
                        <a:rPr lang="en-US" sz="2800" dirty="0"/>
                        <a:t>Max B (HF grade)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15.69 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4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Max B (LF grade)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14.18 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4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/>
                        <a:t>Stored e</a:t>
                      </a:r>
                      <a:r>
                        <a:rPr lang="en-US" sz="2800" dirty="0"/>
                        <a:t>nergy</a:t>
                      </a:r>
                      <a:r>
                        <a:rPr lang="en-US" sz="2800" baseline="30000" dirty="0"/>
                        <a:t>*</a:t>
                      </a:r>
                      <a:endParaRPr lang="de-CH" sz="2800" baseline="300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1.3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MJ/m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800" baseline="0" dirty="0"/>
                        <a:t>Lorentz </a:t>
                      </a:r>
                      <a:r>
                        <a:rPr lang="de-CH" sz="2800" baseline="0" dirty="0" err="1"/>
                        <a:t>forces</a:t>
                      </a:r>
                      <a:endParaRPr lang="de-CH" sz="2800" baseline="0" dirty="0"/>
                    </a:p>
                  </a:txBody>
                  <a:tcPr marL="182880" marR="182880" marT="91440" marB="91440"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Total </a:t>
                      </a:r>
                      <a:r>
                        <a:rPr lang="en-US" sz="2800" dirty="0" err="1"/>
                        <a:t>F</a:t>
                      </a:r>
                      <a:r>
                        <a:rPr lang="en-US" sz="2800" baseline="-25000" dirty="0" err="1"/>
                        <a:t>x</a:t>
                      </a:r>
                      <a:r>
                        <a:rPr lang="en-US" sz="2800" baseline="30000" dirty="0"/>
                        <a:t>*</a:t>
                      </a:r>
                      <a:endParaRPr lang="de-CH" sz="2800" baseline="30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+12.8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MN/m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48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Total </a:t>
                      </a:r>
                      <a:r>
                        <a:rPr lang="en-US" sz="2800" dirty="0" err="1"/>
                        <a:t>F</a:t>
                      </a:r>
                      <a:r>
                        <a:rPr lang="en-US" sz="2800" baseline="-25000" dirty="0" err="1"/>
                        <a:t>y</a:t>
                      </a:r>
                      <a:r>
                        <a:rPr lang="en-US" sz="2800" baseline="30000" dirty="0"/>
                        <a:t>*</a:t>
                      </a:r>
                      <a:endParaRPr lang="de-CH" sz="2800" baseline="30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-7.1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MN/m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148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Total </a:t>
                      </a:r>
                      <a:r>
                        <a:rPr lang="en-US" sz="2800" dirty="0" err="1"/>
                        <a:t>F</a:t>
                      </a:r>
                      <a:r>
                        <a:rPr lang="en-US" sz="2800" baseline="-25000" dirty="0" err="1"/>
                        <a:t>z</a:t>
                      </a:r>
                      <a:r>
                        <a:rPr lang="en-US" sz="2800" baseline="30000" dirty="0"/>
                        <a:t>*</a:t>
                      </a:r>
                      <a:endParaRPr lang="de-CH" sz="2800" baseline="30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N/A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551040" y="9316656"/>
          <a:ext cx="6641296" cy="272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4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Required cable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48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Area per quadrant</a:t>
                      </a:r>
                      <a:endParaRPr lang="de-CH" sz="2800" baseline="-25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6415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mm</a:t>
                      </a:r>
                      <a:r>
                        <a:rPr lang="en-US" sz="2800" baseline="30000" dirty="0"/>
                        <a:t>2</a:t>
                      </a:r>
                      <a:endParaRPr lang="de-CH" sz="2800" baseline="300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48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HF length required</a:t>
                      </a:r>
                      <a:r>
                        <a:rPr lang="en-US" sz="2800" baseline="30000" dirty="0"/>
                        <a:t>**</a:t>
                      </a:r>
                      <a:endParaRPr lang="de-CH" sz="2800" baseline="30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265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480">
                <a:tc>
                  <a:txBody>
                    <a:bodyPr/>
                    <a:lstStyle/>
                    <a:p>
                      <a:r>
                        <a:rPr lang="en-US" sz="2800" dirty="0"/>
                        <a:t>LF </a:t>
                      </a:r>
                      <a:r>
                        <a:rPr lang="en-US" sz="2800" baseline="0" dirty="0"/>
                        <a:t>length required</a:t>
                      </a:r>
                      <a:r>
                        <a:rPr lang="en-US" sz="2800" baseline="30000" dirty="0"/>
                        <a:t>**</a:t>
                      </a:r>
                      <a:endParaRPr lang="de-CH" sz="2800" baseline="30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1001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695056" y="12101922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/>
              <a:t>**</a:t>
            </a:r>
            <a:r>
              <a:rPr lang="en-US" sz="2800" dirty="0"/>
              <a:t>Refers to the whole magnet</a:t>
            </a:r>
            <a:endParaRPr lang="de-CH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695057" y="8487334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/>
              <a:t>*</a:t>
            </a:r>
            <a:r>
              <a:rPr lang="en-US" sz="2800" dirty="0"/>
              <a:t>Per quadrant</a:t>
            </a:r>
            <a:endParaRPr lang="de-CH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5697199" y="8487335"/>
            <a:ext cx="503980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i="1" dirty="0"/>
              <a:t>E. </a:t>
            </a:r>
            <a:r>
              <a:rPr lang="en-US" sz="2800" i="1" dirty="0" err="1"/>
              <a:t>Rochepault</a:t>
            </a:r>
            <a:r>
              <a:rPr lang="en-US" sz="2800" i="1" dirty="0"/>
              <a:t>, X. Sarasola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507F3-F5CA-4DC5-B208-0BC1825ABBB0}"/>
              </a:ext>
            </a:extLst>
          </p:cNvPr>
          <p:cNvSpPr txBox="1"/>
          <p:nvPr/>
        </p:nvSpPr>
        <p:spPr>
          <a:xfrm>
            <a:off x="11353798" y="9440951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Goals and main features</a:t>
            </a:r>
            <a:r>
              <a:rPr lang="en-US" sz="3200" dirty="0"/>
              <a:t>: </a:t>
            </a:r>
          </a:p>
          <a:p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Small coil volume, good margin to quench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Reuse LD1 cable units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3200" dirty="0">
                <a:solidFill>
                  <a:srgbClr val="FF0000"/>
                </a:solidFill>
              </a:rPr>
              <a:t>low Cu/Sc in low field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Challenging mechanics, protection, fabrication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560A8-7EF9-44DE-88E1-52F42A0EB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934" y="2385027"/>
            <a:ext cx="10425064" cy="593801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551040" y="2393504"/>
          <a:ext cx="6480720" cy="537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148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Operational (85% × short</a:t>
                      </a:r>
                      <a:r>
                        <a:rPr lang="en-US" sz="2800" baseline="0" dirty="0"/>
                        <a:t> sample)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480">
                <a:tc gridSpan="2">
                  <a:txBody>
                    <a:bodyPr/>
                    <a:lstStyle/>
                    <a:p>
                      <a:r>
                        <a:rPr lang="en-US" sz="2800" dirty="0" err="1"/>
                        <a:t>I</a:t>
                      </a:r>
                      <a:r>
                        <a:rPr lang="en-US" sz="2800" baseline="-25000" dirty="0" err="1"/>
                        <a:t>op</a:t>
                      </a:r>
                      <a:endParaRPr lang="de-CH" sz="2800" baseline="-250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13.5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kA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480">
                <a:tc gridSpan="2">
                  <a:txBody>
                    <a:bodyPr/>
                    <a:lstStyle/>
                    <a:p>
                      <a:r>
                        <a:rPr lang="en-US" sz="2800" baseline="0" dirty="0" err="1"/>
                        <a:t>B</a:t>
                      </a:r>
                      <a:r>
                        <a:rPr lang="en-US" sz="2800" baseline="-25000" dirty="0" err="1"/>
                        <a:t>center</a:t>
                      </a:r>
                      <a:r>
                        <a:rPr lang="en-US" sz="2800" baseline="-25000" dirty="0"/>
                        <a:t> test well</a:t>
                      </a:r>
                      <a:endParaRPr lang="de-CH" sz="2800" baseline="-250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15.06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480">
                <a:tc gridSpan="2">
                  <a:txBody>
                    <a:bodyPr/>
                    <a:lstStyle/>
                    <a:p>
                      <a:r>
                        <a:rPr lang="en-US" sz="2800" dirty="0"/>
                        <a:t>Max B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15.51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4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/>
                        <a:t>Stored e</a:t>
                      </a:r>
                      <a:r>
                        <a:rPr lang="en-US" sz="2800" dirty="0"/>
                        <a:t>nergy</a:t>
                      </a:r>
                      <a:r>
                        <a:rPr lang="en-US" sz="2800" baseline="30000" dirty="0"/>
                        <a:t>*</a:t>
                      </a:r>
                      <a:endParaRPr lang="de-CH" sz="2800" baseline="300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1.5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MJ/m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800" baseline="0" dirty="0"/>
                        <a:t>Lorentz </a:t>
                      </a:r>
                      <a:r>
                        <a:rPr lang="de-CH" sz="2800" baseline="0" dirty="0" err="1"/>
                        <a:t>forces</a:t>
                      </a:r>
                      <a:endParaRPr lang="de-CH" sz="2800" baseline="0" dirty="0"/>
                    </a:p>
                  </a:txBody>
                  <a:tcPr marL="182880" marR="182880" marT="91440" marB="91440"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Total </a:t>
                      </a:r>
                      <a:r>
                        <a:rPr lang="en-US" sz="2800" dirty="0" err="1"/>
                        <a:t>F</a:t>
                      </a:r>
                      <a:r>
                        <a:rPr lang="en-US" sz="2800" baseline="-25000" dirty="0" err="1"/>
                        <a:t>x</a:t>
                      </a:r>
                      <a:r>
                        <a:rPr lang="en-US" sz="2800" baseline="30000" dirty="0"/>
                        <a:t>*</a:t>
                      </a:r>
                      <a:endParaRPr lang="de-CH" sz="2800" baseline="30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+12.9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MN/m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48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Total </a:t>
                      </a:r>
                      <a:r>
                        <a:rPr lang="en-US" sz="2800" dirty="0" err="1"/>
                        <a:t>F</a:t>
                      </a:r>
                      <a:r>
                        <a:rPr lang="en-US" sz="2800" baseline="-25000" dirty="0" err="1"/>
                        <a:t>y</a:t>
                      </a:r>
                      <a:r>
                        <a:rPr lang="en-US" sz="2800" baseline="30000" dirty="0"/>
                        <a:t>*</a:t>
                      </a:r>
                      <a:endParaRPr lang="de-CH" sz="2800" baseline="30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-7.5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MN/m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48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Total </a:t>
                      </a:r>
                      <a:r>
                        <a:rPr lang="en-US" sz="2800" dirty="0" err="1"/>
                        <a:t>F</a:t>
                      </a:r>
                      <a:r>
                        <a:rPr lang="en-US" sz="2800" baseline="-25000" dirty="0" err="1"/>
                        <a:t>z</a:t>
                      </a:r>
                      <a:r>
                        <a:rPr lang="en-US" sz="2800" baseline="30000" dirty="0"/>
                        <a:t>*</a:t>
                      </a:r>
                      <a:endParaRPr lang="de-CH" sz="2800" baseline="30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1.5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MN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551040" y="9316656"/>
          <a:ext cx="6480720" cy="2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4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Required cable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48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Area per quadrant</a:t>
                      </a:r>
                      <a:endParaRPr lang="de-CH" sz="2800" baseline="-25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10494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mm</a:t>
                      </a:r>
                      <a:r>
                        <a:rPr lang="en-US" sz="2800" baseline="30000" dirty="0"/>
                        <a:t>2</a:t>
                      </a:r>
                      <a:endParaRPr lang="de-CH" sz="2800" baseline="300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48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Length required</a:t>
                      </a:r>
                      <a:r>
                        <a:rPr lang="en-US" sz="2800" baseline="30000" dirty="0"/>
                        <a:t>**</a:t>
                      </a:r>
                      <a:endParaRPr lang="de-CH" sz="2800" baseline="30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1489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  <a:endParaRPr lang="de-CH" sz="28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695056" y="11415710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/>
              <a:t>**</a:t>
            </a:r>
            <a:r>
              <a:rPr lang="en-US" sz="2800" dirty="0"/>
              <a:t>Refers to the whole magnet</a:t>
            </a:r>
            <a:endParaRPr lang="de-CH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695057" y="7806744"/>
            <a:ext cx="221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/>
              <a:t>*</a:t>
            </a:r>
            <a:r>
              <a:rPr lang="en-US" sz="2800" dirty="0"/>
              <a:t>Per quadrant</a:t>
            </a:r>
            <a:endParaRPr lang="de-CH" sz="2800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HEPdipo</a:t>
            </a:r>
            <a:r>
              <a:rPr lang="en-US" dirty="0" smtClean="0"/>
              <a:t> Option </a:t>
            </a:r>
            <a:r>
              <a:rPr lang="en-US" dirty="0"/>
              <a:t>2: FCC, no grading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29C0E-29F0-4065-9848-09F655D4B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896" y="2310975"/>
            <a:ext cx="10425064" cy="54624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4CE7AC-1BC4-4A1A-BD25-192803FFAC47}"/>
              </a:ext>
            </a:extLst>
          </p:cNvPr>
          <p:cNvSpPr txBox="1"/>
          <p:nvPr/>
        </p:nvSpPr>
        <p:spPr>
          <a:xfrm>
            <a:off x="10952855" y="9316656"/>
            <a:ext cx="9736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Goals and main features</a:t>
            </a:r>
            <a:r>
              <a:rPr lang="en-US" sz="3200" dirty="0"/>
              <a:t>: </a:t>
            </a:r>
          </a:p>
          <a:p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</a:rPr>
              <a:t>Lower stress, easier protection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</a:rPr>
              <a:t>No grading, simpler/faster fabrication with lower risk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+60% conductor volume to achieve field/margin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Increased cable UL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703318-FD6B-4D5C-93B9-32E52ABDDC13}"/>
              </a:ext>
            </a:extLst>
          </p:cNvPr>
          <p:cNvSpPr txBox="1"/>
          <p:nvPr/>
        </p:nvSpPr>
        <p:spPr>
          <a:xfrm>
            <a:off x="15793155" y="8100259"/>
            <a:ext cx="503980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i="1" dirty="0"/>
              <a:t>E. </a:t>
            </a:r>
            <a:r>
              <a:rPr lang="en-US" sz="2800" i="1" dirty="0" err="1"/>
              <a:t>Rochepault</a:t>
            </a:r>
            <a:r>
              <a:rPr lang="en-US" sz="2800" i="1" dirty="0"/>
              <a:t>, X. Sarasola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TFD CDR, June 11,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Arbelaez - Magnetic Layout and Quench Protection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1217" y="2634343"/>
            <a:ext cx="11852555" cy="947510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Advantages of Graded Design</a:t>
            </a:r>
          </a:p>
          <a:p>
            <a:pPr lvl="1"/>
            <a:r>
              <a:rPr lang="en-US" sz="4400" dirty="0" smtClean="0"/>
              <a:t>Less conductor is required / smaller volume</a:t>
            </a:r>
          </a:p>
          <a:p>
            <a:pPr lvl="1"/>
            <a:r>
              <a:rPr lang="en-US" sz="4400" dirty="0" smtClean="0"/>
              <a:t>Lower stored energy</a:t>
            </a:r>
            <a:endParaRPr lang="en-US" sz="4400" dirty="0"/>
          </a:p>
          <a:p>
            <a:r>
              <a:rPr lang="en-US" sz="5400" dirty="0" smtClean="0"/>
              <a:t>Disadvantages of Graded Design</a:t>
            </a:r>
          </a:p>
          <a:p>
            <a:pPr lvl="1"/>
            <a:r>
              <a:rPr lang="en-US" sz="4200" dirty="0" smtClean="0"/>
              <a:t>More complicated mechanics / fabrication</a:t>
            </a:r>
          </a:p>
          <a:p>
            <a:pPr lvl="1"/>
            <a:r>
              <a:rPr lang="en-US" sz="4200" dirty="0" smtClean="0"/>
              <a:t>More challenging quench protection due to high current density in low field conductor</a:t>
            </a:r>
          </a:p>
          <a:p>
            <a:pPr lvl="1"/>
            <a:r>
              <a:rPr lang="en-US" sz="4200" dirty="0" smtClean="0"/>
              <a:t>Need additional splice for each single layer</a:t>
            </a:r>
          </a:p>
          <a:p>
            <a:pPr lvl="2"/>
            <a:r>
              <a:rPr lang="en-US" sz="3800" dirty="0" smtClean="0"/>
              <a:t>Internal splices add significant risk since they are in high field region</a:t>
            </a:r>
          </a:p>
          <a:p>
            <a:pPr lvl="2"/>
            <a:r>
              <a:rPr lang="en-US" sz="3800" dirty="0" smtClean="0"/>
              <a:t>External splices complicate geometry and fabrication also adding risk</a:t>
            </a:r>
          </a:p>
          <a:p>
            <a:r>
              <a:rPr lang="en-US" sz="5400" dirty="0" smtClean="0"/>
              <a:t>Added risk was seen as too high relative to advantages of grading</a:t>
            </a:r>
          </a:p>
          <a:p>
            <a:pPr lvl="1"/>
            <a:endParaRPr lang="en-US" sz="4400" dirty="0"/>
          </a:p>
          <a:p>
            <a:endParaRPr lang="en-US" sz="5400" dirty="0" smtClean="0"/>
          </a:p>
          <a:p>
            <a:endParaRPr lang="en-US" sz="5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Graded Design Was Not Pursued for Test Facility Dipole Magnet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413772" y="2493444"/>
            <a:ext cx="11818688" cy="10071096"/>
            <a:chOff x="12413772" y="2493444"/>
            <a:chExt cx="11818688" cy="100710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" t="9509" r="10200" b="8532"/>
            <a:stretch/>
          </p:blipFill>
          <p:spPr>
            <a:xfrm>
              <a:off x="12413772" y="2493444"/>
              <a:ext cx="9486725" cy="688762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9" t="12484" r="14072" b="9091"/>
            <a:stretch/>
          </p:blipFill>
          <p:spPr>
            <a:xfrm>
              <a:off x="17305866" y="7078140"/>
              <a:ext cx="6926594" cy="54864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8509672" y="6133607"/>
            <a:ext cx="3744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Internal Splice</a:t>
            </a:r>
            <a:endParaRPr lang="en-US" sz="48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0455467" y="3285067"/>
            <a:ext cx="313696" cy="26521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607867" y="6970680"/>
            <a:ext cx="1292630" cy="24103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MT Template 16 by 9 v1" id="{51DE85EA-EC2D-496A-B05F-17C56D2088D1}" vid="{09589915-85EE-40F4-8279-816E127B5120}"/>
    </a:ext>
  </a:extLst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BCMT Template 16 by 9 v1</Template>
  <TotalTime>1135</TotalTime>
  <Words>2407</Words>
  <Application>Microsoft Office PowerPoint</Application>
  <PresentationFormat>Custom</PresentationFormat>
  <Paragraphs>457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Arvo</vt:lpstr>
      <vt:lpstr>Calibri</vt:lpstr>
      <vt:lpstr>Calibri Light</vt:lpstr>
      <vt:lpstr>Courier New</vt:lpstr>
      <vt:lpstr>Franklin Gothic Book</vt:lpstr>
      <vt:lpstr>Times New Roman</vt:lpstr>
      <vt:lpstr>Wingdings</vt:lpstr>
      <vt:lpstr>1_Custom Design</vt:lpstr>
      <vt:lpstr>PowerPoint Presentation</vt:lpstr>
      <vt:lpstr>Presentation Outline</vt:lpstr>
      <vt:lpstr>Conductor Assumptions</vt:lpstr>
      <vt:lpstr>Critical Current Assumptions</vt:lpstr>
      <vt:lpstr>Critical Current Density Scaling Relation</vt:lpstr>
      <vt:lpstr>HEPdipo Block Coil Designs</vt:lpstr>
      <vt:lpstr>HEPdipo Option 1: FCC (HF) + LD1 (LF)</vt:lpstr>
      <vt:lpstr>HEPdipo Option 2: FCC, no grading</vt:lpstr>
      <vt:lpstr>Graded Design Was Not Pursued for Test Facility Dipole Magnet</vt:lpstr>
      <vt:lpstr>Test Facility Dipole Non-Graded Magnetic Layouts</vt:lpstr>
      <vt:lpstr>Magnetic Results for LD and FRESCA II Style Layouts</vt:lpstr>
      <vt:lpstr>Margin Analysis</vt:lpstr>
      <vt:lpstr>HEPdipo Quench Protection Analysis Results</vt:lpstr>
      <vt:lpstr>HEPdipo Quench Protection Analysis Parameters</vt:lpstr>
      <vt:lpstr>Test Facility Dipole: Preliminary Quench Protection Analysis</vt:lpstr>
      <vt:lpstr>Calculated Hot Spot Temperature with Conservative Exponential Model (HEPdipo Case)</vt:lpstr>
      <vt:lpstr>Calculated Hot Spot Temperature with Conservative Exponential Model (Test Facility Dipole)</vt:lpstr>
      <vt:lpstr>Quench Protection Conclusions and Next Steps</vt:lpstr>
      <vt:lpstr>Example Of A Fully Coupled Quench Back Simulation Of A Nb3Sn Undulator In A Dump Resistor Circuit Using ANSYS User Elements</vt:lpstr>
      <vt:lpstr>Conclusions</vt:lpstr>
      <vt:lpstr>Sensitivity to RRR and Cu fraction</vt:lpstr>
      <vt:lpstr>Sensitivity to Maximum Voltage and Magnetic Length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Arbelaez</dc:creator>
  <cp:lastModifiedBy>Diego Arbelaez</cp:lastModifiedBy>
  <cp:revision>120</cp:revision>
  <dcterms:created xsi:type="dcterms:W3CDTF">2020-05-28T15:01:54Z</dcterms:created>
  <dcterms:modified xsi:type="dcterms:W3CDTF">2020-06-11T16:17:28Z</dcterms:modified>
</cp:coreProperties>
</file>