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53" r:id="rId1"/>
  </p:sldMasterIdLst>
  <p:notesMasterIdLst>
    <p:notesMasterId r:id="rId22"/>
  </p:notesMasterIdLst>
  <p:handoutMasterIdLst>
    <p:handoutMasterId r:id="rId23"/>
  </p:handoutMasterIdLst>
  <p:sldIdLst>
    <p:sldId id="256" r:id="rId2"/>
    <p:sldId id="358" r:id="rId3"/>
    <p:sldId id="357" r:id="rId4"/>
    <p:sldId id="359" r:id="rId5"/>
    <p:sldId id="360" r:id="rId6"/>
    <p:sldId id="361" r:id="rId7"/>
    <p:sldId id="369" r:id="rId8"/>
    <p:sldId id="362" r:id="rId9"/>
    <p:sldId id="368" r:id="rId10"/>
    <p:sldId id="370" r:id="rId11"/>
    <p:sldId id="363" r:id="rId12"/>
    <p:sldId id="364" r:id="rId13"/>
    <p:sldId id="365" r:id="rId14"/>
    <p:sldId id="366" r:id="rId15"/>
    <p:sldId id="367" r:id="rId16"/>
    <p:sldId id="371" r:id="rId17"/>
    <p:sldId id="374" r:id="rId18"/>
    <p:sldId id="372" r:id="rId19"/>
    <p:sldId id="373" r:id="rId20"/>
    <p:sldId id="3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Ian Pong" initials="IP" lastIdx="2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F497D"/>
    <a:srgbClr val="1144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15" autoAdjust="0"/>
    <p:restoredTop sz="94807"/>
  </p:normalViewPr>
  <p:slideViewPr>
    <p:cSldViewPr snapToGrid="0" snapToObjects="1">
      <p:cViewPr varScale="1">
        <p:scale>
          <a:sx n="54" d="100"/>
          <a:sy n="54" d="100"/>
        </p:scale>
        <p:origin x="-330" y="-84"/>
      </p:cViewPr>
      <p:guideLst>
        <p:guide orient="horz" pos="4320"/>
        <p:guide pos="7680"/>
      </p:guideLst>
    </p:cSldViewPr>
  </p:slideViewPr>
  <p:notesTextViewPr>
    <p:cViewPr>
      <p:scale>
        <a:sx n="1" d="1"/>
        <a:sy n="1" d="1"/>
      </p:scale>
      <p:origin x="0" y="0"/>
    </p:cViewPr>
  </p:notesTextViewPr>
  <p:notesViewPr>
    <p:cSldViewPr snapToGrid="0" snapToObjects="1">
      <p:cViewPr varScale="1">
        <p:scale>
          <a:sx n="85" d="100"/>
          <a:sy n="85" d="100"/>
        </p:scale>
        <p:origin x="220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B6D4FD-FF72-4225-86D8-493BC3128DDD}" type="datetimeFigureOut">
              <a:rPr lang="en-US" smtClean="0"/>
              <a:t>6/11/2020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79686A-C00E-44AE-BF36-BEF938A1C869}" type="slidenum">
              <a:rPr lang="en-US" smtClean="0"/>
              <a:t>‹#›</a:t>
            </a:fld>
            <a:endParaRPr lang="en-US" dirty="0"/>
          </a:p>
        </p:txBody>
      </p:sp>
    </p:spTree>
    <p:extLst>
      <p:ext uri="{BB962C8B-B14F-4D97-AF65-F5344CB8AC3E}">
        <p14:creationId xmlns:p14="http://schemas.microsoft.com/office/powerpoint/2010/main" val="1657706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80" name="Shape 58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12964464"/>
      </p:ext>
    </p:extLst>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28" name="RGB_White-Seal_White-Mark_SC_Horizontal–400dpi.png" descr="RGB_White-Seal_White-Mark_SC_Horizontal–400dpi.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9570" y="12951502"/>
            <a:ext cx="3140938" cy="527230"/>
          </a:xfrm>
          <a:prstGeom prst="rect">
            <a:avLst/>
          </a:prstGeom>
          <a:ln w="12700">
            <a:miter lim="400000"/>
          </a:ln>
        </p:spPr>
      </p:pic>
      <p:pic>
        <p:nvPicPr>
          <p:cNvPr id="46" name="image4.jpg" descr="image4.jpg">
            <a:extLst>
              <a:ext uri="{FF2B5EF4-FFF2-40B4-BE49-F238E27FC236}">
                <a16:creationId xmlns="" xmlns:a16="http://schemas.microsoft.com/office/drawing/2014/main" id="{57795F10-1D82-EA4B-A09C-054AF45541C0}"/>
              </a:ext>
            </a:extLst>
          </p:cNvPr>
          <p:cNvPicPr>
            <a:picLocks/>
          </p:cNvPicPr>
          <p:nvPr userDrawn="1"/>
        </p:nvPicPr>
        <p:blipFill>
          <a:blip r:embed="rId3">
            <a:alphaModFix amt="40000"/>
            <a:extLst>
              <a:ext uri="{BEBA8EAE-BF5A-486C-A8C5-ECC9F3942E4B}">
                <a14:imgProps xmlns:a14="http://schemas.microsoft.com/office/drawing/2010/main">
                  <a14:imgLayer r:embed="rId4">
                    <a14:imgEffect>
                      <a14:saturation sat="108000"/>
                    </a14:imgEffect>
                    <a14:imgEffect>
                      <a14:brightnessContrast bright="-4000" contrast="23000"/>
                    </a14:imgEffect>
                  </a14:imgLayer>
                </a14:imgProps>
              </a:ext>
            </a:extLst>
          </a:blip>
          <a:stretch>
            <a:fillRect/>
          </a:stretch>
        </p:blipFill>
        <p:spPr>
          <a:xfrm>
            <a:off x="4200" y="0"/>
            <a:ext cx="24375600" cy="12649200"/>
          </a:xfrm>
          <a:prstGeom prst="rect">
            <a:avLst/>
          </a:prstGeom>
          <a:ln w="12700" cap="flat">
            <a:noFill/>
            <a:miter lim="400000"/>
          </a:ln>
          <a:effectLst/>
        </p:spPr>
      </p:pic>
      <p:sp>
        <p:nvSpPr>
          <p:cNvPr id="130" name="Rectangle"/>
          <p:cNvSpPr/>
          <p:nvPr/>
        </p:nvSpPr>
        <p:spPr>
          <a:xfrm>
            <a:off x="4200" y="7428530"/>
            <a:ext cx="24375600" cy="5261330"/>
          </a:xfrm>
          <a:prstGeom prst="rect">
            <a:avLst/>
          </a:prstGeom>
          <a:gradFill>
            <a:gsLst>
              <a:gs pos="0">
                <a:srgbClr val="1F497D"/>
              </a:gs>
              <a:gs pos="100000">
                <a:schemeClr val="accent3">
                  <a:alpha val="48000"/>
                </a:schemeClr>
              </a:gs>
            </a:gsLst>
            <a:lin ang="16200000"/>
          </a:gradFill>
          <a:ln w="12700">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dirty="0"/>
          </a:p>
        </p:txBody>
      </p:sp>
      <p:sp>
        <p:nvSpPr>
          <p:cNvPr id="131" name="Body Level One…"/>
          <p:cNvSpPr txBox="1">
            <a:spLocks noGrp="1"/>
          </p:cNvSpPr>
          <p:nvPr>
            <p:ph type="body" sz="quarter" idx="1"/>
          </p:nvPr>
        </p:nvSpPr>
        <p:spPr>
          <a:xfrm>
            <a:off x="3965574" y="8229600"/>
            <a:ext cx="16452852" cy="3886940"/>
          </a:xfrm>
          <a:prstGeom prst="rect">
            <a:avLst/>
          </a:prstGeom>
        </p:spPr>
        <p:txBody>
          <a:bodyPr anchor="ctr"/>
          <a:lstStyle>
            <a:lvl1pPr marL="0" indent="0" algn="ctr">
              <a:buSzTx/>
              <a:buFontTx/>
              <a:buNone/>
              <a:defRPr sz="4800">
                <a:solidFill>
                  <a:srgbClr val="FFFFFF"/>
                </a:solidFill>
                <a:latin typeface="Franklin Gothic Book"/>
                <a:ea typeface="Franklin Gothic Book"/>
                <a:cs typeface="Franklin Gothic Book"/>
                <a:sym typeface="Franklin Gothic Book"/>
              </a:defRPr>
            </a:lvl1pPr>
            <a:lvl2pPr marL="0" indent="0" algn="ctr">
              <a:buSzTx/>
              <a:buFontTx/>
              <a:buNone/>
              <a:defRPr sz="4800">
                <a:solidFill>
                  <a:srgbClr val="FFFFFF"/>
                </a:solidFill>
                <a:latin typeface="Franklin Gothic Book"/>
                <a:ea typeface="Franklin Gothic Book"/>
                <a:cs typeface="Franklin Gothic Book"/>
                <a:sym typeface="Franklin Gothic Book"/>
              </a:defRPr>
            </a:lvl2pPr>
            <a:lvl3pPr marL="0" indent="0" algn="ctr">
              <a:buSzTx/>
              <a:buFontTx/>
              <a:buNone/>
              <a:defRPr sz="4800">
                <a:solidFill>
                  <a:srgbClr val="FFFFFF"/>
                </a:solidFill>
                <a:latin typeface="Franklin Gothic Book"/>
                <a:ea typeface="Franklin Gothic Book"/>
                <a:cs typeface="Franklin Gothic Book"/>
                <a:sym typeface="Franklin Gothic Book"/>
              </a:defRPr>
            </a:lvl3pPr>
            <a:lvl4pPr marL="0" indent="0" algn="ctr">
              <a:buSzTx/>
              <a:buFontTx/>
              <a:buNone/>
              <a:defRPr sz="4800">
                <a:solidFill>
                  <a:srgbClr val="FFFFFF"/>
                </a:solidFill>
                <a:latin typeface="Franklin Gothic Book"/>
                <a:ea typeface="Franklin Gothic Book"/>
                <a:cs typeface="Franklin Gothic Book"/>
                <a:sym typeface="Franklin Gothic Book"/>
              </a:defRPr>
            </a:lvl4pPr>
            <a:lvl5pPr marL="0" indent="0" algn="ctr">
              <a:buSzTx/>
              <a:buFontTx/>
              <a:buNone/>
              <a:defRPr sz="4800">
                <a:solidFill>
                  <a:srgbClr val="FFFFFF"/>
                </a:solidFill>
                <a:latin typeface="Franklin Gothic Book"/>
                <a:ea typeface="Franklin Gothic Book"/>
                <a:cs typeface="Franklin Gothic Book"/>
                <a:sym typeface="Franklin Gothic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3" name="Rectangle"/>
          <p:cNvSpPr>
            <a:spLocks noGrp="1"/>
          </p:cNvSpPr>
          <p:nvPr>
            <p:ph type="body" sz="half" idx="13"/>
          </p:nvPr>
        </p:nvSpPr>
        <p:spPr>
          <a:xfrm>
            <a:off x="4724" y="4994183"/>
            <a:ext cx="24374552" cy="2427058"/>
          </a:xfrm>
          <a:prstGeom prst="rect">
            <a:avLst/>
          </a:prstGeom>
          <a:solidFill>
            <a:srgbClr val="1F497D"/>
          </a:solidFill>
        </p:spPr>
        <p:txBody>
          <a:bodyPr anchor="ctr">
            <a:normAutofit/>
          </a:bodyPr>
          <a:lstStyle>
            <a:lvl1pPr marL="0" indent="0" algn="ctr">
              <a:buFontTx/>
              <a:buNone/>
              <a:defRPr sz="7200" baseline="0">
                <a:solidFill>
                  <a:schemeClr val="bg1"/>
                </a:solidFill>
              </a:defRPr>
            </a:lvl1pPr>
          </a:lstStyle>
          <a:p>
            <a:pPr marL="124324" lvl="0" indent="-124324">
              <a:defRPr sz="4800"/>
            </a:pPr>
            <a:r>
              <a:rPr lang="en-US" sz="7200" smtClean="0"/>
              <a:t>Click to edit Master text styles</a:t>
            </a:r>
          </a:p>
        </p:txBody>
      </p:sp>
      <p:sp>
        <p:nvSpPr>
          <p:cNvPr id="135" name="Slide Number"/>
          <p:cNvSpPr txBox="1">
            <a:spLocks noGrp="1"/>
          </p:cNvSpPr>
          <p:nvPr>
            <p:ph type="sldNum" sz="quarter" idx="2"/>
          </p:nvPr>
        </p:nvSpPr>
        <p:spPr>
          <a:xfrm>
            <a:off x="18900000" y="12600000"/>
            <a:ext cx="1188000" cy="1044000"/>
          </a:xfrm>
          <a:prstGeom prst="rect">
            <a:avLst/>
          </a:prstGeom>
        </p:spPr>
        <p:txBody>
          <a:bodyPr/>
          <a:lstStyle/>
          <a:p>
            <a:fld id="{86CB4B4D-7CA3-9044-876B-883B54F8677D}"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967F4495-27E8-004C-8903-BF4538E257BF}"/>
              </a:ext>
            </a:extLst>
          </p:cNvPr>
          <p:cNvSpPr>
            <a:spLocks noGrp="1"/>
          </p:cNvSpPr>
          <p:nvPr>
            <p:ph type="dt" sz="half" idx="10"/>
          </p:nvPr>
        </p:nvSpPr>
        <p:spPr>
          <a:xfrm>
            <a:off x="1654176" y="12774313"/>
            <a:ext cx="2585316" cy="839374"/>
          </a:xfrm>
        </p:spPr>
        <p:txBody>
          <a:bodyPr/>
          <a:lstStyle>
            <a:lvl1pPr>
              <a:defRPr sz="2800">
                <a:solidFill>
                  <a:schemeClr val="bg1"/>
                </a:solidFill>
              </a:defRPr>
            </a:lvl1pPr>
          </a:lstStyle>
          <a:p>
            <a:fld id="{CCFFE8FF-2B72-42E7-A3C2-B3A6AEB52B46}" type="datetime1">
              <a:rPr lang="en-US" smtClean="0"/>
              <a:t>6/11/2020</a:t>
            </a:fld>
            <a:endParaRPr lang="en-US" dirty="0"/>
          </a:p>
        </p:txBody>
      </p:sp>
      <p:sp>
        <p:nvSpPr>
          <p:cNvPr id="5" name="Footer Placeholder 4">
            <a:extLst>
              <a:ext uri="{FF2B5EF4-FFF2-40B4-BE49-F238E27FC236}">
                <a16:creationId xmlns="" xmlns:a16="http://schemas.microsoft.com/office/drawing/2014/main" id="{DB001F61-6447-2C47-AAA5-8A3616037887}"/>
              </a:ext>
            </a:extLst>
          </p:cNvPr>
          <p:cNvSpPr>
            <a:spLocks noGrp="1"/>
          </p:cNvSpPr>
          <p:nvPr>
            <p:ph type="ftr" sz="quarter" idx="11"/>
          </p:nvPr>
        </p:nvSpPr>
        <p:spPr/>
        <p:txBody>
          <a:bodyPr/>
          <a:lstStyle>
            <a:lvl1pPr>
              <a:defRPr sz="3200"/>
            </a:lvl1pPr>
          </a:lstStyle>
          <a:p>
            <a:r>
              <a:rPr lang="en-US" dirty="0"/>
              <a:t>Name -- Presentation Title</a:t>
            </a:r>
          </a:p>
        </p:txBody>
      </p:sp>
      <p:sp>
        <p:nvSpPr>
          <p:cNvPr id="6" name="Slide Number Placeholder 5">
            <a:extLst>
              <a:ext uri="{FF2B5EF4-FFF2-40B4-BE49-F238E27FC236}">
                <a16:creationId xmlns=""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dirty="0"/>
          </a:p>
        </p:txBody>
      </p:sp>
      <p:sp>
        <p:nvSpPr>
          <p:cNvPr id="14" name="Text Placeholder 13">
            <a:extLst>
              <a:ext uri="{FF2B5EF4-FFF2-40B4-BE49-F238E27FC236}">
                <a16:creationId xmlns="" xmlns:a16="http://schemas.microsoft.com/office/drawing/2014/main" id="{CF72E2FE-7B63-AF4A-93E8-BA374B01E2CB}"/>
              </a:ext>
            </a:extLst>
          </p:cNvPr>
          <p:cNvSpPr>
            <a:spLocks noGrp="1"/>
          </p:cNvSpPr>
          <p:nvPr>
            <p:ph type="body" sz="quarter" idx="13" hasCustomPrompt="1"/>
          </p:nvPr>
        </p:nvSpPr>
        <p:spPr>
          <a:xfrm>
            <a:off x="1654176" y="3048000"/>
            <a:ext cx="21031199" cy="9061450"/>
          </a:xfrm>
        </p:spPr>
        <p:txBody>
          <a:bodyPr lIns="182880" rIns="182880">
            <a:normAutofit/>
          </a:bodyPr>
          <a:lstStyle>
            <a:lvl1pPr marL="540000" indent="-540000">
              <a:defRPr sz="6000"/>
            </a:lvl1pPr>
            <a:lvl2pPr marL="1080000" indent="-720000">
              <a:buFont typeface="Courier New" panose="02070309020205020404" pitchFamily="49" charset="0"/>
              <a:buChar char="o"/>
              <a:defRPr sz="4800"/>
            </a:lvl2pPr>
            <a:lvl3pPr marL="1800000" indent="-720000">
              <a:buFont typeface="Wingdings" pitchFamily="2" charset="2"/>
              <a:buChar char="Ø"/>
              <a:defRPr sz="4400"/>
            </a:lvl3pPr>
            <a:lvl4pPr marL="2340000" indent="-540000">
              <a:buFont typeface="Wingdings" pitchFamily="2" charset="2"/>
              <a:buChar char="ü"/>
              <a:defRPr sz="3600"/>
            </a:lvl4pPr>
            <a:lvl5pPr marL="3240000" indent="-540000">
              <a:defRPr sz="2800"/>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10" name="Rectangle 51">
            <a:extLst>
              <a:ext uri="{FF2B5EF4-FFF2-40B4-BE49-F238E27FC236}">
                <a16:creationId xmlns="" xmlns:a16="http://schemas.microsoft.com/office/drawing/2014/main" id="{F7F6A2DC-690D-9C48-866E-84FDBF471032}"/>
              </a:ext>
            </a:extLst>
          </p:cNvPr>
          <p:cNvSpPr/>
          <p:nvPr userDrawn="1"/>
        </p:nvSpPr>
        <p:spPr>
          <a:xfrm>
            <a:off x="4200" y="-5773"/>
            <a:ext cx="24375600" cy="2277918"/>
          </a:xfrm>
          <a:prstGeom prst="rect">
            <a:avLst/>
          </a:prstGeom>
          <a:solidFill>
            <a:srgbClr val="1F497D"/>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sz="4400" dirty="0"/>
          </a:p>
        </p:txBody>
      </p:sp>
      <p:sp>
        <p:nvSpPr>
          <p:cNvPr id="15" name="Title 14">
            <a:extLst>
              <a:ext uri="{FF2B5EF4-FFF2-40B4-BE49-F238E27FC236}">
                <a16:creationId xmlns="" xmlns:a16="http://schemas.microsoft.com/office/drawing/2014/main" id="{07B60B32-36BC-C140-891C-CE927D3067D3}"/>
              </a:ext>
            </a:extLst>
          </p:cNvPr>
          <p:cNvSpPr>
            <a:spLocks noGrp="1"/>
          </p:cNvSpPr>
          <p:nvPr>
            <p:ph type="title"/>
          </p:nvPr>
        </p:nvSpPr>
        <p:spPr>
          <a:xfrm>
            <a:off x="312000" y="44739"/>
            <a:ext cx="23760000" cy="2176895"/>
          </a:xfrm>
        </p:spPr>
        <p:txBody>
          <a:bodyPr>
            <a:normAutofit/>
          </a:bodyPr>
          <a:lstStyle>
            <a:lvl1pPr algn="l">
              <a:defRPr sz="9600"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35494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967F4495-27E8-004C-8903-BF4538E257BF}"/>
              </a:ext>
            </a:extLst>
          </p:cNvPr>
          <p:cNvSpPr>
            <a:spLocks noGrp="1"/>
          </p:cNvSpPr>
          <p:nvPr>
            <p:ph type="dt" sz="half" idx="10"/>
          </p:nvPr>
        </p:nvSpPr>
        <p:spPr>
          <a:xfrm>
            <a:off x="1654176" y="12774313"/>
            <a:ext cx="2585316" cy="839374"/>
          </a:xfrm>
        </p:spPr>
        <p:txBody>
          <a:bodyPr/>
          <a:lstStyle>
            <a:lvl1pPr>
              <a:defRPr sz="2800">
                <a:solidFill>
                  <a:schemeClr val="bg1"/>
                </a:solidFill>
              </a:defRPr>
            </a:lvl1pPr>
          </a:lstStyle>
          <a:p>
            <a:fld id="{31CAD96F-9047-4AB8-8497-F8F8C3A97634}" type="datetime1">
              <a:rPr lang="en-US" smtClean="0"/>
              <a:t>6/11/2020</a:t>
            </a:fld>
            <a:endParaRPr lang="en-US" dirty="0"/>
          </a:p>
        </p:txBody>
      </p:sp>
      <p:sp>
        <p:nvSpPr>
          <p:cNvPr id="5" name="Footer Placeholder 4">
            <a:extLst>
              <a:ext uri="{FF2B5EF4-FFF2-40B4-BE49-F238E27FC236}">
                <a16:creationId xmlns="" xmlns:a16="http://schemas.microsoft.com/office/drawing/2014/main" id="{DB001F61-6447-2C47-AAA5-8A3616037887}"/>
              </a:ext>
            </a:extLst>
          </p:cNvPr>
          <p:cNvSpPr>
            <a:spLocks noGrp="1"/>
          </p:cNvSpPr>
          <p:nvPr>
            <p:ph type="ftr" sz="quarter" idx="11"/>
          </p:nvPr>
        </p:nvSpPr>
        <p:spPr/>
        <p:txBody>
          <a:bodyPr/>
          <a:lstStyle>
            <a:lvl1pPr>
              <a:defRPr sz="3200"/>
            </a:lvl1pPr>
          </a:lstStyle>
          <a:p>
            <a:r>
              <a:rPr lang="en-US" dirty="0"/>
              <a:t>Name -- Presentation Title</a:t>
            </a:r>
          </a:p>
        </p:txBody>
      </p:sp>
      <p:sp>
        <p:nvSpPr>
          <p:cNvPr id="6" name="Slide Number Placeholder 5">
            <a:extLst>
              <a:ext uri="{FF2B5EF4-FFF2-40B4-BE49-F238E27FC236}">
                <a16:creationId xmlns=""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dirty="0"/>
          </a:p>
        </p:txBody>
      </p:sp>
      <p:sp>
        <p:nvSpPr>
          <p:cNvPr id="9"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3" name="Text Placeholder 2"/>
          <p:cNvSpPr>
            <a:spLocks noGrp="1"/>
          </p:cNvSpPr>
          <p:nvPr>
            <p:ph type="body" idx="13"/>
          </p:nvPr>
        </p:nvSpPr>
        <p:spPr>
          <a:xfrm>
            <a:off x="1654176" y="3299012"/>
            <a:ext cx="21031200" cy="5825938"/>
          </a:xfrm>
        </p:spPr>
        <p:txBody>
          <a:bodyPr anchor="b">
            <a:normAutofit/>
          </a:bodyPr>
          <a:lstStyle>
            <a:lvl1pPr marL="0" indent="0">
              <a:lnSpc>
                <a:spcPct val="150000"/>
              </a:lnSpc>
              <a:spcAft>
                <a:spcPts val="1800"/>
              </a:spcAft>
              <a:buNone/>
              <a:defRPr sz="6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077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967F4495-27E8-004C-8903-BF4538E257BF}"/>
              </a:ext>
            </a:extLst>
          </p:cNvPr>
          <p:cNvSpPr>
            <a:spLocks noGrp="1"/>
          </p:cNvSpPr>
          <p:nvPr>
            <p:ph type="dt" sz="half" idx="10"/>
          </p:nvPr>
        </p:nvSpPr>
        <p:spPr>
          <a:xfrm>
            <a:off x="1654176" y="12774313"/>
            <a:ext cx="2585316" cy="839374"/>
          </a:xfrm>
        </p:spPr>
        <p:txBody>
          <a:bodyPr/>
          <a:lstStyle>
            <a:lvl1pPr>
              <a:defRPr sz="2800">
                <a:solidFill>
                  <a:schemeClr val="bg1"/>
                </a:solidFill>
              </a:defRPr>
            </a:lvl1pPr>
          </a:lstStyle>
          <a:p>
            <a:fld id="{89027A96-3D83-418A-A388-0E992FFD0728}" type="datetime1">
              <a:rPr lang="en-US" smtClean="0"/>
              <a:t>6/11/2020</a:t>
            </a:fld>
            <a:endParaRPr lang="en-US" dirty="0"/>
          </a:p>
        </p:txBody>
      </p:sp>
      <p:sp>
        <p:nvSpPr>
          <p:cNvPr id="5" name="Footer Placeholder 4">
            <a:extLst>
              <a:ext uri="{FF2B5EF4-FFF2-40B4-BE49-F238E27FC236}">
                <a16:creationId xmlns="" xmlns:a16="http://schemas.microsoft.com/office/drawing/2014/main" id="{DB001F61-6447-2C47-AAA5-8A3616037887}"/>
              </a:ext>
            </a:extLst>
          </p:cNvPr>
          <p:cNvSpPr>
            <a:spLocks noGrp="1"/>
          </p:cNvSpPr>
          <p:nvPr>
            <p:ph type="ftr" sz="quarter" idx="11"/>
          </p:nvPr>
        </p:nvSpPr>
        <p:spPr/>
        <p:txBody>
          <a:bodyPr/>
          <a:lstStyle>
            <a:lvl1pPr>
              <a:defRPr sz="3200"/>
            </a:lvl1pPr>
          </a:lstStyle>
          <a:p>
            <a:r>
              <a:rPr lang="en-US" dirty="0"/>
              <a:t>Name -- Presentation Title</a:t>
            </a:r>
          </a:p>
        </p:txBody>
      </p:sp>
      <p:sp>
        <p:nvSpPr>
          <p:cNvPr id="6" name="Slide Number Placeholder 5">
            <a:extLst>
              <a:ext uri="{FF2B5EF4-FFF2-40B4-BE49-F238E27FC236}">
                <a16:creationId xmlns=""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dirty="0"/>
          </a:p>
        </p:txBody>
      </p:sp>
      <p:sp>
        <p:nvSpPr>
          <p:cNvPr id="10" name="Rectangle 51">
            <a:extLst>
              <a:ext uri="{FF2B5EF4-FFF2-40B4-BE49-F238E27FC236}">
                <a16:creationId xmlns="" xmlns:a16="http://schemas.microsoft.com/office/drawing/2014/main" id="{F7F6A2DC-690D-9C48-866E-84FDBF471032}"/>
              </a:ext>
            </a:extLst>
          </p:cNvPr>
          <p:cNvSpPr/>
          <p:nvPr userDrawn="1"/>
        </p:nvSpPr>
        <p:spPr>
          <a:xfrm>
            <a:off x="4200" y="-5773"/>
            <a:ext cx="24375600" cy="2277918"/>
          </a:xfrm>
          <a:prstGeom prst="rect">
            <a:avLst/>
          </a:prstGeom>
          <a:solidFill>
            <a:srgbClr val="1F497D"/>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sz="4400" dirty="0"/>
          </a:p>
        </p:txBody>
      </p:sp>
      <p:sp>
        <p:nvSpPr>
          <p:cNvPr id="15" name="Title 14">
            <a:extLst>
              <a:ext uri="{FF2B5EF4-FFF2-40B4-BE49-F238E27FC236}">
                <a16:creationId xmlns="" xmlns:a16="http://schemas.microsoft.com/office/drawing/2014/main" id="{07B60B32-36BC-C140-891C-CE927D3067D3}"/>
              </a:ext>
            </a:extLst>
          </p:cNvPr>
          <p:cNvSpPr>
            <a:spLocks noGrp="1"/>
          </p:cNvSpPr>
          <p:nvPr>
            <p:ph type="title"/>
          </p:nvPr>
        </p:nvSpPr>
        <p:spPr>
          <a:xfrm>
            <a:off x="312000" y="44739"/>
            <a:ext cx="23760000" cy="2176895"/>
          </a:xfrm>
        </p:spPr>
        <p:txBody>
          <a:bodyPr>
            <a:normAutofit/>
          </a:bodyPr>
          <a:lstStyle>
            <a:lvl1pPr algn="l">
              <a:defRPr sz="9600"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4967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3"/>
            <a:ext cx="24384000" cy="1711326"/>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1828330" eaLnBrk="0" fontAlgn="auto" hangingPunct="0">
              <a:spcBef>
                <a:spcPts val="0"/>
              </a:spcBef>
              <a:spcAft>
                <a:spcPts val="0"/>
              </a:spcAft>
              <a:buClrTx/>
              <a:buSzTx/>
              <a:buFontTx/>
              <a:buNone/>
              <a:defRPr/>
            </a:pPr>
            <a:endParaRPr lang="en-US" sz="4800" dirty="0">
              <a:solidFill>
                <a:prstClr val="black"/>
              </a:solidFill>
              <a:latin typeface="Franklin Gothic Book"/>
              <a:ea typeface="ＭＳ Ｐゴシック" charset="-128"/>
              <a:cs typeface="ＭＳ Ｐゴシック" charset="-128"/>
            </a:endParaRPr>
          </a:p>
        </p:txBody>
      </p:sp>
      <p:sp>
        <p:nvSpPr>
          <p:cNvPr id="16" name="Title 1"/>
          <p:cNvSpPr>
            <a:spLocks noGrp="1"/>
          </p:cNvSpPr>
          <p:nvPr>
            <p:ph type="title"/>
          </p:nvPr>
        </p:nvSpPr>
        <p:spPr>
          <a:xfrm>
            <a:off x="0" y="25157"/>
            <a:ext cx="24384000" cy="1711530"/>
          </a:xfrm>
          <a:prstGeom prst="rect">
            <a:avLst/>
          </a:prstGeom>
        </p:spPr>
        <p:txBody>
          <a:bodyPr anchor="ctr"/>
          <a:lstStyle>
            <a:lvl1pPr>
              <a:defRPr sz="5600">
                <a:solidFill>
                  <a:srgbClr val="FFFFFF"/>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1605280" y="2941956"/>
            <a:ext cx="21742400" cy="9097644"/>
          </a:xfrm>
          <a:prstGeom prst="rect">
            <a:avLst/>
          </a:prstGeom>
        </p:spPr>
        <p:txBody>
          <a:bodyPr/>
          <a:lstStyle>
            <a:lvl1pPr>
              <a:defRPr>
                <a:solidFill>
                  <a:schemeClr val="tx1"/>
                </a:solidFill>
              </a:defRPr>
            </a:lvl1pPr>
            <a:lvl2pPr marL="574676" indent="-450850">
              <a:buFont typeface="Wingdings" panose="05000000000000000000" pitchFamily="2" charset="2"/>
              <a:buChar char="§"/>
              <a:defRPr>
                <a:solidFill>
                  <a:schemeClr val="tx1"/>
                </a:solidFill>
              </a:defRPr>
            </a:lvl2pPr>
            <a:lvl3pPr marL="1597024" indent="-685800">
              <a:buFont typeface="Courier New" panose="02070309020205020404" pitchFamily="49" charset="0"/>
              <a:buChar char="o"/>
              <a:defRPr>
                <a:solidFill>
                  <a:schemeClr val="tx1"/>
                </a:solidFill>
              </a:defRPr>
            </a:lvl3pPr>
            <a:lvl4pPr marL="2051050" indent="-685800">
              <a:buFont typeface="Courier New" panose="02070309020205020404" pitchFamily="49" charset="0"/>
              <a:buChar char="o"/>
              <a:defRPr>
                <a:solidFill>
                  <a:schemeClr val="tx1"/>
                </a:solidFill>
              </a:defRPr>
            </a:lvl4pPr>
            <a:lvl5pPr marL="2505076" indent="-685800">
              <a:buFont typeface="Courier New" panose="02070309020205020404" pitchFamily="49" charset="0"/>
              <a:buChar char="o"/>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a:extLst>
              <a:ext uri="{FF2B5EF4-FFF2-40B4-BE49-F238E27FC236}">
                <a16:creationId xmlns="" xmlns:a16="http://schemas.microsoft.com/office/drawing/2014/main" id="{92F679EE-959D-724E-B3F3-4EB37B74AB7A}"/>
              </a:ext>
            </a:extLst>
          </p:cNvPr>
          <p:cNvSpPr>
            <a:spLocks noGrp="1"/>
          </p:cNvSpPr>
          <p:nvPr>
            <p:ph type="sldNum" sz="quarter" idx="4"/>
          </p:nvPr>
        </p:nvSpPr>
        <p:spPr>
          <a:xfrm>
            <a:off x="22148802" y="12649203"/>
            <a:ext cx="1377800" cy="730250"/>
          </a:xfrm>
          <a:prstGeom prst="rect">
            <a:avLst/>
          </a:prstGeom>
        </p:spPr>
        <p:txBody>
          <a:bodyPr vert="horz" lIns="91440" tIns="45720" rIns="91440" bIns="45720" rtlCol="0" anchor="ctr"/>
          <a:lstStyle>
            <a:lvl1pPr algn="r">
              <a:defRPr sz="2000" b="0" i="0">
                <a:solidFill>
                  <a:schemeClr val="bg1"/>
                </a:solidFill>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537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1">
            <a:extLst>
              <a:ext uri="{FF2B5EF4-FFF2-40B4-BE49-F238E27FC236}">
                <a16:creationId xmlns="" xmlns:a16="http://schemas.microsoft.com/office/drawing/2014/main" id="{9C1FF5CC-DD7B-EA48-9EEA-CBA2AB304914}"/>
              </a:ext>
            </a:extLst>
          </p:cNvPr>
          <p:cNvSpPr/>
          <p:nvPr/>
        </p:nvSpPr>
        <p:spPr>
          <a:xfrm>
            <a:off x="4200" y="12643553"/>
            <a:ext cx="24375600" cy="1072447"/>
          </a:xfrm>
          <a:prstGeom prst="rect">
            <a:avLst/>
          </a:prstGeom>
          <a:solidFill>
            <a:srgbClr val="1F497D"/>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dirty="0"/>
          </a:p>
        </p:txBody>
      </p:sp>
      <p:sp>
        <p:nvSpPr>
          <p:cNvPr id="2" name="Title Placeholder 1">
            <a:extLst>
              <a:ext uri="{FF2B5EF4-FFF2-40B4-BE49-F238E27FC236}">
                <a16:creationId xmlns="" xmlns:a16="http://schemas.microsoft.com/office/drawing/2014/main" id="{4405555F-2535-DA45-A3F8-E4DC3AB8680E}"/>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2C02B235-36FF-A74E-9551-09783DCFA13E}"/>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875634-6A51-4E47-9CB3-EFDB0E57DF87}"/>
              </a:ext>
            </a:extLst>
          </p:cNvPr>
          <p:cNvSpPr>
            <a:spLocks noGrp="1"/>
          </p:cNvSpPr>
          <p:nvPr>
            <p:ph type="dt" sz="half" idx="2"/>
          </p:nvPr>
        </p:nvSpPr>
        <p:spPr>
          <a:xfrm>
            <a:off x="2286000" y="12774313"/>
            <a:ext cx="1953491" cy="839374"/>
          </a:xfrm>
          <a:prstGeom prst="rect">
            <a:avLst/>
          </a:prstGeom>
        </p:spPr>
        <p:txBody>
          <a:bodyPr vert="horz" lIns="91440" tIns="45720" rIns="91440" bIns="45720" rtlCol="0" anchor="ctr"/>
          <a:lstStyle>
            <a:lvl1pPr algn="l">
              <a:defRPr sz="1200">
                <a:solidFill>
                  <a:schemeClr val="tx1">
                    <a:tint val="75000"/>
                  </a:schemeClr>
                </a:solidFill>
              </a:defRPr>
            </a:lvl1pPr>
          </a:lstStyle>
          <a:p>
            <a:fld id="{1FD6C3E7-E432-4215-B30E-7CC02747BB1B}" type="datetime1">
              <a:rPr lang="en-US" smtClean="0"/>
              <a:t>6/11/2020</a:t>
            </a:fld>
            <a:endParaRPr lang="en-US" dirty="0"/>
          </a:p>
        </p:txBody>
      </p:sp>
      <p:sp>
        <p:nvSpPr>
          <p:cNvPr id="5" name="Footer Placeholder 4">
            <a:extLst>
              <a:ext uri="{FF2B5EF4-FFF2-40B4-BE49-F238E27FC236}">
                <a16:creationId xmlns="" xmlns:a16="http://schemas.microsoft.com/office/drawing/2014/main" id="{65A86D19-4C67-4E4D-B372-AB5467AD0647}"/>
              </a:ext>
            </a:extLst>
          </p:cNvPr>
          <p:cNvSpPr>
            <a:spLocks noGrp="1"/>
          </p:cNvSpPr>
          <p:nvPr>
            <p:ph type="ftr" sz="quarter" idx="3"/>
          </p:nvPr>
        </p:nvSpPr>
        <p:spPr>
          <a:xfrm>
            <a:off x="4783777" y="12828875"/>
            <a:ext cx="13725895" cy="730250"/>
          </a:xfrm>
          <a:prstGeom prst="rect">
            <a:avLst/>
          </a:prstGeom>
        </p:spPr>
        <p:txBody>
          <a:bodyPr vert="horz" lIns="91440" tIns="45720" rIns="91440" bIns="45720" rtlCol="0" anchor="ctr"/>
          <a:lstStyle>
            <a:lvl1pPr algn="ctr">
              <a:defRPr sz="2400" baseline="0">
                <a:solidFill>
                  <a:schemeClr val="bg1"/>
                </a:solidFill>
              </a:defRPr>
            </a:lvl1pPr>
          </a:lstStyle>
          <a:p>
            <a:r>
              <a:rPr lang="en-US" dirty="0"/>
              <a:t>Name -- Presentation Title</a:t>
            </a:r>
          </a:p>
        </p:txBody>
      </p:sp>
      <p:sp>
        <p:nvSpPr>
          <p:cNvPr id="6" name="Slide Number Placeholder 5">
            <a:extLst>
              <a:ext uri="{FF2B5EF4-FFF2-40B4-BE49-F238E27FC236}">
                <a16:creationId xmlns="" xmlns:a16="http://schemas.microsoft.com/office/drawing/2014/main" id="{2CBA94FF-C450-0242-8C3C-BB96B744A636}"/>
              </a:ext>
            </a:extLst>
          </p:cNvPr>
          <p:cNvSpPr>
            <a:spLocks noGrp="1"/>
          </p:cNvSpPr>
          <p:nvPr>
            <p:ph type="sldNum" sz="quarter" idx="4"/>
          </p:nvPr>
        </p:nvSpPr>
        <p:spPr>
          <a:xfrm>
            <a:off x="18900000" y="12672000"/>
            <a:ext cx="1188000" cy="1044000"/>
          </a:xfrm>
          <a:prstGeom prst="rect">
            <a:avLst/>
          </a:prstGeom>
        </p:spPr>
        <p:txBody>
          <a:bodyPr vert="horz" lIns="91440" tIns="45720" rIns="91440" bIns="45720" rtlCol="0" anchor="ctr"/>
          <a:lstStyle>
            <a:lvl1pPr algn="r">
              <a:defRPr sz="2800" baseline="0">
                <a:solidFill>
                  <a:schemeClr val="bg1"/>
                </a:solidFill>
              </a:defRPr>
            </a:lvl1pPr>
          </a:lstStyle>
          <a:p>
            <a:fld id="{695884B8-C86C-9247-916E-0E4ED69A0AE3}" type="slidenum">
              <a:rPr lang="en-US" smtClean="0"/>
              <a:pPr/>
              <a:t>‹#›</a:t>
            </a:fld>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43663" y="12708000"/>
            <a:ext cx="3961599" cy="100800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2672000"/>
            <a:ext cx="1223438" cy="1044000"/>
          </a:xfrm>
          <a:prstGeom prst="rect">
            <a:avLst/>
          </a:prstGeom>
        </p:spPr>
      </p:pic>
    </p:spTree>
    <p:extLst>
      <p:ext uri="{BB962C8B-B14F-4D97-AF65-F5344CB8AC3E}">
        <p14:creationId xmlns:p14="http://schemas.microsoft.com/office/powerpoint/2010/main" val="2232801319"/>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87" r:id="rId3"/>
    <p:sldLayoutId id="2147483662" r:id="rId4"/>
    <p:sldLayoutId id="2147483701"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oren Prestemon…"/>
          <p:cNvSpPr txBox="1">
            <a:spLocks noGrp="1"/>
          </p:cNvSpPr>
          <p:nvPr>
            <p:ph type="body" sz="quarter" idx="1"/>
          </p:nvPr>
        </p:nvSpPr>
        <p:spPr/>
        <p:txBody>
          <a:bodyPr>
            <a:normAutofit/>
          </a:bodyPr>
          <a:lstStyle/>
          <a:p>
            <a:r>
              <a:rPr lang="en-US" i="1" dirty="0" smtClean="0"/>
              <a:t>Ray Hafalia</a:t>
            </a:r>
            <a:endParaRPr lang="en-US" i="1" dirty="0"/>
          </a:p>
          <a:p>
            <a:r>
              <a:rPr lang="en-US" i="1" dirty="0" smtClean="0"/>
              <a:t>June 11, 2020</a:t>
            </a:r>
            <a:endParaRPr lang="en-US" i="1" dirty="0"/>
          </a:p>
          <a:p>
            <a:r>
              <a:rPr lang="en-US" i="1" dirty="0"/>
              <a:t>Lawrence Berkeley National Laboratory</a:t>
            </a:r>
          </a:p>
          <a:p>
            <a:endParaRPr lang="en-US" dirty="0"/>
          </a:p>
        </p:txBody>
      </p:sp>
      <p:sp>
        <p:nvSpPr>
          <p:cNvPr id="6" name="Text Placeholder 5">
            <a:extLst>
              <a:ext uri="{FF2B5EF4-FFF2-40B4-BE49-F238E27FC236}">
                <a16:creationId xmlns="" xmlns:a16="http://schemas.microsoft.com/office/drawing/2014/main" id="{38E5C7D5-CA4C-E14F-85AC-328CE2B0D82A}"/>
              </a:ext>
            </a:extLst>
          </p:cNvPr>
          <p:cNvSpPr>
            <a:spLocks noGrp="1"/>
          </p:cNvSpPr>
          <p:nvPr>
            <p:ph type="body" sz="half" idx="13"/>
          </p:nvPr>
        </p:nvSpPr>
        <p:spPr/>
        <p:txBody>
          <a:bodyPr/>
          <a:lstStyle/>
          <a:p>
            <a:r>
              <a:rPr lang="en-US" i="1" dirty="0" smtClean="0"/>
              <a:t>HIGH FIELD TEST FACILITY DIPOLE</a:t>
            </a:r>
          </a:p>
          <a:p>
            <a:r>
              <a:rPr lang="en-US" sz="5400" i="1" dirty="0" smtClean="0"/>
              <a:t>ENGINEERING DESIGN</a:t>
            </a:r>
            <a:endParaRPr lang="en-US" sz="5400"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10</a:t>
            </a:fld>
            <a:endParaRPr lang="en-US" dirty="0"/>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13" name="TextBox 12"/>
          <p:cNvSpPr txBox="1"/>
          <p:nvPr/>
        </p:nvSpPr>
        <p:spPr>
          <a:xfrm>
            <a:off x="2789112" y="2625053"/>
            <a:ext cx="18789118" cy="584775"/>
          </a:xfrm>
          <a:prstGeom prst="rect">
            <a:avLst/>
          </a:prstGeom>
          <a:noFill/>
        </p:spPr>
        <p:txBody>
          <a:bodyPr wrap="none" rtlCol="0">
            <a:spAutoFit/>
          </a:bodyPr>
          <a:lstStyle/>
          <a:p>
            <a:pPr algn="ctr"/>
            <a:r>
              <a:rPr lang="en-US" sz="3200" i="1" dirty="0" smtClean="0">
                <a:solidFill>
                  <a:srgbClr val="0000FF"/>
                </a:solidFill>
              </a:rPr>
              <a:t>Pictures of the preliminary cable that was test wound in the CERN winding fixture - from </a:t>
            </a:r>
            <a:r>
              <a:rPr lang="en-US" sz="3200" i="1" dirty="0">
                <a:solidFill>
                  <a:srgbClr val="0000FF"/>
                </a:solidFill>
              </a:rPr>
              <a:t>Juan Carlos Perez, CERN</a:t>
            </a:r>
            <a:endParaRPr lang="en-US" sz="3200" i="1" dirty="0" smtClean="0">
              <a:solidFill>
                <a:srgbClr val="0000FF"/>
              </a:solidFill>
            </a:endParaRPr>
          </a:p>
        </p:txBody>
      </p:sp>
      <p:sp>
        <p:nvSpPr>
          <p:cNvPr id="1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28595"/>
            <a:ext cx="23760000" cy="2176895"/>
          </a:xfrm>
        </p:spPr>
        <p:txBody>
          <a:bodyPr>
            <a:normAutofit/>
          </a:bodyPr>
          <a:lstStyle/>
          <a:p>
            <a:pPr algn="ctr"/>
            <a:r>
              <a:rPr lang="en-US" sz="7200" i="1" dirty="0" smtClean="0">
                <a:latin typeface="+mn-lt"/>
              </a:rPr>
              <a:t>Collaboration with CERN</a:t>
            </a:r>
            <a:r>
              <a:rPr lang="en-US" sz="7200" b="1" i="1" dirty="0" smtClean="0">
                <a:latin typeface="+mn-lt"/>
              </a:rPr>
              <a:t/>
            </a:r>
            <a:br>
              <a:rPr lang="en-US" sz="7200" b="1" i="1" dirty="0" smtClean="0">
                <a:latin typeface="+mn-lt"/>
              </a:rPr>
            </a:br>
            <a:r>
              <a:rPr lang="en-US" sz="3600" i="1" dirty="0" smtClean="0">
                <a:latin typeface="+mn-lt"/>
              </a:rPr>
              <a:t>Coil test winding of preliminary cable made at LBNL and sent to CERN.</a:t>
            </a:r>
            <a:endParaRPr lang="en-US" sz="7200" i="1" dirty="0">
              <a:latin typeface="+mn-lt"/>
            </a:endParaRPr>
          </a:p>
        </p:txBody>
      </p:sp>
      <p:sp>
        <p:nvSpPr>
          <p:cNvPr id="9"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318" y="3555999"/>
            <a:ext cx="11499935" cy="860213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0340" y="3555999"/>
            <a:ext cx="11499935" cy="8602133"/>
          </a:xfrm>
          <a:prstGeom prst="rect">
            <a:avLst/>
          </a:prstGeom>
        </p:spPr>
      </p:pic>
    </p:spTree>
    <p:extLst>
      <p:ext uri="{BB962C8B-B14F-4D97-AF65-F5344CB8AC3E}">
        <p14:creationId xmlns:p14="http://schemas.microsoft.com/office/powerpoint/2010/main" val="2803019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11</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46180"/>
            <a:ext cx="23760000" cy="2176895"/>
          </a:xfrm>
        </p:spPr>
        <p:txBody>
          <a:bodyPr>
            <a:normAutofit/>
          </a:bodyPr>
          <a:lstStyle/>
          <a:p>
            <a:pPr algn="ctr"/>
            <a:r>
              <a:rPr lang="en-US" sz="7200" i="1" dirty="0" smtClean="0">
                <a:latin typeface="+mn-lt"/>
              </a:rPr>
              <a:t>Our fabrication experience on HD2 and HD3 Dipole Magnet Coils</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21" name="TextBox 20"/>
          <p:cNvSpPr txBox="1"/>
          <p:nvPr/>
        </p:nvSpPr>
        <p:spPr>
          <a:xfrm>
            <a:off x="16291248" y="10774489"/>
            <a:ext cx="7912359" cy="1938992"/>
          </a:xfrm>
          <a:prstGeom prst="rect">
            <a:avLst/>
          </a:prstGeom>
          <a:noFill/>
        </p:spPr>
        <p:txBody>
          <a:bodyPr wrap="square" rtlCol="0">
            <a:spAutoFit/>
          </a:bodyPr>
          <a:lstStyle/>
          <a:p>
            <a:r>
              <a:rPr lang="en-US" sz="2800" b="1" i="1" dirty="0" smtClean="0"/>
              <a:t>The conductor cable was wound at 25 lbs [110 N] tension and was twisted, in the “tightening” direction.</a:t>
            </a:r>
            <a:endParaRPr lang="en-US" sz="2800" i="1" dirty="0" smtClean="0"/>
          </a:p>
          <a:p>
            <a:pPr marL="571500" indent="-571500">
              <a:buFont typeface="Wingdings"/>
              <a:buChar char="Ø"/>
            </a:pPr>
            <a:endParaRPr lang="en-US" b="1" i="1"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9" y="2291694"/>
            <a:ext cx="8304247" cy="622818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0857" y="2315022"/>
            <a:ext cx="8273143" cy="620485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1647" y="6452415"/>
            <a:ext cx="8210941" cy="6158206"/>
          </a:xfrm>
          <a:prstGeom prst="rect">
            <a:avLst/>
          </a:prstGeom>
        </p:spPr>
      </p:pic>
      <p:sp>
        <p:nvSpPr>
          <p:cNvPr id="13" name="TextBox 12"/>
          <p:cNvSpPr txBox="1"/>
          <p:nvPr/>
        </p:nvSpPr>
        <p:spPr>
          <a:xfrm>
            <a:off x="8248259" y="3222054"/>
            <a:ext cx="7912359" cy="1200329"/>
          </a:xfrm>
          <a:prstGeom prst="rect">
            <a:avLst/>
          </a:prstGeom>
          <a:noFill/>
        </p:spPr>
        <p:txBody>
          <a:bodyPr wrap="square" rtlCol="0">
            <a:spAutoFit/>
          </a:bodyPr>
          <a:lstStyle/>
          <a:p>
            <a:r>
              <a:rPr lang="en-US" b="1" i="1" u="sng" dirty="0" smtClean="0"/>
              <a:t>Pictures from HD3 Coil Test Wind (2010)</a:t>
            </a:r>
            <a:endParaRPr lang="en-US" i="1" u="sng" dirty="0" smtClean="0"/>
          </a:p>
          <a:p>
            <a:pPr marL="571500" indent="-571500">
              <a:buFont typeface="Wingdings"/>
              <a:buChar char="Ø"/>
            </a:pPr>
            <a:endParaRPr lang="en-US" b="1" i="1" dirty="0" smtClean="0"/>
          </a:p>
        </p:txBody>
      </p:sp>
      <p:sp>
        <p:nvSpPr>
          <p:cNvPr id="11"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spTree>
    <p:extLst>
      <p:ext uri="{BB962C8B-B14F-4D97-AF65-F5344CB8AC3E}">
        <p14:creationId xmlns:p14="http://schemas.microsoft.com/office/powerpoint/2010/main" val="81105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1364" t="10910" r="13497" b="14128"/>
          <a:stretch/>
        </p:blipFill>
        <p:spPr>
          <a:xfrm>
            <a:off x="8080310" y="7814309"/>
            <a:ext cx="6232870" cy="48049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9" y="2313992"/>
            <a:ext cx="10058400" cy="7543800"/>
          </a:xfrm>
          <a:prstGeom prst="rect">
            <a:avLst/>
          </a:prstGeom>
        </p:spPr>
      </p:pic>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12</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46180"/>
            <a:ext cx="23760000" cy="2176895"/>
          </a:xfrm>
        </p:spPr>
        <p:txBody>
          <a:bodyPr>
            <a:normAutofit/>
          </a:bodyPr>
          <a:lstStyle/>
          <a:p>
            <a:pPr algn="ctr"/>
            <a:r>
              <a:rPr lang="en-US" sz="7200" i="1" dirty="0" smtClean="0">
                <a:latin typeface="+mn-lt"/>
              </a:rPr>
              <a:t>Our fabrication experience on HD2 and HD3 Dipole Magnet Coils</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13" name="TextBox 12"/>
          <p:cNvSpPr txBox="1"/>
          <p:nvPr/>
        </p:nvSpPr>
        <p:spPr>
          <a:xfrm>
            <a:off x="14656666" y="10800208"/>
            <a:ext cx="7912359" cy="1077218"/>
          </a:xfrm>
          <a:prstGeom prst="rect">
            <a:avLst/>
          </a:prstGeom>
          <a:noFill/>
        </p:spPr>
        <p:txBody>
          <a:bodyPr wrap="square" rtlCol="0">
            <a:spAutoFit/>
          </a:bodyPr>
          <a:lstStyle/>
          <a:p>
            <a:pPr algn="ctr"/>
            <a:r>
              <a:rPr lang="en-US" sz="3200" b="1" i="1" dirty="0" smtClean="0"/>
              <a:t>Pictures from HD3 Coil Fabrication effort (2010)</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5600" y="2313992"/>
            <a:ext cx="10058400" cy="7543800"/>
          </a:xfrm>
          <a:prstGeom prst="rect">
            <a:avLst/>
          </a:prstGeom>
        </p:spPr>
      </p:pic>
      <p:sp>
        <p:nvSpPr>
          <p:cNvPr id="10"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spTree>
    <p:extLst>
      <p:ext uri="{BB962C8B-B14F-4D97-AF65-F5344CB8AC3E}">
        <p14:creationId xmlns:p14="http://schemas.microsoft.com/office/powerpoint/2010/main" val="3010573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13</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46180"/>
            <a:ext cx="23760000" cy="2176895"/>
          </a:xfrm>
        </p:spPr>
        <p:txBody>
          <a:bodyPr>
            <a:normAutofit/>
          </a:bodyPr>
          <a:lstStyle/>
          <a:p>
            <a:pPr algn="ctr"/>
            <a:r>
              <a:rPr lang="en-US" sz="7200" i="1" dirty="0" smtClean="0">
                <a:latin typeface="+mn-lt"/>
              </a:rPr>
              <a:t>Our fabrication experience on HD2 and HD3 Dipole Magnet Coils</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89584"/>
            <a:ext cx="11832067" cy="88740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9004" y="3008244"/>
            <a:ext cx="11824996" cy="8868747"/>
          </a:xfrm>
          <a:prstGeom prst="rect">
            <a:avLst/>
          </a:prstGeom>
        </p:spPr>
      </p:pic>
      <p:sp>
        <p:nvSpPr>
          <p:cNvPr id="13" name="TextBox 12"/>
          <p:cNvSpPr txBox="1"/>
          <p:nvPr/>
        </p:nvSpPr>
        <p:spPr>
          <a:xfrm>
            <a:off x="6947157" y="2307622"/>
            <a:ext cx="10126828" cy="646331"/>
          </a:xfrm>
          <a:prstGeom prst="rect">
            <a:avLst/>
          </a:prstGeom>
          <a:noFill/>
        </p:spPr>
        <p:txBody>
          <a:bodyPr wrap="square" rtlCol="0">
            <a:spAutoFit/>
          </a:bodyPr>
          <a:lstStyle/>
          <a:p>
            <a:pPr algn="ctr"/>
            <a:r>
              <a:rPr lang="en-US" b="1" i="1" dirty="0" smtClean="0"/>
              <a:t>Pictures from HD2 Coil Fabrication effort (2010)</a:t>
            </a:r>
          </a:p>
        </p:txBody>
      </p:sp>
      <p:sp>
        <p:nvSpPr>
          <p:cNvPr id="9"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sp>
        <p:nvSpPr>
          <p:cNvPr id="10" name="TextBox 9"/>
          <p:cNvSpPr txBox="1"/>
          <p:nvPr/>
        </p:nvSpPr>
        <p:spPr>
          <a:xfrm>
            <a:off x="852618" y="11876991"/>
            <a:ext cx="10126828" cy="584775"/>
          </a:xfrm>
          <a:prstGeom prst="rect">
            <a:avLst/>
          </a:prstGeom>
          <a:noFill/>
        </p:spPr>
        <p:txBody>
          <a:bodyPr wrap="square" rtlCol="0">
            <a:spAutoFit/>
          </a:bodyPr>
          <a:lstStyle/>
          <a:p>
            <a:pPr algn="ctr"/>
            <a:r>
              <a:rPr lang="en-US" sz="3200" i="1" dirty="0" smtClean="0">
                <a:solidFill>
                  <a:srgbClr val="0000FF"/>
                </a:solidFill>
              </a:rPr>
              <a:t>Layer 1 winding complete</a:t>
            </a:r>
          </a:p>
        </p:txBody>
      </p:sp>
      <p:sp>
        <p:nvSpPr>
          <p:cNvPr id="11" name="TextBox 10"/>
          <p:cNvSpPr txBox="1"/>
          <p:nvPr/>
        </p:nvSpPr>
        <p:spPr>
          <a:xfrm>
            <a:off x="13446258" y="11876991"/>
            <a:ext cx="10126828" cy="584775"/>
          </a:xfrm>
          <a:prstGeom prst="rect">
            <a:avLst/>
          </a:prstGeom>
          <a:noFill/>
        </p:spPr>
        <p:txBody>
          <a:bodyPr wrap="square" rtlCol="0">
            <a:spAutoFit/>
          </a:bodyPr>
          <a:lstStyle/>
          <a:p>
            <a:pPr algn="ctr"/>
            <a:r>
              <a:rPr lang="en-US" sz="3200" i="1" dirty="0" smtClean="0">
                <a:solidFill>
                  <a:srgbClr val="0000FF"/>
                </a:solidFill>
              </a:rPr>
              <a:t>Layer 2 winding complete</a:t>
            </a:r>
          </a:p>
        </p:txBody>
      </p:sp>
    </p:spTree>
    <p:extLst>
      <p:ext uri="{BB962C8B-B14F-4D97-AF65-F5344CB8AC3E}">
        <p14:creationId xmlns:p14="http://schemas.microsoft.com/office/powerpoint/2010/main" val="1050314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2280"/>
          <a:stretch/>
        </p:blipFill>
        <p:spPr>
          <a:xfrm>
            <a:off x="-5258" y="2325051"/>
            <a:ext cx="11719968" cy="103241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9023" y="2313992"/>
            <a:ext cx="13374977" cy="10335208"/>
          </a:xfrm>
          <a:prstGeom prst="rect">
            <a:avLst/>
          </a:prstGeom>
        </p:spPr>
      </p:pic>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14</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44735"/>
            <a:ext cx="23760000" cy="2176895"/>
          </a:xfrm>
        </p:spPr>
        <p:txBody>
          <a:bodyPr>
            <a:normAutofit/>
          </a:bodyPr>
          <a:lstStyle/>
          <a:p>
            <a:pPr algn="ctr">
              <a:tabLst>
                <a:tab pos="17597438" algn="l"/>
              </a:tabLst>
            </a:pPr>
            <a:r>
              <a:rPr lang="en-US" sz="7200" i="1" dirty="0" smtClean="0">
                <a:latin typeface="+mn-lt"/>
              </a:rPr>
              <a:t>COIL WINDING TABLE</a:t>
            </a:r>
            <a:br>
              <a:rPr lang="en-US" sz="7200" i="1" dirty="0" smtClean="0">
                <a:latin typeface="+mn-lt"/>
              </a:rPr>
            </a:br>
            <a:r>
              <a:rPr lang="en-US" sz="4400" i="1" dirty="0" smtClean="0">
                <a:latin typeface="+mn-lt"/>
              </a:rPr>
              <a:t>(To be modified or replaced with a more adequate design)</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17" name="TextBox 16"/>
          <p:cNvSpPr txBox="1"/>
          <p:nvPr/>
        </p:nvSpPr>
        <p:spPr>
          <a:xfrm>
            <a:off x="1464906" y="2325051"/>
            <a:ext cx="8708572" cy="1631216"/>
          </a:xfrm>
          <a:prstGeom prst="rect">
            <a:avLst/>
          </a:prstGeom>
          <a:noFill/>
        </p:spPr>
        <p:txBody>
          <a:bodyPr wrap="square" rtlCol="0">
            <a:spAutoFit/>
          </a:bodyPr>
          <a:lstStyle/>
          <a:p>
            <a:pPr algn="ctr"/>
            <a:r>
              <a:rPr lang="en-US" sz="3200" i="1" dirty="0" smtClean="0">
                <a:solidFill>
                  <a:srgbClr val="0000FF"/>
                </a:solidFill>
              </a:rPr>
              <a:t>The coil assembly, alone (without tooling), weighs  740 lbs [334 kg]</a:t>
            </a:r>
          </a:p>
          <a:p>
            <a:endParaRPr lang="en-US" b="1" i="1" dirty="0" smtClean="0"/>
          </a:p>
        </p:txBody>
      </p:sp>
      <p:sp>
        <p:nvSpPr>
          <p:cNvPr id="9"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cxnSp>
        <p:nvCxnSpPr>
          <p:cNvPr id="12" name="Straight Arrow Connector 11"/>
          <p:cNvCxnSpPr/>
          <p:nvPr/>
        </p:nvCxnSpPr>
        <p:spPr>
          <a:xfrm>
            <a:off x="11984481" y="3019511"/>
            <a:ext cx="0" cy="1962150"/>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5387214" y="2665450"/>
            <a:ext cx="0" cy="1962150"/>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1984481" y="3225455"/>
            <a:ext cx="4237652" cy="0"/>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355733" y="3225455"/>
            <a:ext cx="4934148" cy="0"/>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527128" y="2815528"/>
            <a:ext cx="1552028" cy="830997"/>
          </a:xfrm>
          <a:prstGeom prst="rect">
            <a:avLst/>
          </a:prstGeom>
          <a:noFill/>
        </p:spPr>
        <p:txBody>
          <a:bodyPr wrap="none" rtlCol="0">
            <a:spAutoFit/>
          </a:bodyPr>
          <a:lstStyle/>
          <a:p>
            <a:pPr algn="ctr"/>
            <a:r>
              <a:rPr lang="en-US" sz="2400" i="1" dirty="0" smtClean="0"/>
              <a:t>2515 mm</a:t>
            </a:r>
          </a:p>
          <a:p>
            <a:pPr algn="ctr"/>
            <a:r>
              <a:rPr lang="en-US" sz="2400" i="1" dirty="0" smtClean="0"/>
              <a:t>[99 inches]</a:t>
            </a:r>
          </a:p>
        </p:txBody>
      </p:sp>
      <p:cxnSp>
        <p:nvCxnSpPr>
          <p:cNvPr id="20" name="Straight Arrow Connector 19"/>
          <p:cNvCxnSpPr/>
          <p:nvPr/>
        </p:nvCxnSpPr>
        <p:spPr>
          <a:xfrm>
            <a:off x="23295948" y="3019511"/>
            <a:ext cx="0" cy="1962150"/>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591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9" y="2482884"/>
            <a:ext cx="11966808" cy="8975106"/>
          </a:xfrm>
          <a:prstGeom prst="rect">
            <a:avLst/>
          </a:prstGeom>
        </p:spPr>
      </p:pic>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15</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44735"/>
            <a:ext cx="23760000" cy="2176895"/>
          </a:xfrm>
        </p:spPr>
        <p:txBody>
          <a:bodyPr>
            <a:normAutofit/>
          </a:bodyPr>
          <a:lstStyle/>
          <a:p>
            <a:pPr algn="ctr">
              <a:tabLst>
                <a:tab pos="17597438" algn="l"/>
              </a:tabLst>
            </a:pPr>
            <a:r>
              <a:rPr lang="en-US" sz="7200" i="1" dirty="0" smtClean="0">
                <a:latin typeface="+mn-lt"/>
              </a:rPr>
              <a:t>CEA’s COIL WINDING TABLE</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7192" y="2482884"/>
            <a:ext cx="11966808" cy="8975106"/>
          </a:xfrm>
          <a:prstGeom prst="rect">
            <a:avLst/>
          </a:prstGeom>
        </p:spPr>
      </p:pic>
      <p:sp>
        <p:nvSpPr>
          <p:cNvPr id="8"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spTree>
    <p:extLst>
      <p:ext uri="{BB962C8B-B14F-4D97-AF65-F5344CB8AC3E}">
        <p14:creationId xmlns:p14="http://schemas.microsoft.com/office/powerpoint/2010/main" val="2675006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16</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44735"/>
            <a:ext cx="23760000" cy="2176895"/>
          </a:xfrm>
        </p:spPr>
        <p:txBody>
          <a:bodyPr>
            <a:normAutofit/>
          </a:bodyPr>
          <a:lstStyle/>
          <a:p>
            <a:pPr algn="ctr">
              <a:tabLst>
                <a:tab pos="17597438" algn="l"/>
              </a:tabLst>
            </a:pPr>
            <a:r>
              <a:rPr lang="en-US" sz="7200" i="1" dirty="0" smtClean="0">
                <a:latin typeface="+mn-lt"/>
              </a:rPr>
              <a:t>WINDING NOTES AND COMPARISONS</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8"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sp>
        <p:nvSpPr>
          <p:cNvPr id="9" name="TextBox 8"/>
          <p:cNvSpPr txBox="1"/>
          <p:nvPr/>
        </p:nvSpPr>
        <p:spPr>
          <a:xfrm>
            <a:off x="896815" y="2307622"/>
            <a:ext cx="22631400" cy="8217634"/>
          </a:xfrm>
          <a:prstGeom prst="rect">
            <a:avLst/>
          </a:prstGeom>
          <a:noFill/>
        </p:spPr>
        <p:txBody>
          <a:bodyPr wrap="square" rtlCol="0">
            <a:spAutoFit/>
          </a:bodyPr>
          <a:lstStyle/>
          <a:p>
            <a:endParaRPr lang="en-US" sz="4400" i="1" dirty="0"/>
          </a:p>
          <a:p>
            <a:pPr marL="914400" indent="-914400" algn="just"/>
            <a:r>
              <a:rPr lang="en-US" sz="4400" i="1" dirty="0" smtClean="0"/>
              <a:t>&gt;	</a:t>
            </a:r>
            <a:r>
              <a:rPr lang="en-US" sz="4000" i="1" dirty="0" smtClean="0"/>
              <a:t>In their coil winding processes, both CEA and CERN employed a tilting operation to align the flare angle to the cable tensioning device.</a:t>
            </a:r>
          </a:p>
          <a:p>
            <a:pPr marL="862013" lvl="4" algn="just"/>
            <a:endParaRPr lang="en-US" sz="4000" i="1" dirty="0" smtClean="0"/>
          </a:p>
          <a:p>
            <a:pPr marL="862013" lvl="4" algn="just"/>
            <a:r>
              <a:rPr lang="en-US" sz="4000" i="1" dirty="0" smtClean="0"/>
              <a:t>When we wound the HD2 coils, we guided the cable down on the winding fixture table as we were winding around the ends.  The turns seemed to hold very well in position since we were winding at 25 lb. [111 N] tension and we applied the quick-release clamps to hold tension as the winding made it around the other side of the end.</a:t>
            </a:r>
          </a:p>
          <a:p>
            <a:pPr marL="914400" indent="-914400" algn="just"/>
            <a:endParaRPr lang="en-US" sz="4000" i="1" dirty="0" smtClean="0"/>
          </a:p>
          <a:p>
            <a:pPr marL="914400" indent="-914400" algn="just"/>
            <a:r>
              <a:rPr lang="en-US" sz="4000" i="1" dirty="0" smtClean="0"/>
              <a:t>&gt;	The FRESCA2 coil winding tooling utilized </a:t>
            </a:r>
            <a:r>
              <a:rPr lang="en-US" sz="4000" i="1" dirty="0"/>
              <a:t>2</a:t>
            </a:r>
            <a:r>
              <a:rPr lang="en-US" sz="4000" i="1" dirty="0" smtClean="0"/>
              <a:t> gaps </a:t>
            </a:r>
            <a:r>
              <a:rPr lang="en-US" sz="4000" i="1" dirty="0" smtClean="0"/>
              <a:t>to relieve stresses in winding tension.</a:t>
            </a:r>
          </a:p>
          <a:p>
            <a:pPr marL="914400" indent="-914400" algn="just"/>
            <a:endParaRPr lang="en-US" sz="4000" i="1" dirty="0"/>
          </a:p>
          <a:p>
            <a:pPr marL="862013" algn="just"/>
            <a:r>
              <a:rPr lang="en-US" sz="4000" i="1" dirty="0" smtClean="0"/>
              <a:t>We plan to replicate the single-gap tooling we had designed for the HD3 coil.   This simplifies the reaction tooling and assures alignment.</a:t>
            </a:r>
          </a:p>
        </p:txBody>
      </p:sp>
    </p:spTree>
    <p:extLst>
      <p:ext uri="{BB962C8B-B14F-4D97-AF65-F5344CB8AC3E}">
        <p14:creationId xmlns:p14="http://schemas.microsoft.com/office/powerpoint/2010/main" val="2678336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17</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282002" y="0"/>
            <a:ext cx="23760000" cy="2176895"/>
          </a:xfrm>
        </p:spPr>
        <p:txBody>
          <a:bodyPr>
            <a:normAutofit/>
          </a:bodyPr>
          <a:lstStyle/>
          <a:p>
            <a:pPr algn="ctr">
              <a:tabLst>
                <a:tab pos="17597438" algn="l"/>
              </a:tabLst>
            </a:pPr>
            <a:r>
              <a:rPr lang="en-US" sz="7200" i="1" dirty="0" smtClean="0">
                <a:latin typeface="+mn-lt"/>
              </a:rPr>
              <a:t>BACKUP SLIDES</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8"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spTree>
    <p:extLst>
      <p:ext uri="{BB962C8B-B14F-4D97-AF65-F5344CB8AC3E}">
        <p14:creationId xmlns:p14="http://schemas.microsoft.com/office/powerpoint/2010/main" val="3821324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18</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282002" y="0"/>
            <a:ext cx="23760000" cy="2176895"/>
          </a:xfrm>
        </p:spPr>
        <p:txBody>
          <a:bodyPr>
            <a:normAutofit/>
          </a:bodyPr>
          <a:lstStyle/>
          <a:p>
            <a:pPr algn="ctr">
              <a:tabLst>
                <a:tab pos="17597438" algn="l"/>
              </a:tabLst>
            </a:pPr>
            <a:r>
              <a:rPr lang="en-US" sz="7200" i="1" dirty="0" smtClean="0">
                <a:latin typeface="+mn-lt"/>
              </a:rPr>
              <a:t>BACKUP SLIDES</a:t>
            </a:r>
            <a:br>
              <a:rPr lang="en-US" sz="7200" i="1" dirty="0" smtClean="0">
                <a:latin typeface="+mn-lt"/>
              </a:rPr>
            </a:b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8"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2222" b="22048"/>
          <a:stretch/>
        </p:blipFill>
        <p:spPr>
          <a:xfrm>
            <a:off x="1866229" y="2725616"/>
            <a:ext cx="21927976" cy="9442938"/>
          </a:xfrm>
          <a:prstGeom prst="rect">
            <a:avLst/>
          </a:prstGeom>
        </p:spPr>
      </p:pic>
    </p:spTree>
    <p:extLst>
      <p:ext uri="{BB962C8B-B14F-4D97-AF65-F5344CB8AC3E}">
        <p14:creationId xmlns:p14="http://schemas.microsoft.com/office/powerpoint/2010/main" val="3610257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19</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282002" y="0"/>
            <a:ext cx="23760000" cy="2176895"/>
          </a:xfrm>
        </p:spPr>
        <p:txBody>
          <a:bodyPr>
            <a:normAutofit/>
          </a:bodyPr>
          <a:lstStyle/>
          <a:p>
            <a:pPr algn="ctr">
              <a:tabLst>
                <a:tab pos="17597438" algn="l"/>
              </a:tabLst>
            </a:pPr>
            <a:r>
              <a:rPr lang="en-US" sz="7200" i="1" dirty="0" smtClean="0">
                <a:latin typeface="+mn-lt"/>
              </a:rPr>
              <a:t>BACKUP SLIDES</a:t>
            </a:r>
            <a:br>
              <a:rPr lang="en-US" sz="7200" i="1" dirty="0" smtClean="0">
                <a:latin typeface="+mn-lt"/>
              </a:rPr>
            </a:b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8"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9955" b="9729"/>
          <a:stretch/>
        </p:blipFill>
        <p:spPr>
          <a:xfrm>
            <a:off x="3980952" y="2373925"/>
            <a:ext cx="16291766" cy="10111152"/>
          </a:xfrm>
          <a:prstGeom prst="rect">
            <a:avLst/>
          </a:prstGeom>
        </p:spPr>
      </p:pic>
    </p:spTree>
    <p:extLst>
      <p:ext uri="{BB962C8B-B14F-4D97-AF65-F5344CB8AC3E}">
        <p14:creationId xmlns:p14="http://schemas.microsoft.com/office/powerpoint/2010/main" val="356816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p:txBody>
          <a:bodyPr/>
          <a:lstStyle/>
          <a:p>
            <a:r>
              <a:rPr lang="en-US" i="1" dirty="0" smtClean="0"/>
              <a:t>Ray Hafalia:  HIGH FIELD TEST FACILITY DIPOLE </a:t>
            </a:r>
            <a:r>
              <a:rPr lang="en-US" i="1" dirty="0"/>
              <a:t>-</a:t>
            </a:r>
            <a:r>
              <a:rPr lang="en-US" i="1" dirty="0" smtClean="0"/>
              <a:t> ENGINEERING DESIGN</a:t>
            </a:r>
            <a:endParaRPr lang="en-US" i="1" dirty="0"/>
          </a:p>
        </p:txBody>
      </p:sp>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2</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p:txBody>
          <a:bodyPr>
            <a:normAutofit/>
          </a:bodyPr>
          <a:lstStyle/>
          <a:p>
            <a:pPr algn="ctr"/>
            <a:r>
              <a:rPr lang="en-US" sz="7200" i="1" dirty="0" smtClean="0">
                <a:latin typeface="+mn-lt"/>
              </a:rPr>
              <a:t>COIL CAD DESIGN</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050"/>
          <a:stretch/>
        </p:blipFill>
        <p:spPr>
          <a:xfrm>
            <a:off x="8" y="2313993"/>
            <a:ext cx="12630722" cy="1027922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808" r="8164"/>
          <a:stretch/>
        </p:blipFill>
        <p:spPr>
          <a:xfrm>
            <a:off x="12316408" y="2286000"/>
            <a:ext cx="12073799" cy="10363200"/>
          </a:xfrm>
          <a:prstGeom prst="rect">
            <a:avLst/>
          </a:prstGeom>
        </p:spPr>
      </p:pic>
      <p:sp>
        <p:nvSpPr>
          <p:cNvPr id="9" name="TextBox 8"/>
          <p:cNvSpPr txBox="1"/>
          <p:nvPr/>
        </p:nvSpPr>
        <p:spPr>
          <a:xfrm>
            <a:off x="4497355" y="9274629"/>
            <a:ext cx="2932213" cy="1200329"/>
          </a:xfrm>
          <a:prstGeom prst="rect">
            <a:avLst/>
          </a:prstGeom>
          <a:noFill/>
        </p:spPr>
        <p:txBody>
          <a:bodyPr wrap="none" rtlCol="0">
            <a:spAutoFit/>
          </a:bodyPr>
          <a:lstStyle/>
          <a:p>
            <a:pPr algn="ctr"/>
            <a:r>
              <a:rPr lang="en-US" b="1" i="1" dirty="0" smtClean="0"/>
              <a:t>COIL 1</a:t>
            </a:r>
          </a:p>
          <a:p>
            <a:pPr algn="ctr"/>
            <a:r>
              <a:rPr lang="en-US" i="1" dirty="0" smtClean="0"/>
              <a:t>(LAYERS 1 &amp; 2)</a:t>
            </a:r>
            <a:endParaRPr lang="en-US" i="1" dirty="0"/>
          </a:p>
        </p:txBody>
      </p:sp>
      <p:sp>
        <p:nvSpPr>
          <p:cNvPr id="10" name="TextBox 9"/>
          <p:cNvSpPr txBox="1"/>
          <p:nvPr/>
        </p:nvSpPr>
        <p:spPr>
          <a:xfrm>
            <a:off x="17146604" y="9274629"/>
            <a:ext cx="2929008" cy="1200329"/>
          </a:xfrm>
          <a:prstGeom prst="rect">
            <a:avLst/>
          </a:prstGeom>
          <a:noFill/>
        </p:spPr>
        <p:txBody>
          <a:bodyPr wrap="none" rtlCol="0">
            <a:spAutoFit/>
          </a:bodyPr>
          <a:lstStyle/>
          <a:p>
            <a:pPr algn="ctr"/>
            <a:r>
              <a:rPr lang="en-US" b="1" i="1" dirty="0" smtClean="0"/>
              <a:t>COIL 2</a:t>
            </a:r>
          </a:p>
          <a:p>
            <a:pPr algn="ctr"/>
            <a:r>
              <a:rPr lang="en-US" i="1" dirty="0" smtClean="0"/>
              <a:t>(LAYERS 3 &amp; 4)</a:t>
            </a:r>
            <a:endParaRPr lang="en-US" i="1" dirty="0"/>
          </a:p>
        </p:txBody>
      </p:sp>
      <p:cxnSp>
        <p:nvCxnSpPr>
          <p:cNvPr id="11" name="Straight Arrow Connector 10"/>
          <p:cNvCxnSpPr/>
          <p:nvPr/>
        </p:nvCxnSpPr>
        <p:spPr>
          <a:xfrm flipV="1">
            <a:off x="2560418" y="5728996"/>
            <a:ext cx="631458" cy="1220260"/>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3971" y="6850995"/>
            <a:ext cx="2334293" cy="830997"/>
          </a:xfrm>
          <a:prstGeom prst="rect">
            <a:avLst/>
          </a:prstGeom>
          <a:noFill/>
        </p:spPr>
        <p:txBody>
          <a:bodyPr wrap="none" rtlCol="0">
            <a:spAutoFit/>
          </a:bodyPr>
          <a:lstStyle/>
          <a:p>
            <a:pPr algn="ctr"/>
            <a:r>
              <a:rPr lang="en-US" sz="2400" dirty="0" smtClean="0"/>
              <a:t>LAYER-TO-LAYER</a:t>
            </a:r>
          </a:p>
          <a:p>
            <a:pPr algn="ctr"/>
            <a:r>
              <a:rPr lang="en-US" sz="2400" dirty="0" smtClean="0"/>
              <a:t>TRANSITION</a:t>
            </a:r>
            <a:endParaRPr lang="en-US" sz="2400" dirty="0"/>
          </a:p>
        </p:txBody>
      </p:sp>
      <p:cxnSp>
        <p:nvCxnSpPr>
          <p:cNvPr id="16" name="Straight Arrow Connector 15"/>
          <p:cNvCxnSpPr/>
          <p:nvPr/>
        </p:nvCxnSpPr>
        <p:spPr>
          <a:xfrm flipV="1">
            <a:off x="14917177" y="5411758"/>
            <a:ext cx="631458" cy="1220260"/>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630730" y="6533757"/>
            <a:ext cx="2334293" cy="830997"/>
          </a:xfrm>
          <a:prstGeom prst="rect">
            <a:avLst/>
          </a:prstGeom>
          <a:noFill/>
        </p:spPr>
        <p:txBody>
          <a:bodyPr wrap="none" rtlCol="0">
            <a:spAutoFit/>
          </a:bodyPr>
          <a:lstStyle/>
          <a:p>
            <a:pPr algn="ctr"/>
            <a:r>
              <a:rPr lang="en-US" sz="2400" dirty="0" smtClean="0"/>
              <a:t>LAYER-TO-LAYER</a:t>
            </a:r>
          </a:p>
          <a:p>
            <a:pPr algn="ctr"/>
            <a:r>
              <a:rPr lang="en-US" sz="2400" dirty="0" smtClean="0"/>
              <a:t>TRANSITION</a:t>
            </a:r>
            <a:endParaRPr lang="en-US" sz="2400" dirty="0"/>
          </a:p>
        </p:txBody>
      </p:sp>
    </p:spTree>
    <p:extLst>
      <p:ext uri="{BB962C8B-B14F-4D97-AF65-F5344CB8AC3E}">
        <p14:creationId xmlns:p14="http://schemas.microsoft.com/office/powerpoint/2010/main" val="22292341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20</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282002" y="0"/>
            <a:ext cx="23760000" cy="2176895"/>
          </a:xfrm>
        </p:spPr>
        <p:txBody>
          <a:bodyPr>
            <a:normAutofit/>
          </a:bodyPr>
          <a:lstStyle/>
          <a:p>
            <a:pPr algn="ctr">
              <a:tabLst>
                <a:tab pos="17597438" algn="l"/>
              </a:tabLst>
            </a:pPr>
            <a:r>
              <a:rPr lang="en-US" sz="7200" i="1" dirty="0" smtClean="0">
                <a:latin typeface="+mn-lt"/>
              </a:rPr>
              <a:t>BACKUP SLIDES</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8"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239" b="9502"/>
          <a:stretch/>
        </p:blipFill>
        <p:spPr>
          <a:xfrm>
            <a:off x="4239492" y="2279489"/>
            <a:ext cx="16071574" cy="10339756"/>
          </a:xfrm>
          <a:prstGeom prst="rect">
            <a:avLst/>
          </a:prstGeom>
        </p:spPr>
      </p:pic>
    </p:spTree>
    <p:extLst>
      <p:ext uri="{BB962C8B-B14F-4D97-AF65-F5344CB8AC3E}">
        <p14:creationId xmlns:p14="http://schemas.microsoft.com/office/powerpoint/2010/main" val="3071046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7036"/>
          <a:stretch/>
        </p:blipFill>
        <p:spPr>
          <a:xfrm>
            <a:off x="11898201" y="2278815"/>
            <a:ext cx="12492008" cy="10383532"/>
          </a:xfrm>
          <a:prstGeom prst="rect">
            <a:avLst/>
          </a:prstGeom>
        </p:spPr>
      </p:pic>
      <p:sp>
        <p:nvSpPr>
          <p:cNvPr id="2"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p:txBody>
          <a:bodyPr/>
          <a:lstStyle/>
          <a:p>
            <a:r>
              <a:rPr lang="en-US" i="1" dirty="0"/>
              <a:t>Ray Hafalia:  HIGH FIELD TEST FACILITY DIPOLE </a:t>
            </a:r>
            <a:r>
              <a:rPr lang="en-US" i="1" dirty="0" smtClean="0"/>
              <a:t>- ENGINEERING DESIGN</a:t>
            </a:r>
            <a:endParaRPr lang="en-US" i="1" dirty="0"/>
          </a:p>
        </p:txBody>
      </p:sp>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3</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312000" y="44739"/>
            <a:ext cx="23760000" cy="2176895"/>
          </a:xfrm>
        </p:spPr>
        <p:txBody>
          <a:bodyPr>
            <a:normAutofit/>
          </a:bodyPr>
          <a:lstStyle/>
          <a:p>
            <a:pPr algn="ctr"/>
            <a:r>
              <a:rPr lang="en-US" sz="7200" i="1" dirty="0" smtClean="0">
                <a:latin typeface="+mn-lt"/>
              </a:rPr>
              <a:t>COIL CAD DESIGN</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0"/>
            <a:ext cx="13437514" cy="1038353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89033" y="2435288"/>
            <a:ext cx="5551898" cy="4290102"/>
          </a:xfrm>
          <a:prstGeom prst="rect">
            <a:avLst/>
          </a:prstGeom>
          <a:ln w="3175">
            <a:solidFill>
              <a:schemeClr val="tx1"/>
            </a:solidFill>
          </a:ln>
        </p:spPr>
      </p:pic>
      <p:cxnSp>
        <p:nvCxnSpPr>
          <p:cNvPr id="11" name="Straight Arrow Connector 10"/>
          <p:cNvCxnSpPr/>
          <p:nvPr/>
        </p:nvCxnSpPr>
        <p:spPr>
          <a:xfrm flipH="1">
            <a:off x="6120885" y="4580339"/>
            <a:ext cx="955697" cy="682126"/>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06624" y="3422462"/>
            <a:ext cx="2929008" cy="1200329"/>
          </a:xfrm>
          <a:prstGeom prst="rect">
            <a:avLst/>
          </a:prstGeom>
          <a:noFill/>
        </p:spPr>
        <p:txBody>
          <a:bodyPr wrap="none" rtlCol="0">
            <a:spAutoFit/>
          </a:bodyPr>
          <a:lstStyle/>
          <a:p>
            <a:pPr algn="ctr"/>
            <a:r>
              <a:rPr lang="en-US" b="1" i="1" dirty="0" smtClean="0"/>
              <a:t>COIL 2</a:t>
            </a:r>
          </a:p>
          <a:p>
            <a:pPr algn="ctr"/>
            <a:r>
              <a:rPr lang="en-US" i="1" dirty="0" smtClean="0"/>
              <a:t>(LAYERS 3 &amp; 4)</a:t>
            </a:r>
            <a:endParaRPr lang="en-US" i="1" dirty="0"/>
          </a:p>
        </p:txBody>
      </p:sp>
      <p:cxnSp>
        <p:nvCxnSpPr>
          <p:cNvPr id="16" name="Straight Arrow Connector 15"/>
          <p:cNvCxnSpPr/>
          <p:nvPr/>
        </p:nvCxnSpPr>
        <p:spPr>
          <a:xfrm flipV="1">
            <a:off x="4944334" y="9535885"/>
            <a:ext cx="1176550" cy="839756"/>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30971" y="10266003"/>
            <a:ext cx="2929008" cy="1200329"/>
          </a:xfrm>
          <a:prstGeom prst="rect">
            <a:avLst/>
          </a:prstGeom>
          <a:noFill/>
        </p:spPr>
        <p:txBody>
          <a:bodyPr wrap="none" rtlCol="0">
            <a:spAutoFit/>
          </a:bodyPr>
          <a:lstStyle/>
          <a:p>
            <a:pPr algn="ctr"/>
            <a:r>
              <a:rPr lang="en-US" b="1" i="1" dirty="0" smtClean="0"/>
              <a:t>COIL 1</a:t>
            </a:r>
          </a:p>
          <a:p>
            <a:pPr algn="ctr"/>
            <a:r>
              <a:rPr lang="en-US" i="1" dirty="0" smtClean="0"/>
              <a:t>(LAYERS 1 &amp; 2)</a:t>
            </a:r>
            <a:endParaRPr lang="en-US" i="1" dirty="0"/>
          </a:p>
        </p:txBody>
      </p:sp>
      <p:cxnSp>
        <p:nvCxnSpPr>
          <p:cNvPr id="19" name="Straight Arrow Connector 18"/>
          <p:cNvCxnSpPr/>
          <p:nvPr/>
        </p:nvCxnSpPr>
        <p:spPr>
          <a:xfrm flipH="1" flipV="1">
            <a:off x="10225547" y="9050694"/>
            <a:ext cx="1400396" cy="485191"/>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422012" y="9274628"/>
            <a:ext cx="4200884" cy="646331"/>
          </a:xfrm>
          <a:prstGeom prst="rect">
            <a:avLst/>
          </a:prstGeom>
          <a:noFill/>
        </p:spPr>
        <p:txBody>
          <a:bodyPr wrap="square" rtlCol="0">
            <a:spAutoFit/>
          </a:bodyPr>
          <a:lstStyle/>
          <a:p>
            <a:pPr algn="ctr"/>
            <a:r>
              <a:rPr lang="en-US" i="1" dirty="0" smtClean="0"/>
              <a:t>INTER-COIL SPACER</a:t>
            </a:r>
          </a:p>
        </p:txBody>
      </p:sp>
      <p:sp>
        <p:nvSpPr>
          <p:cNvPr id="15" name="TextBox 14"/>
          <p:cNvSpPr txBox="1"/>
          <p:nvPr/>
        </p:nvSpPr>
        <p:spPr>
          <a:xfrm>
            <a:off x="6120883" y="2249572"/>
            <a:ext cx="12153800" cy="1077218"/>
          </a:xfrm>
          <a:prstGeom prst="rect">
            <a:avLst/>
          </a:prstGeom>
          <a:noFill/>
        </p:spPr>
        <p:txBody>
          <a:bodyPr wrap="square" rtlCol="0">
            <a:spAutoFit/>
          </a:bodyPr>
          <a:lstStyle/>
          <a:p>
            <a:pPr algn="ctr"/>
            <a:r>
              <a:rPr lang="en-US" sz="3200" i="1" dirty="0" smtClean="0">
                <a:solidFill>
                  <a:srgbClr val="0000FF"/>
                </a:solidFill>
              </a:rPr>
              <a:t>This “LD-style” cross-section shown will be used as the </a:t>
            </a:r>
            <a:r>
              <a:rPr lang="en-US" sz="3200" i="1" dirty="0">
                <a:solidFill>
                  <a:srgbClr val="0000FF"/>
                </a:solidFill>
              </a:rPr>
              <a:t>baseline coil </a:t>
            </a:r>
            <a:r>
              <a:rPr lang="en-US" sz="3200" i="1" dirty="0" smtClean="0">
                <a:solidFill>
                  <a:srgbClr val="0000FF"/>
                </a:solidFill>
              </a:rPr>
              <a:t>geometry </a:t>
            </a:r>
            <a:r>
              <a:rPr lang="en-US" sz="3200" i="1" dirty="0" smtClean="0">
                <a:solidFill>
                  <a:srgbClr val="0000FF"/>
                </a:solidFill>
              </a:rPr>
              <a:t>for </a:t>
            </a:r>
            <a:r>
              <a:rPr lang="en-US" sz="3200" i="1" dirty="0" smtClean="0">
                <a:solidFill>
                  <a:srgbClr val="0000FF"/>
                </a:solidFill>
              </a:rPr>
              <a:t>the TFD Dipole Magnet.</a:t>
            </a:r>
            <a:endParaRPr lang="en-US" sz="3200" i="1" dirty="0">
              <a:solidFill>
                <a:srgbClr val="0000FF"/>
              </a:solidFill>
            </a:endParaRPr>
          </a:p>
        </p:txBody>
      </p:sp>
    </p:spTree>
    <p:extLst>
      <p:ext uri="{BB962C8B-B14F-4D97-AF65-F5344CB8AC3E}">
        <p14:creationId xmlns:p14="http://schemas.microsoft.com/office/powerpoint/2010/main" val="1643506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9" y="2303562"/>
            <a:ext cx="13338161" cy="10306760"/>
          </a:xfrm>
          <a:prstGeom prst="rect">
            <a:avLst/>
          </a:prstGeom>
        </p:spPr>
      </p:pic>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11722" t="23741" r="22077" b="2259"/>
          <a:stretch/>
        </p:blipFill>
        <p:spPr>
          <a:xfrm>
            <a:off x="12394117" y="2303561"/>
            <a:ext cx="11931456" cy="10306165"/>
          </a:xfrm>
          <a:prstGeom prst="rect">
            <a:avLst/>
          </a:prstGeom>
        </p:spPr>
      </p:pic>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4</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46180"/>
            <a:ext cx="23760000" cy="2176895"/>
          </a:xfrm>
        </p:spPr>
        <p:txBody>
          <a:bodyPr>
            <a:normAutofit/>
          </a:bodyPr>
          <a:lstStyle/>
          <a:p>
            <a:pPr algn="ctr"/>
            <a:r>
              <a:rPr lang="en-US" sz="7200" i="1" dirty="0" smtClean="0">
                <a:latin typeface="+mn-lt"/>
              </a:rPr>
              <a:t>COIL MODULE ASSEMBLY</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cxnSp>
        <p:nvCxnSpPr>
          <p:cNvPr id="16" name="Straight Arrow Connector 15"/>
          <p:cNvCxnSpPr/>
          <p:nvPr/>
        </p:nvCxnSpPr>
        <p:spPr>
          <a:xfrm flipV="1">
            <a:off x="5642548" y="8752794"/>
            <a:ext cx="631458" cy="1220260"/>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89222" y="9874793"/>
            <a:ext cx="2606804" cy="461665"/>
          </a:xfrm>
          <a:prstGeom prst="rect">
            <a:avLst/>
          </a:prstGeom>
          <a:noFill/>
        </p:spPr>
        <p:txBody>
          <a:bodyPr wrap="none" rtlCol="0">
            <a:spAutoFit/>
          </a:bodyPr>
          <a:lstStyle/>
          <a:p>
            <a:pPr algn="ctr"/>
            <a:r>
              <a:rPr lang="en-US" sz="2400" b="1" i="1" dirty="0" smtClean="0"/>
              <a:t>COIL SIDE SPACERS</a:t>
            </a:r>
            <a:endParaRPr lang="en-US" sz="2400" i="1" dirty="0"/>
          </a:p>
        </p:txBody>
      </p:sp>
      <p:cxnSp>
        <p:nvCxnSpPr>
          <p:cNvPr id="15" name="Straight Arrow Connector 14"/>
          <p:cNvCxnSpPr/>
          <p:nvPr/>
        </p:nvCxnSpPr>
        <p:spPr>
          <a:xfrm flipV="1">
            <a:off x="5642548" y="7875038"/>
            <a:ext cx="2381779" cy="2098016"/>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957197" y="7921206"/>
            <a:ext cx="495130" cy="1049008"/>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7080" y="8871953"/>
            <a:ext cx="2600392" cy="461665"/>
          </a:xfrm>
          <a:prstGeom prst="rect">
            <a:avLst/>
          </a:prstGeom>
          <a:noFill/>
        </p:spPr>
        <p:txBody>
          <a:bodyPr wrap="none" rtlCol="0">
            <a:spAutoFit/>
          </a:bodyPr>
          <a:lstStyle/>
          <a:p>
            <a:pPr algn="ctr"/>
            <a:r>
              <a:rPr lang="en-US" sz="2400" b="1" i="1" dirty="0" smtClean="0"/>
              <a:t>SIDE PUSHER BARS</a:t>
            </a:r>
            <a:endParaRPr lang="en-US" sz="2400" i="1" dirty="0"/>
          </a:p>
        </p:txBody>
      </p:sp>
      <p:cxnSp>
        <p:nvCxnSpPr>
          <p:cNvPr id="20" name="Straight Arrow Connector 19"/>
          <p:cNvCxnSpPr/>
          <p:nvPr/>
        </p:nvCxnSpPr>
        <p:spPr>
          <a:xfrm flipV="1">
            <a:off x="2957197" y="6265333"/>
            <a:ext cx="2983420" cy="2704884"/>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21190" y="11102540"/>
            <a:ext cx="2890536" cy="461665"/>
          </a:xfrm>
          <a:prstGeom prst="rect">
            <a:avLst/>
          </a:prstGeom>
          <a:noFill/>
        </p:spPr>
        <p:txBody>
          <a:bodyPr wrap="none" rtlCol="0">
            <a:spAutoFit/>
          </a:bodyPr>
          <a:lstStyle/>
          <a:p>
            <a:pPr algn="ctr"/>
            <a:r>
              <a:rPr lang="en-US" sz="2400" b="1" i="1" dirty="0" smtClean="0"/>
              <a:t>RETURN END WEDGE</a:t>
            </a:r>
            <a:endParaRPr lang="en-US" sz="2400" i="1" dirty="0"/>
          </a:p>
        </p:txBody>
      </p:sp>
      <p:cxnSp>
        <p:nvCxnSpPr>
          <p:cNvPr id="24" name="Straight Arrow Connector 23"/>
          <p:cNvCxnSpPr/>
          <p:nvPr/>
        </p:nvCxnSpPr>
        <p:spPr>
          <a:xfrm flipV="1">
            <a:off x="8609683" y="10151793"/>
            <a:ext cx="1190889" cy="1049008"/>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021185" y="3433664"/>
            <a:ext cx="453052" cy="1679597"/>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667" y="3027094"/>
            <a:ext cx="2499402" cy="461665"/>
          </a:xfrm>
          <a:prstGeom prst="rect">
            <a:avLst/>
          </a:prstGeom>
          <a:noFill/>
        </p:spPr>
        <p:txBody>
          <a:bodyPr wrap="none" rtlCol="0">
            <a:spAutoFit/>
          </a:bodyPr>
          <a:lstStyle/>
          <a:p>
            <a:pPr algn="ctr"/>
            <a:r>
              <a:rPr lang="en-US" sz="2400" b="1" i="1" dirty="0" smtClean="0"/>
              <a:t>LEAD END WEDGE</a:t>
            </a:r>
            <a:endParaRPr lang="en-US" sz="2400" i="1" dirty="0"/>
          </a:p>
        </p:txBody>
      </p:sp>
      <p:cxnSp>
        <p:nvCxnSpPr>
          <p:cNvPr id="30" name="Straight Arrow Connector 29"/>
          <p:cNvCxnSpPr/>
          <p:nvPr/>
        </p:nvCxnSpPr>
        <p:spPr>
          <a:xfrm flipH="1">
            <a:off x="7104745" y="4273462"/>
            <a:ext cx="1195193" cy="1093268"/>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266458" y="3816569"/>
            <a:ext cx="2456121" cy="461665"/>
          </a:xfrm>
          <a:prstGeom prst="rect">
            <a:avLst/>
          </a:prstGeom>
          <a:noFill/>
        </p:spPr>
        <p:txBody>
          <a:bodyPr wrap="none" rtlCol="0">
            <a:spAutoFit/>
          </a:bodyPr>
          <a:lstStyle/>
          <a:p>
            <a:pPr algn="ctr"/>
            <a:r>
              <a:rPr lang="en-US" sz="2400" b="1" i="1" dirty="0" smtClean="0"/>
              <a:t>VERTICAL SPACER</a:t>
            </a:r>
            <a:endParaRPr lang="en-US" sz="2400" i="1" dirty="0"/>
          </a:p>
        </p:txBody>
      </p:sp>
      <p:sp>
        <p:nvSpPr>
          <p:cNvPr id="10" name="TextBox 9"/>
          <p:cNvSpPr txBox="1"/>
          <p:nvPr/>
        </p:nvSpPr>
        <p:spPr>
          <a:xfrm>
            <a:off x="17068412" y="2934760"/>
            <a:ext cx="2882520" cy="646331"/>
          </a:xfrm>
          <a:prstGeom prst="rect">
            <a:avLst/>
          </a:prstGeom>
          <a:noFill/>
        </p:spPr>
        <p:txBody>
          <a:bodyPr wrap="none" rtlCol="0">
            <a:spAutoFit/>
          </a:bodyPr>
          <a:lstStyle/>
          <a:p>
            <a:pPr algn="ctr"/>
            <a:r>
              <a:rPr lang="en-US" b="1" i="1" dirty="0" smtClean="0"/>
              <a:t>COIL MODULE</a:t>
            </a:r>
            <a:endParaRPr lang="en-US" i="1" dirty="0"/>
          </a:p>
        </p:txBody>
      </p:sp>
      <p:sp>
        <p:nvSpPr>
          <p:cNvPr id="21"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3151" t="18082" r="14121" b="19390"/>
          <a:stretch/>
        </p:blipFill>
        <p:spPr>
          <a:xfrm>
            <a:off x="12775004" y="8077200"/>
            <a:ext cx="6822482" cy="4532527"/>
          </a:xfrm>
          <a:prstGeom prst="rect">
            <a:avLst/>
          </a:prstGeom>
        </p:spPr>
      </p:pic>
    </p:spTree>
    <p:extLst>
      <p:ext uri="{BB962C8B-B14F-4D97-AF65-F5344CB8AC3E}">
        <p14:creationId xmlns:p14="http://schemas.microsoft.com/office/powerpoint/2010/main" val="2810819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259" t="7706" r="7428" b="-7266"/>
          <a:stretch/>
        </p:blipFill>
        <p:spPr>
          <a:xfrm>
            <a:off x="12462933" y="2322784"/>
            <a:ext cx="11853928" cy="1032641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542" t="-439" r="-4542" b="439"/>
          <a:stretch/>
        </p:blipFill>
        <p:spPr>
          <a:xfrm>
            <a:off x="18658" y="2277242"/>
            <a:ext cx="13422536" cy="10371958"/>
          </a:xfrm>
          <a:prstGeom prst="rect">
            <a:avLst/>
          </a:prstGeom>
        </p:spPr>
      </p:pic>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5</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46180"/>
            <a:ext cx="23760000" cy="2176895"/>
          </a:xfrm>
        </p:spPr>
        <p:txBody>
          <a:bodyPr>
            <a:normAutofit/>
          </a:bodyPr>
          <a:lstStyle/>
          <a:p>
            <a:pPr algn="ctr"/>
            <a:r>
              <a:rPr lang="en-US" sz="7200" i="1" dirty="0" smtClean="0">
                <a:latin typeface="+mn-lt"/>
              </a:rPr>
              <a:t>COIL PACK ASSEMBLY</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17" name="TextBox 16"/>
          <p:cNvSpPr txBox="1"/>
          <p:nvPr/>
        </p:nvSpPr>
        <p:spPr>
          <a:xfrm>
            <a:off x="357943" y="9319276"/>
            <a:ext cx="1544012" cy="461665"/>
          </a:xfrm>
          <a:prstGeom prst="rect">
            <a:avLst/>
          </a:prstGeom>
          <a:noFill/>
        </p:spPr>
        <p:txBody>
          <a:bodyPr wrap="none" rtlCol="0">
            <a:spAutoFit/>
          </a:bodyPr>
          <a:lstStyle/>
          <a:p>
            <a:pPr algn="ctr"/>
            <a:r>
              <a:rPr lang="en-US" sz="2400" b="1" i="1" dirty="0" smtClean="0"/>
              <a:t>TEST WELL</a:t>
            </a:r>
            <a:endParaRPr lang="en-US" sz="2400" i="1" dirty="0"/>
          </a:p>
        </p:txBody>
      </p:sp>
      <p:cxnSp>
        <p:nvCxnSpPr>
          <p:cNvPr id="15" name="Straight Arrow Connector 14"/>
          <p:cNvCxnSpPr/>
          <p:nvPr/>
        </p:nvCxnSpPr>
        <p:spPr>
          <a:xfrm flipV="1">
            <a:off x="1874061" y="9059510"/>
            <a:ext cx="1190890" cy="438878"/>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830333" y="3502968"/>
            <a:ext cx="1586246" cy="3267207"/>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586900" y="3502968"/>
            <a:ext cx="1829679" cy="1049713"/>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271402" y="3076472"/>
            <a:ext cx="2135521" cy="461665"/>
          </a:xfrm>
          <a:prstGeom prst="rect">
            <a:avLst/>
          </a:prstGeom>
          <a:noFill/>
        </p:spPr>
        <p:txBody>
          <a:bodyPr wrap="none" rtlCol="0">
            <a:spAutoFit/>
          </a:bodyPr>
          <a:lstStyle/>
          <a:p>
            <a:pPr algn="ctr"/>
            <a:r>
              <a:rPr lang="en-US" sz="2400" b="1" i="1" dirty="0" smtClean="0"/>
              <a:t>COIL MODULES</a:t>
            </a:r>
            <a:endParaRPr lang="en-US" sz="2400" i="1" dirty="0"/>
          </a:p>
        </p:txBody>
      </p:sp>
      <p:sp>
        <p:nvSpPr>
          <p:cNvPr id="23" name="TextBox 22"/>
          <p:cNvSpPr txBox="1"/>
          <p:nvPr/>
        </p:nvSpPr>
        <p:spPr>
          <a:xfrm>
            <a:off x="8955597" y="10224353"/>
            <a:ext cx="3267241" cy="461665"/>
          </a:xfrm>
          <a:prstGeom prst="rect">
            <a:avLst/>
          </a:prstGeom>
          <a:noFill/>
        </p:spPr>
        <p:txBody>
          <a:bodyPr wrap="none" rtlCol="0">
            <a:spAutoFit/>
          </a:bodyPr>
          <a:lstStyle/>
          <a:p>
            <a:pPr algn="ctr"/>
            <a:r>
              <a:rPr lang="en-US" sz="2400" b="1" i="1" dirty="0" smtClean="0"/>
              <a:t>HORIZONTAL LOAD PAD</a:t>
            </a:r>
            <a:endParaRPr lang="en-US" sz="2400" i="1" dirty="0"/>
          </a:p>
        </p:txBody>
      </p:sp>
      <p:cxnSp>
        <p:nvCxnSpPr>
          <p:cNvPr id="24" name="Straight Arrow Connector 23"/>
          <p:cNvCxnSpPr/>
          <p:nvPr/>
        </p:nvCxnSpPr>
        <p:spPr>
          <a:xfrm flipH="1" flipV="1">
            <a:off x="9333694" y="9262748"/>
            <a:ext cx="292691" cy="1017588"/>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164466" y="3900936"/>
            <a:ext cx="397194" cy="1125015"/>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92001" y="3495254"/>
            <a:ext cx="3267241" cy="461665"/>
          </a:xfrm>
          <a:prstGeom prst="rect">
            <a:avLst/>
          </a:prstGeom>
          <a:noFill/>
        </p:spPr>
        <p:txBody>
          <a:bodyPr wrap="none" rtlCol="0">
            <a:spAutoFit/>
          </a:bodyPr>
          <a:lstStyle/>
          <a:p>
            <a:pPr algn="ctr"/>
            <a:r>
              <a:rPr lang="en-US" sz="2400" b="1" i="1" dirty="0" smtClean="0"/>
              <a:t>HORIZONTAL LOAD PAD</a:t>
            </a:r>
            <a:endParaRPr lang="en-US" sz="2400" i="1" dirty="0"/>
          </a:p>
        </p:txBody>
      </p:sp>
      <p:sp>
        <p:nvSpPr>
          <p:cNvPr id="10" name="TextBox 9"/>
          <p:cNvSpPr txBox="1"/>
          <p:nvPr/>
        </p:nvSpPr>
        <p:spPr>
          <a:xfrm>
            <a:off x="12997803" y="11401264"/>
            <a:ext cx="5062603" cy="1077218"/>
          </a:xfrm>
          <a:prstGeom prst="rect">
            <a:avLst/>
          </a:prstGeom>
          <a:noFill/>
        </p:spPr>
        <p:txBody>
          <a:bodyPr wrap="none" rtlCol="0">
            <a:spAutoFit/>
          </a:bodyPr>
          <a:lstStyle/>
          <a:p>
            <a:pPr algn="ctr"/>
            <a:r>
              <a:rPr lang="en-US" sz="3200" b="1" i="1" dirty="0" smtClean="0"/>
              <a:t>COIL PACK</a:t>
            </a:r>
          </a:p>
          <a:p>
            <a:pPr algn="ctr"/>
            <a:r>
              <a:rPr lang="en-US" sz="3200" i="1" dirty="0" smtClean="0"/>
              <a:t>Weight:  5590 kg  [12300 lbs]</a:t>
            </a:r>
            <a:endParaRPr lang="en-US" sz="3200" i="1" dirty="0"/>
          </a:p>
        </p:txBody>
      </p:sp>
      <p:sp>
        <p:nvSpPr>
          <p:cNvPr id="22"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600" t="23312" r="27699" b="17937"/>
          <a:stretch/>
        </p:blipFill>
        <p:spPr>
          <a:xfrm>
            <a:off x="19412835" y="7907867"/>
            <a:ext cx="4981852" cy="4741332"/>
          </a:xfrm>
          <a:prstGeom prst="rect">
            <a:avLst/>
          </a:prstGeom>
        </p:spPr>
      </p:pic>
      <p:cxnSp>
        <p:nvCxnSpPr>
          <p:cNvPr id="32" name="Straight Arrow Connector 31"/>
          <p:cNvCxnSpPr/>
          <p:nvPr/>
        </p:nvCxnSpPr>
        <p:spPr>
          <a:xfrm>
            <a:off x="18480404" y="10706405"/>
            <a:ext cx="0" cy="1701702"/>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13030200" y="6910390"/>
            <a:ext cx="923925" cy="529885"/>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8469622" y="7989976"/>
            <a:ext cx="0" cy="1885432"/>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8288000" y="12378266"/>
            <a:ext cx="1189974" cy="0"/>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19477974" y="7247467"/>
            <a:ext cx="1" cy="742508"/>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24285347" y="7247467"/>
            <a:ext cx="1" cy="742508"/>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8" idx="1"/>
          </p:cNvCxnSpPr>
          <p:nvPr/>
        </p:nvCxnSpPr>
        <p:spPr>
          <a:xfrm flipH="1">
            <a:off x="19477975" y="7463219"/>
            <a:ext cx="1533558" cy="2"/>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2811234" y="7463219"/>
            <a:ext cx="1474113" cy="1"/>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1011533" y="7047720"/>
            <a:ext cx="1784463" cy="830997"/>
          </a:xfrm>
          <a:prstGeom prst="rect">
            <a:avLst/>
          </a:prstGeom>
          <a:noFill/>
        </p:spPr>
        <p:txBody>
          <a:bodyPr wrap="none" rtlCol="0">
            <a:spAutoFit/>
          </a:bodyPr>
          <a:lstStyle/>
          <a:p>
            <a:pPr algn="ctr"/>
            <a:r>
              <a:rPr lang="en-US" sz="2400" i="1" dirty="0" smtClean="0"/>
              <a:t>552 mm</a:t>
            </a:r>
          </a:p>
          <a:p>
            <a:pPr algn="ctr"/>
            <a:r>
              <a:rPr lang="en-US" sz="2400" i="1" dirty="0" smtClean="0"/>
              <a:t>[21.7 inches]</a:t>
            </a:r>
            <a:endParaRPr lang="en-US" sz="2400" i="1" dirty="0"/>
          </a:p>
        </p:txBody>
      </p:sp>
      <p:sp>
        <p:nvSpPr>
          <p:cNvPr id="49" name="TextBox 48"/>
          <p:cNvSpPr txBox="1"/>
          <p:nvPr/>
        </p:nvSpPr>
        <p:spPr>
          <a:xfrm>
            <a:off x="17617442" y="9875408"/>
            <a:ext cx="1784463" cy="830997"/>
          </a:xfrm>
          <a:prstGeom prst="rect">
            <a:avLst/>
          </a:prstGeom>
          <a:noFill/>
        </p:spPr>
        <p:txBody>
          <a:bodyPr wrap="none" rtlCol="0">
            <a:spAutoFit/>
          </a:bodyPr>
          <a:lstStyle/>
          <a:p>
            <a:pPr algn="ctr"/>
            <a:r>
              <a:rPr lang="en-US" sz="2400" i="1" dirty="0" smtClean="0"/>
              <a:t>466 mm</a:t>
            </a:r>
          </a:p>
          <a:p>
            <a:pPr algn="ctr"/>
            <a:r>
              <a:rPr lang="en-US" sz="2400" i="1" dirty="0" smtClean="0"/>
              <a:t>[18.4 inches]</a:t>
            </a:r>
            <a:endParaRPr lang="en-US" sz="2400" i="1" dirty="0"/>
          </a:p>
        </p:txBody>
      </p:sp>
      <p:cxnSp>
        <p:nvCxnSpPr>
          <p:cNvPr id="62" name="Straight Arrow Connector 61"/>
          <p:cNvCxnSpPr/>
          <p:nvPr/>
        </p:nvCxnSpPr>
        <p:spPr>
          <a:xfrm flipH="1" flipV="1">
            <a:off x="20836962" y="2366187"/>
            <a:ext cx="923925" cy="529885"/>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7942127" y="2410064"/>
            <a:ext cx="2986180" cy="1727118"/>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13074652" y="4985695"/>
            <a:ext cx="3401481" cy="1967319"/>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6409619" y="4069450"/>
            <a:ext cx="1784463" cy="830997"/>
          </a:xfrm>
          <a:prstGeom prst="rect">
            <a:avLst/>
          </a:prstGeom>
          <a:noFill/>
        </p:spPr>
        <p:txBody>
          <a:bodyPr wrap="none" rtlCol="0">
            <a:spAutoFit/>
          </a:bodyPr>
          <a:lstStyle/>
          <a:p>
            <a:pPr algn="ctr"/>
            <a:r>
              <a:rPr lang="en-US" sz="2400" i="1" dirty="0" smtClean="0"/>
              <a:t>2450 mm</a:t>
            </a:r>
          </a:p>
          <a:p>
            <a:pPr algn="ctr"/>
            <a:r>
              <a:rPr lang="en-US" sz="2400" i="1" dirty="0" smtClean="0"/>
              <a:t>[96.1 inches]</a:t>
            </a:r>
            <a:endParaRPr lang="en-US" sz="2400" i="1" dirty="0"/>
          </a:p>
        </p:txBody>
      </p:sp>
      <p:cxnSp>
        <p:nvCxnSpPr>
          <p:cNvPr id="76" name="Straight Arrow Connector 75"/>
          <p:cNvCxnSpPr/>
          <p:nvPr/>
        </p:nvCxnSpPr>
        <p:spPr>
          <a:xfrm flipH="1">
            <a:off x="18288000" y="8023842"/>
            <a:ext cx="1189974" cy="0"/>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34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585" r="7705"/>
          <a:stretch/>
        </p:blipFill>
        <p:spPr>
          <a:xfrm>
            <a:off x="12477188" y="2287981"/>
            <a:ext cx="11878179" cy="1034669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943"/>
          <a:stretch/>
        </p:blipFill>
        <p:spPr>
          <a:xfrm>
            <a:off x="16952" y="2287981"/>
            <a:ext cx="12460236" cy="10346697"/>
          </a:xfrm>
          <a:prstGeom prst="rect">
            <a:avLst/>
          </a:prstGeom>
        </p:spPr>
      </p:pic>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6</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82057"/>
            <a:ext cx="23760000" cy="2176895"/>
          </a:xfrm>
        </p:spPr>
        <p:txBody>
          <a:bodyPr>
            <a:normAutofit/>
          </a:bodyPr>
          <a:lstStyle/>
          <a:p>
            <a:pPr algn="ctr"/>
            <a:r>
              <a:rPr lang="en-US" sz="7200" i="1" dirty="0" smtClean="0">
                <a:latin typeface="+mn-lt"/>
              </a:rPr>
              <a:t>MAGNET ASSEMBLY</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23" name="TextBox 22"/>
          <p:cNvSpPr txBox="1"/>
          <p:nvPr/>
        </p:nvSpPr>
        <p:spPr>
          <a:xfrm>
            <a:off x="3479777" y="3713267"/>
            <a:ext cx="3297699" cy="461665"/>
          </a:xfrm>
          <a:prstGeom prst="rect">
            <a:avLst/>
          </a:prstGeom>
          <a:noFill/>
        </p:spPr>
        <p:txBody>
          <a:bodyPr wrap="none" rtlCol="0">
            <a:spAutoFit/>
          </a:bodyPr>
          <a:lstStyle/>
          <a:p>
            <a:pPr algn="ctr"/>
            <a:r>
              <a:rPr lang="en-US" sz="2400" b="1" i="1" dirty="0" smtClean="0"/>
              <a:t>SHELL-YOKE STRUCTURE</a:t>
            </a:r>
            <a:endParaRPr lang="en-US" sz="2400" i="1" dirty="0"/>
          </a:p>
        </p:txBody>
      </p:sp>
      <p:cxnSp>
        <p:nvCxnSpPr>
          <p:cNvPr id="26" name="Straight Arrow Connector 25"/>
          <p:cNvCxnSpPr/>
          <p:nvPr/>
        </p:nvCxnSpPr>
        <p:spPr>
          <a:xfrm>
            <a:off x="2247781" y="7247467"/>
            <a:ext cx="781715" cy="895513"/>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73659" y="6766247"/>
            <a:ext cx="2948243" cy="461665"/>
          </a:xfrm>
          <a:prstGeom prst="rect">
            <a:avLst/>
          </a:prstGeom>
          <a:noFill/>
        </p:spPr>
        <p:txBody>
          <a:bodyPr wrap="none" rtlCol="0">
            <a:spAutoFit/>
          </a:bodyPr>
          <a:lstStyle/>
          <a:p>
            <a:pPr algn="ctr"/>
            <a:r>
              <a:rPr lang="en-US" sz="2400" b="1" i="1" dirty="0" smtClean="0"/>
              <a:t>COIL PACK ASSEMBLY</a:t>
            </a:r>
            <a:endParaRPr lang="en-US" sz="2400" i="1" dirty="0"/>
          </a:p>
        </p:txBody>
      </p:sp>
      <p:sp>
        <p:nvSpPr>
          <p:cNvPr id="13"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8246" t="10859" r="20214" b="10181"/>
          <a:stretch/>
        </p:blipFill>
        <p:spPr>
          <a:xfrm>
            <a:off x="8652929" y="7650612"/>
            <a:ext cx="4814075" cy="4773046"/>
          </a:xfrm>
          <a:prstGeom prst="rect">
            <a:avLst/>
          </a:prstGeom>
          <a:ln>
            <a:noFill/>
          </a:ln>
        </p:spPr>
      </p:pic>
      <p:cxnSp>
        <p:nvCxnSpPr>
          <p:cNvPr id="19" name="Straight Arrow Connector 18"/>
          <p:cNvCxnSpPr/>
          <p:nvPr/>
        </p:nvCxnSpPr>
        <p:spPr>
          <a:xfrm>
            <a:off x="6629400" y="4191000"/>
            <a:ext cx="739914" cy="716410"/>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00553" y="2229033"/>
            <a:ext cx="13199447" cy="1200329"/>
          </a:xfrm>
          <a:prstGeom prst="rect">
            <a:avLst/>
          </a:prstGeom>
          <a:noFill/>
        </p:spPr>
        <p:txBody>
          <a:bodyPr wrap="none" rtlCol="0">
            <a:spAutoFit/>
          </a:bodyPr>
          <a:lstStyle/>
          <a:p>
            <a:r>
              <a:rPr lang="en-US" i="1" dirty="0" smtClean="0">
                <a:solidFill>
                  <a:srgbClr val="0000FF"/>
                </a:solidFill>
              </a:rPr>
              <a:t>Shell dimensions:  1260 mm [49.6”] diameter x 2448 mm [96.4”] long.</a:t>
            </a:r>
          </a:p>
          <a:p>
            <a:r>
              <a:rPr lang="en-US" i="1" dirty="0" smtClean="0">
                <a:solidFill>
                  <a:srgbClr val="0000FF"/>
                </a:solidFill>
              </a:rPr>
              <a:t>Magnet weight:   21220 kg [46800 lbs]</a:t>
            </a:r>
            <a:endParaRPr lang="en-US" i="1" dirty="0">
              <a:solidFill>
                <a:srgbClr val="0000FF"/>
              </a:solidFill>
            </a:endParaRPr>
          </a:p>
        </p:txBody>
      </p:sp>
    </p:spTree>
    <p:extLst>
      <p:ext uri="{BB962C8B-B14F-4D97-AF65-F5344CB8AC3E}">
        <p14:creationId xmlns:p14="http://schemas.microsoft.com/office/powerpoint/2010/main" val="445271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itting, water, large, colorful&#10;&#10;Description automatically generated">
            <a:extLst>
              <a:ext uri="{FF2B5EF4-FFF2-40B4-BE49-F238E27FC236}">
                <a16:creationId xmlns="" xmlns:a16="http://schemas.microsoft.com/office/drawing/2014/main" id="{E6646210-98B9-4A4D-B1FD-96FF6ACF3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284" y="3885091"/>
            <a:ext cx="17088512" cy="7151650"/>
          </a:xfrm>
          <a:prstGeom prst="rect">
            <a:avLst/>
          </a:prstGeom>
        </p:spPr>
      </p:pic>
      <p:pic>
        <p:nvPicPr>
          <p:cNvPr id="13" name="Picture 12">
            <a:extLst>
              <a:ext uri="{FF2B5EF4-FFF2-40B4-BE49-F238E27FC236}">
                <a16:creationId xmlns="" xmlns:a16="http://schemas.microsoft.com/office/drawing/2014/main" id="{F0DCEE8A-5FB2-41C2-828E-C46ACD286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9" y="2329292"/>
            <a:ext cx="7096690" cy="10237848"/>
          </a:xfrm>
          <a:prstGeom prst="rect">
            <a:avLst/>
          </a:prstGeom>
        </p:spPr>
      </p:pic>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7</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82057"/>
            <a:ext cx="23760000" cy="2176895"/>
          </a:xfrm>
        </p:spPr>
        <p:txBody>
          <a:bodyPr>
            <a:normAutofit/>
          </a:bodyPr>
          <a:lstStyle/>
          <a:p>
            <a:pPr algn="ctr"/>
            <a:r>
              <a:rPr lang="en-US" sz="7200" i="1" dirty="0" smtClean="0">
                <a:latin typeface="+mn-lt"/>
              </a:rPr>
              <a:t>PRELIMINARY TFD MAGNET MODEL</a:t>
            </a:r>
            <a:r>
              <a:rPr lang="en-US" sz="5400" i="1" dirty="0" smtClean="0">
                <a:latin typeface="+mn-lt"/>
              </a:rPr>
              <a:t/>
            </a:r>
            <a:br>
              <a:rPr lang="en-US" sz="5400" i="1" dirty="0" smtClean="0">
                <a:latin typeface="+mn-lt"/>
              </a:rPr>
            </a:br>
            <a:r>
              <a:rPr lang="en-US" sz="3600" i="1" dirty="0" smtClean="0">
                <a:latin typeface="+mn-lt"/>
              </a:rPr>
              <a:t>provided for Fermilab’s proposed </a:t>
            </a:r>
            <a:r>
              <a:rPr lang="en-US" sz="3600" b="1" i="1" dirty="0">
                <a:latin typeface="+mn-lt"/>
              </a:rPr>
              <a:t>High Field Vertical Magnet Test </a:t>
            </a:r>
            <a:r>
              <a:rPr lang="en-US" sz="3600" b="1" i="1" dirty="0" smtClean="0">
                <a:latin typeface="+mn-lt"/>
              </a:rPr>
              <a:t>Facility </a:t>
            </a:r>
            <a:r>
              <a:rPr lang="en-US" sz="3600" i="1" dirty="0" smtClean="0">
                <a:latin typeface="+mn-lt"/>
              </a:rPr>
              <a:t>integration studies</a:t>
            </a:r>
            <a:endParaRPr lang="en-US" sz="3600" b="1"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sp>
        <p:nvSpPr>
          <p:cNvPr id="23" name="TextBox 22"/>
          <p:cNvSpPr txBox="1"/>
          <p:nvPr/>
        </p:nvSpPr>
        <p:spPr>
          <a:xfrm>
            <a:off x="11863446" y="11732234"/>
            <a:ext cx="10176184" cy="584775"/>
          </a:xfrm>
          <a:prstGeom prst="rect">
            <a:avLst/>
          </a:prstGeom>
          <a:noFill/>
        </p:spPr>
        <p:txBody>
          <a:bodyPr wrap="none" rtlCol="0">
            <a:spAutoFit/>
          </a:bodyPr>
          <a:lstStyle/>
          <a:p>
            <a:pPr algn="ctr"/>
            <a:r>
              <a:rPr lang="en-US" sz="3200" i="1" dirty="0" smtClean="0">
                <a:solidFill>
                  <a:srgbClr val="0000FF"/>
                </a:solidFill>
              </a:rPr>
              <a:t>Images provided by Cosmore Sylvester and Clark Reid, FNAL</a:t>
            </a:r>
            <a:endParaRPr lang="en-US" sz="3200" i="1" dirty="0">
              <a:solidFill>
                <a:srgbClr val="0000FF"/>
              </a:solidFill>
            </a:endParaRPr>
          </a:p>
        </p:txBody>
      </p:sp>
      <p:cxnSp>
        <p:nvCxnSpPr>
          <p:cNvPr id="24" name="Straight Arrow Connector 23"/>
          <p:cNvCxnSpPr/>
          <p:nvPr/>
        </p:nvCxnSpPr>
        <p:spPr>
          <a:xfrm flipH="1">
            <a:off x="8295054" y="10600476"/>
            <a:ext cx="1936603" cy="0"/>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522902" y="9672564"/>
            <a:ext cx="0" cy="940612"/>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09033" y="8832075"/>
            <a:ext cx="1827743" cy="830997"/>
          </a:xfrm>
          <a:prstGeom prst="rect">
            <a:avLst/>
          </a:prstGeom>
          <a:noFill/>
        </p:spPr>
        <p:txBody>
          <a:bodyPr wrap="none" rtlCol="0">
            <a:spAutoFit/>
          </a:bodyPr>
          <a:lstStyle/>
          <a:p>
            <a:pPr algn="ctr"/>
            <a:r>
              <a:rPr lang="en-US" sz="2400" i="1" dirty="0" smtClean="0"/>
              <a:t>1260 mm OD</a:t>
            </a:r>
          </a:p>
          <a:p>
            <a:pPr algn="ctr"/>
            <a:r>
              <a:rPr lang="en-US" sz="2400" i="1" dirty="0" smtClean="0"/>
              <a:t>[49.6 inches]</a:t>
            </a:r>
            <a:endParaRPr lang="en-US" sz="2400" i="1" dirty="0"/>
          </a:p>
        </p:txBody>
      </p:sp>
      <p:cxnSp>
        <p:nvCxnSpPr>
          <p:cNvPr id="15" name="Straight Arrow Connector 14"/>
          <p:cNvCxnSpPr/>
          <p:nvPr/>
        </p:nvCxnSpPr>
        <p:spPr>
          <a:xfrm flipH="1">
            <a:off x="8295054" y="4366241"/>
            <a:ext cx="1936603" cy="0"/>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522902" y="4366242"/>
            <a:ext cx="0" cy="4461772"/>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392456" y="4910064"/>
            <a:ext cx="0" cy="1962150"/>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4181856" y="4910064"/>
            <a:ext cx="0" cy="1962150"/>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392457" y="5470069"/>
            <a:ext cx="7851562" cy="0"/>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7037050" y="5470069"/>
            <a:ext cx="7144806" cy="0"/>
          </a:xfrm>
          <a:prstGeom prst="straightConnector1">
            <a:avLst/>
          </a:prstGeom>
          <a:ln w="28575">
            <a:tailEnd type="triangle" w="sm"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4048184" y="5060142"/>
            <a:ext cx="4099200" cy="1200329"/>
          </a:xfrm>
          <a:prstGeom prst="rect">
            <a:avLst/>
          </a:prstGeom>
          <a:noFill/>
        </p:spPr>
        <p:txBody>
          <a:bodyPr wrap="none" rtlCol="0">
            <a:spAutoFit/>
          </a:bodyPr>
          <a:lstStyle/>
          <a:p>
            <a:pPr algn="ctr"/>
            <a:r>
              <a:rPr lang="en-US" sz="2400" i="1" dirty="0" smtClean="0"/>
              <a:t>3378 mm</a:t>
            </a:r>
          </a:p>
          <a:p>
            <a:pPr algn="ctr"/>
            <a:r>
              <a:rPr lang="en-US" sz="2400" i="1" dirty="0" smtClean="0"/>
              <a:t>[133 inches]</a:t>
            </a:r>
          </a:p>
          <a:p>
            <a:pPr algn="ctr"/>
            <a:r>
              <a:rPr lang="en-US" sz="2400" i="1" dirty="0" smtClean="0"/>
              <a:t>WEIGHT:  21220 kg  [46800 lbs]</a:t>
            </a:r>
            <a:endParaRPr lang="en-US" sz="2400" i="1" dirty="0"/>
          </a:p>
        </p:txBody>
      </p:sp>
      <p:sp>
        <p:nvSpPr>
          <p:cNvPr id="38"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sp>
        <p:nvSpPr>
          <p:cNvPr id="19" name="TextBox 18"/>
          <p:cNvSpPr txBox="1"/>
          <p:nvPr/>
        </p:nvSpPr>
        <p:spPr>
          <a:xfrm>
            <a:off x="7609032" y="2283440"/>
            <a:ext cx="16189869" cy="1569660"/>
          </a:xfrm>
          <a:prstGeom prst="rect">
            <a:avLst/>
          </a:prstGeom>
          <a:noFill/>
        </p:spPr>
        <p:txBody>
          <a:bodyPr wrap="square" rtlCol="0">
            <a:spAutoFit/>
          </a:bodyPr>
          <a:lstStyle/>
          <a:p>
            <a:r>
              <a:rPr lang="en-US" sz="3200" i="1" dirty="0" smtClean="0">
                <a:solidFill>
                  <a:srgbClr val="0000FF"/>
                </a:solidFill>
              </a:rPr>
              <a:t>The original TFD Magnet Model provided to Fermilab was the agreed upon length of 3100 mm [122 inches] in total length.  Fermilab added 278 mm [11 inches] to facilitate mounting on their header design.</a:t>
            </a:r>
            <a:endParaRPr lang="en-US" sz="3200" i="1" dirty="0">
              <a:solidFill>
                <a:srgbClr val="0000FF"/>
              </a:solidFill>
            </a:endParaRPr>
          </a:p>
        </p:txBody>
      </p:sp>
    </p:spTree>
    <p:extLst>
      <p:ext uri="{BB962C8B-B14F-4D97-AF65-F5344CB8AC3E}">
        <p14:creationId xmlns:p14="http://schemas.microsoft.com/office/powerpoint/2010/main" val="496240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8</a:t>
            </a:fld>
            <a:endParaRPr lang="en-US" dirty="0"/>
          </a:p>
        </p:txBody>
      </p:sp>
      <p:sp>
        <p:nvSpPr>
          <p:cNvPr id="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46180"/>
            <a:ext cx="23760000" cy="2176895"/>
          </a:xfrm>
        </p:spPr>
        <p:txBody>
          <a:bodyPr>
            <a:normAutofit/>
          </a:bodyPr>
          <a:lstStyle/>
          <a:p>
            <a:pPr algn="ctr"/>
            <a:r>
              <a:rPr lang="en-US" sz="7200" i="1" dirty="0" smtClean="0">
                <a:latin typeface="+mn-lt"/>
              </a:rPr>
              <a:t>Collaboration with CEA</a:t>
            </a:r>
            <a:r>
              <a:rPr lang="en-US" sz="7200" b="1" i="1" dirty="0" smtClean="0">
                <a:latin typeface="+mn-lt"/>
              </a:rPr>
              <a:t/>
            </a:r>
            <a:br>
              <a:rPr lang="en-US" sz="7200" b="1" i="1" dirty="0" smtClean="0">
                <a:latin typeface="+mn-lt"/>
              </a:rPr>
            </a:br>
            <a:r>
              <a:rPr lang="en-US" sz="3600" i="1" dirty="0" smtClean="0">
                <a:latin typeface="+mn-lt"/>
              </a:rPr>
              <a:t>Coil winding &amp; handling tooling designs as well as winding techniques and overall experiences were shared</a:t>
            </a:r>
            <a:endParaRPr lang="en-US" sz="7200" i="1" dirty="0">
              <a:latin typeface="+mn-lt"/>
            </a:endParaRPr>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8" y="5311223"/>
            <a:ext cx="9778485" cy="733386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9917" y="5312299"/>
            <a:ext cx="9778485" cy="733386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5267" y="3376007"/>
            <a:ext cx="6752600" cy="5064450"/>
          </a:xfrm>
          <a:prstGeom prst="rect">
            <a:avLst/>
          </a:prstGeom>
        </p:spPr>
      </p:pic>
      <p:sp>
        <p:nvSpPr>
          <p:cNvPr id="22" name="TextBox 21"/>
          <p:cNvSpPr txBox="1"/>
          <p:nvPr/>
        </p:nvSpPr>
        <p:spPr>
          <a:xfrm>
            <a:off x="2103533" y="2583039"/>
            <a:ext cx="20096068" cy="584775"/>
          </a:xfrm>
          <a:prstGeom prst="rect">
            <a:avLst/>
          </a:prstGeom>
          <a:noFill/>
        </p:spPr>
        <p:txBody>
          <a:bodyPr wrap="square" rtlCol="0">
            <a:spAutoFit/>
          </a:bodyPr>
          <a:lstStyle/>
          <a:p>
            <a:pPr algn="ctr"/>
            <a:r>
              <a:rPr lang="en-US" sz="3200" i="1" dirty="0">
                <a:solidFill>
                  <a:srgbClr val="0000FF"/>
                </a:solidFill>
              </a:rPr>
              <a:t>Tooling pictures </a:t>
            </a:r>
            <a:r>
              <a:rPr lang="en-US" sz="3200" i="1" dirty="0" smtClean="0">
                <a:solidFill>
                  <a:srgbClr val="0000FF"/>
                </a:solidFill>
              </a:rPr>
              <a:t>and winding experiences were provided and shared by Françoise</a:t>
            </a:r>
            <a:r>
              <a:rPr lang="en-US" sz="3200" dirty="0" smtClean="0">
                <a:solidFill>
                  <a:srgbClr val="0000FF"/>
                </a:solidFill>
              </a:rPr>
              <a:t> </a:t>
            </a:r>
            <a:r>
              <a:rPr lang="en-US" sz="3200" i="1" dirty="0" smtClean="0">
                <a:solidFill>
                  <a:srgbClr val="0000FF"/>
                </a:solidFill>
              </a:rPr>
              <a:t>Rondeaux and Pierre Manil, </a:t>
            </a:r>
            <a:r>
              <a:rPr lang="en-US" sz="3200" i="1" dirty="0">
                <a:solidFill>
                  <a:srgbClr val="0000FF"/>
                </a:solidFill>
              </a:rPr>
              <a:t>CEA</a:t>
            </a:r>
            <a:endParaRPr lang="en-US" sz="3200" i="1" dirty="0" smtClean="0">
              <a:solidFill>
                <a:srgbClr val="0000FF"/>
              </a:solidFill>
            </a:endParaRPr>
          </a:p>
        </p:txBody>
      </p:sp>
      <p:sp>
        <p:nvSpPr>
          <p:cNvPr id="10"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spTree>
    <p:extLst>
      <p:ext uri="{BB962C8B-B14F-4D97-AF65-F5344CB8AC3E}">
        <p14:creationId xmlns:p14="http://schemas.microsoft.com/office/powerpoint/2010/main" val="302928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9</a:t>
            </a:fld>
            <a:endParaRPr lang="en-US" dirty="0"/>
          </a:p>
        </p:txBody>
      </p:sp>
      <p:sp>
        <p:nvSpPr>
          <p:cNvPr id="7" name="Date Placeholder 6"/>
          <p:cNvSpPr>
            <a:spLocks noGrp="1"/>
          </p:cNvSpPr>
          <p:nvPr>
            <p:ph type="dt" sz="half" idx="10"/>
          </p:nvPr>
        </p:nvSpPr>
        <p:spPr/>
        <p:txBody>
          <a:bodyPr/>
          <a:lstStyle/>
          <a:p>
            <a:fld id="{9B21FE37-89ED-4716-B359-61DDB05F10C0}" type="datetime1">
              <a:rPr lang="en-US" smtClean="0"/>
              <a:t>6/11/2020</a:t>
            </a:fld>
            <a:endParaRPr lang="en-US" dirty="0"/>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b="-353"/>
          <a:stretch/>
        </p:blipFill>
        <p:spPr>
          <a:xfrm>
            <a:off x="240542" y="3780763"/>
            <a:ext cx="10152590" cy="7641316"/>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39321" y="3780763"/>
            <a:ext cx="13502718" cy="7595278"/>
          </a:xfrm>
          <a:prstGeom prst="rect">
            <a:avLst/>
          </a:prstGeom>
        </p:spPr>
      </p:pic>
      <p:sp>
        <p:nvSpPr>
          <p:cNvPr id="13" name="TextBox 12"/>
          <p:cNvSpPr txBox="1"/>
          <p:nvPr/>
        </p:nvSpPr>
        <p:spPr>
          <a:xfrm>
            <a:off x="3626785" y="2642373"/>
            <a:ext cx="17303135" cy="584775"/>
          </a:xfrm>
          <a:prstGeom prst="rect">
            <a:avLst/>
          </a:prstGeom>
          <a:noFill/>
        </p:spPr>
        <p:txBody>
          <a:bodyPr wrap="none" rtlCol="0">
            <a:spAutoFit/>
          </a:bodyPr>
          <a:lstStyle/>
          <a:p>
            <a:pPr algn="ctr"/>
            <a:r>
              <a:rPr lang="en-US" sz="3200" i="1" dirty="0" smtClean="0">
                <a:solidFill>
                  <a:srgbClr val="0000FF"/>
                </a:solidFill>
              </a:rPr>
              <a:t>Pictures of Coil </a:t>
            </a:r>
            <a:r>
              <a:rPr lang="en-US" sz="3200" i="1" dirty="0">
                <a:solidFill>
                  <a:srgbClr val="0000FF"/>
                </a:solidFill>
              </a:rPr>
              <a:t>Handling </a:t>
            </a:r>
            <a:r>
              <a:rPr lang="en-US" sz="3200" i="1" dirty="0" smtClean="0">
                <a:solidFill>
                  <a:srgbClr val="0000FF"/>
                </a:solidFill>
              </a:rPr>
              <a:t>fixtures and fabrication experiences were  provided by Juan </a:t>
            </a:r>
            <a:r>
              <a:rPr lang="en-US" sz="3200" i="1" dirty="0">
                <a:solidFill>
                  <a:srgbClr val="0000FF"/>
                </a:solidFill>
              </a:rPr>
              <a:t>Carlos Perez, CERN</a:t>
            </a:r>
            <a:endParaRPr lang="en-US" sz="3200" i="1" dirty="0" smtClean="0">
              <a:solidFill>
                <a:srgbClr val="0000FF"/>
              </a:solidFill>
            </a:endParaRPr>
          </a:p>
        </p:txBody>
      </p:sp>
      <p:sp>
        <p:nvSpPr>
          <p:cNvPr id="15" name="Title 4">
            <a:extLst>
              <a:ext uri="{FF2B5EF4-FFF2-40B4-BE49-F238E27FC236}">
                <a16:creationId xmlns="" xmlns:a16="http://schemas.microsoft.com/office/drawing/2014/main" id="{7395B42B-096D-2340-B557-312924B72AC2}"/>
              </a:ext>
            </a:extLst>
          </p:cNvPr>
          <p:cNvSpPr>
            <a:spLocks noGrp="1"/>
          </p:cNvSpPr>
          <p:nvPr>
            <p:ph type="title"/>
          </p:nvPr>
        </p:nvSpPr>
        <p:spPr>
          <a:xfrm>
            <a:off x="18659" y="28595"/>
            <a:ext cx="23760000" cy="2176895"/>
          </a:xfrm>
        </p:spPr>
        <p:txBody>
          <a:bodyPr>
            <a:normAutofit/>
          </a:bodyPr>
          <a:lstStyle/>
          <a:p>
            <a:pPr algn="ctr"/>
            <a:r>
              <a:rPr lang="en-US" sz="7200" i="1" dirty="0" smtClean="0">
                <a:latin typeface="+mn-lt"/>
              </a:rPr>
              <a:t>Collaboration with CERN</a:t>
            </a:r>
            <a:r>
              <a:rPr lang="en-US" sz="7200" b="1" i="1" dirty="0" smtClean="0">
                <a:latin typeface="+mn-lt"/>
              </a:rPr>
              <a:t/>
            </a:r>
            <a:br>
              <a:rPr lang="en-US" sz="7200" b="1" i="1" dirty="0" smtClean="0">
                <a:latin typeface="+mn-lt"/>
              </a:rPr>
            </a:br>
            <a:r>
              <a:rPr lang="en-US" sz="3600" i="1" dirty="0" smtClean="0">
                <a:latin typeface="+mn-lt"/>
              </a:rPr>
              <a:t>Coil winding &amp; handling tooling designs as well as winding techniques and overall experiences were shared.</a:t>
            </a:r>
            <a:endParaRPr lang="en-US" sz="7200" i="1" dirty="0">
              <a:latin typeface="+mn-lt"/>
            </a:endParaRPr>
          </a:p>
        </p:txBody>
      </p:sp>
      <p:sp>
        <p:nvSpPr>
          <p:cNvPr id="9" name="Footer Placeholder 1">
            <a:extLst>
              <a:ext uri="{FF2B5EF4-FFF2-40B4-BE49-F238E27FC236}">
                <a16:creationId xmlns="" xmlns:a16="http://schemas.microsoft.com/office/drawing/2014/main" id="{58C8BC5F-A53C-EF40-9ECD-194B1DE17362}"/>
              </a:ext>
            </a:extLst>
          </p:cNvPr>
          <p:cNvSpPr>
            <a:spLocks noGrp="1"/>
          </p:cNvSpPr>
          <p:nvPr>
            <p:ph type="ftr" sz="quarter" idx="11"/>
          </p:nvPr>
        </p:nvSpPr>
        <p:spPr>
          <a:xfrm>
            <a:off x="4783777" y="12828875"/>
            <a:ext cx="13725895" cy="730250"/>
          </a:xfrm>
        </p:spPr>
        <p:txBody>
          <a:bodyPr/>
          <a:lstStyle/>
          <a:p>
            <a:r>
              <a:rPr lang="en-US" i="1" dirty="0"/>
              <a:t>Ray Hafalia:  HIGH FIELD TEST FACILITY DIPOLE </a:t>
            </a:r>
            <a:r>
              <a:rPr lang="en-US" i="1" dirty="0" smtClean="0"/>
              <a:t>- ENGINEERING DESIGN</a:t>
            </a:r>
            <a:endParaRPr lang="en-US" i="1" dirty="0"/>
          </a:p>
        </p:txBody>
      </p:sp>
    </p:spTree>
    <p:extLst>
      <p:ext uri="{BB962C8B-B14F-4D97-AF65-F5344CB8AC3E}">
        <p14:creationId xmlns:p14="http://schemas.microsoft.com/office/powerpoint/2010/main" val="3140716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BCMT Template 16 by 9 v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CMT Template 16 by 9 v1" id="{51DE85EA-EC2D-496A-B05F-17C56D2088D1}" vid="{09589915-85EE-40F4-8279-816E127B5120}"/>
    </a:ext>
  </a:extLst>
</a:theme>
</file>

<file path=ppt/theme/theme2.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BCMT Template 16 by 9 v1</Template>
  <TotalTime>1921</TotalTime>
  <Words>690</Words>
  <Application>Microsoft Office PowerPoint</Application>
  <PresentationFormat>Custom</PresentationFormat>
  <Paragraphs>144</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BCMT Template 16 by 9 v1</vt:lpstr>
      <vt:lpstr>PowerPoint Presentation</vt:lpstr>
      <vt:lpstr>COIL CAD DESIGN</vt:lpstr>
      <vt:lpstr>COIL CAD DESIGN</vt:lpstr>
      <vt:lpstr>COIL MODULE ASSEMBLY</vt:lpstr>
      <vt:lpstr>COIL PACK ASSEMBLY</vt:lpstr>
      <vt:lpstr>MAGNET ASSEMBLY</vt:lpstr>
      <vt:lpstr>PRELIMINARY TFD MAGNET MODEL provided for Fermilab’s proposed High Field Vertical Magnet Test Facility integration studies</vt:lpstr>
      <vt:lpstr>Collaboration with CEA Coil winding &amp; handling tooling designs as well as winding techniques and overall experiences were shared</vt:lpstr>
      <vt:lpstr>Collaboration with CERN Coil winding &amp; handling tooling designs as well as winding techniques and overall experiences were shared.</vt:lpstr>
      <vt:lpstr>Collaboration with CERN Coil test winding of preliminary cable made at LBNL and sent to CERN.</vt:lpstr>
      <vt:lpstr>Our fabrication experience on HD2 and HD3 Dipole Magnet Coils</vt:lpstr>
      <vt:lpstr>Our fabrication experience on HD2 and HD3 Dipole Magnet Coils</vt:lpstr>
      <vt:lpstr>Our fabrication experience on HD2 and HD3 Dipole Magnet Coils</vt:lpstr>
      <vt:lpstr>COIL WINDING TABLE (To be modified or replaced with a more adequate design)</vt:lpstr>
      <vt:lpstr>CEA’s COIL WINDING TABLE</vt:lpstr>
      <vt:lpstr>WINDING NOTES AND COMPARISONS</vt:lpstr>
      <vt:lpstr>BACKUP SLIDES</vt:lpstr>
      <vt:lpstr>BACKUP SLIDES </vt:lpstr>
      <vt:lpstr>BACKUP SLIDES </vt:lpstr>
      <vt:lpstr>BACKUP SLIDES</vt:lpstr>
    </vt:vector>
  </TitlesOfParts>
  <Company>Windows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Aurelio Hafalia</dc:creator>
  <cp:lastModifiedBy>Aurelio Hafalia</cp:lastModifiedBy>
  <cp:revision>89</cp:revision>
  <dcterms:created xsi:type="dcterms:W3CDTF">2020-06-04T13:20:57Z</dcterms:created>
  <dcterms:modified xsi:type="dcterms:W3CDTF">2020-06-11T21:22:17Z</dcterms:modified>
</cp:coreProperties>
</file>