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8" r:id="rId2"/>
    <p:sldId id="926" r:id="rId3"/>
    <p:sldId id="951" r:id="rId4"/>
    <p:sldId id="952" r:id="rId5"/>
    <p:sldId id="954" r:id="rId6"/>
    <p:sldId id="867" r:id="rId7"/>
    <p:sldId id="955" r:id="rId8"/>
    <p:sldId id="956" r:id="rId9"/>
    <p:sldId id="957" r:id="rId10"/>
    <p:sldId id="958" r:id="rId11"/>
    <p:sldId id="953" r:id="rId12"/>
  </p:sldIdLst>
  <p:sldSz cx="9144000" cy="6858000" type="screen4x3"/>
  <p:notesSz cx="7315200" cy="96012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000099"/>
    <a:srgbClr val="044D7A"/>
    <a:srgbClr val="045486"/>
    <a:srgbClr val="04619A"/>
    <a:srgbClr val="008000"/>
    <a:srgbClr val="CCFFFF"/>
    <a:srgbClr val="FFFF99"/>
    <a:srgbClr val="CCEC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8053" autoAdjust="0"/>
    <p:restoredTop sz="94660"/>
  </p:normalViewPr>
  <p:slideViewPr>
    <p:cSldViewPr>
      <p:cViewPr varScale="1">
        <p:scale>
          <a:sx n="86" d="100"/>
          <a:sy n="86" d="100"/>
        </p:scale>
        <p:origin x="102" y="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7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6697663" y="9131300"/>
            <a:ext cx="573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860" tIns="62735" rIns="128860" bIns="62735" anchor="ctr">
            <a:spAutoFit/>
          </a:bodyPr>
          <a:lstStyle/>
          <a:p>
            <a:pPr algn="r" defTabSz="1296988"/>
            <a:fld id="{01854CDD-3F57-4A65-9176-59008E2396AF}" type="slidenum">
              <a:rPr lang="en-US" sz="2000">
                <a:latin typeface="Arial" pitchFamily="34" charset="0"/>
              </a:rPr>
              <a:pPr algn="r" defTabSz="1296988"/>
              <a:t>‹#›</a:t>
            </a:fld>
            <a:endParaRPr lang="en-US" sz="2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024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2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128860" tIns="62735" rIns="128860" bIns="627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723900"/>
            <a:ext cx="4786313" cy="35893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6697663" y="9131300"/>
            <a:ext cx="573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860" tIns="62735" rIns="128860" bIns="62735" anchor="ctr">
            <a:spAutoFit/>
          </a:bodyPr>
          <a:lstStyle/>
          <a:p>
            <a:pPr algn="r" defTabSz="1296988"/>
            <a:fld id="{484F36B5-0298-4D8C-814E-75A332A277B7}" type="slidenum">
              <a:rPr lang="en-US" sz="2000">
                <a:latin typeface="Arial" pitchFamily="34" charset="0"/>
              </a:rPr>
              <a:pPr algn="r" defTabSz="1296988"/>
              <a:t>‹#›</a:t>
            </a:fld>
            <a:endParaRPr lang="en-US" sz="2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496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8013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6025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4038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2050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190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817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964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219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835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286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461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503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93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27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193800"/>
            <a:ext cx="7759700" cy="5130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5765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8475" y="38100"/>
            <a:ext cx="2105025" cy="62865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8100"/>
            <a:ext cx="6162675" cy="62865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4182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3400" y="38100"/>
            <a:ext cx="8420100" cy="6286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1872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3400" y="1193800"/>
            <a:ext cx="7759700" cy="5130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01057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93800"/>
            <a:ext cx="7759700" cy="5130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2832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1672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193800"/>
            <a:ext cx="3803650" cy="5130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450" y="1193800"/>
            <a:ext cx="3803650" cy="5130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1367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3758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1610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881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8960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7985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">
            <a:extLst>
              <a:ext uri="{FF2B5EF4-FFF2-40B4-BE49-F238E27FC236}">
                <a16:creationId xmlns:a16="http://schemas.microsoft.com/office/drawing/2014/main" id="{1EA6A980-91C5-49D5-9EA0-D0E149D51BFE}"/>
              </a:ext>
            </a:extLst>
          </p:cNvPr>
          <p:cNvSpPr txBox="1">
            <a:spLocks/>
          </p:cNvSpPr>
          <p:nvPr userDrawn="1"/>
        </p:nvSpPr>
        <p:spPr>
          <a:xfrm>
            <a:off x="0" y="6346817"/>
            <a:ext cx="9143999" cy="521574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 fontScale="92500" lnSpcReduction="20000"/>
          </a:bodyPr>
          <a:lstStyle>
            <a:lvl1pPr marL="93243" indent="-93243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48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24324" indent="-124324">
              <a:defRPr sz="4800"/>
            </a:pPr>
            <a:endParaRPr lang="en-US" sz="3600" kern="0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6781800" y="6477000"/>
            <a:ext cx="3642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E90346AF-ACFB-4C64-9BFA-79D3B779B3BC}" type="slidenum">
              <a:rPr lang="en-US" sz="12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7C079AE-4A9A-4A62-8DB7-254982D7F3A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410" y="6346817"/>
            <a:ext cx="1951212" cy="4973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0926C6-FD59-459C-AA95-DABE5BD6B67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2" y="6346817"/>
            <a:ext cx="598756" cy="5111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687BA9-1459-4E58-A0E9-202DA26708A2}"/>
              </a:ext>
            </a:extLst>
          </p:cNvPr>
          <p:cNvSpPr txBox="1"/>
          <p:nvPr userDrawn="1"/>
        </p:nvSpPr>
        <p:spPr>
          <a:xfrm>
            <a:off x="3515319" y="6477000"/>
            <a:ext cx="1883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Sabbi – Magnet Updates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A97FC1-EBAD-40D8-85B2-AACAD2F5E9D0}"/>
              </a:ext>
            </a:extLst>
          </p:cNvPr>
          <p:cNvSpPr txBox="1"/>
          <p:nvPr userDrawn="1"/>
        </p:nvSpPr>
        <p:spPr>
          <a:xfrm>
            <a:off x="724467" y="6477000"/>
            <a:ext cx="1629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TFD IPT3, June 8, 2020 </a:t>
            </a:r>
          </a:p>
        </p:txBody>
      </p:sp>
      <p:sp>
        <p:nvSpPr>
          <p:cNvPr id="27" name="Rectangle">
            <a:extLst>
              <a:ext uri="{FF2B5EF4-FFF2-40B4-BE49-F238E27FC236}">
                <a16:creationId xmlns:a16="http://schemas.microsoft.com/office/drawing/2014/main" id="{E280F3CE-4C41-46A0-A367-7C67A4D44EB9}"/>
              </a:ext>
            </a:extLst>
          </p:cNvPr>
          <p:cNvSpPr txBox="1">
            <a:spLocks/>
          </p:cNvSpPr>
          <p:nvPr userDrawn="1"/>
        </p:nvSpPr>
        <p:spPr>
          <a:xfrm>
            <a:off x="0" y="6927"/>
            <a:ext cx="9143999" cy="685801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/>
          </a:bodyPr>
          <a:lstStyle>
            <a:lvl1pPr marL="93243" indent="-93243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48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24324" indent="-124324">
              <a:defRPr sz="4800"/>
            </a:pPr>
            <a:endParaRPr lang="en-US" sz="3600" kern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—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3C5A3-8675-435E-A2DE-9DA1E5691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56388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7115" y="3657600"/>
            <a:ext cx="8458200" cy="3581400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dirty="0"/>
              <a:t>G. Sabbi, LBNL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Integrated Project Team Meeting #4</a:t>
            </a:r>
            <a:br>
              <a:rPr lang="en-US" sz="2800" dirty="0"/>
            </a:br>
            <a:r>
              <a:rPr lang="en-US" sz="2800" dirty="0"/>
              <a:t>September 15, 2020 </a:t>
            </a:r>
            <a:endParaRPr lang="en-US" sz="2800" i="1" dirty="0"/>
          </a:p>
        </p:txBody>
      </p:sp>
      <p:pic>
        <p:nvPicPr>
          <p:cNvPr id="8" name="Picture 47" descr="RGB_White-Seal_White-Mark_SC_Horizont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115" y="143242"/>
            <a:ext cx="2286000" cy="42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6761"/>
            <a:ext cx="2898775" cy="480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DC1B25-8028-4F21-8F12-68605E4120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229" y="36493"/>
            <a:ext cx="760543" cy="649307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7B017984-2A2D-44BC-A164-F416B7AA05CF}"/>
              </a:ext>
            </a:extLst>
          </p:cNvPr>
          <p:cNvSpPr txBox="1">
            <a:spLocks/>
          </p:cNvSpPr>
          <p:nvPr/>
        </p:nvSpPr>
        <p:spPr>
          <a:xfrm>
            <a:off x="0" y="2286000"/>
            <a:ext cx="9143999" cy="826858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/>
          </a:bodyPr>
          <a:lstStyle>
            <a:lvl1pPr marL="93243" indent="-93243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48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24324" indent="-124324">
              <a:defRPr sz="4800"/>
            </a:pPr>
            <a:r>
              <a:rPr lang="en-US" sz="3600" kern="0" dirty="0"/>
              <a:t>TFD Magnet Updates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799" cy="5461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Structure, </a:t>
            </a:r>
            <a:r>
              <a:rPr lang="en-US" dirty="0">
                <a:solidFill>
                  <a:schemeClr val="bg1"/>
                </a:solidFill>
              </a:rPr>
              <a:t>Assembly </a:t>
            </a:r>
            <a:r>
              <a:rPr lang="en-US">
                <a:solidFill>
                  <a:schemeClr val="bg1"/>
                </a:solidFill>
              </a:rPr>
              <a:t>and Test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0AEF92-B38F-46DD-B9AA-9DE02C7D2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790011"/>
            <a:ext cx="8377237" cy="537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16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799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D2A271-D4AE-4023-8814-D44387325AED}"/>
              </a:ext>
            </a:extLst>
          </p:cNvPr>
          <p:cNvSpPr txBox="1"/>
          <p:nvPr/>
        </p:nvSpPr>
        <p:spPr>
          <a:xfrm>
            <a:off x="351752" y="1219200"/>
            <a:ext cx="844049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Design approach and key choices were fully endorsed by CDR, allowing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shift our focus toward the engineering design and prototyping of key components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We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agree with all technical recommendations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from the review and for the most part, we already addressed them by incorporating the necessary revisions: conductor specification, increased magnetic and mechanical margins, more robust protection using both extraction and CLIQ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Cable baseline is still assuming 1.1 m diameter wire but we are making preparations to include the 1.0 mm alternative depending on results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Increased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focus on LBNL/FNAL discussion of interfaces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between magnet and facility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Formal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requirements and specifications to be addressed in the context of the advisory board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activities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Development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 and schedule is being adjusted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to be consistent with the design presented and approved by the CDR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 analysis is in progress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with the expectation that we will be able to maintain the same total cost envelope</a:t>
            </a:r>
          </a:p>
        </p:txBody>
      </p:sp>
    </p:spTree>
    <p:extLst>
      <p:ext uri="{BB962C8B-B14F-4D97-AF65-F5344CB8AC3E}">
        <p14:creationId xmlns:p14="http://schemas.microsoft.com/office/powerpoint/2010/main" val="918346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Conceptual Design Review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574FA0B-4F15-429C-8A1C-523C8A05E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762000"/>
            <a:ext cx="8230474" cy="19812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52C3749-6BB8-4C12-815C-446560F80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2799266"/>
            <a:ext cx="6026735" cy="340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19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CDR Outcome/Recommendations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E0C34B-BA89-40E4-B37F-04FB34478F77}"/>
              </a:ext>
            </a:extLst>
          </p:cNvPr>
          <p:cNvSpPr txBox="1"/>
          <p:nvPr/>
        </p:nvSpPr>
        <p:spPr>
          <a:xfrm>
            <a:off x="351753" y="914400"/>
            <a:ext cx="8440493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Requirements and interfaces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Clarify magnet and facility requirements and get stakeholder approval</a:t>
            </a:r>
          </a:p>
          <a:p>
            <a:pPr>
              <a:spcAft>
                <a:spcPts val="600"/>
              </a:spcAft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Conductor and cable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Some preference for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 sub-element design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for stability  in large diameter wire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Consider a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cable with more strands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(48 vs 44) and a smaller wire (1 mm vs. 1.1 mm)</a:t>
            </a:r>
          </a:p>
          <a:p>
            <a:pPr>
              <a:spcAft>
                <a:spcPts val="600"/>
              </a:spcAft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Magnet design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Alternatives have been properly considered and selected design minimizes risk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Main elements of the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fully endorsed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by the committee: block coil, non-graded layout, shell-based structure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Consider increased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 to quench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(conductor properties and magnetic design)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Consider increased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shell thickness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for margin (relative to using LD1 shell)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Include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CLIQ protection system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for added robustness and redundancy</a:t>
            </a:r>
          </a:p>
          <a:p>
            <a:pPr>
              <a:spcAft>
                <a:spcPts val="600"/>
              </a:spcAft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Design tools, resources and collaboration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Team expertise and analysis capabilities are fully adequate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Continue strong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collaboration with FRESCA2/HEPdipo teams and US conductor Labs </a:t>
            </a:r>
          </a:p>
        </p:txBody>
      </p:sp>
    </p:spTree>
    <p:extLst>
      <p:ext uri="{BB962C8B-B14F-4D97-AF65-F5344CB8AC3E}">
        <p14:creationId xmlns:p14="http://schemas.microsoft.com/office/powerpoint/2010/main" val="1969123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Progress after CDR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E0C34B-BA89-40E4-B37F-04FB34478F77}"/>
              </a:ext>
            </a:extLst>
          </p:cNvPr>
          <p:cNvSpPr txBox="1"/>
          <p:nvPr/>
        </p:nvSpPr>
        <p:spPr>
          <a:xfrm>
            <a:off x="351753" y="914400"/>
            <a:ext cx="8440493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Interfaces between magnet and facility: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Established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regular FNAL/LBNL interface meetings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on a bi-weekly basis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Focus on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quench protection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analysis,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mechanical interfaces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between magnet and cryostat, design optimization to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magnetic forces due to fringe fields  </a:t>
            </a:r>
          </a:p>
          <a:p>
            <a:pPr>
              <a:spcAft>
                <a:spcPts val="600"/>
              </a:spcAft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Conductor and cable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Protection analysis results allow to confirm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selection of the 169 sub-element design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Received 3 km of 169 strand from CERN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for preliminary cabling studies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Preparations for prototype cable run are underway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Started documentation for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procurement of ~200 kg of strand for first practice coil</a:t>
            </a:r>
          </a:p>
          <a:p>
            <a:pPr>
              <a:spcAft>
                <a:spcPts val="600"/>
              </a:spcAft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Magnet design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Use of 169 conductor with 0.9 copper ratio allows to increase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 to quench by about 3%, addressing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review recommendation without increasing coil volume</a:t>
            </a:r>
          </a:p>
          <a:p>
            <a:pPr>
              <a:spcAft>
                <a:spcPts val="600"/>
              </a:spcAft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Project planning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Revised development plan and schedule to reflect post-CDR baseline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 progress: budget revision to match the updated plan</a:t>
            </a:r>
          </a:p>
        </p:txBody>
      </p:sp>
    </p:spTree>
    <p:extLst>
      <p:ext uri="{BB962C8B-B14F-4D97-AF65-F5344CB8AC3E}">
        <p14:creationId xmlns:p14="http://schemas.microsoft.com/office/powerpoint/2010/main" val="3055204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799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Revised Plan and Timeline after CDR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C991A5-AEBE-413E-881C-462492337231}"/>
              </a:ext>
            </a:extLst>
          </p:cNvPr>
          <p:cNvSpPr txBox="1"/>
          <p:nvPr/>
        </p:nvSpPr>
        <p:spPr>
          <a:xfrm>
            <a:off x="304800" y="1404194"/>
            <a:ext cx="939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MAGNET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9D4A2E-AAD2-4663-8C5D-0002DF7BE11B}"/>
              </a:ext>
            </a:extLst>
          </p:cNvPr>
          <p:cNvSpPr txBox="1"/>
          <p:nvPr/>
        </p:nvSpPr>
        <p:spPr>
          <a:xfrm>
            <a:off x="318370" y="3027790"/>
            <a:ext cx="881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FACILITY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6BC388-3E20-48D1-BFC2-5BA99D3AC34B}"/>
              </a:ext>
            </a:extLst>
          </p:cNvPr>
          <p:cNvCxnSpPr>
            <a:cxnSpLocks/>
          </p:cNvCxnSpPr>
          <p:nvPr/>
        </p:nvCxnSpPr>
        <p:spPr>
          <a:xfrm>
            <a:off x="1447800" y="4280744"/>
            <a:ext cx="7467600" cy="0"/>
          </a:xfrm>
          <a:prstGeom prst="line">
            <a:avLst/>
          </a:prstGeom>
          <a:ln w="15875">
            <a:prstDash val="lg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1AD473D-86EF-4E19-B5C0-5F05D1BEF562}"/>
              </a:ext>
            </a:extLst>
          </p:cNvPr>
          <p:cNvCxnSpPr/>
          <p:nvPr/>
        </p:nvCxnSpPr>
        <p:spPr>
          <a:xfrm flipH="1">
            <a:off x="8288536" y="1742748"/>
            <a:ext cx="626863" cy="9524"/>
          </a:xfrm>
          <a:prstGeom prst="line">
            <a:avLst/>
          </a:prstGeom>
          <a:ln w="15875">
            <a:prstDash val="lg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e 7">
            <a:extLst>
              <a:ext uri="{FF2B5EF4-FFF2-40B4-BE49-F238E27FC236}">
                <a16:creationId xmlns:a16="http://schemas.microsoft.com/office/drawing/2014/main" id="{9097877A-442D-4CF7-AD48-6B19BD98F7BA}"/>
              </a:ext>
            </a:extLst>
          </p:cNvPr>
          <p:cNvSpPr/>
          <p:nvPr/>
        </p:nvSpPr>
        <p:spPr>
          <a:xfrm>
            <a:off x="1337390" y="880696"/>
            <a:ext cx="262810" cy="141884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763AA070-E366-4DD7-8723-035B8E4F622A}"/>
              </a:ext>
            </a:extLst>
          </p:cNvPr>
          <p:cNvSpPr/>
          <p:nvPr/>
        </p:nvSpPr>
        <p:spPr>
          <a:xfrm>
            <a:off x="1337390" y="2309068"/>
            <a:ext cx="262810" cy="174307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206A85-8DE6-4FC5-AB5A-361B71B99009}"/>
              </a:ext>
            </a:extLst>
          </p:cNvPr>
          <p:cNvCxnSpPr>
            <a:cxnSpLocks/>
          </p:cNvCxnSpPr>
          <p:nvPr/>
        </p:nvCxnSpPr>
        <p:spPr>
          <a:xfrm flipV="1">
            <a:off x="8915399" y="1742748"/>
            <a:ext cx="0" cy="2524452"/>
          </a:xfrm>
          <a:prstGeom prst="line">
            <a:avLst/>
          </a:prstGeom>
          <a:ln w="15875">
            <a:prstDash val="lg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E5121DF-EE69-4B9C-84BB-4B7EB3E15FBC}"/>
              </a:ext>
            </a:extLst>
          </p:cNvPr>
          <p:cNvCxnSpPr>
            <a:cxnSpLocks/>
          </p:cNvCxnSpPr>
          <p:nvPr/>
        </p:nvCxnSpPr>
        <p:spPr>
          <a:xfrm flipV="1">
            <a:off x="1447800" y="4267200"/>
            <a:ext cx="0" cy="990600"/>
          </a:xfrm>
          <a:prstGeom prst="line">
            <a:avLst/>
          </a:prstGeom>
          <a:ln w="15875">
            <a:prstDash val="lg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6ABE94-F9A5-4FE5-AE75-942597134A1A}"/>
              </a:ext>
            </a:extLst>
          </p:cNvPr>
          <p:cNvCxnSpPr>
            <a:cxnSpLocks/>
          </p:cNvCxnSpPr>
          <p:nvPr/>
        </p:nvCxnSpPr>
        <p:spPr>
          <a:xfrm flipH="1">
            <a:off x="1447800" y="5257800"/>
            <a:ext cx="685800" cy="0"/>
          </a:xfrm>
          <a:prstGeom prst="line">
            <a:avLst/>
          </a:prstGeom>
          <a:ln w="15875">
            <a:prstDash val="lg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CF631C6B-0A10-4ACF-99B0-2F797AD97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816" y="880695"/>
            <a:ext cx="6313184" cy="31714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174A06-B8C1-4269-8247-C91481729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0475" y="4374226"/>
            <a:ext cx="4888513" cy="188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07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799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For reference: pre-CDR Plan and Timeline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1472D1-A0D6-4E06-82E3-68CDD6988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84" y="838200"/>
            <a:ext cx="8553429" cy="54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11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799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Design and Prototype Cable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24A97C-4BEE-4DFB-A658-052D9D938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9820"/>
            <a:ext cx="9144000" cy="519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57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799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Practice Coils and Production Cable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5C6CF8-139B-4D20-A394-2492DA094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72397"/>
            <a:ext cx="8991600" cy="491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90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799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Production Coil Fabrication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8D3A35-1954-43FF-B080-33711D892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12" y="838200"/>
            <a:ext cx="8686799" cy="545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20927"/>
      </p:ext>
    </p:extLst>
  </p:cSld>
  <p:clrMapOvr>
    <a:masterClrMapping/>
  </p:clrMapOvr>
</p:sld>
</file>

<file path=ppt/theme/theme1.xml><?xml version="1.0" encoding="utf-8"?>
<a:theme xmlns:a="http://schemas.openxmlformats.org/drawingml/2006/main" name="LBNL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LBN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BN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BN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15311</TotalTime>
  <Pages>1</Pages>
  <Words>504</Words>
  <Application>Microsoft Office PowerPoint</Application>
  <PresentationFormat>On-screen Show (4:3)</PresentationFormat>
  <Paragraphs>48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Calibri</vt:lpstr>
      <vt:lpstr>Times New Roman</vt:lpstr>
      <vt:lpstr>Arial</vt:lpstr>
      <vt:lpstr>LBNL</vt:lpstr>
      <vt:lpstr>G. Sabbi, LBNL  Integrated Project Team Meeting #4 September 15, 2020 </vt:lpstr>
      <vt:lpstr>Conceptual Design Review</vt:lpstr>
      <vt:lpstr>CDR Outcome/Recommendations</vt:lpstr>
      <vt:lpstr>Progress after CDR</vt:lpstr>
      <vt:lpstr>Revised Plan and Timeline after CDR</vt:lpstr>
      <vt:lpstr>For reference: pre-CDR Plan and Timeline</vt:lpstr>
      <vt:lpstr>Design and Prototype Cable</vt:lpstr>
      <vt:lpstr>Practice Coils and Production Cable</vt:lpstr>
      <vt:lpstr>Production Coil Fabrication</vt:lpstr>
      <vt:lpstr>Structure, Assembly and Test</vt:lpstr>
      <vt:lpstr>Summary</vt:lpstr>
    </vt:vector>
  </TitlesOfParts>
  <Company>LBNL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Division Future Plans</dc:title>
  <dc:subject>Berkeley Lab Generic Presentation</dc:subject>
  <dc:creator>PCuser</dc:creator>
  <cp:keywords>Presentation Generic</cp:keywords>
  <cp:lastModifiedBy>S64GLS</cp:lastModifiedBy>
  <cp:revision>1116</cp:revision>
  <cp:lastPrinted>2017-02-13T23:14:39Z</cp:lastPrinted>
  <dcterms:created xsi:type="dcterms:W3CDTF">2004-10-30T19:36:16Z</dcterms:created>
  <dcterms:modified xsi:type="dcterms:W3CDTF">2020-09-15T16:34:34Z</dcterms:modified>
</cp:coreProperties>
</file>