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5"/>
  </p:notesMasterIdLst>
  <p:handoutMasterIdLst>
    <p:handoutMasterId r:id="rId16"/>
  </p:handoutMasterIdLst>
  <p:sldIdLst>
    <p:sldId id="317" r:id="rId5"/>
    <p:sldId id="2002" r:id="rId6"/>
    <p:sldId id="2004" r:id="rId7"/>
    <p:sldId id="2008" r:id="rId8"/>
    <p:sldId id="2003" r:id="rId9"/>
    <p:sldId id="2005" r:id="rId10"/>
    <p:sldId id="309" r:id="rId11"/>
    <p:sldId id="319" r:id="rId12"/>
    <p:sldId id="2001" r:id="rId13"/>
    <p:sldId id="2009" r:id="rId14"/>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al J. Wielgos x 15321N" initials="RJWx1" lastIdx="1" clrIdx="0">
    <p:extLst>
      <p:ext uri="{19B8F6BF-5375-455C-9EA6-DF929625EA0E}">
        <p15:presenceInfo xmlns:p15="http://schemas.microsoft.com/office/powerpoint/2012/main" userId="S-1-5-21-1644491937-1202660629-839522115-35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50504E"/>
    <a:srgbClr val="4E4E4E"/>
    <a:srgbClr val="404040"/>
    <a:srgbClr val="004C97"/>
    <a:srgbClr val="63666A"/>
    <a:srgbClr val="99D6EA"/>
    <a:srgbClr val="505050"/>
    <a:srgbClr val="A7A8A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24" autoAdjust="0"/>
    <p:restoredTop sz="72634" autoAdjust="0"/>
  </p:normalViewPr>
  <p:slideViewPr>
    <p:cSldViewPr snapToGrid="0" snapToObjects="1" showGuides="1">
      <p:cViewPr varScale="1">
        <p:scale>
          <a:sx n="146" d="100"/>
          <a:sy n="146" d="100"/>
        </p:scale>
        <p:origin x="184" y="856"/>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8" d="100"/>
          <a:sy n="68" d="100"/>
        </p:scale>
        <p:origin x="2592"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9/15/20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9/15/20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1" dirty="0">
              <a:hlinkClick r:id="" action="ppaction://noaction"/>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hlinkClick r:id="" action="ppaction://noaction"/>
              </a:rPr>
              <a:t>2. Requisiton for  Proposal </a:t>
            </a:r>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dirty="0"/>
          </a:p>
        </p:txBody>
      </p:sp>
    </p:spTree>
    <p:extLst>
      <p:ext uri="{BB962C8B-B14F-4D97-AF65-F5344CB8AC3E}">
        <p14:creationId xmlns:p14="http://schemas.microsoft.com/office/powerpoint/2010/main" val="365141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Helvetica" charset="0"/>
            </a:endParaRPr>
          </a:p>
        </p:txBody>
      </p:sp>
    </p:spTree>
    <p:extLst>
      <p:ext uri="{BB962C8B-B14F-4D97-AF65-F5344CB8AC3E}">
        <p14:creationId xmlns:p14="http://schemas.microsoft.com/office/powerpoint/2010/main" val="225771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Helvetica" charset="0"/>
            </a:endParaRPr>
          </a:p>
        </p:txBody>
      </p:sp>
    </p:spTree>
    <p:extLst>
      <p:ext uri="{BB962C8B-B14F-4D97-AF65-F5344CB8AC3E}">
        <p14:creationId xmlns:p14="http://schemas.microsoft.com/office/powerpoint/2010/main" val="3709363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D063000D-8728-9042-B407-675A31A7FC54}" type="datetime1">
              <a:rPr lang="en-US" smtClean="0"/>
              <a:t>9/15/20</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DOE/IPT</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AE85DA15-FBAB-964E-9389-08CD337164B8}" type="datetime1">
              <a:rPr lang="en-US" smtClean="0"/>
              <a:t>9/15/20</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DOE/IPT</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5CF1DEB9-6844-A24E-9D16-5D73A80AB3E3}" type="datetime1">
              <a:rPr lang="en-US" smtClean="0"/>
              <a:t>9/15/20</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DOE/IPT</a:t>
            </a:r>
            <a:endParaRPr lang="en-US" b="1"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60CE4B8-4C33-CE45-9BD6-F0562C367C0D}" type="datetime1">
              <a:rPr lang="en-US" smtClean="0"/>
              <a:t>9/15/20</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DOE/IPT</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A11FAA57-D9E7-BF49-8E2C-6CA3363C92E8}" type="datetime1">
              <a:rPr lang="en-US" smtClean="0"/>
              <a:t>9/15/20</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DOE/IPT</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FBF7337-2AC1-634D-B7F8-4ECB7E068288}" type="datetime1">
              <a:rPr lang="en-US" smtClean="0"/>
              <a:t>9/15/20</a:t>
            </a:fld>
            <a:endParaRPr lang="en-US" dirty="0"/>
          </a:p>
        </p:txBody>
      </p:sp>
      <p:sp>
        <p:nvSpPr>
          <p:cNvPr id="4" name="Footer Placeholder 3"/>
          <p:cNvSpPr>
            <a:spLocks noGrp="1"/>
          </p:cNvSpPr>
          <p:nvPr>
            <p:ph type="ftr" sz="quarter" idx="11"/>
          </p:nvPr>
        </p:nvSpPr>
        <p:spPr>
          <a:xfrm>
            <a:off x="1530603" y="4878161"/>
            <a:ext cx="6272278" cy="182155"/>
          </a:xfrm>
        </p:spPr>
        <p:txBody>
          <a:bodyPr/>
          <a:lstStyle>
            <a:lvl1pPr>
              <a:defRPr/>
            </a:lvl1pPr>
          </a:lstStyle>
          <a:p>
            <a:pPr>
              <a:defRPr/>
            </a:pPr>
            <a:r>
              <a:rPr lang="en-US"/>
              <a:t>DOE/IPT</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4" y="782770"/>
            <a:ext cx="8700851" cy="2771291"/>
          </a:xfrm>
          <a:prstGeom prst="rect">
            <a:avLst/>
          </a:prstGeom>
        </p:spPr>
        <p:txBody>
          <a:bodyPr lIns="0" tIns="0" rIns="0" bIns="0" rtlCol="0">
            <a:normAutofit/>
          </a:bodyPr>
          <a:lstStyle>
            <a:lvl1pPr marL="0" indent="0">
              <a:buNone/>
              <a:defRPr sz="1200">
                <a:solidFill>
                  <a:srgbClr val="50505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4" y="3707254"/>
            <a:ext cx="8700851" cy="818444"/>
          </a:xfrm>
          <a:prstGeom prst="rect">
            <a:avLst/>
          </a:prstGeom>
        </p:spPr>
        <p:txBody>
          <a:bodyPr lIns="0" tIns="0" rIns="0" bIns="0"/>
          <a:lstStyle>
            <a:lvl1pPr marL="0" indent="0">
              <a:buNone/>
              <a:defRPr sz="1500">
                <a:solidFill>
                  <a:srgbClr val="50505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Title 1"/>
          <p:cNvSpPr>
            <a:spLocks noGrp="1"/>
          </p:cNvSpPr>
          <p:nvPr>
            <p:ph type="title"/>
          </p:nvPr>
        </p:nvSpPr>
        <p:spPr>
          <a:xfrm>
            <a:off x="228600" y="77749"/>
            <a:ext cx="8686800" cy="481304"/>
          </a:xfrm>
          <a:prstGeom prst="rect">
            <a:avLst/>
          </a:prstGeom>
        </p:spPr>
        <p:txBody>
          <a:bodyPr lIns="0" tIns="0" rIns="0" bIns="0" anchor="b" anchorCtr="0"/>
          <a:lstStyle>
            <a:lvl1pPr>
              <a:defRPr sz="18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900"/>
            </a:lvl1pPr>
          </a:lstStyle>
          <a:p>
            <a:r>
              <a:rPr lang="en-US" altLang="en-US"/>
              <a:t>2020-07-15</a:t>
            </a:r>
          </a:p>
        </p:txBody>
      </p:sp>
      <p:sp>
        <p:nvSpPr>
          <p:cNvPr id="6" name="Footer Placeholder 4"/>
          <p:cNvSpPr>
            <a:spLocks noGrp="1"/>
          </p:cNvSpPr>
          <p:nvPr>
            <p:ph type="ftr" sz="quarter" idx="11"/>
          </p:nvPr>
        </p:nvSpPr>
        <p:spPr/>
        <p:txBody>
          <a:bodyPr/>
          <a:lstStyle>
            <a:lvl1pPr>
              <a:defRPr sz="900" dirty="0" smtClean="0"/>
            </a:lvl1pPr>
          </a:lstStyle>
          <a:p>
            <a:pPr>
              <a:defRPr/>
            </a:pPr>
            <a:r>
              <a:rPr lang="en-US"/>
              <a:t>HFVMTF status update</a:t>
            </a:r>
            <a:endParaRPr lang="en-US" b="1"/>
          </a:p>
        </p:txBody>
      </p:sp>
      <p:sp>
        <p:nvSpPr>
          <p:cNvPr id="7" name="Slide Number Placeholder 5"/>
          <p:cNvSpPr>
            <a:spLocks noGrp="1"/>
          </p:cNvSpPr>
          <p:nvPr>
            <p:ph type="sldNum" sz="quarter" idx="12"/>
          </p:nvPr>
        </p:nvSpPr>
        <p:spPr/>
        <p:txBody>
          <a:bodyPr/>
          <a:lstStyle>
            <a:lvl1pPr>
              <a:defRPr sz="9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363838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A4566F8D-9D04-2D49-B6AF-482E3569319B}" type="datetime1">
              <a:rPr lang="en-US" smtClean="0"/>
              <a:t>9/15/20</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DOE/IPT</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1924" y="3237621"/>
            <a:ext cx="8499232" cy="1490496"/>
          </a:xfrm>
        </p:spPr>
        <p:txBody>
          <a:bodyPr>
            <a:noAutofit/>
          </a:bodyPr>
          <a:lstStyle/>
          <a:p>
            <a:r>
              <a:rPr lang="en-US" dirty="0"/>
              <a:t>HFVMTF</a:t>
            </a:r>
            <a:r>
              <a:rPr lang="en-US" sz="2400" dirty="0"/>
              <a:t> project – FES/HEP </a:t>
            </a:r>
            <a:r>
              <a:rPr lang="en-US" dirty="0"/>
              <a:t>(</a:t>
            </a:r>
            <a:r>
              <a:rPr lang="en-US" sz="2400" dirty="0"/>
              <a:t>G19225)</a:t>
            </a:r>
          </a:p>
          <a:p>
            <a:r>
              <a:rPr lang="en-US" dirty="0" err="1"/>
              <a:t>G.Velev</a:t>
            </a:r>
            <a:endParaRPr lang="en-US" sz="2400" dirty="0"/>
          </a:p>
        </p:txBody>
      </p:sp>
    </p:spTree>
    <p:extLst>
      <p:ext uri="{BB962C8B-B14F-4D97-AF65-F5344CB8AC3E}">
        <p14:creationId xmlns:p14="http://schemas.microsoft.com/office/powerpoint/2010/main" val="242645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F89373-6EF0-3540-9158-D6C0F0CB6A02}"/>
              </a:ext>
            </a:extLst>
          </p:cNvPr>
          <p:cNvSpPr>
            <a:spLocks noGrp="1"/>
          </p:cNvSpPr>
          <p:nvPr>
            <p:ph sz="half" idx="13"/>
          </p:nvPr>
        </p:nvSpPr>
        <p:spPr>
          <a:xfrm>
            <a:off x="228600" y="728663"/>
            <a:ext cx="8686799" cy="3306009"/>
          </a:xfrm>
        </p:spPr>
        <p:txBody>
          <a:bodyPr/>
          <a:lstStyle/>
          <a:p>
            <a:r>
              <a:rPr lang="en-US" dirty="0"/>
              <a:t>The project is extended with ~ 8 months </a:t>
            </a:r>
          </a:p>
          <a:p>
            <a:pPr lvl="1"/>
            <a:r>
              <a:rPr lang="en-US" dirty="0"/>
              <a:t>Delay in the  cryostat schedule, mainly due to  extended manufacturing period</a:t>
            </a:r>
          </a:p>
          <a:p>
            <a:pPr lvl="1"/>
            <a:r>
              <a:rPr lang="en-US" dirty="0"/>
              <a:t>The  final date  July 2022</a:t>
            </a:r>
          </a:p>
          <a:p>
            <a:r>
              <a:rPr lang="en-US" dirty="0"/>
              <a:t>Two cylindrical shields were added to  protect SRF Vertical test pits </a:t>
            </a:r>
          </a:p>
          <a:p>
            <a:r>
              <a:rPr lang="en-US" dirty="0"/>
              <a:t>The construction will receive “Notice to Proceed” in week or so, but we are  still waiting for the final cost from the contractor – additional cost due to  the shield installation. </a:t>
            </a:r>
          </a:p>
          <a:p>
            <a:r>
              <a:rPr lang="en-US" dirty="0"/>
              <a:t>For now the current contingency ~ 10 % is enough to cover the cost of the design changes. </a:t>
            </a:r>
          </a:p>
          <a:p>
            <a:pPr lvl="1"/>
            <a:endParaRPr lang="en-US" dirty="0"/>
          </a:p>
        </p:txBody>
      </p:sp>
      <p:sp>
        <p:nvSpPr>
          <p:cNvPr id="6" name="Date Placeholder 5">
            <a:extLst>
              <a:ext uri="{FF2B5EF4-FFF2-40B4-BE49-F238E27FC236}">
                <a16:creationId xmlns:a16="http://schemas.microsoft.com/office/drawing/2014/main" id="{242529D9-680A-0D44-8103-CF2C831CCB8D}"/>
              </a:ext>
            </a:extLst>
          </p:cNvPr>
          <p:cNvSpPr>
            <a:spLocks noGrp="1"/>
          </p:cNvSpPr>
          <p:nvPr>
            <p:ph type="dt" sz="half" idx="2"/>
          </p:nvPr>
        </p:nvSpPr>
        <p:spPr/>
        <p:txBody>
          <a:bodyPr/>
          <a:lstStyle/>
          <a:p>
            <a:pPr>
              <a:defRPr/>
            </a:pPr>
            <a:fld id="{AE85DA15-FBAB-964E-9389-08CD337164B8}" type="datetime1">
              <a:rPr lang="en-US" smtClean="0"/>
              <a:t>9/15/20</a:t>
            </a:fld>
            <a:endParaRPr lang="en-US" dirty="0"/>
          </a:p>
        </p:txBody>
      </p:sp>
      <p:sp>
        <p:nvSpPr>
          <p:cNvPr id="7" name="Footer Placeholder 6">
            <a:extLst>
              <a:ext uri="{FF2B5EF4-FFF2-40B4-BE49-F238E27FC236}">
                <a16:creationId xmlns:a16="http://schemas.microsoft.com/office/drawing/2014/main" id="{C273BDAE-B8A9-674F-A24D-5570DB124984}"/>
              </a:ext>
            </a:extLst>
          </p:cNvPr>
          <p:cNvSpPr>
            <a:spLocks noGrp="1"/>
          </p:cNvSpPr>
          <p:nvPr>
            <p:ph type="ftr" sz="quarter" idx="3"/>
          </p:nvPr>
        </p:nvSpPr>
        <p:spPr/>
        <p:txBody>
          <a:bodyPr/>
          <a:lstStyle/>
          <a:p>
            <a:pPr>
              <a:defRPr/>
            </a:pPr>
            <a:r>
              <a:rPr lang="en-US"/>
              <a:t>DOE/IPT</a:t>
            </a:r>
            <a:endParaRPr lang="en-US" b="1" dirty="0"/>
          </a:p>
        </p:txBody>
      </p:sp>
      <p:sp>
        <p:nvSpPr>
          <p:cNvPr id="8" name="Slide Number Placeholder 7">
            <a:extLst>
              <a:ext uri="{FF2B5EF4-FFF2-40B4-BE49-F238E27FC236}">
                <a16:creationId xmlns:a16="http://schemas.microsoft.com/office/drawing/2014/main" id="{50104016-B88E-054C-8516-358D1D74F11E}"/>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9" name="Title 8">
            <a:extLst>
              <a:ext uri="{FF2B5EF4-FFF2-40B4-BE49-F238E27FC236}">
                <a16:creationId xmlns:a16="http://schemas.microsoft.com/office/drawing/2014/main" id="{5AB4AA23-F858-EB41-86B8-21F2758C7F91}"/>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79261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30619ED-B682-4DE2-907D-71345C115637}"/>
              </a:ext>
            </a:extLst>
          </p:cNvPr>
          <p:cNvSpPr>
            <a:spLocks noGrp="1"/>
          </p:cNvSpPr>
          <p:nvPr>
            <p:ph type="body" sz="half" idx="19"/>
          </p:nvPr>
        </p:nvSpPr>
        <p:spPr>
          <a:xfrm>
            <a:off x="232192" y="2680365"/>
            <a:ext cx="3017783" cy="2197796"/>
          </a:xfrm>
        </p:spPr>
        <p:txBody>
          <a:bodyPr/>
          <a:lstStyle/>
          <a:p>
            <a:r>
              <a:rPr lang="en-US" sz="1100" u="sng" dirty="0"/>
              <a:t>Project Team </a:t>
            </a:r>
          </a:p>
          <a:p>
            <a:r>
              <a:rPr lang="en-US" sz="900" b="0" dirty="0"/>
              <a:t>Project Manager: 	Cosmore Sylvester</a:t>
            </a:r>
          </a:p>
          <a:p>
            <a:r>
              <a:rPr lang="en-US" sz="900" b="0" dirty="0"/>
              <a:t>Project Director:	George Velev</a:t>
            </a:r>
          </a:p>
          <a:p>
            <a:r>
              <a:rPr lang="en-US" sz="900" b="0" dirty="0"/>
              <a:t>Project Sponsor:	Kate Gregory - COO</a:t>
            </a:r>
          </a:p>
          <a:p>
            <a:r>
              <a:rPr lang="en-US" sz="900" b="0" dirty="0"/>
              <a:t>Project Sponsor:	Sergey </a:t>
            </a:r>
            <a:r>
              <a:rPr lang="en-US" sz="900" b="0" dirty="0" err="1"/>
              <a:t>Belomestnykh</a:t>
            </a:r>
            <a:r>
              <a:rPr lang="en-US" sz="900" b="0" dirty="0"/>
              <a:t> -CTO</a:t>
            </a:r>
          </a:p>
          <a:p>
            <a:r>
              <a:rPr lang="en-US" sz="900" b="0" dirty="0"/>
              <a:t>Project Sponsor:	Karen </a:t>
            </a:r>
            <a:r>
              <a:rPr lang="en-US" sz="900" b="0" dirty="0" err="1"/>
              <a:t>Kosky</a:t>
            </a:r>
            <a:r>
              <a:rPr lang="en-US" sz="900" b="0" dirty="0"/>
              <a:t> - FESS</a:t>
            </a:r>
          </a:p>
          <a:p>
            <a:r>
              <a:rPr lang="en-US" sz="900" b="0" dirty="0"/>
              <a:t>B&amp;R Owner:	Kate Gregory -COO</a:t>
            </a:r>
          </a:p>
          <a:p>
            <a:r>
              <a:rPr lang="en-US" sz="900" b="0" dirty="0"/>
              <a:t>FSO Liaison:	Melissa Mesmer (Steve </a:t>
            </a:r>
            <a:r>
              <a:rPr lang="en-US" sz="900" b="0" dirty="0" err="1"/>
              <a:t>Neus</a:t>
            </a:r>
            <a:r>
              <a:rPr lang="en-US" sz="900" b="0" dirty="0"/>
              <a:t>)</a:t>
            </a:r>
          </a:p>
          <a:p>
            <a:endParaRPr lang="en-US" sz="900" b="0" dirty="0"/>
          </a:p>
          <a:p>
            <a:r>
              <a:rPr lang="en-US" sz="1100" u="sng" dirty="0"/>
              <a:t>Project Dependencies</a:t>
            </a:r>
            <a:endParaRPr lang="en-US" sz="900" b="0" dirty="0"/>
          </a:p>
          <a:p>
            <a:pPr marL="171450" indent="-171450">
              <a:buFontTx/>
              <a:buChar char="-"/>
            </a:pPr>
            <a:r>
              <a:rPr lang="en-US" sz="900" b="0" dirty="0">
                <a:solidFill>
                  <a:srgbClr val="FF0000"/>
                </a:solidFill>
              </a:rPr>
              <a:t>Need to completed before the start of production testing of AUP magnets – AUP test is planned for Feb. 2021. </a:t>
            </a:r>
          </a:p>
          <a:p>
            <a:pPr marL="171450" indent="-171450">
              <a:buFontTx/>
              <a:buChar char="-"/>
            </a:pPr>
            <a:endParaRPr lang="en-US" sz="900" b="0" dirty="0"/>
          </a:p>
        </p:txBody>
      </p:sp>
      <p:sp>
        <p:nvSpPr>
          <p:cNvPr id="4" name="Date Placeholder 3">
            <a:extLst>
              <a:ext uri="{FF2B5EF4-FFF2-40B4-BE49-F238E27FC236}">
                <a16:creationId xmlns:a16="http://schemas.microsoft.com/office/drawing/2014/main" id="{76ACDC3A-7F5A-455A-9174-002FE01D441A}"/>
              </a:ext>
            </a:extLst>
          </p:cNvPr>
          <p:cNvSpPr>
            <a:spLocks noGrp="1"/>
          </p:cNvSpPr>
          <p:nvPr>
            <p:ph type="dt" sz="half" idx="2"/>
          </p:nvPr>
        </p:nvSpPr>
        <p:spPr/>
        <p:txBody>
          <a:bodyPr/>
          <a:lstStyle/>
          <a:p>
            <a:pPr>
              <a:defRPr/>
            </a:pPr>
            <a:fld id="{C1E8E126-8F1C-1A4C-9549-E8682248215A}" type="datetime1">
              <a:rPr lang="en-US" smtClean="0"/>
              <a:t>9/15/20</a:t>
            </a:fld>
            <a:endParaRPr lang="en-US" dirty="0"/>
          </a:p>
        </p:txBody>
      </p:sp>
      <p:sp>
        <p:nvSpPr>
          <p:cNvPr id="5" name="Footer Placeholder 4">
            <a:extLst>
              <a:ext uri="{FF2B5EF4-FFF2-40B4-BE49-F238E27FC236}">
                <a16:creationId xmlns:a16="http://schemas.microsoft.com/office/drawing/2014/main" id="{9C93925D-BC6D-4164-A099-C296E3601532}"/>
              </a:ext>
            </a:extLst>
          </p:cNvPr>
          <p:cNvSpPr>
            <a:spLocks noGrp="1"/>
          </p:cNvSpPr>
          <p:nvPr>
            <p:ph type="ftr" sz="quarter" idx="3"/>
          </p:nvPr>
        </p:nvSpPr>
        <p:spPr/>
        <p:txBody>
          <a:bodyPr/>
          <a:lstStyle/>
          <a:p>
            <a:pPr>
              <a:defRPr/>
            </a:pPr>
            <a:r>
              <a:rPr lang="en-US"/>
              <a:t>GPP meeting</a:t>
            </a:r>
            <a:endParaRPr lang="en-US" b="1" dirty="0"/>
          </a:p>
        </p:txBody>
      </p:sp>
      <p:sp>
        <p:nvSpPr>
          <p:cNvPr id="6" name="Slide Number Placeholder 5">
            <a:extLst>
              <a:ext uri="{FF2B5EF4-FFF2-40B4-BE49-F238E27FC236}">
                <a16:creationId xmlns:a16="http://schemas.microsoft.com/office/drawing/2014/main" id="{1A129CDE-CAB4-46E1-A066-F5F56C6C963F}"/>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3" name="Title 2">
            <a:extLst>
              <a:ext uri="{FF2B5EF4-FFF2-40B4-BE49-F238E27FC236}">
                <a16:creationId xmlns:a16="http://schemas.microsoft.com/office/drawing/2014/main" id="{8E922170-FDB7-4BF0-9942-1D061DB58550}"/>
              </a:ext>
            </a:extLst>
          </p:cNvPr>
          <p:cNvSpPr>
            <a:spLocks noGrp="1"/>
          </p:cNvSpPr>
          <p:nvPr>
            <p:ph type="title"/>
          </p:nvPr>
        </p:nvSpPr>
        <p:spPr/>
        <p:txBody>
          <a:bodyPr/>
          <a:lstStyle/>
          <a:p>
            <a:r>
              <a:rPr lang="en-US" dirty="0"/>
              <a:t>GPP – High Field Vertical Magnet Test Facility </a:t>
            </a:r>
          </a:p>
        </p:txBody>
      </p:sp>
      <p:sp>
        <p:nvSpPr>
          <p:cNvPr id="7" name="TextBox 6">
            <a:extLst>
              <a:ext uri="{FF2B5EF4-FFF2-40B4-BE49-F238E27FC236}">
                <a16:creationId xmlns:a16="http://schemas.microsoft.com/office/drawing/2014/main" id="{CF100A7A-E856-4E99-B15F-77D15BD206B2}"/>
              </a:ext>
            </a:extLst>
          </p:cNvPr>
          <p:cNvSpPr txBox="1"/>
          <p:nvPr/>
        </p:nvSpPr>
        <p:spPr>
          <a:xfrm>
            <a:off x="2834819" y="579906"/>
            <a:ext cx="2386038" cy="1754326"/>
          </a:xfrm>
          <a:prstGeom prst="rect">
            <a:avLst/>
          </a:prstGeom>
          <a:noFill/>
        </p:spPr>
        <p:txBody>
          <a:bodyPr wrap="none" rtlCol="0">
            <a:spAutoFit/>
          </a:bodyPr>
          <a:lstStyle/>
          <a:p>
            <a:r>
              <a:rPr lang="en-US" sz="1200" dirty="0"/>
              <a:t>Project #: 		G19225</a:t>
            </a:r>
          </a:p>
          <a:p>
            <a:r>
              <a:rPr lang="en-US" sz="1200" dirty="0"/>
              <a:t>Project Phase:		Procurement</a:t>
            </a:r>
          </a:p>
          <a:p>
            <a:endParaRPr lang="en-US" sz="1200" dirty="0"/>
          </a:p>
          <a:p>
            <a:r>
              <a:rPr lang="en-US" sz="1200" dirty="0"/>
              <a:t>TPC:			$493,668</a:t>
            </a:r>
          </a:p>
          <a:p>
            <a:r>
              <a:rPr lang="en-US" sz="1200" dirty="0"/>
              <a:t>Contingency:		$87,408</a:t>
            </a:r>
          </a:p>
          <a:p>
            <a:r>
              <a:rPr lang="en-US" sz="1200" dirty="0"/>
              <a:t>Obligated:		$52,457</a:t>
            </a:r>
          </a:p>
          <a:p>
            <a:r>
              <a:rPr lang="en-US" sz="1200" dirty="0"/>
              <a:t>Costed:		$52,457</a:t>
            </a:r>
          </a:p>
          <a:p>
            <a:r>
              <a:rPr lang="en-US" sz="1200" dirty="0"/>
              <a:t>RIP+OH                          </a:t>
            </a:r>
            <a:r>
              <a:rPr lang="en-US" sz="1200" dirty="0">
                <a:solidFill>
                  <a:srgbClr val="FF0000"/>
                </a:solidFill>
              </a:rPr>
              <a:t>$344,500</a:t>
            </a:r>
          </a:p>
          <a:p>
            <a:endParaRPr lang="en-US" sz="1200" dirty="0"/>
          </a:p>
        </p:txBody>
      </p:sp>
      <p:sp>
        <p:nvSpPr>
          <p:cNvPr id="13" name="Text Placeholder 10">
            <a:extLst>
              <a:ext uri="{FF2B5EF4-FFF2-40B4-BE49-F238E27FC236}">
                <a16:creationId xmlns:a16="http://schemas.microsoft.com/office/drawing/2014/main" id="{B9E27621-AC02-4BC8-A60C-94757797EBCC}"/>
              </a:ext>
            </a:extLst>
          </p:cNvPr>
          <p:cNvSpPr txBox="1">
            <a:spLocks/>
          </p:cNvSpPr>
          <p:nvPr/>
        </p:nvSpPr>
        <p:spPr>
          <a:xfrm>
            <a:off x="5099824" y="578803"/>
            <a:ext cx="4044176" cy="2734826"/>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3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u="sng" dirty="0"/>
              <a:t>Project Status</a:t>
            </a:r>
          </a:p>
          <a:p>
            <a:pPr marL="171450" lvl="0" indent="-171450">
              <a:buFont typeface="Arial" panose="020B0604020202020204" pitchFamily="34" charset="0"/>
              <a:buChar char="•"/>
            </a:pPr>
            <a:r>
              <a:rPr lang="en-US" sz="1100" b="0" dirty="0"/>
              <a:t>The contract with the company, Whittaker Construction &amp; Excavating, Inc. (VMTF and VTS1-3 in IB1), is finalized. We  had a pre-construction meeting on August 11</a:t>
            </a:r>
          </a:p>
          <a:p>
            <a:pPr marL="171450" lvl="0" indent="-171450">
              <a:buFont typeface="Arial" panose="020B0604020202020204" pitchFamily="34" charset="0"/>
              <a:buChar char="•"/>
            </a:pPr>
            <a:r>
              <a:rPr lang="en-US" sz="1100" b="0" dirty="0"/>
              <a:t>Started discussion with the company  for the additional scope, adding magnetic shield – more in the next slide</a:t>
            </a:r>
          </a:p>
          <a:p>
            <a:pPr marL="171450" lvl="0" indent="-171450">
              <a:buFont typeface="Arial" panose="020B0604020202020204" pitchFamily="34" charset="0"/>
              <a:buChar char="•"/>
            </a:pPr>
            <a:r>
              <a:rPr lang="en-US" sz="1100" b="0" dirty="0"/>
              <a:t>Procurement of the steel shield is in progress.-  bidding started</a:t>
            </a:r>
          </a:p>
          <a:p>
            <a:pPr marL="171450" lvl="0" indent="-171450">
              <a:buFont typeface="Arial" panose="020B0604020202020204" pitchFamily="34" charset="0"/>
              <a:buChar char="•"/>
            </a:pPr>
            <a:r>
              <a:rPr lang="en-US" sz="1100" b="0" dirty="0"/>
              <a:t>The current plan is to start in late October/November, expected construction time is 4-6 weeks.  </a:t>
            </a:r>
          </a:p>
          <a:p>
            <a:pPr marL="171450" lvl="0" indent="-171450">
              <a:buFont typeface="Arial" panose="020B0604020202020204" pitchFamily="34" charset="0"/>
              <a:buChar char="•"/>
            </a:pPr>
            <a:r>
              <a:rPr lang="en-US" sz="1100" b="0" dirty="0"/>
              <a:t>The schedule  is determined  by the  Whittaker procurement of the inner liner for the pit  </a:t>
            </a:r>
          </a:p>
          <a:p>
            <a:pPr marL="171450" lvl="0" indent="-171450">
              <a:buFont typeface="Arial" panose="020B0604020202020204" pitchFamily="34" charset="0"/>
              <a:buChar char="•"/>
            </a:pPr>
            <a:r>
              <a:rPr lang="en-US" sz="1100" b="0" dirty="0"/>
              <a:t>Expecting any moment change of the  cost due to the iron shields</a:t>
            </a:r>
            <a:endParaRPr lang="en-US" dirty="0"/>
          </a:p>
          <a:p>
            <a:endParaRPr lang="en-US" u="sng" dirty="0"/>
          </a:p>
        </p:txBody>
      </p:sp>
      <p:graphicFrame>
        <p:nvGraphicFramePr>
          <p:cNvPr id="14" name="Table 13">
            <a:extLst>
              <a:ext uri="{FF2B5EF4-FFF2-40B4-BE49-F238E27FC236}">
                <a16:creationId xmlns:a16="http://schemas.microsoft.com/office/drawing/2014/main" id="{4A95E3F0-D59C-4F89-BAA3-14B3E9353AD3}"/>
              </a:ext>
            </a:extLst>
          </p:cNvPr>
          <p:cNvGraphicFramePr>
            <a:graphicFrameLocks noGrp="1"/>
          </p:cNvGraphicFramePr>
          <p:nvPr/>
        </p:nvGraphicFramePr>
        <p:xfrm>
          <a:off x="4027838" y="3242565"/>
          <a:ext cx="5116162" cy="1813560"/>
        </p:xfrm>
        <a:graphic>
          <a:graphicData uri="http://schemas.openxmlformats.org/drawingml/2006/table">
            <a:tbl>
              <a:tblPr firstRow="1" bandRow="1">
                <a:tableStyleId>{5C22544A-7EE6-4342-B048-85BDC9FD1C3A}</a:tableStyleId>
              </a:tblPr>
              <a:tblGrid>
                <a:gridCol w="2357481">
                  <a:extLst>
                    <a:ext uri="{9D8B030D-6E8A-4147-A177-3AD203B41FA5}">
                      <a16:colId xmlns:a16="http://schemas.microsoft.com/office/drawing/2014/main" val="467014772"/>
                    </a:ext>
                  </a:extLst>
                </a:gridCol>
                <a:gridCol w="965017">
                  <a:extLst>
                    <a:ext uri="{9D8B030D-6E8A-4147-A177-3AD203B41FA5}">
                      <a16:colId xmlns:a16="http://schemas.microsoft.com/office/drawing/2014/main" val="1335332532"/>
                    </a:ext>
                  </a:extLst>
                </a:gridCol>
                <a:gridCol w="898913">
                  <a:extLst>
                    <a:ext uri="{9D8B030D-6E8A-4147-A177-3AD203B41FA5}">
                      <a16:colId xmlns:a16="http://schemas.microsoft.com/office/drawing/2014/main" val="191434666"/>
                    </a:ext>
                  </a:extLst>
                </a:gridCol>
                <a:gridCol w="894751">
                  <a:extLst>
                    <a:ext uri="{9D8B030D-6E8A-4147-A177-3AD203B41FA5}">
                      <a16:colId xmlns:a16="http://schemas.microsoft.com/office/drawing/2014/main" val="3434093465"/>
                    </a:ext>
                  </a:extLst>
                </a:gridCol>
              </a:tblGrid>
              <a:tr h="233678">
                <a:tc>
                  <a:txBody>
                    <a:bodyPr/>
                    <a:lstStyle/>
                    <a:p>
                      <a:r>
                        <a:rPr lang="en-US" sz="1100" dirty="0"/>
                        <a:t>Milestones</a:t>
                      </a:r>
                    </a:p>
                  </a:txBody>
                  <a:tcPr/>
                </a:tc>
                <a:tc>
                  <a:txBody>
                    <a:bodyPr/>
                    <a:lstStyle/>
                    <a:p>
                      <a:pPr algn="ctr"/>
                      <a:r>
                        <a:rPr lang="en-US" sz="1100" dirty="0"/>
                        <a:t>Baseline</a:t>
                      </a:r>
                    </a:p>
                  </a:txBody>
                  <a:tcPr/>
                </a:tc>
                <a:tc>
                  <a:txBody>
                    <a:bodyPr/>
                    <a:lstStyle/>
                    <a:p>
                      <a:pPr algn="ctr"/>
                      <a:r>
                        <a:rPr lang="en-US" sz="1100" dirty="0"/>
                        <a:t>Revised</a:t>
                      </a:r>
                    </a:p>
                  </a:txBody>
                  <a:tcPr/>
                </a:tc>
                <a:tc>
                  <a:txBody>
                    <a:bodyPr/>
                    <a:lstStyle/>
                    <a:p>
                      <a:pPr algn="ctr"/>
                      <a:r>
                        <a:rPr lang="en-US" sz="1100" dirty="0"/>
                        <a:t>Actual</a:t>
                      </a:r>
                    </a:p>
                  </a:txBody>
                  <a:tcPr/>
                </a:tc>
                <a:extLst>
                  <a:ext uri="{0D108BD9-81ED-4DB2-BD59-A6C34878D82A}">
                    <a16:rowId xmlns:a16="http://schemas.microsoft.com/office/drawing/2014/main" val="3125423743"/>
                  </a:ext>
                </a:extLst>
              </a:tr>
              <a:tr h="233678">
                <a:tc>
                  <a:txBody>
                    <a:bodyPr/>
                    <a:lstStyle/>
                    <a:p>
                      <a:r>
                        <a:rPr lang="en-US" sz="1100" dirty="0"/>
                        <a:t>Project Start</a:t>
                      </a:r>
                    </a:p>
                  </a:txBody>
                  <a:tcPr/>
                </a:tc>
                <a:tc>
                  <a:txBody>
                    <a:bodyPr/>
                    <a:lstStyle/>
                    <a:p>
                      <a:pPr algn="ctr"/>
                      <a:r>
                        <a:rPr lang="en-US" sz="1100" dirty="0"/>
                        <a:t>Jul – 19</a:t>
                      </a:r>
                    </a:p>
                  </a:txBody>
                  <a:tcPr/>
                </a:tc>
                <a:tc>
                  <a:txBody>
                    <a:bodyPr/>
                    <a:lstStyle/>
                    <a:p>
                      <a:pPr algn="ctr"/>
                      <a:r>
                        <a:rPr lang="en-US" sz="1100" dirty="0"/>
                        <a:t>N/A</a:t>
                      </a:r>
                    </a:p>
                  </a:txBody>
                  <a:tcPr/>
                </a:tc>
                <a:tc>
                  <a:txBody>
                    <a:bodyPr/>
                    <a:lstStyle/>
                    <a:p>
                      <a:pPr algn="ctr"/>
                      <a:r>
                        <a:rPr lang="en-US" sz="1100" dirty="0"/>
                        <a:t>Nov – 19</a:t>
                      </a:r>
                    </a:p>
                  </a:txBody>
                  <a:tcPr/>
                </a:tc>
                <a:extLst>
                  <a:ext uri="{0D108BD9-81ED-4DB2-BD59-A6C34878D82A}">
                    <a16:rowId xmlns:a16="http://schemas.microsoft.com/office/drawing/2014/main" val="3884848667"/>
                  </a:ext>
                </a:extLst>
              </a:tr>
              <a:tr h="233678">
                <a:tc>
                  <a:txBody>
                    <a:bodyPr/>
                    <a:lstStyle/>
                    <a:p>
                      <a:r>
                        <a:rPr lang="en-US" sz="1100" dirty="0"/>
                        <a:t>Engineering Start</a:t>
                      </a:r>
                    </a:p>
                  </a:txBody>
                  <a:tcPr/>
                </a:tc>
                <a:tc>
                  <a:txBody>
                    <a:bodyPr/>
                    <a:lstStyle/>
                    <a:p>
                      <a:pPr algn="ctr"/>
                      <a:r>
                        <a:rPr lang="en-US" sz="1100" dirty="0"/>
                        <a:t>Oct – 19</a:t>
                      </a:r>
                    </a:p>
                  </a:txBody>
                  <a:tcPr/>
                </a:tc>
                <a:tc>
                  <a:txBody>
                    <a:bodyPr/>
                    <a:lstStyle/>
                    <a:p>
                      <a:pPr algn="ctr"/>
                      <a:r>
                        <a:rPr lang="en-US" sz="1100" dirty="0"/>
                        <a:t>N/A</a:t>
                      </a:r>
                    </a:p>
                  </a:txBody>
                  <a:tcPr/>
                </a:tc>
                <a:tc>
                  <a:txBody>
                    <a:bodyPr/>
                    <a:lstStyle/>
                    <a:p>
                      <a:pPr algn="ctr"/>
                      <a:r>
                        <a:rPr lang="en-US" sz="1100" dirty="0"/>
                        <a:t>Oct – 19</a:t>
                      </a:r>
                    </a:p>
                  </a:txBody>
                  <a:tcPr/>
                </a:tc>
                <a:extLst>
                  <a:ext uri="{0D108BD9-81ED-4DB2-BD59-A6C34878D82A}">
                    <a16:rowId xmlns:a16="http://schemas.microsoft.com/office/drawing/2014/main" val="329531051"/>
                  </a:ext>
                </a:extLst>
              </a:tr>
              <a:tr h="233678">
                <a:tc>
                  <a:txBody>
                    <a:bodyPr/>
                    <a:lstStyle/>
                    <a:p>
                      <a:r>
                        <a:rPr lang="en-US" sz="1100" dirty="0"/>
                        <a:t>Construction Start</a:t>
                      </a:r>
                    </a:p>
                  </a:txBody>
                  <a:tcPr/>
                </a:tc>
                <a:tc>
                  <a:txBody>
                    <a:bodyPr/>
                    <a:lstStyle/>
                    <a:p>
                      <a:pPr algn="ctr"/>
                      <a:r>
                        <a:rPr lang="en-US" sz="1100" dirty="0"/>
                        <a:t>June – 20</a:t>
                      </a:r>
                    </a:p>
                  </a:txBody>
                  <a:tcPr/>
                </a:tc>
                <a:tc>
                  <a:txBody>
                    <a:bodyPr/>
                    <a:lstStyle/>
                    <a:p>
                      <a:pPr algn="ctr"/>
                      <a:r>
                        <a:rPr lang="en-US" sz="1100" dirty="0">
                          <a:solidFill>
                            <a:srgbClr val="FF0000"/>
                          </a:solidFill>
                        </a:rPr>
                        <a:t>Oct-20</a:t>
                      </a:r>
                    </a:p>
                  </a:txBody>
                  <a:tcPr/>
                </a:tc>
                <a:tc>
                  <a:txBody>
                    <a:bodyPr/>
                    <a:lstStyle/>
                    <a:p>
                      <a:pPr algn="ctr"/>
                      <a:endParaRPr lang="en-US" sz="1100" dirty="0"/>
                    </a:p>
                  </a:txBody>
                  <a:tcPr/>
                </a:tc>
                <a:extLst>
                  <a:ext uri="{0D108BD9-81ED-4DB2-BD59-A6C34878D82A}">
                    <a16:rowId xmlns:a16="http://schemas.microsoft.com/office/drawing/2014/main" val="3305549551"/>
                  </a:ext>
                </a:extLst>
              </a:tr>
              <a:tr h="233678">
                <a:tc>
                  <a:txBody>
                    <a:bodyPr/>
                    <a:lstStyle/>
                    <a:p>
                      <a:r>
                        <a:rPr lang="en-US" sz="1100" dirty="0"/>
                        <a:t>Construction Complete</a:t>
                      </a:r>
                    </a:p>
                  </a:txBody>
                  <a:tcPr/>
                </a:tc>
                <a:tc>
                  <a:txBody>
                    <a:bodyPr/>
                    <a:lstStyle/>
                    <a:p>
                      <a:pPr algn="ctr"/>
                      <a:r>
                        <a:rPr lang="en-US" sz="1100" dirty="0"/>
                        <a:t>Aug – 20</a:t>
                      </a:r>
                    </a:p>
                  </a:txBody>
                  <a:tcPr/>
                </a:tc>
                <a:tc>
                  <a:txBody>
                    <a:bodyPr/>
                    <a:lstStyle/>
                    <a:p>
                      <a:pPr algn="ctr"/>
                      <a:r>
                        <a:rPr lang="en-US" sz="1100" dirty="0">
                          <a:solidFill>
                            <a:srgbClr val="FF0000"/>
                          </a:solidFill>
                        </a:rPr>
                        <a:t>Nov- 20</a:t>
                      </a:r>
                    </a:p>
                  </a:txBody>
                  <a:tcPr/>
                </a:tc>
                <a:tc>
                  <a:txBody>
                    <a:bodyPr/>
                    <a:lstStyle/>
                    <a:p>
                      <a:pPr algn="ctr"/>
                      <a:endParaRPr lang="en-US" sz="1100" dirty="0"/>
                    </a:p>
                  </a:txBody>
                  <a:tcPr/>
                </a:tc>
                <a:extLst>
                  <a:ext uri="{0D108BD9-81ED-4DB2-BD59-A6C34878D82A}">
                    <a16:rowId xmlns:a16="http://schemas.microsoft.com/office/drawing/2014/main" val="2958852631"/>
                  </a:ext>
                </a:extLst>
              </a:tr>
              <a:tr h="233678">
                <a:tc>
                  <a:txBody>
                    <a:bodyPr/>
                    <a:lstStyle/>
                    <a:p>
                      <a:r>
                        <a:rPr lang="en-US" sz="1100" dirty="0"/>
                        <a:t>Engineering Complete</a:t>
                      </a:r>
                    </a:p>
                  </a:txBody>
                  <a:tcPr/>
                </a:tc>
                <a:tc>
                  <a:txBody>
                    <a:bodyPr/>
                    <a:lstStyle/>
                    <a:p>
                      <a:pPr algn="ctr"/>
                      <a:r>
                        <a:rPr lang="en-US" sz="1100" dirty="0"/>
                        <a:t>Aug – 20</a:t>
                      </a:r>
                    </a:p>
                  </a:txBody>
                  <a:tcPr/>
                </a:tc>
                <a:tc>
                  <a:txBody>
                    <a:bodyPr/>
                    <a:lstStyle/>
                    <a:p>
                      <a:pPr algn="ctr"/>
                      <a:r>
                        <a:rPr lang="en-US" sz="1100" dirty="0">
                          <a:solidFill>
                            <a:srgbClr val="FF0000"/>
                          </a:solidFill>
                        </a:rPr>
                        <a:t>Nov-20</a:t>
                      </a:r>
                    </a:p>
                  </a:txBody>
                  <a:tcPr/>
                </a:tc>
                <a:tc>
                  <a:txBody>
                    <a:bodyPr/>
                    <a:lstStyle/>
                    <a:p>
                      <a:pPr algn="ctr"/>
                      <a:endParaRPr lang="en-US" sz="1100" dirty="0"/>
                    </a:p>
                  </a:txBody>
                  <a:tcPr/>
                </a:tc>
                <a:extLst>
                  <a:ext uri="{0D108BD9-81ED-4DB2-BD59-A6C34878D82A}">
                    <a16:rowId xmlns:a16="http://schemas.microsoft.com/office/drawing/2014/main" val="525594460"/>
                  </a:ext>
                </a:extLst>
              </a:tr>
              <a:tr h="233678">
                <a:tc>
                  <a:txBody>
                    <a:bodyPr/>
                    <a:lstStyle/>
                    <a:p>
                      <a:r>
                        <a:rPr lang="en-US" sz="1100" dirty="0"/>
                        <a:t>Project Complete</a:t>
                      </a:r>
                    </a:p>
                  </a:txBody>
                  <a:tcPr/>
                </a:tc>
                <a:tc>
                  <a:txBody>
                    <a:bodyPr/>
                    <a:lstStyle/>
                    <a:p>
                      <a:pPr algn="ctr"/>
                      <a:r>
                        <a:rPr lang="en-US" sz="1100" dirty="0"/>
                        <a:t>Aug -20</a:t>
                      </a:r>
                    </a:p>
                  </a:txBody>
                  <a:tcPr/>
                </a:tc>
                <a:tc>
                  <a:txBody>
                    <a:bodyPr/>
                    <a:lstStyle/>
                    <a:p>
                      <a:pPr algn="ctr"/>
                      <a:r>
                        <a:rPr lang="en-US" sz="1100" dirty="0">
                          <a:solidFill>
                            <a:srgbClr val="FF0000"/>
                          </a:solidFill>
                        </a:rPr>
                        <a:t>Nov-20</a:t>
                      </a:r>
                    </a:p>
                  </a:txBody>
                  <a:tcPr/>
                </a:tc>
                <a:tc>
                  <a:txBody>
                    <a:bodyPr/>
                    <a:lstStyle/>
                    <a:p>
                      <a:pPr algn="ctr"/>
                      <a:endParaRPr lang="en-US" sz="1100" dirty="0"/>
                    </a:p>
                  </a:txBody>
                  <a:tcPr/>
                </a:tc>
                <a:extLst>
                  <a:ext uri="{0D108BD9-81ED-4DB2-BD59-A6C34878D82A}">
                    <a16:rowId xmlns:a16="http://schemas.microsoft.com/office/drawing/2014/main" val="4223414144"/>
                  </a:ext>
                </a:extLst>
              </a:tr>
            </a:tbl>
          </a:graphicData>
        </a:graphic>
      </p:graphicFrame>
      <p:pic>
        <p:nvPicPr>
          <p:cNvPr id="9" name="Picture 8">
            <a:extLst>
              <a:ext uri="{FF2B5EF4-FFF2-40B4-BE49-F238E27FC236}">
                <a16:creationId xmlns:a16="http://schemas.microsoft.com/office/drawing/2014/main" id="{332DAEAD-F4A1-6D47-AB4E-319173D284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54288" y="562808"/>
            <a:ext cx="2752627" cy="2064470"/>
          </a:xfrm>
          <a:prstGeom prst="rect">
            <a:avLst/>
          </a:prstGeom>
        </p:spPr>
      </p:pic>
    </p:spTree>
    <p:extLst>
      <p:ext uri="{BB962C8B-B14F-4D97-AF65-F5344CB8AC3E}">
        <p14:creationId xmlns:p14="http://schemas.microsoft.com/office/powerpoint/2010/main" val="222542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A8A98C-E0AF-1044-A7B4-7FD8D70D0B3E}"/>
              </a:ext>
            </a:extLst>
          </p:cNvPr>
          <p:cNvSpPr>
            <a:spLocks noGrp="1"/>
          </p:cNvSpPr>
          <p:nvPr>
            <p:ph sz="half" idx="13"/>
          </p:nvPr>
        </p:nvSpPr>
        <p:spPr>
          <a:xfrm>
            <a:off x="228600" y="796680"/>
            <a:ext cx="4535031" cy="4315039"/>
          </a:xfrm>
        </p:spPr>
        <p:txBody>
          <a:bodyPr/>
          <a:lstStyle/>
          <a:p>
            <a:r>
              <a:rPr lang="en-US" dirty="0"/>
              <a:t>We  added two cylindrical steel shields to contain the fringe magnetic field. </a:t>
            </a:r>
          </a:p>
          <a:p>
            <a:r>
              <a:rPr lang="en-US" dirty="0"/>
              <a:t>These  shields protect the close-by vertical test SRF stands which are very sensitive to  the external fields the closest one  is ~  9m from HFVMTF. </a:t>
            </a:r>
          </a:p>
          <a:p>
            <a:r>
              <a:rPr lang="en-US" dirty="0"/>
              <a:t>The additional cost is ~ $52k, quote from a local company and 4-weeks delivery</a:t>
            </a:r>
          </a:p>
          <a:p>
            <a:r>
              <a:rPr lang="en-US" dirty="0"/>
              <a:t>The shielding  was not included in the original bidding package for the construction, this  we are expecting the company change for original cost estimate - $345k  bid from the company </a:t>
            </a:r>
          </a:p>
        </p:txBody>
      </p:sp>
      <p:pic>
        <p:nvPicPr>
          <p:cNvPr id="11" name="Content Placeholder 10" descr="A close up of a map&#10;&#10;Description automatically generated">
            <a:extLst>
              <a:ext uri="{FF2B5EF4-FFF2-40B4-BE49-F238E27FC236}">
                <a16:creationId xmlns:a16="http://schemas.microsoft.com/office/drawing/2014/main" id="{8DF7A379-1A81-8A40-9D16-86840927ED2A}"/>
              </a:ext>
            </a:extLst>
          </p:cNvPr>
          <p:cNvPicPr>
            <a:picLocks noGrp="1" noChangeAspect="1"/>
          </p:cNvPicPr>
          <p:nvPr>
            <p:ph sz="half" idx="15"/>
          </p:nvPr>
        </p:nvPicPr>
        <p:blipFill>
          <a:blip r:embed="rId2"/>
          <a:stretch>
            <a:fillRect/>
          </a:stretch>
        </p:blipFill>
        <p:spPr>
          <a:xfrm>
            <a:off x="5152810" y="796680"/>
            <a:ext cx="4350073" cy="3794523"/>
          </a:xfrm>
        </p:spPr>
      </p:pic>
      <p:sp>
        <p:nvSpPr>
          <p:cNvPr id="6" name="Date Placeholder 5">
            <a:extLst>
              <a:ext uri="{FF2B5EF4-FFF2-40B4-BE49-F238E27FC236}">
                <a16:creationId xmlns:a16="http://schemas.microsoft.com/office/drawing/2014/main" id="{CA6780DA-D3BE-9449-951C-FA12D387C769}"/>
              </a:ext>
            </a:extLst>
          </p:cNvPr>
          <p:cNvSpPr>
            <a:spLocks noGrp="1"/>
          </p:cNvSpPr>
          <p:nvPr>
            <p:ph type="dt" sz="half" idx="2"/>
          </p:nvPr>
        </p:nvSpPr>
        <p:spPr/>
        <p:txBody>
          <a:bodyPr/>
          <a:lstStyle/>
          <a:p>
            <a:pPr>
              <a:defRPr/>
            </a:pPr>
            <a:fld id="{AE85DA15-FBAB-964E-9389-08CD337164B8}" type="datetime1">
              <a:rPr lang="en-US" smtClean="0"/>
              <a:t>9/15/20</a:t>
            </a:fld>
            <a:endParaRPr lang="en-US" dirty="0"/>
          </a:p>
        </p:txBody>
      </p:sp>
      <p:sp>
        <p:nvSpPr>
          <p:cNvPr id="7" name="Footer Placeholder 6">
            <a:extLst>
              <a:ext uri="{FF2B5EF4-FFF2-40B4-BE49-F238E27FC236}">
                <a16:creationId xmlns:a16="http://schemas.microsoft.com/office/drawing/2014/main" id="{11D84BF3-3545-824B-B0E7-7A47A1864BA1}"/>
              </a:ext>
            </a:extLst>
          </p:cNvPr>
          <p:cNvSpPr>
            <a:spLocks noGrp="1"/>
          </p:cNvSpPr>
          <p:nvPr>
            <p:ph type="ftr" sz="quarter" idx="3"/>
          </p:nvPr>
        </p:nvSpPr>
        <p:spPr/>
        <p:txBody>
          <a:bodyPr/>
          <a:lstStyle/>
          <a:p>
            <a:pPr>
              <a:defRPr/>
            </a:pPr>
            <a:r>
              <a:rPr lang="en-US"/>
              <a:t>DOE/IPT</a:t>
            </a:r>
            <a:endParaRPr lang="en-US" b="1" dirty="0"/>
          </a:p>
        </p:txBody>
      </p:sp>
      <p:sp>
        <p:nvSpPr>
          <p:cNvPr id="8" name="Slide Number Placeholder 7">
            <a:extLst>
              <a:ext uri="{FF2B5EF4-FFF2-40B4-BE49-F238E27FC236}">
                <a16:creationId xmlns:a16="http://schemas.microsoft.com/office/drawing/2014/main" id="{7DE88381-8065-F247-87E8-F29DB78AE0C3}"/>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9" name="Title 8">
            <a:extLst>
              <a:ext uri="{FF2B5EF4-FFF2-40B4-BE49-F238E27FC236}">
                <a16:creationId xmlns:a16="http://schemas.microsoft.com/office/drawing/2014/main" id="{3306A230-76A1-6D4F-91E3-7DCED944AD03}"/>
              </a:ext>
            </a:extLst>
          </p:cNvPr>
          <p:cNvSpPr>
            <a:spLocks noGrp="1"/>
          </p:cNvSpPr>
          <p:nvPr>
            <p:ph type="title"/>
          </p:nvPr>
        </p:nvSpPr>
        <p:spPr/>
        <p:txBody>
          <a:bodyPr/>
          <a:lstStyle/>
          <a:p>
            <a:r>
              <a:rPr lang="en-US" dirty="0"/>
              <a:t>What was changed in the  design?</a:t>
            </a:r>
          </a:p>
        </p:txBody>
      </p:sp>
      <p:sp>
        <p:nvSpPr>
          <p:cNvPr id="12" name="Oval 11">
            <a:extLst>
              <a:ext uri="{FF2B5EF4-FFF2-40B4-BE49-F238E27FC236}">
                <a16:creationId xmlns:a16="http://schemas.microsoft.com/office/drawing/2014/main" id="{30BC257A-C905-C644-A573-C3784E563048}"/>
              </a:ext>
            </a:extLst>
          </p:cNvPr>
          <p:cNvSpPr/>
          <p:nvPr/>
        </p:nvSpPr>
        <p:spPr>
          <a:xfrm>
            <a:off x="6702840" y="1761893"/>
            <a:ext cx="334536" cy="2579648"/>
          </a:xfrm>
          <a:prstGeom prst="ellipse">
            <a:avLst/>
          </a:prstGeom>
          <a:noFill/>
          <a:ln w="254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B358B11-57A8-5C45-A3CA-120C95443503}"/>
              </a:ext>
            </a:extLst>
          </p:cNvPr>
          <p:cNvSpPr/>
          <p:nvPr/>
        </p:nvSpPr>
        <p:spPr>
          <a:xfrm>
            <a:off x="7701288" y="1761893"/>
            <a:ext cx="334536" cy="2579648"/>
          </a:xfrm>
          <a:prstGeom prst="ellipse">
            <a:avLst/>
          </a:prstGeom>
          <a:noFill/>
          <a:ln w="254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77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close up of an umbrella&#10;&#10;Description automatically generated">
            <a:extLst>
              <a:ext uri="{FF2B5EF4-FFF2-40B4-BE49-F238E27FC236}">
                <a16:creationId xmlns:a16="http://schemas.microsoft.com/office/drawing/2014/main" id="{783F8FB4-AAC3-8849-AF9B-90DC25B13BFF}"/>
              </a:ext>
            </a:extLst>
          </p:cNvPr>
          <p:cNvPicPr>
            <a:picLocks noGrp="1" noChangeAspect="1"/>
          </p:cNvPicPr>
          <p:nvPr>
            <p:ph sz="half" idx="13"/>
          </p:nvPr>
        </p:nvPicPr>
        <p:blipFill>
          <a:blip r:embed="rId2"/>
          <a:stretch>
            <a:fillRect/>
          </a:stretch>
        </p:blipFill>
        <p:spPr>
          <a:xfrm>
            <a:off x="228600" y="978356"/>
            <a:ext cx="4206875" cy="2226350"/>
          </a:xfrm>
        </p:spPr>
      </p:pic>
      <p:sp>
        <p:nvSpPr>
          <p:cNvPr id="4" name="Text Placeholder 3">
            <a:extLst>
              <a:ext uri="{FF2B5EF4-FFF2-40B4-BE49-F238E27FC236}">
                <a16:creationId xmlns:a16="http://schemas.microsoft.com/office/drawing/2014/main" id="{C347033A-FCB3-8A46-A142-77587D83681A}"/>
              </a:ext>
            </a:extLst>
          </p:cNvPr>
          <p:cNvSpPr>
            <a:spLocks noGrp="1"/>
          </p:cNvSpPr>
          <p:nvPr>
            <p:ph type="body" sz="half" idx="16"/>
          </p:nvPr>
        </p:nvSpPr>
        <p:spPr/>
        <p:txBody>
          <a:bodyPr/>
          <a:lstStyle/>
          <a:p>
            <a:r>
              <a:rPr lang="en-US" dirty="0"/>
              <a:t>Simulated shield configuration, which is used in the design </a:t>
            </a:r>
          </a:p>
        </p:txBody>
      </p:sp>
      <p:sp>
        <p:nvSpPr>
          <p:cNvPr id="5" name="Text Placeholder 4">
            <a:extLst>
              <a:ext uri="{FF2B5EF4-FFF2-40B4-BE49-F238E27FC236}">
                <a16:creationId xmlns:a16="http://schemas.microsoft.com/office/drawing/2014/main" id="{0CEAA949-6B16-974C-A264-41190FBEA6FB}"/>
              </a:ext>
            </a:extLst>
          </p:cNvPr>
          <p:cNvSpPr>
            <a:spLocks noGrp="1"/>
          </p:cNvSpPr>
          <p:nvPr>
            <p:ph type="body" sz="half" idx="19"/>
          </p:nvPr>
        </p:nvSpPr>
        <p:spPr/>
        <p:txBody>
          <a:bodyPr/>
          <a:lstStyle/>
          <a:p>
            <a:r>
              <a:rPr lang="en-US" dirty="0"/>
              <a:t>The fringe magnetic field x-section in X-Y plane  </a:t>
            </a:r>
          </a:p>
        </p:txBody>
      </p:sp>
      <p:sp>
        <p:nvSpPr>
          <p:cNvPr id="6" name="Date Placeholder 5">
            <a:extLst>
              <a:ext uri="{FF2B5EF4-FFF2-40B4-BE49-F238E27FC236}">
                <a16:creationId xmlns:a16="http://schemas.microsoft.com/office/drawing/2014/main" id="{BE948B8C-D2BB-254E-92D4-46DA35B72041}"/>
              </a:ext>
            </a:extLst>
          </p:cNvPr>
          <p:cNvSpPr>
            <a:spLocks noGrp="1"/>
          </p:cNvSpPr>
          <p:nvPr>
            <p:ph type="dt" sz="half" idx="2"/>
          </p:nvPr>
        </p:nvSpPr>
        <p:spPr/>
        <p:txBody>
          <a:bodyPr/>
          <a:lstStyle/>
          <a:p>
            <a:pPr>
              <a:defRPr/>
            </a:pPr>
            <a:fld id="{AE85DA15-FBAB-964E-9389-08CD337164B8}" type="datetime1">
              <a:rPr lang="en-US" smtClean="0"/>
              <a:t>9/15/20</a:t>
            </a:fld>
            <a:endParaRPr lang="en-US" dirty="0"/>
          </a:p>
        </p:txBody>
      </p:sp>
      <p:sp>
        <p:nvSpPr>
          <p:cNvPr id="7" name="Footer Placeholder 6">
            <a:extLst>
              <a:ext uri="{FF2B5EF4-FFF2-40B4-BE49-F238E27FC236}">
                <a16:creationId xmlns:a16="http://schemas.microsoft.com/office/drawing/2014/main" id="{72C05470-09E8-A841-B7F0-C554C1E255CD}"/>
              </a:ext>
            </a:extLst>
          </p:cNvPr>
          <p:cNvSpPr>
            <a:spLocks noGrp="1"/>
          </p:cNvSpPr>
          <p:nvPr>
            <p:ph type="ftr" sz="quarter" idx="3"/>
          </p:nvPr>
        </p:nvSpPr>
        <p:spPr/>
        <p:txBody>
          <a:bodyPr/>
          <a:lstStyle/>
          <a:p>
            <a:pPr>
              <a:defRPr/>
            </a:pPr>
            <a:r>
              <a:rPr lang="en-US"/>
              <a:t>DOE/IPT</a:t>
            </a:r>
            <a:endParaRPr lang="en-US" b="1" dirty="0"/>
          </a:p>
        </p:txBody>
      </p:sp>
      <p:sp>
        <p:nvSpPr>
          <p:cNvPr id="8" name="Slide Number Placeholder 7">
            <a:extLst>
              <a:ext uri="{FF2B5EF4-FFF2-40B4-BE49-F238E27FC236}">
                <a16:creationId xmlns:a16="http://schemas.microsoft.com/office/drawing/2014/main" id="{6083EC73-84A4-DA4C-BE71-33A6851962CF}"/>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9" name="Title 8">
            <a:extLst>
              <a:ext uri="{FF2B5EF4-FFF2-40B4-BE49-F238E27FC236}">
                <a16:creationId xmlns:a16="http://schemas.microsoft.com/office/drawing/2014/main" id="{DF19A5E7-565E-D24B-9F6D-807835C47EE6}"/>
              </a:ext>
            </a:extLst>
          </p:cNvPr>
          <p:cNvSpPr>
            <a:spLocks noGrp="1"/>
          </p:cNvSpPr>
          <p:nvPr>
            <p:ph type="title"/>
          </p:nvPr>
        </p:nvSpPr>
        <p:spPr/>
        <p:txBody>
          <a:bodyPr/>
          <a:lstStyle/>
          <a:p>
            <a:r>
              <a:rPr lang="en-US" dirty="0"/>
              <a:t>Shielding simulations </a:t>
            </a:r>
          </a:p>
        </p:txBody>
      </p:sp>
      <p:pic>
        <p:nvPicPr>
          <p:cNvPr id="3" name="Picture 2" descr="A picture containing device&#10;&#10;Description automatically generated">
            <a:extLst>
              <a:ext uri="{FF2B5EF4-FFF2-40B4-BE49-F238E27FC236}">
                <a16:creationId xmlns:a16="http://schemas.microsoft.com/office/drawing/2014/main" id="{E6187400-6AA4-CF41-8723-BB405FF5AE33}"/>
              </a:ext>
            </a:extLst>
          </p:cNvPr>
          <p:cNvPicPr>
            <a:picLocks noChangeAspect="1"/>
          </p:cNvPicPr>
          <p:nvPr/>
        </p:nvPicPr>
        <p:blipFill>
          <a:blip r:embed="rId3"/>
          <a:stretch>
            <a:fillRect/>
          </a:stretch>
        </p:blipFill>
        <p:spPr>
          <a:xfrm>
            <a:off x="5322584" y="349268"/>
            <a:ext cx="3434624" cy="3098046"/>
          </a:xfrm>
          <a:prstGeom prst="rect">
            <a:avLst/>
          </a:prstGeom>
        </p:spPr>
      </p:pic>
      <p:pic>
        <p:nvPicPr>
          <p:cNvPr id="13" name="Content Placeholder 12" descr="A close up of a map&#10;&#10;Description automatically generated">
            <a:extLst>
              <a:ext uri="{FF2B5EF4-FFF2-40B4-BE49-F238E27FC236}">
                <a16:creationId xmlns:a16="http://schemas.microsoft.com/office/drawing/2014/main" id="{C5B0493D-2B91-9D45-B897-FEF34F3E4EC7}"/>
              </a:ext>
            </a:extLst>
          </p:cNvPr>
          <p:cNvPicPr>
            <a:picLocks noGrp="1" noChangeAspect="1"/>
          </p:cNvPicPr>
          <p:nvPr>
            <p:ph sz="half" idx="15"/>
          </p:nvPr>
        </p:nvPicPr>
        <p:blipFill>
          <a:blip r:embed="rId4"/>
          <a:stretch>
            <a:fillRect/>
          </a:stretch>
        </p:blipFill>
        <p:spPr>
          <a:xfrm>
            <a:off x="5388474" y="248582"/>
            <a:ext cx="3168437" cy="3325245"/>
          </a:xfrm>
        </p:spPr>
      </p:pic>
    </p:spTree>
    <p:extLst>
      <p:ext uri="{BB962C8B-B14F-4D97-AF65-F5344CB8AC3E}">
        <p14:creationId xmlns:p14="http://schemas.microsoft.com/office/powerpoint/2010/main" val="41293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30619ED-B682-4DE2-907D-71345C115637}"/>
              </a:ext>
            </a:extLst>
          </p:cNvPr>
          <p:cNvSpPr>
            <a:spLocks noGrp="1"/>
          </p:cNvSpPr>
          <p:nvPr>
            <p:ph type="body" sz="half" idx="19"/>
          </p:nvPr>
        </p:nvSpPr>
        <p:spPr>
          <a:xfrm>
            <a:off x="232192" y="2680364"/>
            <a:ext cx="3017783" cy="2009497"/>
          </a:xfrm>
        </p:spPr>
        <p:txBody>
          <a:bodyPr/>
          <a:lstStyle/>
          <a:p>
            <a:r>
              <a:rPr lang="en-US" sz="1100" u="sng" dirty="0"/>
              <a:t>Project Team </a:t>
            </a:r>
          </a:p>
          <a:p>
            <a:r>
              <a:rPr lang="en-US" sz="900" b="0" dirty="0"/>
              <a:t>Project Manager: 	Cosmore Sylvester</a:t>
            </a:r>
          </a:p>
          <a:p>
            <a:r>
              <a:rPr lang="en-US" sz="900" b="0" dirty="0"/>
              <a:t>Project Director:	George Velev</a:t>
            </a:r>
          </a:p>
          <a:p>
            <a:r>
              <a:rPr lang="en-US" sz="900" b="0" dirty="0"/>
              <a:t>Project Sponsor:	Kate Gregory - COO</a:t>
            </a:r>
          </a:p>
          <a:p>
            <a:r>
              <a:rPr lang="en-US" sz="900" b="0" dirty="0"/>
              <a:t>Project Sponsor:	Sergey </a:t>
            </a:r>
            <a:r>
              <a:rPr lang="en-US" sz="900" b="0" dirty="0" err="1"/>
              <a:t>Belomestnykh</a:t>
            </a:r>
            <a:r>
              <a:rPr lang="en-US" sz="900" b="0" dirty="0"/>
              <a:t> - CTO</a:t>
            </a:r>
          </a:p>
          <a:p>
            <a:r>
              <a:rPr lang="en-US" sz="900" b="0" dirty="0"/>
              <a:t>Project Sponsor:	Karen </a:t>
            </a:r>
            <a:r>
              <a:rPr lang="en-US" sz="900" b="0" dirty="0" err="1"/>
              <a:t>Kosky</a:t>
            </a:r>
            <a:r>
              <a:rPr lang="en-US" sz="900" b="0" dirty="0"/>
              <a:t> - FESS</a:t>
            </a:r>
          </a:p>
          <a:p>
            <a:r>
              <a:rPr lang="en-US" sz="900" b="0" dirty="0"/>
              <a:t>B&amp;R Owner:	Kate Gregory -  COO </a:t>
            </a:r>
          </a:p>
          <a:p>
            <a:r>
              <a:rPr lang="en-US" sz="900" b="0" dirty="0"/>
              <a:t>FSO Liaison:	Melissa Mesmer</a:t>
            </a:r>
          </a:p>
          <a:p>
            <a:endParaRPr lang="en-US" sz="900" b="0" dirty="0"/>
          </a:p>
          <a:p>
            <a:r>
              <a:rPr lang="en-US" sz="1100" u="sng" dirty="0"/>
              <a:t>Project Dependencies</a:t>
            </a:r>
            <a:endParaRPr lang="en-US" sz="900" b="0" dirty="0"/>
          </a:p>
          <a:p>
            <a:pPr marL="171450" indent="-171450">
              <a:buFontTx/>
              <a:buChar char="-"/>
            </a:pPr>
            <a:r>
              <a:rPr lang="en-US" sz="900" b="0" dirty="0">
                <a:solidFill>
                  <a:srgbClr val="FF0000"/>
                </a:solidFill>
              </a:rPr>
              <a:t>Need to be completed before the LBNL  magnet is ready </a:t>
            </a:r>
          </a:p>
          <a:p>
            <a:pPr marL="171450" indent="-171450">
              <a:buFontTx/>
              <a:buChar char="-"/>
            </a:pPr>
            <a:endParaRPr lang="en-US" sz="900" b="0" dirty="0"/>
          </a:p>
        </p:txBody>
      </p:sp>
      <p:sp>
        <p:nvSpPr>
          <p:cNvPr id="4" name="Date Placeholder 3">
            <a:extLst>
              <a:ext uri="{FF2B5EF4-FFF2-40B4-BE49-F238E27FC236}">
                <a16:creationId xmlns:a16="http://schemas.microsoft.com/office/drawing/2014/main" id="{76ACDC3A-7F5A-455A-9174-002FE01D441A}"/>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0EC02D3-8906-2945-8CA3-5BD3102B016B}" type="datetime1">
              <a:rPr kumimoji="0" lang="en-US" sz="900" b="0" i="0" u="none" strike="noStrike" kern="1200" cap="none" spc="0" normalizeH="0" baseline="0" noProof="0" smtClean="0">
                <a:ln>
                  <a:noFill/>
                </a:ln>
                <a:solidFill>
                  <a:srgbClr val="004C97"/>
                </a:solidFill>
                <a:effectLst/>
                <a:uLnTx/>
                <a:uFillTx/>
                <a:latin typeface="Helvetica" charset="0"/>
              </a:rPr>
              <a:t>9/15/20</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9C93925D-BC6D-4164-A099-C296E3601532}"/>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GPP meeting</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1A129CDE-CAB4-46E1-A066-F5F56C6C963F}"/>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3" name="Title 2">
            <a:extLst>
              <a:ext uri="{FF2B5EF4-FFF2-40B4-BE49-F238E27FC236}">
                <a16:creationId xmlns:a16="http://schemas.microsoft.com/office/drawing/2014/main" id="{8E922170-FDB7-4BF0-9942-1D061DB58550}"/>
              </a:ext>
            </a:extLst>
          </p:cNvPr>
          <p:cNvSpPr>
            <a:spLocks noGrp="1"/>
          </p:cNvSpPr>
          <p:nvPr>
            <p:ph type="title"/>
          </p:nvPr>
        </p:nvSpPr>
        <p:spPr/>
        <p:txBody>
          <a:bodyPr/>
          <a:lstStyle/>
          <a:p>
            <a:r>
              <a:rPr lang="en-US" dirty="0"/>
              <a:t>GPP – High Field Vertical Magnet Test Facility (Cryostat)</a:t>
            </a:r>
          </a:p>
        </p:txBody>
      </p:sp>
      <p:sp>
        <p:nvSpPr>
          <p:cNvPr id="7" name="TextBox 6">
            <a:extLst>
              <a:ext uri="{FF2B5EF4-FFF2-40B4-BE49-F238E27FC236}">
                <a16:creationId xmlns:a16="http://schemas.microsoft.com/office/drawing/2014/main" id="{CF100A7A-E856-4E99-B15F-77D15BD206B2}"/>
              </a:ext>
            </a:extLst>
          </p:cNvPr>
          <p:cNvSpPr txBox="1"/>
          <p:nvPr/>
        </p:nvSpPr>
        <p:spPr>
          <a:xfrm>
            <a:off x="3327621" y="605510"/>
            <a:ext cx="2274982" cy="156966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087"/>
                </a:solidFill>
                <a:effectLst/>
                <a:uLnTx/>
                <a:uFillTx/>
                <a:latin typeface="Calibri" charset="0"/>
              </a:rPr>
              <a:t>Project #: 		G19225</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087"/>
                </a:solidFill>
                <a:effectLst/>
                <a:uLnTx/>
                <a:uFillTx/>
                <a:latin typeface="Calibri" charset="0"/>
              </a:rPr>
              <a:t>Project Phase:		Design</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3087"/>
              </a:solidFill>
              <a:effectLst/>
              <a:uLnTx/>
              <a:uFillTx/>
              <a:latin typeface="Calibri"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087"/>
                </a:solidFill>
                <a:effectLst/>
                <a:uLnTx/>
                <a:uFillTx/>
                <a:latin typeface="Calibri" charset="0"/>
              </a:rPr>
              <a:t>TPC:			$1,055,332</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087"/>
                </a:solidFill>
                <a:effectLst/>
                <a:uLnTx/>
                <a:uFillTx/>
                <a:latin typeface="Calibri" charset="0"/>
              </a:rPr>
              <a:t>Contingency:		$103,000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087"/>
                </a:solidFill>
                <a:effectLst/>
                <a:uLnTx/>
                <a:uFillTx/>
                <a:latin typeface="Calibri" charset="0"/>
              </a:rPr>
              <a:t>Obligated:		$</a:t>
            </a:r>
            <a:r>
              <a:rPr lang="en-US" sz="1200" dirty="0">
                <a:solidFill>
                  <a:srgbClr val="003087"/>
                </a:solidFill>
              </a:rPr>
              <a:t>178,010</a:t>
            </a:r>
            <a:endParaRPr kumimoji="0" lang="en-US" sz="1200" b="0" i="0" u="none" strike="noStrike" kern="1200" cap="none" spc="0" normalizeH="0" baseline="0" noProof="0" dirty="0">
              <a:ln>
                <a:noFill/>
              </a:ln>
              <a:solidFill>
                <a:srgbClr val="003087"/>
              </a:solidFill>
              <a:effectLst/>
              <a:uLnTx/>
              <a:uFillTx/>
              <a:latin typeface="Calibri"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087"/>
                </a:solidFill>
                <a:effectLst/>
                <a:uLnTx/>
                <a:uFillTx/>
                <a:latin typeface="Calibri" charset="0"/>
              </a:rPr>
              <a:t>Costed:		$</a:t>
            </a:r>
            <a:r>
              <a:rPr lang="en-US" sz="1200" dirty="0">
                <a:solidFill>
                  <a:srgbClr val="003087"/>
                </a:solidFill>
              </a:rPr>
              <a:t>178,010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087"/>
                </a:solidFill>
                <a:effectLst/>
                <a:uLnTx/>
                <a:uFillTx/>
                <a:latin typeface="Calibri" charset="0"/>
              </a:rPr>
              <a:t>RIP+OH                          $0</a:t>
            </a:r>
          </a:p>
        </p:txBody>
      </p:sp>
      <p:sp>
        <p:nvSpPr>
          <p:cNvPr id="13" name="Text Placeholder 10">
            <a:extLst>
              <a:ext uri="{FF2B5EF4-FFF2-40B4-BE49-F238E27FC236}">
                <a16:creationId xmlns:a16="http://schemas.microsoft.com/office/drawing/2014/main" id="{B9E27621-AC02-4BC8-A60C-94757797EBCC}"/>
              </a:ext>
            </a:extLst>
          </p:cNvPr>
          <p:cNvSpPr txBox="1">
            <a:spLocks/>
          </p:cNvSpPr>
          <p:nvPr/>
        </p:nvSpPr>
        <p:spPr>
          <a:xfrm>
            <a:off x="5602603" y="463069"/>
            <a:ext cx="3506474" cy="2413946"/>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3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300" b="1" i="0" u="sng" strike="noStrike" kern="1200" cap="none" spc="0" normalizeH="0" baseline="0" noProof="0" dirty="0">
                <a:ln>
                  <a:noFill/>
                </a:ln>
                <a:solidFill>
                  <a:srgbClr val="004C97"/>
                </a:solidFill>
                <a:effectLst/>
                <a:uLnTx/>
                <a:uFillTx/>
                <a:latin typeface="Helvetica"/>
              </a:rPr>
              <a:t>Project Status</a:t>
            </a:r>
          </a:p>
          <a:p>
            <a:pPr marL="171450" lvl="0" indent="-171450">
              <a:buFont typeface="Arial" panose="020B0604020202020204" pitchFamily="34" charset="0"/>
              <a:buChar char="•"/>
            </a:pPr>
            <a:r>
              <a:rPr lang="en-US" sz="1100" b="0" dirty="0"/>
              <a:t>Progressing to finalize the Functional Requirements specifications for the cryostat</a:t>
            </a:r>
          </a:p>
          <a:p>
            <a:pPr marL="171450" lvl="0" indent="-171450">
              <a:buFont typeface="Arial" panose="020B0604020202020204" pitchFamily="34" charset="0"/>
              <a:buChar char="•"/>
            </a:pPr>
            <a:r>
              <a:rPr lang="en-US" sz="1100" b="0" dirty="0"/>
              <a:t>Need input for FES community about some specifics for the test sample insert – test sample holder (anti-cryostat). </a:t>
            </a:r>
          </a:p>
          <a:p>
            <a:pPr marL="171450" lvl="0" indent="-171450">
              <a:buFont typeface="Arial" panose="020B0604020202020204" pitchFamily="34" charset="0"/>
              <a:buChar char="•"/>
            </a:pPr>
            <a:r>
              <a:rPr lang="en-US" sz="1100" b="0" dirty="0"/>
              <a:t>Realistic </a:t>
            </a:r>
            <a:r>
              <a:rPr lang="en-US" sz="1100" b="0" dirty="0" err="1"/>
              <a:t>cryo</a:t>
            </a:r>
            <a:r>
              <a:rPr lang="en-US" sz="1100" b="0" dirty="0"/>
              <a:t> design schedule were produced – approximately delay is 8 months. We added a generous production time for the cryostat of 1 year.</a:t>
            </a:r>
          </a:p>
          <a:p>
            <a:pPr marL="171450" lvl="0" indent="-171450">
              <a:buFont typeface="Arial" panose="020B0604020202020204" pitchFamily="34" charset="0"/>
              <a:buChar char="•"/>
            </a:pPr>
            <a:r>
              <a:rPr lang="en-US" sz="1100" b="0" dirty="0"/>
              <a:t>Change request is preparation.</a:t>
            </a:r>
          </a:p>
          <a:p>
            <a:pPr marL="285750" lvl="0" indent="-285750">
              <a:buFontTx/>
              <a:buChar char="-"/>
              <a:defRPr/>
            </a:pPr>
            <a:endParaRPr lang="en-US" sz="1100" b="0" dirty="0"/>
          </a:p>
        </p:txBody>
      </p:sp>
      <p:graphicFrame>
        <p:nvGraphicFramePr>
          <p:cNvPr id="14" name="Table 13">
            <a:extLst>
              <a:ext uri="{FF2B5EF4-FFF2-40B4-BE49-F238E27FC236}">
                <a16:creationId xmlns:a16="http://schemas.microsoft.com/office/drawing/2014/main" id="{4A95E3F0-D59C-4F89-BAA3-14B3E9353AD3}"/>
              </a:ext>
            </a:extLst>
          </p:cNvPr>
          <p:cNvGraphicFramePr>
            <a:graphicFrameLocks noGrp="1"/>
          </p:cNvGraphicFramePr>
          <p:nvPr/>
        </p:nvGraphicFramePr>
        <p:xfrm>
          <a:off x="3743607" y="2931713"/>
          <a:ext cx="5116162" cy="1891750"/>
        </p:xfrm>
        <a:graphic>
          <a:graphicData uri="http://schemas.openxmlformats.org/drawingml/2006/table">
            <a:tbl>
              <a:tblPr firstRow="1" bandRow="1">
                <a:tableStyleId>{5C22544A-7EE6-4342-B048-85BDC9FD1C3A}</a:tableStyleId>
              </a:tblPr>
              <a:tblGrid>
                <a:gridCol w="2357481">
                  <a:extLst>
                    <a:ext uri="{9D8B030D-6E8A-4147-A177-3AD203B41FA5}">
                      <a16:colId xmlns:a16="http://schemas.microsoft.com/office/drawing/2014/main" val="467014772"/>
                    </a:ext>
                  </a:extLst>
                </a:gridCol>
                <a:gridCol w="965017">
                  <a:extLst>
                    <a:ext uri="{9D8B030D-6E8A-4147-A177-3AD203B41FA5}">
                      <a16:colId xmlns:a16="http://schemas.microsoft.com/office/drawing/2014/main" val="1335332532"/>
                    </a:ext>
                  </a:extLst>
                </a:gridCol>
                <a:gridCol w="898913">
                  <a:extLst>
                    <a:ext uri="{9D8B030D-6E8A-4147-A177-3AD203B41FA5}">
                      <a16:colId xmlns:a16="http://schemas.microsoft.com/office/drawing/2014/main" val="191434666"/>
                    </a:ext>
                  </a:extLst>
                </a:gridCol>
                <a:gridCol w="894751">
                  <a:extLst>
                    <a:ext uri="{9D8B030D-6E8A-4147-A177-3AD203B41FA5}">
                      <a16:colId xmlns:a16="http://schemas.microsoft.com/office/drawing/2014/main" val="3434093465"/>
                    </a:ext>
                  </a:extLst>
                </a:gridCol>
              </a:tblGrid>
              <a:tr h="270250">
                <a:tc>
                  <a:txBody>
                    <a:bodyPr/>
                    <a:lstStyle/>
                    <a:p>
                      <a:r>
                        <a:rPr lang="en-US" sz="1100" dirty="0"/>
                        <a:t>Milestones</a:t>
                      </a:r>
                    </a:p>
                  </a:txBody>
                  <a:tcPr/>
                </a:tc>
                <a:tc>
                  <a:txBody>
                    <a:bodyPr/>
                    <a:lstStyle/>
                    <a:p>
                      <a:pPr algn="ctr"/>
                      <a:r>
                        <a:rPr lang="en-US" sz="1100" dirty="0"/>
                        <a:t>Baseline</a:t>
                      </a:r>
                    </a:p>
                  </a:txBody>
                  <a:tcPr/>
                </a:tc>
                <a:tc>
                  <a:txBody>
                    <a:bodyPr/>
                    <a:lstStyle/>
                    <a:p>
                      <a:pPr algn="ctr"/>
                      <a:r>
                        <a:rPr lang="en-US" sz="1100" dirty="0"/>
                        <a:t>Revised</a:t>
                      </a:r>
                    </a:p>
                  </a:txBody>
                  <a:tcPr/>
                </a:tc>
                <a:tc>
                  <a:txBody>
                    <a:bodyPr/>
                    <a:lstStyle/>
                    <a:p>
                      <a:pPr algn="ctr"/>
                      <a:r>
                        <a:rPr lang="en-US" sz="1100" dirty="0"/>
                        <a:t>Actual</a:t>
                      </a:r>
                    </a:p>
                  </a:txBody>
                  <a:tcPr/>
                </a:tc>
                <a:extLst>
                  <a:ext uri="{0D108BD9-81ED-4DB2-BD59-A6C34878D82A}">
                    <a16:rowId xmlns:a16="http://schemas.microsoft.com/office/drawing/2014/main" val="3125423743"/>
                  </a:ext>
                </a:extLst>
              </a:tr>
              <a:tr h="270250">
                <a:tc>
                  <a:txBody>
                    <a:bodyPr/>
                    <a:lstStyle/>
                    <a:p>
                      <a:r>
                        <a:rPr lang="en-US" sz="1100" dirty="0"/>
                        <a:t>Project Start</a:t>
                      </a:r>
                    </a:p>
                  </a:txBody>
                  <a:tcPr/>
                </a:tc>
                <a:tc>
                  <a:txBody>
                    <a:bodyPr/>
                    <a:lstStyle/>
                    <a:p>
                      <a:pPr algn="ctr"/>
                      <a:r>
                        <a:rPr lang="en-US" sz="1100" dirty="0"/>
                        <a:t>Jul – 19</a:t>
                      </a:r>
                    </a:p>
                  </a:txBody>
                  <a:tcPr/>
                </a:tc>
                <a:tc>
                  <a:txBody>
                    <a:bodyPr/>
                    <a:lstStyle/>
                    <a:p>
                      <a:pPr algn="ctr"/>
                      <a:r>
                        <a:rPr lang="en-US" sz="1100" dirty="0"/>
                        <a:t>N/A</a:t>
                      </a:r>
                    </a:p>
                  </a:txBody>
                  <a:tcPr/>
                </a:tc>
                <a:tc>
                  <a:txBody>
                    <a:bodyPr/>
                    <a:lstStyle/>
                    <a:p>
                      <a:pPr algn="ctr"/>
                      <a:r>
                        <a:rPr lang="en-US" sz="1100" dirty="0"/>
                        <a:t>Nov – 19</a:t>
                      </a:r>
                    </a:p>
                  </a:txBody>
                  <a:tcPr/>
                </a:tc>
                <a:extLst>
                  <a:ext uri="{0D108BD9-81ED-4DB2-BD59-A6C34878D82A}">
                    <a16:rowId xmlns:a16="http://schemas.microsoft.com/office/drawing/2014/main" val="3884848667"/>
                  </a:ext>
                </a:extLst>
              </a:tr>
              <a:tr h="270250">
                <a:tc>
                  <a:txBody>
                    <a:bodyPr/>
                    <a:lstStyle/>
                    <a:p>
                      <a:r>
                        <a:rPr lang="en-US" sz="1100" dirty="0"/>
                        <a:t>Engineering Start</a:t>
                      </a:r>
                    </a:p>
                  </a:txBody>
                  <a:tcPr/>
                </a:tc>
                <a:tc>
                  <a:txBody>
                    <a:bodyPr/>
                    <a:lstStyle/>
                    <a:p>
                      <a:pPr algn="ctr"/>
                      <a:r>
                        <a:rPr lang="en-US" sz="1100" dirty="0"/>
                        <a:t>Oct – 19</a:t>
                      </a:r>
                    </a:p>
                  </a:txBody>
                  <a:tcPr/>
                </a:tc>
                <a:tc>
                  <a:txBody>
                    <a:bodyPr/>
                    <a:lstStyle/>
                    <a:p>
                      <a:pPr algn="ctr"/>
                      <a:r>
                        <a:rPr lang="en-US" sz="1100" dirty="0"/>
                        <a:t>N/A</a:t>
                      </a:r>
                    </a:p>
                  </a:txBody>
                  <a:tcPr/>
                </a:tc>
                <a:tc>
                  <a:txBody>
                    <a:bodyPr/>
                    <a:lstStyle/>
                    <a:p>
                      <a:pPr algn="ctr"/>
                      <a:r>
                        <a:rPr lang="en-US" sz="1100" dirty="0"/>
                        <a:t>Dec – 19</a:t>
                      </a:r>
                    </a:p>
                  </a:txBody>
                  <a:tcPr/>
                </a:tc>
                <a:extLst>
                  <a:ext uri="{0D108BD9-81ED-4DB2-BD59-A6C34878D82A}">
                    <a16:rowId xmlns:a16="http://schemas.microsoft.com/office/drawing/2014/main" val="329531051"/>
                  </a:ext>
                </a:extLst>
              </a:tr>
              <a:tr h="270250">
                <a:tc>
                  <a:txBody>
                    <a:bodyPr/>
                    <a:lstStyle/>
                    <a:p>
                      <a:r>
                        <a:rPr lang="en-US" sz="1100" dirty="0"/>
                        <a:t>Procurement  Start</a:t>
                      </a:r>
                    </a:p>
                  </a:txBody>
                  <a:tcPr/>
                </a:tc>
                <a:tc>
                  <a:txBody>
                    <a:bodyPr/>
                    <a:lstStyle/>
                    <a:p>
                      <a:pPr algn="ctr"/>
                      <a:r>
                        <a:rPr lang="en-US" sz="1100" dirty="0"/>
                        <a:t>July – 20</a:t>
                      </a:r>
                    </a:p>
                  </a:txBody>
                  <a:tcPr/>
                </a:tc>
                <a:tc>
                  <a:txBody>
                    <a:bodyPr/>
                    <a:lstStyle/>
                    <a:p>
                      <a:pPr algn="ctr"/>
                      <a:r>
                        <a:rPr lang="en-US" sz="1100" dirty="0">
                          <a:solidFill>
                            <a:srgbClr val="FF0000"/>
                          </a:solidFill>
                        </a:rPr>
                        <a:t>May 21</a:t>
                      </a:r>
                    </a:p>
                  </a:txBody>
                  <a:tcPr/>
                </a:tc>
                <a:tc>
                  <a:txBody>
                    <a:bodyPr/>
                    <a:lstStyle/>
                    <a:p>
                      <a:pPr algn="ctr"/>
                      <a:endParaRPr lang="en-US" sz="1100" dirty="0"/>
                    </a:p>
                  </a:txBody>
                  <a:tcPr/>
                </a:tc>
                <a:extLst>
                  <a:ext uri="{0D108BD9-81ED-4DB2-BD59-A6C34878D82A}">
                    <a16:rowId xmlns:a16="http://schemas.microsoft.com/office/drawing/2014/main" val="3305549551"/>
                  </a:ext>
                </a:extLst>
              </a:tr>
              <a:tr h="270250">
                <a:tc>
                  <a:txBody>
                    <a:bodyPr/>
                    <a:lstStyle/>
                    <a:p>
                      <a:r>
                        <a:rPr lang="en-US" sz="1100" dirty="0"/>
                        <a:t>Procurement Complete (delivered)</a:t>
                      </a:r>
                    </a:p>
                  </a:txBody>
                  <a:tcPr/>
                </a:tc>
                <a:tc>
                  <a:txBody>
                    <a:bodyPr/>
                    <a:lstStyle/>
                    <a:p>
                      <a:pPr algn="ctr"/>
                      <a:r>
                        <a:rPr lang="en-US" sz="1100" dirty="0"/>
                        <a:t>Mar – 21</a:t>
                      </a:r>
                    </a:p>
                  </a:txBody>
                  <a:tcPr/>
                </a:tc>
                <a:tc>
                  <a:txBody>
                    <a:bodyPr/>
                    <a:lstStyle/>
                    <a:p>
                      <a:pPr algn="ctr"/>
                      <a:r>
                        <a:rPr lang="en-US" sz="1100" dirty="0">
                          <a:solidFill>
                            <a:srgbClr val="FF0000"/>
                          </a:solidFill>
                        </a:rPr>
                        <a:t>Apr-22</a:t>
                      </a:r>
                    </a:p>
                  </a:txBody>
                  <a:tcPr/>
                </a:tc>
                <a:tc>
                  <a:txBody>
                    <a:bodyPr/>
                    <a:lstStyle/>
                    <a:p>
                      <a:pPr algn="ctr"/>
                      <a:endParaRPr lang="en-US" sz="1100" dirty="0"/>
                    </a:p>
                  </a:txBody>
                  <a:tcPr/>
                </a:tc>
                <a:extLst>
                  <a:ext uri="{0D108BD9-81ED-4DB2-BD59-A6C34878D82A}">
                    <a16:rowId xmlns:a16="http://schemas.microsoft.com/office/drawing/2014/main" val="2958852631"/>
                  </a:ext>
                </a:extLst>
              </a:tr>
              <a:tr h="270250">
                <a:tc>
                  <a:txBody>
                    <a:bodyPr/>
                    <a:lstStyle/>
                    <a:p>
                      <a:r>
                        <a:rPr lang="en-US" sz="1100" dirty="0"/>
                        <a:t>Engineering Complete</a:t>
                      </a:r>
                    </a:p>
                  </a:txBody>
                  <a:tcPr/>
                </a:tc>
                <a:tc>
                  <a:txBody>
                    <a:bodyPr/>
                    <a:lstStyle/>
                    <a:p>
                      <a:pPr algn="ctr"/>
                      <a:r>
                        <a:rPr lang="en-US" sz="1100" dirty="0"/>
                        <a:t>May – 21</a:t>
                      </a:r>
                    </a:p>
                  </a:txBody>
                  <a:tcPr/>
                </a:tc>
                <a:tc>
                  <a:txBody>
                    <a:bodyPr/>
                    <a:lstStyle/>
                    <a:p>
                      <a:pPr algn="ctr"/>
                      <a:r>
                        <a:rPr lang="en-US" sz="1100" dirty="0">
                          <a:solidFill>
                            <a:srgbClr val="FF0000"/>
                          </a:solidFill>
                        </a:rPr>
                        <a:t>June-22</a:t>
                      </a:r>
                    </a:p>
                  </a:txBody>
                  <a:tcPr/>
                </a:tc>
                <a:tc>
                  <a:txBody>
                    <a:bodyPr/>
                    <a:lstStyle/>
                    <a:p>
                      <a:pPr algn="ctr"/>
                      <a:endParaRPr lang="en-US" sz="1100" dirty="0"/>
                    </a:p>
                  </a:txBody>
                  <a:tcPr/>
                </a:tc>
                <a:extLst>
                  <a:ext uri="{0D108BD9-81ED-4DB2-BD59-A6C34878D82A}">
                    <a16:rowId xmlns:a16="http://schemas.microsoft.com/office/drawing/2014/main" val="525594460"/>
                  </a:ext>
                </a:extLst>
              </a:tr>
              <a:tr h="270250">
                <a:tc>
                  <a:txBody>
                    <a:bodyPr/>
                    <a:lstStyle/>
                    <a:p>
                      <a:r>
                        <a:rPr lang="en-US" sz="1100" dirty="0"/>
                        <a:t>Project Complete</a:t>
                      </a:r>
                    </a:p>
                  </a:txBody>
                  <a:tcPr/>
                </a:tc>
                <a:tc>
                  <a:txBody>
                    <a:bodyPr/>
                    <a:lstStyle/>
                    <a:p>
                      <a:pPr algn="ctr"/>
                      <a:r>
                        <a:rPr lang="en-US" sz="1100" dirty="0"/>
                        <a:t>Oct -21</a:t>
                      </a:r>
                    </a:p>
                  </a:txBody>
                  <a:tcPr/>
                </a:tc>
                <a:tc>
                  <a:txBody>
                    <a:bodyPr/>
                    <a:lstStyle/>
                    <a:p>
                      <a:pPr algn="ctr"/>
                      <a:r>
                        <a:rPr lang="en-US" sz="1100" dirty="0">
                          <a:solidFill>
                            <a:srgbClr val="FF0000"/>
                          </a:solidFill>
                        </a:rPr>
                        <a:t>July-22</a:t>
                      </a:r>
                    </a:p>
                  </a:txBody>
                  <a:tcPr/>
                </a:tc>
                <a:tc>
                  <a:txBody>
                    <a:bodyPr/>
                    <a:lstStyle/>
                    <a:p>
                      <a:pPr algn="ctr"/>
                      <a:endParaRPr lang="en-US" sz="1100" dirty="0"/>
                    </a:p>
                  </a:txBody>
                  <a:tcPr/>
                </a:tc>
                <a:extLst>
                  <a:ext uri="{0D108BD9-81ED-4DB2-BD59-A6C34878D82A}">
                    <a16:rowId xmlns:a16="http://schemas.microsoft.com/office/drawing/2014/main" val="4223414144"/>
                  </a:ext>
                </a:extLst>
              </a:tr>
            </a:tbl>
          </a:graphicData>
        </a:graphic>
      </p:graphicFrame>
      <p:pic>
        <p:nvPicPr>
          <p:cNvPr id="15" name="Picture Placeholder 8">
            <a:extLst>
              <a:ext uri="{FF2B5EF4-FFF2-40B4-BE49-F238E27FC236}">
                <a16:creationId xmlns:a16="http://schemas.microsoft.com/office/drawing/2014/main" id="{1A705CE5-C33C-B442-886E-A76FB202F507}"/>
              </a:ext>
            </a:extLst>
          </p:cNvPr>
          <p:cNvPicPr>
            <a:picLocks noChangeAspect="1"/>
          </p:cNvPicPr>
          <p:nvPr/>
        </p:nvPicPr>
        <p:blipFill>
          <a:blip r:embed="rId3"/>
          <a:stretch>
            <a:fillRect/>
          </a:stretch>
        </p:blipFill>
        <p:spPr>
          <a:xfrm>
            <a:off x="10332" y="568195"/>
            <a:ext cx="1773863" cy="2077552"/>
          </a:xfrm>
          <a:prstGeom prst="rect">
            <a:avLst/>
          </a:prstGeom>
        </p:spPr>
      </p:pic>
      <p:sp>
        <p:nvSpPr>
          <p:cNvPr id="9" name="TextBox 8">
            <a:extLst>
              <a:ext uri="{FF2B5EF4-FFF2-40B4-BE49-F238E27FC236}">
                <a16:creationId xmlns:a16="http://schemas.microsoft.com/office/drawing/2014/main" id="{08934E46-4233-0342-B34E-6A0CB6B16FF3}"/>
              </a:ext>
            </a:extLst>
          </p:cNvPr>
          <p:cNvSpPr txBox="1"/>
          <p:nvPr/>
        </p:nvSpPr>
        <p:spPr>
          <a:xfrm>
            <a:off x="1173773" y="1325304"/>
            <a:ext cx="2182761" cy="461665"/>
          </a:xfrm>
          <a:prstGeom prst="rect">
            <a:avLst/>
          </a:prstGeom>
          <a:noFill/>
        </p:spPr>
        <p:txBody>
          <a:bodyPr wrap="square" rtlCol="0">
            <a:spAutoFit/>
          </a:bodyPr>
          <a:lstStyle/>
          <a:p>
            <a:r>
              <a:rPr lang="en-US" dirty="0"/>
              <a:t>Cryostat design</a:t>
            </a:r>
          </a:p>
        </p:txBody>
      </p:sp>
      <p:pic>
        <p:nvPicPr>
          <p:cNvPr id="17" name="Picture 16" descr="A picture containing indoor, table, kitchen, desk&#10;&#10;Description automatically generated">
            <a:extLst>
              <a:ext uri="{FF2B5EF4-FFF2-40B4-BE49-F238E27FC236}">
                <a16:creationId xmlns:a16="http://schemas.microsoft.com/office/drawing/2014/main" id="{6CC7408B-4671-124F-93A8-0A62E619DD36}"/>
              </a:ext>
            </a:extLst>
          </p:cNvPr>
          <p:cNvPicPr>
            <a:picLocks noChangeAspect="1"/>
          </p:cNvPicPr>
          <p:nvPr/>
        </p:nvPicPr>
        <p:blipFill>
          <a:blip r:embed="rId4"/>
          <a:stretch>
            <a:fillRect/>
          </a:stretch>
        </p:blipFill>
        <p:spPr>
          <a:xfrm>
            <a:off x="1186779" y="1016554"/>
            <a:ext cx="2195193" cy="1569660"/>
          </a:xfrm>
          <a:prstGeom prst="rect">
            <a:avLst/>
          </a:prstGeom>
        </p:spPr>
      </p:pic>
    </p:spTree>
    <p:extLst>
      <p:ext uri="{BB962C8B-B14F-4D97-AF65-F5344CB8AC3E}">
        <p14:creationId xmlns:p14="http://schemas.microsoft.com/office/powerpoint/2010/main" val="7491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51F398-967A-864B-8810-DE343B51509D}"/>
              </a:ext>
            </a:extLst>
          </p:cNvPr>
          <p:cNvSpPr>
            <a:spLocks noGrp="1"/>
          </p:cNvSpPr>
          <p:nvPr>
            <p:ph sz="half" idx="13"/>
          </p:nvPr>
        </p:nvSpPr>
        <p:spPr>
          <a:xfrm>
            <a:off x="228600" y="728663"/>
            <a:ext cx="8981387" cy="3796203"/>
          </a:xfrm>
        </p:spPr>
        <p:txBody>
          <a:bodyPr/>
          <a:lstStyle/>
          <a:p>
            <a:r>
              <a:rPr lang="en-US" sz="1600" dirty="0"/>
              <a:t>The cryostat will be designed in the Lab- pre-final design. After this this  it will be made in a  company outside. Due to  COVID 19 , we have a </a:t>
            </a:r>
            <a:r>
              <a:rPr lang="en-US" sz="1600" b="1" dirty="0"/>
              <a:t>2 months</a:t>
            </a:r>
            <a:r>
              <a:rPr lang="en-US" sz="1600" dirty="0"/>
              <a:t> delay in the design – </a:t>
            </a:r>
            <a:r>
              <a:rPr lang="en-US" sz="1600" b="1" dirty="0"/>
              <a:t>not increasing of the  scope, only the work is delayed</a:t>
            </a:r>
            <a:endParaRPr lang="en-US" sz="1600" dirty="0"/>
          </a:p>
          <a:p>
            <a:r>
              <a:rPr lang="en-US" sz="1600" dirty="0"/>
              <a:t>Additional  </a:t>
            </a:r>
            <a:r>
              <a:rPr lang="en-US" sz="1600" b="1" dirty="0"/>
              <a:t>2 months</a:t>
            </a:r>
            <a:r>
              <a:rPr lang="en-US" sz="1600" dirty="0"/>
              <a:t> we added for the final design of the Cryostat -  </a:t>
            </a:r>
            <a:r>
              <a:rPr lang="en-US" sz="1600" b="1" dirty="0"/>
              <a:t>this task increases  the scope. It increases the cost, and it will be cover by the contingency. This is due to the need to redesign the cryostat, making it symmetrical due to the shielding. </a:t>
            </a:r>
          </a:p>
          <a:p>
            <a:r>
              <a:rPr lang="en-US" sz="1600" dirty="0"/>
              <a:t>In the original schedule we were assuming 6 months production with an USA company, based on the  test stands which were built in ~ 2010. The  current experience with the IB1 cryoplant and mu2e project cryostats is that we probably will go to overseas companies, and the  time is usually ~ 12 months. We added </a:t>
            </a:r>
            <a:r>
              <a:rPr lang="en-US" sz="1600" b="1" dirty="0"/>
              <a:t>6 months</a:t>
            </a:r>
            <a:r>
              <a:rPr lang="en-US" sz="1600" dirty="0"/>
              <a:t> increase to the schedule. </a:t>
            </a:r>
            <a:r>
              <a:rPr lang="en-US" sz="1600" b="1" dirty="0"/>
              <a:t>No work is done here … We  simply wait for the cryostat. </a:t>
            </a:r>
            <a:endParaRPr lang="en-US" sz="1600" dirty="0"/>
          </a:p>
          <a:p>
            <a:endParaRPr lang="en-US" dirty="0"/>
          </a:p>
        </p:txBody>
      </p:sp>
      <p:sp>
        <p:nvSpPr>
          <p:cNvPr id="6" name="Date Placeholder 5">
            <a:extLst>
              <a:ext uri="{FF2B5EF4-FFF2-40B4-BE49-F238E27FC236}">
                <a16:creationId xmlns:a16="http://schemas.microsoft.com/office/drawing/2014/main" id="{C25C2ADC-E6D1-EC46-B778-E3A75920084C}"/>
              </a:ext>
            </a:extLst>
          </p:cNvPr>
          <p:cNvSpPr>
            <a:spLocks noGrp="1"/>
          </p:cNvSpPr>
          <p:nvPr>
            <p:ph type="dt" sz="half" idx="2"/>
          </p:nvPr>
        </p:nvSpPr>
        <p:spPr/>
        <p:txBody>
          <a:bodyPr/>
          <a:lstStyle/>
          <a:p>
            <a:pPr>
              <a:defRPr/>
            </a:pPr>
            <a:fld id="{AE85DA15-FBAB-964E-9389-08CD337164B8}" type="datetime1">
              <a:rPr lang="en-US" smtClean="0"/>
              <a:t>9/15/20</a:t>
            </a:fld>
            <a:endParaRPr lang="en-US" dirty="0"/>
          </a:p>
        </p:txBody>
      </p:sp>
      <p:sp>
        <p:nvSpPr>
          <p:cNvPr id="7" name="Footer Placeholder 6">
            <a:extLst>
              <a:ext uri="{FF2B5EF4-FFF2-40B4-BE49-F238E27FC236}">
                <a16:creationId xmlns:a16="http://schemas.microsoft.com/office/drawing/2014/main" id="{8B99A0C6-A804-8D44-9529-6B5FFF86F010}"/>
              </a:ext>
            </a:extLst>
          </p:cNvPr>
          <p:cNvSpPr>
            <a:spLocks noGrp="1"/>
          </p:cNvSpPr>
          <p:nvPr>
            <p:ph type="ftr" sz="quarter" idx="3"/>
          </p:nvPr>
        </p:nvSpPr>
        <p:spPr/>
        <p:txBody>
          <a:bodyPr/>
          <a:lstStyle/>
          <a:p>
            <a:pPr>
              <a:defRPr/>
            </a:pPr>
            <a:r>
              <a:rPr lang="en-US"/>
              <a:t>DOE/IPT</a:t>
            </a:r>
            <a:endParaRPr lang="en-US" b="1" dirty="0"/>
          </a:p>
        </p:txBody>
      </p:sp>
      <p:sp>
        <p:nvSpPr>
          <p:cNvPr id="8" name="Slide Number Placeholder 7">
            <a:extLst>
              <a:ext uri="{FF2B5EF4-FFF2-40B4-BE49-F238E27FC236}">
                <a16:creationId xmlns:a16="http://schemas.microsoft.com/office/drawing/2014/main" id="{1B104CCD-20BF-A449-AECE-1C3CB1ED7FE8}"/>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9" name="Title 8">
            <a:extLst>
              <a:ext uri="{FF2B5EF4-FFF2-40B4-BE49-F238E27FC236}">
                <a16:creationId xmlns:a16="http://schemas.microsoft.com/office/drawing/2014/main" id="{ACD11810-8A56-304A-8921-CEF1475731D4}"/>
              </a:ext>
            </a:extLst>
          </p:cNvPr>
          <p:cNvSpPr>
            <a:spLocks noGrp="1"/>
          </p:cNvSpPr>
          <p:nvPr>
            <p:ph type="title"/>
          </p:nvPr>
        </p:nvSpPr>
        <p:spPr/>
        <p:txBody>
          <a:bodyPr/>
          <a:lstStyle/>
          <a:p>
            <a:r>
              <a:rPr lang="en-US" dirty="0"/>
              <a:t>What was modified?</a:t>
            </a:r>
          </a:p>
        </p:txBody>
      </p:sp>
    </p:spTree>
    <p:extLst>
      <p:ext uri="{BB962C8B-B14F-4D97-AF65-F5344CB8AC3E}">
        <p14:creationId xmlns:p14="http://schemas.microsoft.com/office/powerpoint/2010/main" val="318026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ACDC3A-7F5A-455A-9174-002FE01D441A}"/>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C2934C22-12DD-954A-9EC0-E3CFF877C9DD}" type="datetime1">
              <a:rPr kumimoji="0" lang="en-US" sz="900" b="0" i="0" u="none" strike="noStrike" kern="1200" cap="none" spc="0" normalizeH="0" baseline="0" noProof="0" smtClean="0">
                <a:ln>
                  <a:noFill/>
                </a:ln>
                <a:solidFill>
                  <a:srgbClr val="004C97"/>
                </a:solidFill>
                <a:effectLst/>
                <a:uLnTx/>
                <a:uFillTx/>
                <a:latin typeface="Helvetica" charset="0"/>
              </a:rPr>
              <a:t>9/15/20</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9C93925D-BC6D-4164-A099-C296E3601532}"/>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DOE/IPT</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1A129CDE-CAB4-46E1-A066-F5F56C6C963F}"/>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3" name="Title 2">
            <a:extLst>
              <a:ext uri="{FF2B5EF4-FFF2-40B4-BE49-F238E27FC236}">
                <a16:creationId xmlns:a16="http://schemas.microsoft.com/office/drawing/2014/main" id="{8E922170-FDB7-4BF0-9942-1D061DB58550}"/>
              </a:ext>
            </a:extLst>
          </p:cNvPr>
          <p:cNvSpPr>
            <a:spLocks noGrp="1"/>
          </p:cNvSpPr>
          <p:nvPr>
            <p:ph type="title"/>
          </p:nvPr>
        </p:nvSpPr>
        <p:spPr/>
        <p:txBody>
          <a:bodyPr/>
          <a:lstStyle/>
          <a:p>
            <a:r>
              <a:rPr lang="en-US" dirty="0"/>
              <a:t>Cryostat new design </a:t>
            </a:r>
          </a:p>
        </p:txBody>
      </p:sp>
      <p:pic>
        <p:nvPicPr>
          <p:cNvPr id="12" name="Picture Placeholder 8">
            <a:extLst>
              <a:ext uri="{FF2B5EF4-FFF2-40B4-BE49-F238E27FC236}">
                <a16:creationId xmlns:a16="http://schemas.microsoft.com/office/drawing/2014/main" id="{DB788022-C0F4-8740-B7A5-548AFD6B6C1D}"/>
              </a:ext>
            </a:extLst>
          </p:cNvPr>
          <p:cNvPicPr>
            <a:picLocks noChangeAspect="1"/>
          </p:cNvPicPr>
          <p:nvPr/>
        </p:nvPicPr>
        <p:blipFill>
          <a:blip r:embed="rId3"/>
          <a:srcRect/>
          <a:stretch/>
        </p:blipFill>
        <p:spPr>
          <a:xfrm rot="4217300">
            <a:off x="193652" y="1665937"/>
            <a:ext cx="3107255" cy="2113151"/>
          </a:xfrm>
          <a:prstGeom prst="rect">
            <a:avLst/>
          </a:prstGeom>
          <a:solidFill>
            <a:schemeClr val="bg1"/>
          </a:solidFill>
        </p:spPr>
      </p:pic>
      <p:pic>
        <p:nvPicPr>
          <p:cNvPr id="15" name="Content Placeholder 7">
            <a:extLst>
              <a:ext uri="{FF2B5EF4-FFF2-40B4-BE49-F238E27FC236}">
                <a16:creationId xmlns:a16="http://schemas.microsoft.com/office/drawing/2014/main" id="{31F60DAF-E3F3-444A-B318-179D3BB54FD9}"/>
              </a:ext>
            </a:extLst>
          </p:cNvPr>
          <p:cNvPicPr>
            <a:picLocks noChangeAspect="1"/>
          </p:cNvPicPr>
          <p:nvPr/>
        </p:nvPicPr>
        <p:blipFill rotWithShape="1">
          <a:blip r:embed="rId4"/>
          <a:stretch/>
        </p:blipFill>
        <p:spPr>
          <a:xfrm>
            <a:off x="3334705" y="509722"/>
            <a:ext cx="5684698" cy="3695054"/>
          </a:xfrm>
          <a:prstGeom prst="rect">
            <a:avLst/>
          </a:prstGeom>
          <a:noFill/>
        </p:spPr>
      </p:pic>
      <p:cxnSp>
        <p:nvCxnSpPr>
          <p:cNvPr id="7" name="Straight Arrow Connector 6">
            <a:extLst>
              <a:ext uri="{FF2B5EF4-FFF2-40B4-BE49-F238E27FC236}">
                <a16:creationId xmlns:a16="http://schemas.microsoft.com/office/drawing/2014/main" id="{ABBCDC0A-F633-A841-B0F7-E5B9AE83D978}"/>
              </a:ext>
            </a:extLst>
          </p:cNvPr>
          <p:cNvCxnSpPr/>
          <p:nvPr/>
        </p:nvCxnSpPr>
        <p:spPr>
          <a:xfrm flipV="1">
            <a:off x="1323278" y="1248937"/>
            <a:ext cx="1464527" cy="1152292"/>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E663343-CD62-0044-8667-B9BC7516A359}"/>
              </a:ext>
            </a:extLst>
          </p:cNvPr>
          <p:cNvSpPr txBox="1"/>
          <p:nvPr/>
        </p:nvSpPr>
        <p:spPr>
          <a:xfrm>
            <a:off x="1630701" y="982436"/>
            <a:ext cx="2314207" cy="276999"/>
          </a:xfrm>
          <a:prstGeom prst="rect">
            <a:avLst/>
          </a:prstGeom>
          <a:noFill/>
        </p:spPr>
        <p:txBody>
          <a:bodyPr wrap="square" rtlCol="0">
            <a:spAutoFit/>
          </a:bodyPr>
          <a:lstStyle/>
          <a:p>
            <a:r>
              <a:rPr lang="en-US" sz="1200" dirty="0">
                <a:solidFill>
                  <a:srgbClr val="00B0F0"/>
                </a:solidFill>
              </a:rPr>
              <a:t>Liquid-Liquid Heat exchanger</a:t>
            </a:r>
          </a:p>
        </p:txBody>
      </p:sp>
    </p:spTree>
    <p:extLst>
      <p:ext uri="{BB962C8B-B14F-4D97-AF65-F5344CB8AC3E}">
        <p14:creationId xmlns:p14="http://schemas.microsoft.com/office/powerpoint/2010/main" val="95478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itting, tower, clock, street&#10;&#10;Description automatically generated">
            <a:extLst>
              <a:ext uri="{FF2B5EF4-FFF2-40B4-BE49-F238E27FC236}">
                <a16:creationId xmlns:a16="http://schemas.microsoft.com/office/drawing/2014/main" id="{49F93F1E-ACFE-3540-A8A5-0E2CA69486DB}"/>
              </a:ext>
            </a:extLst>
          </p:cNvPr>
          <p:cNvPicPr>
            <a:picLocks noGrp="1" noChangeAspect="1"/>
          </p:cNvPicPr>
          <p:nvPr>
            <p:ph type="pic" idx="1"/>
          </p:nvPr>
        </p:nvPicPr>
        <p:blipFill rotWithShape="1">
          <a:blip r:embed="rId2"/>
          <a:srcRect l="29980" t="3303" r="22728" b="10518"/>
          <a:stretch/>
        </p:blipFill>
        <p:spPr>
          <a:xfrm>
            <a:off x="7329700" y="617801"/>
            <a:ext cx="1734761" cy="3769106"/>
          </a:xfrm>
        </p:spPr>
      </p:pic>
      <p:sp>
        <p:nvSpPr>
          <p:cNvPr id="3" name="Text Placeholder 2">
            <a:extLst>
              <a:ext uri="{FF2B5EF4-FFF2-40B4-BE49-F238E27FC236}">
                <a16:creationId xmlns:a16="http://schemas.microsoft.com/office/drawing/2014/main" id="{B55C50E8-424C-C941-BEF7-9AB8ED55F9C2}"/>
              </a:ext>
            </a:extLst>
          </p:cNvPr>
          <p:cNvSpPr>
            <a:spLocks noGrp="1"/>
          </p:cNvSpPr>
          <p:nvPr>
            <p:ph type="body" sz="half" idx="2"/>
          </p:nvPr>
        </p:nvSpPr>
        <p:spPr>
          <a:xfrm>
            <a:off x="3309537" y="4077825"/>
            <a:ext cx="6525638" cy="447874"/>
          </a:xfrm>
        </p:spPr>
        <p:txBody>
          <a:bodyPr/>
          <a:lstStyle/>
          <a:p>
            <a:pPr marL="257175" indent="-257175">
              <a:buFont typeface="Arial" panose="020B0604020202020204" pitchFamily="34" charset="0"/>
              <a:buChar char="•"/>
            </a:pPr>
            <a:r>
              <a:rPr lang="en-US" dirty="0"/>
              <a:t>Preliminary design: seal and top plate</a:t>
            </a:r>
          </a:p>
        </p:txBody>
      </p:sp>
      <p:sp>
        <p:nvSpPr>
          <p:cNvPr id="4" name="Title 3">
            <a:extLst>
              <a:ext uri="{FF2B5EF4-FFF2-40B4-BE49-F238E27FC236}">
                <a16:creationId xmlns:a16="http://schemas.microsoft.com/office/drawing/2014/main" id="{A2F90FB1-4C75-7543-92DE-1999D941081E}"/>
              </a:ext>
            </a:extLst>
          </p:cNvPr>
          <p:cNvSpPr>
            <a:spLocks noGrp="1"/>
          </p:cNvSpPr>
          <p:nvPr>
            <p:ph type="title"/>
          </p:nvPr>
        </p:nvSpPr>
        <p:spPr/>
        <p:txBody>
          <a:bodyPr/>
          <a:lstStyle/>
          <a:p>
            <a:r>
              <a:rPr lang="en-US" dirty="0" err="1"/>
              <a:t>Anticryostat</a:t>
            </a:r>
            <a:r>
              <a:rPr lang="en-US" dirty="0"/>
              <a:t> – the sample holder </a:t>
            </a:r>
          </a:p>
        </p:txBody>
      </p:sp>
      <p:sp>
        <p:nvSpPr>
          <p:cNvPr id="5" name="Date Placeholder 4">
            <a:extLst>
              <a:ext uri="{FF2B5EF4-FFF2-40B4-BE49-F238E27FC236}">
                <a16:creationId xmlns:a16="http://schemas.microsoft.com/office/drawing/2014/main" id="{C2F9C021-B0EF-0340-89CB-0779172EE110}"/>
              </a:ext>
            </a:extLst>
          </p:cNvPr>
          <p:cNvSpPr>
            <a:spLocks noGrp="1"/>
          </p:cNvSpPr>
          <p:nvPr>
            <p:ph type="dt" sz="half" idx="10"/>
          </p:nvPr>
        </p:nvSpPr>
        <p:spPr/>
        <p:txBody>
          <a:bodyPr/>
          <a:lstStyle/>
          <a:p>
            <a:r>
              <a:rPr lang="en-US" altLang="en-US"/>
              <a:t>2020-07-15</a:t>
            </a:r>
          </a:p>
        </p:txBody>
      </p:sp>
      <p:sp>
        <p:nvSpPr>
          <p:cNvPr id="6" name="Footer Placeholder 5">
            <a:extLst>
              <a:ext uri="{FF2B5EF4-FFF2-40B4-BE49-F238E27FC236}">
                <a16:creationId xmlns:a16="http://schemas.microsoft.com/office/drawing/2014/main" id="{5F55F22A-BB10-B543-8CE7-BE3C35B07709}"/>
              </a:ext>
            </a:extLst>
          </p:cNvPr>
          <p:cNvSpPr>
            <a:spLocks noGrp="1"/>
          </p:cNvSpPr>
          <p:nvPr>
            <p:ph type="ftr" sz="quarter" idx="11"/>
          </p:nvPr>
        </p:nvSpPr>
        <p:spPr/>
        <p:txBody>
          <a:bodyPr/>
          <a:lstStyle/>
          <a:p>
            <a:pPr>
              <a:defRPr/>
            </a:pPr>
            <a:r>
              <a:rPr lang="en-US"/>
              <a:t>HFVMTF status update</a:t>
            </a:r>
            <a:endParaRPr lang="en-US" b="1"/>
          </a:p>
        </p:txBody>
      </p:sp>
      <p:sp>
        <p:nvSpPr>
          <p:cNvPr id="7" name="Slide Number Placeholder 6">
            <a:extLst>
              <a:ext uri="{FF2B5EF4-FFF2-40B4-BE49-F238E27FC236}">
                <a16:creationId xmlns:a16="http://schemas.microsoft.com/office/drawing/2014/main" id="{F42AED52-F57C-5D42-865A-F3834DF8EE89}"/>
              </a:ext>
            </a:extLst>
          </p:cNvPr>
          <p:cNvSpPr>
            <a:spLocks noGrp="1"/>
          </p:cNvSpPr>
          <p:nvPr>
            <p:ph type="sldNum" sz="quarter" idx="12"/>
          </p:nvPr>
        </p:nvSpPr>
        <p:spPr/>
        <p:txBody>
          <a:bodyPr/>
          <a:lstStyle/>
          <a:p>
            <a:fld id="{077094B4-CDBE-4107-9E6E-D38410A9E4B1}" type="slidenum">
              <a:rPr lang="en-US" altLang="en-US" smtClean="0"/>
              <a:pPr/>
              <a:t>8</a:t>
            </a:fld>
            <a:endParaRPr lang="en-US" altLang="en-US"/>
          </a:p>
        </p:txBody>
      </p:sp>
      <p:pic>
        <p:nvPicPr>
          <p:cNvPr id="11" name="Picture 10" descr="A picture containing indoor, table, kitchen, desk&#10;&#10;Description automatically generated">
            <a:extLst>
              <a:ext uri="{FF2B5EF4-FFF2-40B4-BE49-F238E27FC236}">
                <a16:creationId xmlns:a16="http://schemas.microsoft.com/office/drawing/2014/main" id="{A9F875AD-433D-2B43-B38D-42317477C0B9}"/>
              </a:ext>
            </a:extLst>
          </p:cNvPr>
          <p:cNvPicPr>
            <a:picLocks noChangeAspect="1"/>
          </p:cNvPicPr>
          <p:nvPr/>
        </p:nvPicPr>
        <p:blipFill>
          <a:blip r:embed="rId3"/>
          <a:stretch>
            <a:fillRect/>
          </a:stretch>
        </p:blipFill>
        <p:spPr>
          <a:xfrm>
            <a:off x="2656595" y="647700"/>
            <a:ext cx="4673105" cy="3341477"/>
          </a:xfrm>
          <a:prstGeom prst="rect">
            <a:avLst/>
          </a:prstGeom>
        </p:spPr>
      </p:pic>
      <p:sp>
        <p:nvSpPr>
          <p:cNvPr id="2" name="TextBox 1">
            <a:extLst>
              <a:ext uri="{FF2B5EF4-FFF2-40B4-BE49-F238E27FC236}">
                <a16:creationId xmlns:a16="http://schemas.microsoft.com/office/drawing/2014/main" id="{6F75F2E7-22D3-B74F-8803-16379361EE51}"/>
              </a:ext>
            </a:extLst>
          </p:cNvPr>
          <p:cNvSpPr txBox="1"/>
          <p:nvPr/>
        </p:nvSpPr>
        <p:spPr>
          <a:xfrm>
            <a:off x="-30044" y="794944"/>
            <a:ext cx="2686639" cy="2062103"/>
          </a:xfrm>
          <a:prstGeom prst="rect">
            <a:avLst/>
          </a:prstGeom>
          <a:noFill/>
        </p:spPr>
        <p:txBody>
          <a:bodyPr wrap="square" rtlCol="0">
            <a:spAutoFit/>
          </a:bodyPr>
          <a:lstStyle/>
          <a:p>
            <a:pPr marL="342900" indent="-342900">
              <a:buFont typeface="Arial" panose="020B0604020202020204" pitchFamily="34" charset="0"/>
              <a:buChar char="•"/>
            </a:pPr>
            <a:r>
              <a:rPr lang="en-US" sz="1600" dirty="0"/>
              <a:t>For now we are replicating EDIPO sample holder with SC transformer </a:t>
            </a:r>
          </a:p>
          <a:p>
            <a:pPr marL="342900" indent="-342900">
              <a:buFont typeface="Arial" panose="020B0604020202020204" pitchFamily="34" charset="0"/>
              <a:buChar char="•"/>
            </a:pPr>
            <a:r>
              <a:rPr lang="en-US" sz="1600" dirty="0"/>
              <a:t>Needs input from the FES community </a:t>
            </a:r>
          </a:p>
          <a:p>
            <a:pPr marL="800100" lvl="1" indent="-342900">
              <a:buFont typeface="Arial" panose="020B0604020202020204" pitchFamily="34" charset="0"/>
              <a:buChar char="•"/>
            </a:pPr>
            <a:r>
              <a:rPr lang="en-US" sz="1600" dirty="0"/>
              <a:t>Oversight committee</a:t>
            </a:r>
          </a:p>
        </p:txBody>
      </p:sp>
    </p:spTree>
    <p:extLst>
      <p:ext uri="{BB962C8B-B14F-4D97-AF65-F5344CB8AC3E}">
        <p14:creationId xmlns:p14="http://schemas.microsoft.com/office/powerpoint/2010/main" val="98989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16739F-8D1C-BE41-97C1-3A0E68809984}"/>
              </a:ext>
            </a:extLst>
          </p:cNvPr>
          <p:cNvSpPr>
            <a:spLocks noGrp="1"/>
          </p:cNvSpPr>
          <p:nvPr>
            <p:ph sz="half" idx="13"/>
          </p:nvPr>
        </p:nvSpPr>
        <p:spPr>
          <a:xfrm>
            <a:off x="203961" y="552311"/>
            <a:ext cx="8915400" cy="1314028"/>
          </a:xfrm>
        </p:spPr>
        <p:txBody>
          <a:bodyPr/>
          <a:lstStyle/>
          <a:p>
            <a:r>
              <a:rPr lang="en-US" sz="1400" dirty="0"/>
              <a:t>We  received $650k for the second phase QP/QM  systems</a:t>
            </a:r>
          </a:p>
          <a:p>
            <a:r>
              <a:rPr lang="en-US" sz="1400" dirty="0"/>
              <a:t>They are the same as AUP test stand 4  and Mu2e solenoids </a:t>
            </a:r>
          </a:p>
          <a:p>
            <a:r>
              <a:rPr lang="en-US" sz="1400" dirty="0"/>
              <a:t>Purchase orders are written</a:t>
            </a:r>
          </a:p>
          <a:p>
            <a:r>
              <a:rPr lang="en-US" sz="1400" dirty="0"/>
              <a:t>Waiting for the AUP Zero-magnet test, ultimate test  for QPs, to give a green light to  buy components. </a:t>
            </a:r>
          </a:p>
        </p:txBody>
      </p:sp>
      <p:sp>
        <p:nvSpPr>
          <p:cNvPr id="6" name="Date Placeholder 5">
            <a:extLst>
              <a:ext uri="{FF2B5EF4-FFF2-40B4-BE49-F238E27FC236}">
                <a16:creationId xmlns:a16="http://schemas.microsoft.com/office/drawing/2014/main" id="{B026DF9B-B3C9-DF4F-AA09-FF4BD35C5754}"/>
              </a:ext>
            </a:extLst>
          </p:cNvPr>
          <p:cNvSpPr>
            <a:spLocks noGrp="1"/>
          </p:cNvSpPr>
          <p:nvPr>
            <p:ph type="dt" sz="half" idx="2"/>
          </p:nvPr>
        </p:nvSpPr>
        <p:spPr/>
        <p:txBody>
          <a:bodyPr/>
          <a:lstStyle/>
          <a:p>
            <a:pPr>
              <a:defRPr/>
            </a:pPr>
            <a:fld id="{1EC73D8F-3EEC-D047-B3F6-F5DFC8172C90}" type="datetime1">
              <a:rPr lang="en-US" smtClean="0"/>
              <a:t>9/15/20</a:t>
            </a:fld>
            <a:endParaRPr lang="en-US" dirty="0"/>
          </a:p>
        </p:txBody>
      </p:sp>
      <p:sp>
        <p:nvSpPr>
          <p:cNvPr id="7" name="Footer Placeholder 6">
            <a:extLst>
              <a:ext uri="{FF2B5EF4-FFF2-40B4-BE49-F238E27FC236}">
                <a16:creationId xmlns:a16="http://schemas.microsoft.com/office/drawing/2014/main" id="{57EC6B6B-9E81-2949-9E0F-B33BA18D2F01}"/>
              </a:ext>
            </a:extLst>
          </p:cNvPr>
          <p:cNvSpPr>
            <a:spLocks noGrp="1"/>
          </p:cNvSpPr>
          <p:nvPr>
            <p:ph type="ftr" sz="quarter" idx="3"/>
          </p:nvPr>
        </p:nvSpPr>
        <p:spPr/>
        <p:txBody>
          <a:bodyPr/>
          <a:lstStyle/>
          <a:p>
            <a:pPr>
              <a:defRPr/>
            </a:pPr>
            <a:r>
              <a:rPr lang="en-US"/>
              <a:t>DOE/IPT</a:t>
            </a:r>
            <a:endParaRPr lang="en-US" b="1" dirty="0"/>
          </a:p>
        </p:txBody>
      </p:sp>
      <p:sp>
        <p:nvSpPr>
          <p:cNvPr id="8" name="Slide Number Placeholder 7">
            <a:extLst>
              <a:ext uri="{FF2B5EF4-FFF2-40B4-BE49-F238E27FC236}">
                <a16:creationId xmlns:a16="http://schemas.microsoft.com/office/drawing/2014/main" id="{DB02E268-93C2-7A4D-8547-0814F0944371}"/>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9" name="Title 8">
            <a:extLst>
              <a:ext uri="{FF2B5EF4-FFF2-40B4-BE49-F238E27FC236}">
                <a16:creationId xmlns:a16="http://schemas.microsoft.com/office/drawing/2014/main" id="{62894FF0-C72D-B944-8CD4-F5E50D210452}"/>
              </a:ext>
            </a:extLst>
          </p:cNvPr>
          <p:cNvSpPr>
            <a:spLocks noGrp="1"/>
          </p:cNvSpPr>
          <p:nvPr>
            <p:ph type="title"/>
          </p:nvPr>
        </p:nvSpPr>
        <p:spPr/>
        <p:txBody>
          <a:bodyPr/>
          <a:lstStyle/>
          <a:p>
            <a:r>
              <a:rPr lang="en-US" dirty="0"/>
              <a:t>Second phase </a:t>
            </a:r>
          </a:p>
        </p:txBody>
      </p:sp>
      <p:grpSp>
        <p:nvGrpSpPr>
          <p:cNvPr id="10" name="Group 9">
            <a:extLst>
              <a:ext uri="{FF2B5EF4-FFF2-40B4-BE49-F238E27FC236}">
                <a16:creationId xmlns:a16="http://schemas.microsoft.com/office/drawing/2014/main" id="{F0CC1B42-08A7-A549-892D-2B9459D8E775}"/>
              </a:ext>
            </a:extLst>
          </p:cNvPr>
          <p:cNvGrpSpPr/>
          <p:nvPr/>
        </p:nvGrpSpPr>
        <p:grpSpPr>
          <a:xfrm>
            <a:off x="-15354" y="1819127"/>
            <a:ext cx="9174707" cy="3282600"/>
            <a:chOff x="0" y="2268347"/>
            <a:chExt cx="9174707" cy="3282600"/>
          </a:xfrm>
        </p:grpSpPr>
        <p:pic>
          <p:nvPicPr>
            <p:cNvPr id="11" name="Picture 10" descr="A circuit board&#10;&#10;Description automatically generated">
              <a:extLst>
                <a:ext uri="{FF2B5EF4-FFF2-40B4-BE49-F238E27FC236}">
                  <a16:creationId xmlns:a16="http://schemas.microsoft.com/office/drawing/2014/main" id="{9561DA83-E331-794C-9050-7233B1ECE39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268347"/>
              <a:ext cx="4376799" cy="3282600"/>
            </a:xfrm>
            <a:prstGeom prst="rect">
              <a:avLst/>
            </a:prstGeom>
          </p:spPr>
        </p:pic>
        <p:grpSp>
          <p:nvGrpSpPr>
            <p:cNvPr id="12" name="Group 11">
              <a:extLst>
                <a:ext uri="{FF2B5EF4-FFF2-40B4-BE49-F238E27FC236}">
                  <a16:creationId xmlns:a16="http://schemas.microsoft.com/office/drawing/2014/main" id="{4C136FF5-A1A8-2C4F-BC56-D45845DDF2D8}"/>
                </a:ext>
              </a:extLst>
            </p:cNvPr>
            <p:cNvGrpSpPr/>
            <p:nvPr/>
          </p:nvGrpSpPr>
          <p:grpSpPr>
            <a:xfrm>
              <a:off x="1002021" y="2268347"/>
              <a:ext cx="8172686" cy="3282600"/>
              <a:chOff x="1040854" y="2012003"/>
              <a:chExt cx="7734194" cy="3405364"/>
            </a:xfrm>
          </p:grpSpPr>
          <p:pic>
            <p:nvPicPr>
              <p:cNvPr id="13" name="Picture 12">
                <a:extLst>
                  <a:ext uri="{FF2B5EF4-FFF2-40B4-BE49-F238E27FC236}">
                    <a16:creationId xmlns:a16="http://schemas.microsoft.com/office/drawing/2014/main" id="{94CB764B-5124-724B-B8DC-3326119E68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34564" y="2012003"/>
                <a:ext cx="4540484" cy="3405364"/>
              </a:xfrm>
              <a:prstGeom prst="rect">
                <a:avLst/>
              </a:prstGeom>
            </p:spPr>
          </p:pic>
          <p:sp>
            <p:nvSpPr>
              <p:cNvPr id="14" name="TextBox 13">
                <a:extLst>
                  <a:ext uri="{FF2B5EF4-FFF2-40B4-BE49-F238E27FC236}">
                    <a16:creationId xmlns:a16="http://schemas.microsoft.com/office/drawing/2014/main" id="{B05F2310-6381-4F47-BA55-B7D117159EBE}"/>
                  </a:ext>
                </a:extLst>
              </p:cNvPr>
              <p:cNvSpPr txBox="1"/>
              <p:nvPr/>
            </p:nvSpPr>
            <p:spPr>
              <a:xfrm>
                <a:off x="1040854" y="4470755"/>
                <a:ext cx="7289211" cy="670503"/>
              </a:xfrm>
              <a:prstGeom prst="rect">
                <a:avLst/>
              </a:prstGeom>
              <a:noFill/>
            </p:spPr>
            <p:txBody>
              <a:bodyPr wrap="square" rtlCol="0">
                <a:spAutoFit/>
              </a:bodyPr>
              <a:lstStyle/>
              <a:p>
                <a:pPr algn="ctr"/>
                <a:r>
                  <a:rPr lang="en-US" sz="1800" dirty="0">
                    <a:solidFill>
                      <a:srgbClr val="FF0000"/>
                    </a:solidFill>
                  </a:rPr>
                  <a:t>Next Generation of Digital Quench Protection and Monitoring  System.</a:t>
                </a:r>
              </a:p>
              <a:p>
                <a:pPr algn="ctr"/>
                <a:r>
                  <a:rPr lang="en-US" sz="1800" dirty="0">
                    <a:solidFill>
                      <a:srgbClr val="FF0000"/>
                    </a:solidFill>
                  </a:rPr>
                  <a:t>Chassis with 32 Isolated Analog Channels and Digital Controller.</a:t>
                </a:r>
              </a:p>
            </p:txBody>
          </p:sp>
        </p:grpSp>
      </p:grpSp>
    </p:spTree>
    <p:extLst>
      <p:ext uri="{BB962C8B-B14F-4D97-AF65-F5344CB8AC3E}">
        <p14:creationId xmlns:p14="http://schemas.microsoft.com/office/powerpoint/2010/main" val="4154913641"/>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03FD5AE0429C46A33E987C91798D69" ma:contentTypeVersion="1" ma:contentTypeDescription="Create a new document." ma:contentTypeScope="" ma:versionID="55438db4d20dc19ed566fe8b2cc8e1f8">
  <xsd:schema xmlns:xsd="http://www.w3.org/2001/XMLSchema" xmlns:xs="http://www.w3.org/2001/XMLSchema" xmlns:p="http://schemas.microsoft.com/office/2006/metadata/properties" xmlns:ns2="40fd1631-b514-41ad-9768-08d600af22ac" targetNamespace="http://schemas.microsoft.com/office/2006/metadata/properties" ma:root="true" ma:fieldsID="4c7e3ba78f0396d825f8b3da6505bbc7" ns2:_="">
    <xsd:import namespace="40fd1631-b514-41ad-9768-08d600af22ac"/>
    <xsd:element name="properties">
      <xsd:complexType>
        <xsd:sequence>
          <xsd:element name="documentManagement">
            <xsd:complexType>
              <xsd:all>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d1631-b514-41ad-9768-08d600af22ac" elementFormDefault="qualified">
    <xsd:import namespace="http://schemas.microsoft.com/office/2006/documentManagement/types"/>
    <xsd:import namespace="http://schemas.microsoft.com/office/infopath/2007/PartnerControls"/>
    <xsd:element name="Section" ma:index="8" nillable="true" ma:displayName="Section" ma:format="Dropdown" ma:internalName="Section">
      <xsd:simpleType>
        <xsd:restriction base="dms:Choice">
          <xsd:enumeration value="Accommodations"/>
          <xsd:enumeration value="Engineering Guides and Standards"/>
          <xsd:enumeration value="Campus Master Plan"/>
          <xsd:enumeration value="General"/>
          <xsd:enumeration value="Parking"/>
          <xsd:enumeration value="Webpag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ction xmlns="40fd1631-b514-41ad-9768-08d600af22ac">Engineering Guides and Standards</Section>
  </documentManagement>
</p:properties>
</file>

<file path=customXml/itemProps1.xml><?xml version="1.0" encoding="utf-8"?>
<ds:datastoreItem xmlns:ds="http://schemas.openxmlformats.org/officeDocument/2006/customXml" ds:itemID="{670AD612-8D92-4D3D-998A-7649A605FCAF}">
  <ds:schemaRefs>
    <ds:schemaRef ds:uri="http://schemas.microsoft.com/sharepoint/v3/contenttype/forms"/>
  </ds:schemaRefs>
</ds:datastoreItem>
</file>

<file path=customXml/itemProps2.xml><?xml version="1.0" encoding="utf-8"?>
<ds:datastoreItem xmlns:ds="http://schemas.openxmlformats.org/officeDocument/2006/customXml" ds:itemID="{C14EDFBF-3FDB-4551-9016-796258146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d1631-b514-41ad-9768-08d600af22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7BE1C9-645C-475E-BCFC-D1F02B5A17C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fd1631-b514-41ad-9768-08d600af22ac"/>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FNAL_PowerPoint_16x9_100716 (2)</Template>
  <TotalTime>10807</TotalTime>
  <Words>1088</Words>
  <Application>Microsoft Macintosh PowerPoint</Application>
  <PresentationFormat>On-screen Show (16:9)</PresentationFormat>
  <Paragraphs>168</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Fermilab_PPT_090915</vt:lpstr>
      <vt:lpstr>PowerPoint Presentation</vt:lpstr>
      <vt:lpstr>GPP – High Field Vertical Magnet Test Facility </vt:lpstr>
      <vt:lpstr>What was changed in the  design?</vt:lpstr>
      <vt:lpstr>Shielding simulations </vt:lpstr>
      <vt:lpstr>GPP – High Field Vertical Magnet Test Facility (Cryostat)</vt:lpstr>
      <vt:lpstr>What was modified?</vt:lpstr>
      <vt:lpstr>Cryostat new design </vt:lpstr>
      <vt:lpstr>Anticryostat – the sample holder </vt:lpstr>
      <vt:lpstr>Second phase </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 Jeffers x 36930N</dc:creator>
  <cp:lastModifiedBy>Gueorgui Velev</cp:lastModifiedBy>
  <cp:revision>95</cp:revision>
  <cp:lastPrinted>2014-01-20T19:40:21Z</cp:lastPrinted>
  <dcterms:created xsi:type="dcterms:W3CDTF">2019-08-29T20:16:23Z</dcterms:created>
  <dcterms:modified xsi:type="dcterms:W3CDTF">2020-09-15T16:55:23Z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0x010100C403FD5AE0429C46A33E987C91798D69</vt:lpwstr>
  </property>
</Properties>
</file>