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3" r:id="rId1"/>
    <p:sldMasterId id="2147483652" r:id="rId2"/>
  </p:sldMasterIdLst>
  <p:notesMasterIdLst>
    <p:notesMasterId r:id="rId12"/>
  </p:notesMasterIdLst>
  <p:sldIdLst>
    <p:sldId id="256" r:id="rId3"/>
    <p:sldId id="357" r:id="rId4"/>
    <p:sldId id="361" r:id="rId5"/>
    <p:sldId id="369" r:id="rId6"/>
    <p:sldId id="368" r:id="rId7"/>
    <p:sldId id="363" r:id="rId8"/>
    <p:sldId id="371" r:id="rId9"/>
    <p:sldId id="370" r:id="rId10"/>
    <p:sldId id="3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6"/>
    <p:restoredTop sz="94900"/>
  </p:normalViewPr>
  <p:slideViewPr>
    <p:cSldViewPr snapToGrid="0" snapToObjects="1">
      <p:cViewPr varScale="1">
        <p:scale>
          <a:sx n="89" d="100"/>
          <a:sy n="89" d="100"/>
        </p:scale>
        <p:origin x="22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0" name="Shape 5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5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9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6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4.jpg" descr="image4.jpg">
            <a:extLst>
              <a:ext uri="{FF2B5EF4-FFF2-40B4-BE49-F238E27FC236}">
                <a16:creationId xmlns:a16="http://schemas.microsoft.com/office/drawing/2014/main" id="{57795F10-1D82-EA4B-A09C-054AF455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58721" y="111932"/>
            <a:ext cx="24542721" cy="1503482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26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102" name="Group"/>
            <p:cNvGrpSpPr/>
            <p:nvPr/>
          </p:nvGrpSpPr>
          <p:grpSpPr>
            <a:xfrm>
              <a:off x="1253051" y="14031754"/>
              <a:ext cx="16435736" cy="244233"/>
              <a:chOff x="0" y="0"/>
              <a:chExt cx="16435735" cy="244231"/>
            </a:xfrm>
          </p:grpSpPr>
          <p:sp>
            <p:nvSpPr>
              <p:cNvPr id="94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98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96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7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1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99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0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"/>
            <p:cNvGrpSpPr/>
            <p:nvPr/>
          </p:nvGrpSpPr>
          <p:grpSpPr>
            <a:xfrm>
              <a:off x="1253051" y="0"/>
              <a:ext cx="16435736" cy="244233"/>
              <a:chOff x="0" y="0"/>
              <a:chExt cx="16435735" cy="244231"/>
            </a:xfrm>
          </p:grpSpPr>
          <p:sp>
            <p:nvSpPr>
              <p:cNvPr id="103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07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105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10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108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9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8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112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119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" name="Rectangle"/>
          <p:cNvSpPr/>
          <p:nvPr/>
        </p:nvSpPr>
        <p:spPr>
          <a:xfrm>
            <a:off x="-158720" y="12550699"/>
            <a:ext cx="2459647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28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58" y="12892116"/>
            <a:ext cx="3140938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"/>
          <p:cNvSpPr/>
          <p:nvPr/>
        </p:nvSpPr>
        <p:spPr>
          <a:xfrm>
            <a:off x="-158721" y="9818025"/>
            <a:ext cx="24654962" cy="2732674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100254"/>
            <a:ext cx="16452852" cy="3016285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2" name="Rectangle"/>
          <p:cNvSpPr/>
          <p:nvPr/>
        </p:nvSpPr>
        <p:spPr>
          <a:xfrm>
            <a:off x="-53758" y="4712940"/>
            <a:ext cx="24491516" cy="2739304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33" name="Rectangle"/>
          <p:cNvSpPr>
            <a:spLocks noGrp="1"/>
          </p:cNvSpPr>
          <p:nvPr>
            <p:ph type="body" sz="half" idx="13"/>
          </p:nvPr>
        </p:nvSpPr>
        <p:spPr>
          <a:xfrm>
            <a:off x="4725" y="4928870"/>
            <a:ext cx="24374552" cy="2427058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marL="124324" indent="-124324">
              <a:defRPr sz="4800"/>
            </a:pPr>
            <a:endParaRPr dirty="0"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0" y="-5773"/>
            <a:ext cx="24340457" cy="227791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72E2FE-7B63-AF4A-93E8-BA374B01E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982" y="3048000"/>
            <a:ext cx="22860000" cy="9061450"/>
          </a:xfrm>
        </p:spPr>
        <p:txBody>
          <a:bodyPr lIns="182880" rIns="182880">
            <a:normAutofit/>
          </a:bodyPr>
          <a:lstStyle>
            <a:lvl1pPr>
              <a:defRPr sz="4400"/>
            </a:lvl1pPr>
            <a:lvl2pPr marL="685800" indent="-228600">
              <a:buFont typeface="Courier New" panose="02070309020205020404" pitchFamily="49" charset="0"/>
              <a:buChar char="o"/>
              <a:defRPr sz="4000"/>
            </a:lvl2pPr>
            <a:lvl3pPr marL="1257300" indent="-342900">
              <a:buFont typeface="Wingdings" pitchFamily="2" charset="2"/>
              <a:buChar char="Ø"/>
              <a:defRPr sz="3600"/>
            </a:lvl3pPr>
            <a:lvl4pPr marL="1600200" indent="-228600">
              <a:buFont typeface="Wingdings" pitchFamily="2" charset="2"/>
              <a:buChar char="ü"/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75" y="95250"/>
            <a:ext cx="21031200" cy="2176895"/>
          </a:xfrm>
        </p:spPr>
        <p:txBody>
          <a:bodyPr>
            <a:normAutofit/>
          </a:bodyPr>
          <a:lstStyle>
            <a:lvl1pPr algn="l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4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E template">
  <p:cSld name="DOE template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6"/>
          <p:cNvSpPr/>
          <p:nvPr/>
        </p:nvSpPr>
        <p:spPr>
          <a:xfrm>
            <a:off x="0" y="5"/>
            <a:ext cx="24384000" cy="1711326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48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0" name="Google Shape;480;p66"/>
          <p:cNvSpPr txBox="1">
            <a:spLocks noGrp="1"/>
          </p:cNvSpPr>
          <p:nvPr>
            <p:ph type="title"/>
          </p:nvPr>
        </p:nvSpPr>
        <p:spPr>
          <a:xfrm>
            <a:off x="0" y="25158"/>
            <a:ext cx="24384000" cy="1686172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66"/>
          <p:cNvSpPr txBox="1">
            <a:spLocks noGrp="1"/>
          </p:cNvSpPr>
          <p:nvPr>
            <p:ph type="body" idx="1"/>
          </p:nvPr>
        </p:nvSpPr>
        <p:spPr>
          <a:xfrm>
            <a:off x="1066801" y="2789556"/>
            <a:ext cx="22155002" cy="909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914400" lvl="0" indent="-7620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28800" lvl="1" indent="-711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lvl="2" indent="-711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lvl="3" indent="-711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572000" lvl="4" indent="-711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486400" lvl="5" indent="-685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66"/>
          <p:cNvSpPr txBox="1">
            <a:spLocks noGrp="1"/>
          </p:cNvSpPr>
          <p:nvPr>
            <p:ph type="sldNum" idx="12"/>
          </p:nvPr>
        </p:nvSpPr>
        <p:spPr>
          <a:xfrm>
            <a:off x="21640805" y="12600303"/>
            <a:ext cx="158100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1788969" y="12712701"/>
            <a:ext cx="1375832" cy="730250"/>
          </a:xfrm>
          <a:prstGeom prst="rect">
            <a:avLst/>
          </a:prstGeom>
        </p:spPr>
        <p:txBody>
          <a:bodyPr/>
          <a:lstStyle/>
          <a:p>
            <a:fld id="{B128C41A-7A0A-A74C-A765-4BF8AA94B2B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S. Prestemon         Integrated Project Team Meeting 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60400" y="2787650"/>
            <a:ext cx="22965835" cy="9045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1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/>
          <p:cNvGrpSpPr/>
          <p:nvPr/>
        </p:nvGrpSpPr>
        <p:grpSpPr>
          <a:xfrm>
            <a:off x="47625" y="12231020"/>
            <a:ext cx="24212483" cy="1482330"/>
            <a:chOff x="0" y="0"/>
            <a:chExt cx="12913323" cy="1054099"/>
          </a:xfrm>
        </p:grpSpPr>
        <p:pic>
          <p:nvPicPr>
            <p:cNvPr id="24" name="droppedImage.pdf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66889" cy="10102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" name="Shape 25"/>
            <p:cNvSpPr/>
            <p:nvPr/>
          </p:nvSpPr>
          <p:spPr>
            <a:xfrm>
              <a:off x="3752235" y="615445"/>
              <a:ext cx="9161089" cy="438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482220">
                <a:defRPr sz="1800">
                  <a:solidFill>
                    <a:srgbClr val="000000"/>
                  </a:solidFill>
                </a:defRPr>
              </a:pPr>
              <a:r>
                <a:rPr sz="2813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Soren Prestemon, LBNL                  SPIE Prague, April 13, 2015</a:t>
              </a:r>
              <a:r>
                <a:rPr sz="2813">
                  <a:solidFill>
                    <a:srgbClr val="559FC7"/>
                  </a:solidFill>
                  <a:latin typeface="Gill Sans"/>
                  <a:ea typeface="Gill Sans"/>
                  <a:cs typeface="Gill Sans"/>
                  <a:sym typeface="Gill Sans"/>
                </a:rPr>
                <a:t>             </a:t>
              </a:r>
            </a:p>
          </p:txBody>
        </p:sp>
      </p:grp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-7908" y="4958"/>
            <a:ext cx="24323548" cy="30167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78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578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2381250" y="3893344"/>
            <a:ext cx="19621500" cy="8036719"/>
          </a:xfrm>
          <a:prstGeom prst="rect">
            <a:avLst/>
          </a:prstGeom>
        </p:spPr>
        <p:txBody>
          <a:bodyPr>
            <a:noAutofit/>
          </a:bodyPr>
          <a:lstStyle>
            <a:lvl1pPr marL="1250201" indent="-803700">
              <a:spcBef>
                <a:spcPts val="3375"/>
              </a:spcBef>
              <a:buSzPct val="171000"/>
              <a:defRPr sz="6047">
                <a:latin typeface="Gill Sans"/>
                <a:ea typeface="Gill Sans"/>
                <a:cs typeface="Gill Sans"/>
                <a:sym typeface="Gill Sans"/>
              </a:defRPr>
            </a:lvl1pPr>
            <a:lvl2pPr marL="1836095" indent="-764494">
              <a:spcBef>
                <a:spcPts val="3375"/>
              </a:spcBef>
              <a:buSzPct val="100000"/>
              <a:buFont typeface="Lucida Grande"/>
              <a:defRPr sz="5485">
                <a:latin typeface="Gill Sans"/>
                <a:ea typeface="Gill Sans"/>
                <a:cs typeface="Gill Sans"/>
                <a:sym typeface="Gill Sans"/>
              </a:defRPr>
            </a:lvl2pPr>
            <a:lvl3pPr marL="2413515" indent="-716814">
              <a:spcBef>
                <a:spcPts val="3375"/>
              </a:spcBef>
              <a:buSzPct val="100000"/>
              <a:buFont typeface="Zapf Dingbats"/>
              <a:buChar char="❖"/>
              <a:defRPr sz="4641">
                <a:latin typeface="Gill Sans"/>
                <a:ea typeface="Gill Sans"/>
                <a:cs typeface="Gill Sans"/>
                <a:sym typeface="Gill Sans"/>
              </a:defRPr>
            </a:lvl3pPr>
            <a:lvl4pPr marL="3016893" indent="-695092">
              <a:spcBef>
                <a:spcPts val="3375"/>
              </a:spcBef>
              <a:buSzPct val="100000"/>
              <a:buFont typeface="Zapf Dingbats"/>
              <a:buChar char="➡"/>
              <a:defRPr sz="4500">
                <a:latin typeface="Gill Sans"/>
                <a:ea typeface="Gill Sans"/>
                <a:cs typeface="Gill Sans"/>
                <a:sym typeface="Gill Sans"/>
              </a:defRPr>
            </a:lvl4pPr>
            <a:lvl5pPr marL="3638977" indent="-692075">
              <a:spcBef>
                <a:spcPts val="3375"/>
              </a:spcBef>
              <a:buFont typeface="Thonburi"/>
              <a:buChar char="๏"/>
              <a:defRPr sz="436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47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485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4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6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23110031" y="13126640"/>
            <a:ext cx="619125" cy="50006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391">
                <a:solidFill>
                  <a:srgbClr val="3DD8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0" name="Shape 30"/>
          <p:cNvSpPr/>
          <p:nvPr/>
        </p:nvSpPr>
        <p:spPr>
          <a:xfrm flipV="1">
            <a:off x="-2510" y="2311813"/>
            <a:ext cx="24312752" cy="1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71438" tIns="71438" rIns="71438" bIns="71438" anchor="ctr"/>
          <a:lstStyle/>
          <a:p>
            <a:pPr lvl="0">
              <a:defRPr sz="2600"/>
            </a:pPr>
            <a:endParaRPr sz="3656"/>
          </a:p>
        </p:txBody>
      </p:sp>
      <p:sp>
        <p:nvSpPr>
          <p:cNvPr id="31" name="Shape 31"/>
          <p:cNvSpPr/>
          <p:nvPr/>
        </p:nvSpPr>
        <p:spPr>
          <a:xfrm flipV="1">
            <a:off x="21303" y="2418969"/>
            <a:ext cx="24312752" cy="1"/>
          </a:xfrm>
          <a:prstGeom prst="line">
            <a:avLst/>
          </a:prstGeom>
          <a:ln w="25400">
            <a:solidFill>
              <a:srgbClr val="971817"/>
            </a:solidFill>
            <a:miter lim="400000"/>
          </a:ln>
        </p:spPr>
        <p:txBody>
          <a:bodyPr lIns="71438" tIns="71438" rIns="71438" bIns="71438" anchor="ctr"/>
          <a:lstStyle/>
          <a:p>
            <a:pPr lvl="0">
              <a:defRPr sz="2600"/>
            </a:pPr>
            <a:endParaRPr sz="3656"/>
          </a:p>
        </p:txBody>
      </p:sp>
    </p:spTree>
    <p:extLst>
      <p:ext uri="{BB962C8B-B14F-4D97-AF65-F5344CB8AC3E}">
        <p14:creationId xmlns:p14="http://schemas.microsoft.com/office/powerpoint/2010/main" val="30149861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12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4399005" y="50427"/>
            <a:ext cx="19984995" cy="221307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847299" y="12902021"/>
            <a:ext cx="548544" cy="615549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D226FF-5433-F749-92D2-EBF9ACBDC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S. Prestemon         Integrated Project Team Meeting 3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1">
            <a:extLst>
              <a:ext uri="{FF2B5EF4-FFF2-40B4-BE49-F238E27FC236}">
                <a16:creationId xmlns:a16="http://schemas.microsoft.com/office/drawing/2014/main" id="{9C1FF5CC-DD7B-EA48-9EEA-CBA2AB304914}"/>
              </a:ext>
            </a:extLst>
          </p:cNvPr>
          <p:cNvSpPr/>
          <p:nvPr userDrawn="1"/>
        </p:nvSpPr>
        <p:spPr>
          <a:xfrm>
            <a:off x="43542" y="12623801"/>
            <a:ext cx="24340457" cy="107244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5555F-2535-DA45-A3F8-E4DC3AB8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2B235-36FF-A74E-9551-09783DCF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75634-6A51-4E47-9CB3-EFDB0E57D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0" y="12712700"/>
            <a:ext cx="1953491" cy="839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6D19-4C67-4E4D-B372-AB5467AD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3777" y="12795827"/>
            <a:ext cx="1372589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S. Prestemon         Integrated Project Team Meeting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A94FF-C450-0242-8C3C-BB96B744A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534910" y="12712700"/>
            <a:ext cx="1181594" cy="1003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aseline="0">
                <a:solidFill>
                  <a:schemeClr val="bg1"/>
                </a:solidFill>
              </a:defRPr>
            </a:lvl1pPr>
          </a:lstStyle>
          <a:p>
            <a:fld id="{695884B8-C86C-9247-916E-0E4ED69A0A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8" descr="Picture 48">
            <a:extLst>
              <a:ext uri="{FF2B5EF4-FFF2-40B4-BE49-F238E27FC236}">
                <a16:creationId xmlns:a16="http://schemas.microsoft.com/office/drawing/2014/main" id="{29EE123B-1D55-E245-8549-0122DED5529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01040" y="12468420"/>
            <a:ext cx="1540673" cy="1083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2C4D0F59-2F72-944A-9345-396467E451D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1079940" y="12712700"/>
            <a:ext cx="3304059" cy="8745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3280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B1D72-064E-C94B-B65E-321FD6ED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2B64F-1200-434A-8A8A-F50710DC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685D8-5A71-D84F-8D9A-7779298B4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FF9E-8F8A-8445-A30E-79307E23A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S. Prestemon         Integrated Project Team Meeting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8667B-DBFF-D94B-AD00-9F9727372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EB1E3-ED35-7C46-BAC0-188F46840D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20160714_001-2-Edit_blueppt.jpg" descr="20160714_001-2-Edit_blueppt.jpg">
            <a:extLst>
              <a:ext uri="{FF2B5EF4-FFF2-40B4-BE49-F238E27FC236}">
                <a16:creationId xmlns:a16="http://schemas.microsoft.com/office/drawing/2014/main" id="{31E222D3-5FFB-084E-99DA-CD048B1A4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170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CA8D518-0B41-A44A-8B8E-E1FDE6059D60}"/>
              </a:ext>
            </a:extLst>
          </p:cNvPr>
          <p:cNvSpPr txBox="1">
            <a:spLocks/>
          </p:cNvSpPr>
          <p:nvPr userDrawn="1"/>
        </p:nvSpPr>
        <p:spPr>
          <a:xfrm>
            <a:off x="3937627" y="11584611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4800" kern="1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4800" kern="1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4800" kern="1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4800" kern="1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4800" kern="1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24E15472-3A38-814E-A529-2AF84D1E9872}"/>
              </a:ext>
            </a:extLst>
          </p:cNvPr>
          <p:cNvSpPr/>
          <p:nvPr userDrawn="1"/>
        </p:nvSpPr>
        <p:spPr>
          <a:xfrm>
            <a:off x="-81705" y="4646674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10" name="image3.png" descr="image3.png">
            <a:extLst>
              <a:ext uri="{FF2B5EF4-FFF2-40B4-BE49-F238E27FC236}">
                <a16:creationId xmlns:a16="http://schemas.microsoft.com/office/drawing/2014/main" id="{1058753A-432D-7245-A2AC-240B45C50C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530"/>
            <a:ext cx="5684676" cy="204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3B5B79C6-5566-654B-A41E-B602697D88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017946" y="0"/>
            <a:ext cx="4361331" cy="11543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4963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oren Prestemon…"/>
          <p:cNvSpPr txBox="1">
            <a:spLocks noGrp="1"/>
          </p:cNvSpPr>
          <p:nvPr>
            <p:ph type="body" sz="quarter" idx="1"/>
          </p:nvPr>
        </p:nvSpPr>
        <p:spPr>
          <a:xfrm>
            <a:off x="0" y="9503229"/>
            <a:ext cx="24379277" cy="297833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0"/>
                  <a:lumMod val="76000"/>
                </a:schemeClr>
              </a:gs>
              <a:gs pos="33000">
                <a:schemeClr val="bg2">
                  <a:lumMod val="75000"/>
                  <a:alpha val="62000"/>
                </a:schemeClr>
              </a:gs>
              <a:gs pos="63000">
                <a:schemeClr val="bg1">
                  <a:lumMod val="65000"/>
                  <a:alpha val="68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>
                <a:solidFill>
                  <a:schemeClr val="bg1"/>
                </a:solidFill>
              </a:rPr>
              <a:t>Soren Prestemon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>
                <a:solidFill>
                  <a:schemeClr val="bg1"/>
                </a:solidFill>
              </a:rPr>
              <a:t>Director, US Magnet  Development  Program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>
                <a:solidFill>
                  <a:schemeClr val="bg1"/>
                </a:solidFill>
              </a:rPr>
              <a:t>Director, Berkeley Center for Magnet Technology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dirty="0">
                <a:solidFill>
                  <a:schemeClr val="bg1"/>
                </a:solidFill>
              </a:rPr>
              <a:t>Lawrence Berkeley National Laboratory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E5C7D5-CA4C-E14F-85AC-328CE2B0D82A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Integrated Project Team Meeting 4:</a:t>
            </a:r>
          </a:p>
          <a:p>
            <a:pPr marL="0" indent="0">
              <a:buNone/>
            </a:pPr>
            <a:r>
              <a:rPr lang="en-US" sz="4800" dirty="0"/>
              <a:t>Status update – Oversight Committee 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C8BC5F-A53C-EF40-9ECD-194B1DE1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F00DB-C2AF-B14C-BB69-2785C2DE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58CE9-EC79-5942-A900-BD9EDDBA0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IPT 3 notes, action items, and responses</a:t>
            </a:r>
          </a:p>
          <a:p>
            <a:endParaRPr lang="en-US" dirty="0"/>
          </a:p>
          <a:p>
            <a:r>
              <a:rPr lang="en-US" dirty="0"/>
              <a:t>Oversight Committee </a:t>
            </a:r>
          </a:p>
          <a:p>
            <a:pPr lvl="1"/>
            <a:r>
              <a:rPr lang="en-US" dirty="0"/>
              <a:t> Membership status</a:t>
            </a:r>
          </a:p>
          <a:p>
            <a:pPr lvl="1"/>
            <a:r>
              <a:rPr lang="en-US" dirty="0"/>
              <a:t> Roles and charge </a:t>
            </a:r>
          </a:p>
          <a:p>
            <a:pPr lvl="1"/>
            <a:r>
              <a:rPr lang="en-US" dirty="0"/>
              <a:t> Meeting scheduling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95B42B-096D-2340-B557-312924B7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2C27FC-E993-834F-8E5B-0353C7A2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</a:t>
            </a:r>
          </a:p>
        </p:txBody>
      </p:sp>
    </p:spTree>
    <p:extLst>
      <p:ext uri="{BB962C8B-B14F-4D97-AF65-F5344CB8AC3E}">
        <p14:creationId xmlns:p14="http://schemas.microsoft.com/office/powerpoint/2010/main" val="164350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27058-9FD3-A649-B755-F0E050D2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44600-27EE-5E45-8BB0-932B8FED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C6907-0FBE-844A-B5DF-582BB91B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D215E-3AB5-3A44-8BDC-E2950B719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16" y="2575943"/>
            <a:ext cx="22860000" cy="9061450"/>
          </a:xfrm>
        </p:spPr>
        <p:txBody>
          <a:bodyPr>
            <a:noAutofit/>
          </a:bodyPr>
          <a:lstStyle/>
          <a:p>
            <a:r>
              <a:rPr lang="en-US" sz="4000" dirty="0"/>
              <a:t>Attendees: </a:t>
            </a:r>
          </a:p>
          <a:p>
            <a:pPr lvl="1"/>
            <a:r>
              <a:rPr lang="en-US" sz="3600" dirty="0"/>
              <a:t>DOE: Barry Sullivan, Ken </a:t>
            </a:r>
            <a:r>
              <a:rPr lang="en-US" sz="3600" dirty="0" err="1"/>
              <a:t>Marken</a:t>
            </a:r>
            <a:endParaRPr lang="en-US" sz="3600" dirty="0"/>
          </a:p>
          <a:p>
            <a:pPr lvl="1"/>
            <a:r>
              <a:rPr lang="en-US" sz="3600" dirty="0"/>
              <a:t>LBNL: </a:t>
            </a:r>
            <a:r>
              <a:rPr lang="en-US" sz="3600" dirty="0" err="1"/>
              <a:t>GianLuca</a:t>
            </a:r>
            <a:r>
              <a:rPr lang="en-US" sz="3600" dirty="0"/>
              <a:t> </a:t>
            </a:r>
            <a:r>
              <a:rPr lang="en-US" sz="3600" dirty="0" err="1"/>
              <a:t>Sabbi</a:t>
            </a:r>
            <a:r>
              <a:rPr lang="en-US" sz="3600" dirty="0"/>
              <a:t>, Soren Prestemon</a:t>
            </a:r>
          </a:p>
          <a:p>
            <a:pPr lvl="1"/>
            <a:r>
              <a:rPr lang="en-US" sz="3600" dirty="0"/>
              <a:t>FNAL: George </a:t>
            </a:r>
            <a:r>
              <a:rPr lang="en-US" sz="3600" dirty="0" err="1"/>
              <a:t>Velev</a:t>
            </a:r>
            <a:endParaRPr lang="en-US" sz="3600" dirty="0"/>
          </a:p>
          <a:p>
            <a:pPr lvl="1"/>
            <a:endParaRPr lang="en-US" sz="3600" dirty="0"/>
          </a:p>
          <a:p>
            <a:r>
              <a:rPr lang="en-US" sz="4000" dirty="0"/>
              <a:t>Presentations (https://</a:t>
            </a:r>
            <a:r>
              <a:rPr lang="en-US" sz="4000" dirty="0" err="1"/>
              <a:t>conferences.lbl.gov</a:t>
            </a:r>
            <a:r>
              <a:rPr lang="en-US" sz="4000" dirty="0"/>
              <a:t>/event/358/; password IPT3): </a:t>
            </a:r>
          </a:p>
          <a:p>
            <a:endParaRPr lang="en-US" sz="4000" dirty="0"/>
          </a:p>
          <a:p>
            <a:r>
              <a:rPr lang="en-US" sz="4000" dirty="0"/>
              <a:t>Action items:</a:t>
            </a:r>
          </a:p>
          <a:p>
            <a:pPr lvl="1"/>
            <a:r>
              <a:rPr lang="en-US" sz="3600" dirty="0"/>
              <a:t> Prestemon 	</a:t>
            </a:r>
          </a:p>
          <a:p>
            <a:pPr lvl="2"/>
            <a:r>
              <a:rPr lang="en-US" sz="3200" dirty="0"/>
              <a:t>Finalize membership for Oversight Committee</a:t>
            </a:r>
          </a:p>
          <a:p>
            <a:pPr lvl="2"/>
            <a:r>
              <a:rPr lang="en-US" sz="3200" dirty="0"/>
              <a:t>Get concurrence from DOE HEP &amp; FES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err="1"/>
              <a:t>Sabbi</a:t>
            </a:r>
            <a:r>
              <a:rPr lang="en-US" sz="3600" dirty="0"/>
              <a:t>: hold conceptual design review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5C6F66-7E85-624E-8D90-CCFC6899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74" y="95250"/>
            <a:ext cx="22378133" cy="2176895"/>
          </a:xfrm>
        </p:spPr>
        <p:txBody>
          <a:bodyPr/>
          <a:lstStyle/>
          <a:p>
            <a:r>
              <a:rPr lang="en-US" dirty="0"/>
              <a:t>Review of IPT 3 meeting notes and action items</a:t>
            </a:r>
          </a:p>
        </p:txBody>
      </p:sp>
    </p:spTree>
    <p:extLst>
      <p:ext uri="{BB962C8B-B14F-4D97-AF65-F5344CB8AC3E}">
        <p14:creationId xmlns:p14="http://schemas.microsoft.com/office/powerpoint/2010/main" val="147140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BC09B-129A-E84F-990F-F650B41E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8EF5D-AEBF-6D47-BBDD-8AA0FD20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2D379-0DBB-EC47-B7E4-369209EB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0EB75-4FD5-9346-BB8A-D22EF97F48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9" y="2604869"/>
            <a:ext cx="18445065" cy="97008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Clear, consistent message being sent by us: </a:t>
            </a:r>
          </a:p>
          <a:p>
            <a:pPr lvl="1"/>
            <a:r>
              <a:rPr lang="en-US" dirty="0"/>
              <a:t>We are eager to collaborate - see strong benefits from expertise, capabilities, and interests</a:t>
            </a:r>
          </a:p>
          <a:p>
            <a:pPr lvl="1"/>
            <a:r>
              <a:rPr lang="en-US" dirty="0"/>
              <a:t>Collaboration must avoid integrating-in dependencies</a:t>
            </a:r>
          </a:p>
          <a:p>
            <a:pPr lvl="1"/>
            <a:r>
              <a:rPr lang="en-US" dirty="0"/>
              <a:t>Primary goals of collaboration are risk reduction, maintaining/improving schedule</a:t>
            </a:r>
          </a:p>
          <a:p>
            <a:pPr lvl="1"/>
            <a:endParaRPr lang="en-US" dirty="0"/>
          </a:p>
          <a:p>
            <a:r>
              <a:rPr lang="en-US" dirty="0"/>
              <a:t>Main collaborator CERN:</a:t>
            </a:r>
          </a:p>
          <a:p>
            <a:pPr lvl="1"/>
            <a:r>
              <a:rPr lang="en-US" dirty="0"/>
              <a:t>Very strong interest in pursuing a High Field Dipole for cable testing – “</a:t>
            </a:r>
            <a:r>
              <a:rPr lang="en-US" dirty="0" err="1"/>
              <a:t>HEPDipo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Strong advocacy from Luca </a:t>
            </a:r>
            <a:r>
              <a:rPr lang="en-US" dirty="0" err="1"/>
              <a:t>Bottura</a:t>
            </a:r>
            <a:r>
              <a:rPr lang="en-US" dirty="0"/>
              <a:t> and Gijs de </a:t>
            </a:r>
            <a:r>
              <a:rPr lang="en-US" dirty="0" err="1"/>
              <a:t>Rijk</a:t>
            </a:r>
            <a:endParaRPr lang="en-US" dirty="0"/>
          </a:p>
          <a:p>
            <a:pPr lvl="1"/>
            <a:r>
              <a:rPr lang="en-US" dirty="0"/>
              <a:t>Strong technical contributions from Douglas Martins Araujo (CERN Postdoc)</a:t>
            </a:r>
          </a:p>
          <a:p>
            <a:pPr lvl="1"/>
            <a:r>
              <a:rPr lang="en-US" dirty="0"/>
              <a:t>CERN has provided 3km of conductor for first cable samples</a:t>
            </a:r>
          </a:p>
          <a:p>
            <a:pPr lvl="1"/>
            <a:endParaRPr lang="en-US" dirty="0"/>
          </a:p>
          <a:p>
            <a:r>
              <a:rPr lang="en-US" dirty="0"/>
              <a:t>Also excellent interactions with SACLAY team involved in FRESCA-II</a:t>
            </a:r>
          </a:p>
          <a:p>
            <a:pPr lvl="1"/>
            <a:r>
              <a:rPr lang="en-US" dirty="0"/>
              <a:t>Held dedicated meeting with CERN and SACLAY May 14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  <a:p>
            <a:pPr lvl="1"/>
            <a:endParaRPr lang="en-US" dirty="0"/>
          </a:p>
          <a:p>
            <a:r>
              <a:rPr lang="en-US" dirty="0"/>
              <a:t>Conceptual Design Review was chaired by Helene Felice (CEA), and included Etienne </a:t>
            </a:r>
            <a:r>
              <a:rPr lang="en-US" dirty="0" err="1"/>
              <a:t>Rochepault</a:t>
            </a:r>
            <a:r>
              <a:rPr lang="en-US" dirty="0"/>
              <a:t> (CEA), Susana </a:t>
            </a:r>
            <a:r>
              <a:rPr lang="en-US" dirty="0" err="1"/>
              <a:t>Izquierdo</a:t>
            </a:r>
            <a:r>
              <a:rPr lang="en-US" dirty="0"/>
              <a:t> Bermudez (CERN), as well as “our own” Giorgio Ambrosio (FNAL) and Lance Cooley (ASC/NHMFL)</a:t>
            </a:r>
          </a:p>
          <a:p>
            <a:endParaRPr lang="en-US" dirty="0"/>
          </a:p>
          <a:p>
            <a:r>
              <a:rPr lang="en-US" dirty="0"/>
              <a:t>Regular integration meetings are now held between LBNL and FNAL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BF4D6E-3732-9840-8905-9DF7C893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is developing well</a:t>
            </a:r>
          </a:p>
        </p:txBody>
      </p:sp>
    </p:spTree>
    <p:extLst>
      <p:ext uri="{BB962C8B-B14F-4D97-AF65-F5344CB8AC3E}">
        <p14:creationId xmlns:p14="http://schemas.microsoft.com/office/powerpoint/2010/main" val="80977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6EF46-A340-3F42-82DD-3EF36AAB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B48D1-505E-D84C-A60B-7BBDE52E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BE2A6-D04E-3546-8E12-5F0F1E57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47C4D6-F4FD-2F46-BD3E-01CD467D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Candidates for Oversight Committee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E203CB-D643-CE4A-99E6-103FFAD7A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342512"/>
              </p:ext>
            </p:extLst>
          </p:nvPr>
        </p:nvGraphicFramePr>
        <p:xfrm>
          <a:off x="10501747" y="2360070"/>
          <a:ext cx="11637817" cy="99372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67630">
                  <a:extLst>
                    <a:ext uri="{9D8B030D-6E8A-4147-A177-3AD203B41FA5}">
                      <a16:colId xmlns:a16="http://schemas.microsoft.com/office/drawing/2014/main" val="342416749"/>
                    </a:ext>
                  </a:extLst>
                </a:gridCol>
                <a:gridCol w="1980295">
                  <a:extLst>
                    <a:ext uri="{9D8B030D-6E8A-4147-A177-3AD203B41FA5}">
                      <a16:colId xmlns:a16="http://schemas.microsoft.com/office/drawing/2014/main" val="2275609656"/>
                    </a:ext>
                  </a:extLst>
                </a:gridCol>
                <a:gridCol w="2227831">
                  <a:extLst>
                    <a:ext uri="{9D8B030D-6E8A-4147-A177-3AD203B41FA5}">
                      <a16:colId xmlns:a16="http://schemas.microsoft.com/office/drawing/2014/main" val="437806858"/>
                    </a:ext>
                  </a:extLst>
                </a:gridCol>
                <a:gridCol w="2362061">
                  <a:extLst>
                    <a:ext uri="{9D8B030D-6E8A-4147-A177-3AD203B41FA5}">
                      <a16:colId xmlns:a16="http://schemas.microsoft.com/office/drawing/2014/main" val="3376918742"/>
                    </a:ext>
                  </a:extLst>
                </a:gridCol>
              </a:tblGrid>
              <a:tr h="1242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Candidate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Facility experience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Magnet expert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User experience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3673290"/>
                  </a:ext>
                </a:extLst>
              </a:tr>
              <a:tr h="621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Joe </a:t>
                      </a:r>
                      <a:r>
                        <a:rPr lang="en-US" sz="2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Minervini</a:t>
                      </a:r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(MIT, retired)*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✔︎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9037899"/>
                  </a:ext>
                </a:extLst>
              </a:tr>
              <a:tr h="621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Peter Titus (PPPL)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9972727"/>
                  </a:ext>
                </a:extLst>
              </a:tr>
              <a:tr h="621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Nicolai Martovetsky (ITER/LLNL)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337762"/>
                  </a:ext>
                </a:extLst>
              </a:tr>
              <a:tr h="621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Luca Bottura (CERN)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919969"/>
                  </a:ext>
                </a:extLst>
              </a:tr>
              <a:tr h="621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Luisa Chiesa (Tuft)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082531"/>
                  </a:ext>
                </a:extLst>
              </a:tr>
              <a:tr h="621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David Larbalestier (FSU)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7038558"/>
                  </a:ext>
                </a:extLst>
              </a:tr>
              <a:tr h="621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Mark Bird (NHMFL)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01028"/>
                  </a:ext>
                </a:extLst>
              </a:tr>
              <a:tr h="621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Antonio Fasoli (EPFL)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199917"/>
                  </a:ext>
                </a:extLst>
              </a:tr>
              <a:tr h="621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Steve </a:t>
                      </a:r>
                      <a:r>
                        <a:rPr lang="en-US" sz="2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Gourlay</a:t>
                      </a:r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(LBNL, retired)*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154292"/>
                  </a:ext>
                </a:extLst>
              </a:tr>
              <a:tr h="621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Danko van der Laan (ACT)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686159"/>
                  </a:ext>
                </a:extLst>
              </a:tr>
              <a:tr h="621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Ruben Cargagno  (FNAL)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416446"/>
                  </a:ext>
                </a:extLst>
              </a:tr>
              <a:tr h="621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Vittorio Parma (CERN)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398663"/>
                  </a:ext>
                </a:extLst>
              </a:tr>
              <a:tr h="621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Neil Mitchell (ITER)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790335"/>
                  </a:ext>
                </a:extLst>
              </a:tr>
              <a:tr h="621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Cesar Luongo (ITER)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✔︎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✔︎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37314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A054517-6094-664A-9BDF-093B575ECD14}"/>
              </a:ext>
            </a:extLst>
          </p:cNvPr>
          <p:cNvSpPr/>
          <p:nvPr/>
        </p:nvSpPr>
        <p:spPr>
          <a:xfrm>
            <a:off x="323146" y="3318570"/>
            <a:ext cx="89212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Charge [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last IPT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guidance and oversight for the overall facility development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 user interests in facility plans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project team guidance on technical progress and issues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feedback to sponsor on project team performance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0871033-CA96-8F40-8F46-CC259BA69AE2}"/>
              </a:ext>
            </a:extLst>
          </p:cNvPr>
          <p:cNvSpPr/>
          <p:nvPr/>
        </p:nvSpPr>
        <p:spPr>
          <a:xfrm>
            <a:off x="9580339" y="3689349"/>
            <a:ext cx="858983" cy="360218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F6D14DC-6A0C-4B44-81B0-CB5DA2BF854A}"/>
              </a:ext>
            </a:extLst>
          </p:cNvPr>
          <p:cNvSpPr/>
          <p:nvPr/>
        </p:nvSpPr>
        <p:spPr>
          <a:xfrm>
            <a:off x="9537959" y="6134677"/>
            <a:ext cx="858983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28B0B0C1-6D2C-0A49-A4C6-05E3F03B8283}"/>
              </a:ext>
            </a:extLst>
          </p:cNvPr>
          <p:cNvSpPr/>
          <p:nvPr/>
        </p:nvSpPr>
        <p:spPr>
          <a:xfrm>
            <a:off x="9433154" y="8631510"/>
            <a:ext cx="858983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D71B3A67-C5C0-9343-8B2C-84CD4A2FF2B9}"/>
              </a:ext>
            </a:extLst>
          </p:cNvPr>
          <p:cNvSpPr/>
          <p:nvPr/>
        </p:nvSpPr>
        <p:spPr>
          <a:xfrm>
            <a:off x="9438369" y="9240983"/>
            <a:ext cx="858983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2C1C0B9-C0ED-6144-AAEB-B07F318DE095}"/>
              </a:ext>
            </a:extLst>
          </p:cNvPr>
          <p:cNvSpPr/>
          <p:nvPr/>
        </p:nvSpPr>
        <p:spPr>
          <a:xfrm>
            <a:off x="9438370" y="9872518"/>
            <a:ext cx="858983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FE471B77-62B5-A740-B734-3AC2E5335284}"/>
              </a:ext>
            </a:extLst>
          </p:cNvPr>
          <p:cNvSpPr/>
          <p:nvPr/>
        </p:nvSpPr>
        <p:spPr>
          <a:xfrm>
            <a:off x="9530136" y="5513260"/>
            <a:ext cx="858983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7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6525C-12C5-B340-9447-288B515F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49D0B-12AD-8046-9EED-02D6BE12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D2570-DC2D-7C47-86C0-F1F32920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1C291-7DDB-8B48-8753-FF9462EEB5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982" y="3007893"/>
            <a:ext cx="22860000" cy="958281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provided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Sullivan a preferred list of candidate names: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Minervini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(Chair)					✓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Gourlay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(Co-chair / Backup)		✓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contacted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Luisa Chiesa							✓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der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✓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Ruben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Carcagno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✓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Nicolai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Martovetsky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✓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Joe has agreed to serve as chair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 has agreed to serve as backup (this helped convince Joe…)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16FEEA-5791-7C4A-BD78-4FAAAD35D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on setting up an Oversight Committee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F2D3F-7F38-6344-BB87-D33EDAF79F4F}"/>
              </a:ext>
            </a:extLst>
          </p:cNvPr>
          <p:cNvSpPr/>
          <p:nvPr/>
        </p:nvSpPr>
        <p:spPr>
          <a:xfrm>
            <a:off x="12956811" y="3639312"/>
            <a:ext cx="7461504" cy="1243584"/>
          </a:xfrm>
          <a:prstGeom prst="rect">
            <a:avLst/>
          </a:prstGeom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Management, HEP&amp;FES community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C540C7-CC8E-7C4C-9242-DBD50E8324A5}"/>
              </a:ext>
            </a:extLst>
          </p:cNvPr>
          <p:cNvSpPr/>
          <p:nvPr/>
        </p:nvSpPr>
        <p:spPr>
          <a:xfrm>
            <a:off x="12956811" y="4863947"/>
            <a:ext cx="7461504" cy="726121"/>
          </a:xfrm>
          <a:prstGeom prst="rect">
            <a:avLst/>
          </a:prstGeom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International collaboration; technical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50A944-5EBA-E345-9601-6D7FB0C074AC}"/>
              </a:ext>
            </a:extLst>
          </p:cNvPr>
          <p:cNvSpPr/>
          <p:nvPr/>
        </p:nvSpPr>
        <p:spPr>
          <a:xfrm>
            <a:off x="12956811" y="5561492"/>
            <a:ext cx="7461504" cy="1267932"/>
          </a:xfrm>
          <a:prstGeom prst="rect">
            <a:avLst/>
          </a:prstGeom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community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B6794C-A35C-4E46-9EAA-AA1EA0809C32}"/>
              </a:ext>
            </a:extLst>
          </p:cNvPr>
          <p:cNvSpPr/>
          <p:nvPr/>
        </p:nvSpPr>
        <p:spPr>
          <a:xfrm>
            <a:off x="12956811" y="6757208"/>
            <a:ext cx="7461504" cy="586569"/>
          </a:xfrm>
          <a:prstGeom prst="rect">
            <a:avLst/>
          </a:prstGeom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Facility planning; FNAL operations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EE3ABD-3E07-B748-B334-DC02F9BFAF36}"/>
              </a:ext>
            </a:extLst>
          </p:cNvPr>
          <p:cNvSpPr/>
          <p:nvPr/>
        </p:nvSpPr>
        <p:spPr>
          <a:xfrm>
            <a:off x="12956811" y="7283301"/>
            <a:ext cx="7461504" cy="586569"/>
          </a:xfrm>
          <a:prstGeom prst="rect">
            <a:avLst/>
          </a:prstGeom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Technical expertise</a:t>
            </a:r>
          </a:p>
        </p:txBody>
      </p:sp>
    </p:spTree>
    <p:extLst>
      <p:ext uri="{BB962C8B-B14F-4D97-AF65-F5344CB8AC3E}">
        <p14:creationId xmlns:p14="http://schemas.microsoft.com/office/powerpoint/2010/main" val="356217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D19F5-FB8F-DD4C-8F2E-151D5234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F5246-1D60-5F41-895D-85ABD7A8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300B2-54C1-2848-80FD-F786F54B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1DC85-C7E6-E742-9E21-44E4745CE1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132" y="2660072"/>
            <a:ext cx="22860000" cy="96647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Role of the Oversight Committee (OC):</a:t>
            </a:r>
          </a:p>
          <a:p>
            <a:pPr lvl="1"/>
            <a:r>
              <a:rPr lang="en-US" dirty="0"/>
              <a:t>Represent user interests in facility plans</a:t>
            </a:r>
          </a:p>
          <a:p>
            <a:pPr lvl="1"/>
            <a:r>
              <a:rPr lang="en-US" dirty="0"/>
              <a:t>Provide guidance and oversight for the overall facility development</a:t>
            </a:r>
          </a:p>
          <a:p>
            <a:pPr lvl="1"/>
            <a:r>
              <a:rPr lang="en-US" dirty="0"/>
              <a:t>Provide feedback on performance goals, overall design, and its implementation</a:t>
            </a:r>
          </a:p>
          <a:p>
            <a:pPr lvl="1"/>
            <a:r>
              <a:rPr lang="en-US" dirty="0"/>
              <a:t>Provide advice to the project management in terms of:</a:t>
            </a:r>
          </a:p>
          <a:p>
            <a:pPr lvl="2"/>
            <a:r>
              <a:rPr lang="en-US" dirty="0"/>
              <a:t>Responsiveness to community needs</a:t>
            </a:r>
          </a:p>
          <a:p>
            <a:pPr lvl="2"/>
            <a:r>
              <a:rPr lang="en-US" dirty="0"/>
              <a:t>Coordination and integration of efforts between magnet and facility</a:t>
            </a:r>
          </a:p>
          <a:p>
            <a:pPr lvl="2"/>
            <a:r>
              <a:rPr lang="en-US" dirty="0"/>
              <a:t>Balance of project risk and cost &amp; schedule</a:t>
            </a:r>
          </a:p>
          <a:p>
            <a:pPr lvl="1"/>
            <a:r>
              <a:rPr lang="en-US" dirty="0"/>
              <a:t>Provide guidance on:</a:t>
            </a:r>
          </a:p>
          <a:p>
            <a:pPr lvl="2"/>
            <a:r>
              <a:rPr lang="en-US" dirty="0"/>
              <a:t>Facility operational structure and user needs</a:t>
            </a:r>
          </a:p>
          <a:p>
            <a:pPr lvl="2"/>
            <a:r>
              <a:rPr lang="en-US" dirty="0"/>
              <a:t>collaboration and coordination with other laboratories</a:t>
            </a:r>
          </a:p>
          <a:p>
            <a:pPr lvl="1"/>
            <a:r>
              <a:rPr lang="en-US" dirty="0"/>
              <a:t>Provide feedback to sponsors on project team performance</a:t>
            </a:r>
          </a:p>
          <a:p>
            <a:pPr lvl="1"/>
            <a:endParaRPr lang="en-US" dirty="0"/>
          </a:p>
          <a:p>
            <a:r>
              <a:rPr lang="en-US" dirty="0"/>
              <a:t>Process:</a:t>
            </a:r>
          </a:p>
          <a:p>
            <a:pPr lvl="1"/>
            <a:r>
              <a:rPr lang="en-US" dirty="0"/>
              <a:t>Meet (virtually) twice a year</a:t>
            </a:r>
          </a:p>
          <a:p>
            <a:pPr lvl="2"/>
            <a:r>
              <a:rPr lang="en-US" dirty="0"/>
              <a:t>If possible, one meeting per year will be in-person</a:t>
            </a:r>
          </a:p>
          <a:p>
            <a:pPr lvl="1"/>
            <a:r>
              <a:rPr lang="en-US" dirty="0"/>
              <a:t>A charge will be drafted for each meeting to provide focus for the committee</a:t>
            </a:r>
          </a:p>
          <a:p>
            <a:pPr lvl="2"/>
            <a:r>
              <a:rPr lang="en-US" dirty="0"/>
              <a:t>The charge will be discussed with the OC chair and DOE in advance of the meeting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B708D8B-CB94-2645-9BBA-480BD3EE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to the Oversight Committee –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71101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E95A3-035D-5045-8D53-46FE138D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0D7A8-17EE-C14A-838E-B69C438F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49B5A-280E-C941-A662-4B4F108B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7C466-0003-7940-B75A-6AF2A19CE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C2DB1F-88B9-FF44-9011-3285B851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87874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9E593-6438-084A-82F3-68874C8D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6/8/20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E0A89-C91E-D24A-B7A6-ABA9B14F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Integrated Project Team Meeting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13F84-875D-C345-AAA4-80F80A5B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D4D6F-489B-3446-B754-A9E6A679CB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594" y="2825388"/>
            <a:ext cx="11996406" cy="9061450"/>
          </a:xfrm>
        </p:spPr>
        <p:txBody>
          <a:bodyPr/>
          <a:lstStyle/>
          <a:p>
            <a:r>
              <a:rPr lang="en-US" dirty="0"/>
              <a:t>FES and HEP began discussions on US options for an HTS Cable Test Facility</a:t>
            </a:r>
          </a:p>
          <a:p>
            <a:pPr lvl="1"/>
            <a:r>
              <a:rPr lang="en-US" dirty="0"/>
              <a:t>Join with PSI and CERN for an EDIPO replacement, or</a:t>
            </a:r>
          </a:p>
          <a:p>
            <a:pPr lvl="1"/>
            <a:r>
              <a:rPr lang="en-US" dirty="0"/>
              <a:t>Build a facility in the US</a:t>
            </a:r>
          </a:p>
          <a:p>
            <a:r>
              <a:rPr lang="en-US" dirty="0"/>
              <a:t>FES requested SP (aided by Joe </a:t>
            </a:r>
            <a:r>
              <a:rPr lang="en-US" dirty="0" err="1"/>
              <a:t>Minervini</a:t>
            </a:r>
            <a:r>
              <a:rPr lang="en-US" dirty="0"/>
              <a:t>) perform a stakeholder survey to develop specifications – completed July 2018</a:t>
            </a:r>
          </a:p>
          <a:p>
            <a:r>
              <a:rPr lang="en-US" dirty="0"/>
              <a:t>FES requested SP, GLS and GV provide a cost and schedule evaluation – completed Oct. 2018</a:t>
            </a:r>
          </a:p>
          <a:p>
            <a:r>
              <a:rPr lang="en-US" dirty="0"/>
              <a:t>DOE HEP and FES agree to fund a facility in the US, to be located at FNAL</a:t>
            </a:r>
          </a:p>
          <a:p>
            <a:pPr lvl="1"/>
            <a:r>
              <a:rPr lang="en-US" dirty="0"/>
              <a:t>MOU signed November 12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3829F5-B17B-7644-B3EF-A88D49F8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A349A-D052-1640-849C-710700EE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4927" y="2245251"/>
            <a:ext cx="6350000" cy="741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AF0238-4078-A145-8123-7ED349F75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920" y="3547215"/>
            <a:ext cx="5343361" cy="7561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ACC24F-B1E2-A547-93B8-F8E24AAA7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7849" y="4693374"/>
            <a:ext cx="6210043" cy="81024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457200" dist="292100" dir="2940000" sx="98000" sy="98000" algn="ctr" rotWithShape="0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51508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40741</TotalTime>
  <Words>921</Words>
  <Application>Microsoft Macintosh PowerPoint</Application>
  <PresentationFormat>Custom</PresentationFormat>
  <Paragraphs>180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Franklin Gothic Book</vt:lpstr>
      <vt:lpstr>Gill Sans</vt:lpstr>
      <vt:lpstr>Libre Franklin</vt:lpstr>
      <vt:lpstr>Lucida Grande</vt:lpstr>
      <vt:lpstr>Noto Sans Symbols</vt:lpstr>
      <vt:lpstr>Symbol</vt:lpstr>
      <vt:lpstr>Thonburi</vt:lpstr>
      <vt:lpstr>Times New Roman</vt:lpstr>
      <vt:lpstr>Wingdings</vt:lpstr>
      <vt:lpstr>Zapf Dingbats</vt:lpstr>
      <vt:lpstr>1_Custom Design</vt:lpstr>
      <vt:lpstr>Custom Design</vt:lpstr>
      <vt:lpstr>PowerPoint Presentation</vt:lpstr>
      <vt:lpstr>Outline</vt:lpstr>
      <vt:lpstr>Review of IPT 3 meeting notes and action items</vt:lpstr>
      <vt:lpstr>Collaboration is developing well</vt:lpstr>
      <vt:lpstr>Candidates for Oversight Committee</vt:lpstr>
      <vt:lpstr>Progress on setting up an Oversight Committee</vt:lpstr>
      <vt:lpstr>Charge to the Oversight Committee – for discussion</vt:lpstr>
      <vt:lpstr>Backup slides</vt:lpstr>
      <vt:lpstr>Background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Soren Prestemon</cp:lastModifiedBy>
  <cp:revision>264</cp:revision>
  <dcterms:modified xsi:type="dcterms:W3CDTF">2020-09-15T16:46:56Z</dcterms:modified>
</cp:coreProperties>
</file>