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922" r:id="rId4"/>
    <p:sldId id="268" r:id="rId5"/>
    <p:sldId id="868" r:id="rId6"/>
    <p:sldId id="869" r:id="rId7"/>
    <p:sldId id="267" r:id="rId8"/>
    <p:sldId id="269" r:id="rId9"/>
    <p:sldId id="270" r:id="rId10"/>
    <p:sldId id="870" r:id="rId11"/>
    <p:sldId id="923" r:id="rId12"/>
    <p:sldId id="871" r:id="rId13"/>
    <p:sldId id="259" r:id="rId14"/>
    <p:sldId id="260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>
        <p:scale>
          <a:sx n="106" d="100"/>
          <a:sy n="106" d="100"/>
        </p:scale>
        <p:origin x="13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7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"/>
          <p:cNvGrpSpPr/>
          <p:nvPr/>
        </p:nvGrpSpPr>
        <p:grpSpPr>
          <a:xfrm>
            <a:off x="-211627" y="-142629"/>
            <a:ext cx="12597296" cy="7137993"/>
            <a:chOff x="0" y="0"/>
            <a:chExt cx="12597294" cy="7137992"/>
          </a:xfrm>
        </p:grpSpPr>
        <p:grpSp>
          <p:nvGrpSpPr>
            <p:cNvPr id="67" name="Group 10"/>
            <p:cNvGrpSpPr/>
            <p:nvPr/>
          </p:nvGrpSpPr>
          <p:grpSpPr>
            <a:xfrm>
              <a:off x="835367" y="7015877"/>
              <a:ext cx="10957156" cy="122116"/>
              <a:chOff x="0" y="0"/>
              <a:chExt cx="10957155" cy="122115"/>
            </a:xfrm>
          </p:grpSpPr>
          <p:sp>
            <p:nvSpPr>
              <p:cNvPr id="59" name="Straight Connector 38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Straight Connector 39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 40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61" name="Straight Connector 4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Straight Connector 4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 41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64" name="Straight Connector 42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Straight Connector 43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 11"/>
            <p:cNvGrpSpPr/>
            <p:nvPr/>
          </p:nvGrpSpPr>
          <p:grpSpPr>
            <a:xfrm>
              <a:off x="835367" y="0"/>
              <a:ext cx="10957156" cy="122116"/>
              <a:chOff x="0" y="0"/>
              <a:chExt cx="10957155" cy="122115"/>
            </a:xfrm>
          </p:grpSpPr>
          <p:sp>
            <p:nvSpPr>
              <p:cNvPr id="68" name="Straight Connector 30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Straight Connector 31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 32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70" name="Straight Connector 36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Straight Connector 37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 33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73" name="Straight Connector 3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Straight Connector 3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 12"/>
            <p:cNvGrpSpPr/>
            <p:nvPr/>
          </p:nvGrpSpPr>
          <p:grpSpPr>
            <a:xfrm>
              <a:off x="0" y="1285059"/>
              <a:ext cx="163456" cy="5029135"/>
              <a:chOff x="0" y="0"/>
              <a:chExt cx="163455" cy="5029134"/>
            </a:xfrm>
          </p:grpSpPr>
          <p:sp>
            <p:nvSpPr>
              <p:cNvPr id="77" name="Straight Connector 24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Straight Connector 25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Straight Connector 26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Straight Connector 27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Straight Connector 28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Straight Connector 54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 13"/>
            <p:cNvGrpSpPr/>
            <p:nvPr/>
          </p:nvGrpSpPr>
          <p:grpSpPr>
            <a:xfrm>
              <a:off x="12433839" y="1285059"/>
              <a:ext cx="163456" cy="5029135"/>
              <a:chOff x="0" y="0"/>
              <a:chExt cx="163455" cy="5029134"/>
            </a:xfrm>
          </p:grpSpPr>
          <p:sp>
            <p:nvSpPr>
              <p:cNvPr id="84" name="Straight Connector 16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Straight Connector 17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Straight Connector 18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Straight Connector 19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Straight Connector 20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Straight Connector 56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90897" y="6393669"/>
            <a:ext cx="245404" cy="2269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9"/>
          <p:cNvGrpSpPr/>
          <p:nvPr/>
        </p:nvGrpSpPr>
        <p:grpSpPr>
          <a:xfrm>
            <a:off x="-211627" y="-142629"/>
            <a:ext cx="12597296" cy="7137993"/>
            <a:chOff x="0" y="0"/>
            <a:chExt cx="12597294" cy="7137992"/>
          </a:xfrm>
        </p:grpSpPr>
        <p:grpSp>
          <p:nvGrpSpPr>
            <p:cNvPr id="161" name="Group 10"/>
            <p:cNvGrpSpPr/>
            <p:nvPr/>
          </p:nvGrpSpPr>
          <p:grpSpPr>
            <a:xfrm>
              <a:off x="835367" y="7015877"/>
              <a:ext cx="10957156" cy="122116"/>
              <a:chOff x="0" y="0"/>
              <a:chExt cx="10957155" cy="122115"/>
            </a:xfrm>
          </p:grpSpPr>
          <p:sp>
            <p:nvSpPr>
              <p:cNvPr id="153" name="Straight Connector 38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Straight Connector 39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57" name="Group 40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55" name="Straight Connector 4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" name="Straight Connector 4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60" name="Group 41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58" name="Straight Connector 42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" name="Straight Connector 43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0" name="Group 11"/>
            <p:cNvGrpSpPr/>
            <p:nvPr/>
          </p:nvGrpSpPr>
          <p:grpSpPr>
            <a:xfrm>
              <a:off x="835367" y="0"/>
              <a:ext cx="10957156" cy="122116"/>
              <a:chOff x="0" y="0"/>
              <a:chExt cx="10957155" cy="122115"/>
            </a:xfrm>
          </p:grpSpPr>
          <p:sp>
            <p:nvSpPr>
              <p:cNvPr id="162" name="Straight Connector 30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Straight Connector 31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66" name="Group 32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64" name="Straight Connector 36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5" name="Straight Connector 37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69" name="Group 33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67" name="Straight Connector 3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8" name="Straight Connector 3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7" name="Group 12"/>
            <p:cNvGrpSpPr/>
            <p:nvPr/>
          </p:nvGrpSpPr>
          <p:grpSpPr>
            <a:xfrm>
              <a:off x="0" y="1285059"/>
              <a:ext cx="163456" cy="5029135"/>
              <a:chOff x="0" y="0"/>
              <a:chExt cx="163455" cy="5029134"/>
            </a:xfrm>
          </p:grpSpPr>
          <p:sp>
            <p:nvSpPr>
              <p:cNvPr id="171" name="Straight Connector 24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Straight Connector 25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Straight Connector 26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Straight Connector 27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Straight Connector 28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Straight Connector 54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4" name="Group 13"/>
            <p:cNvGrpSpPr/>
            <p:nvPr/>
          </p:nvGrpSpPr>
          <p:grpSpPr>
            <a:xfrm>
              <a:off x="12433839" y="1285059"/>
              <a:ext cx="163456" cy="5029135"/>
              <a:chOff x="0" y="0"/>
              <a:chExt cx="163455" cy="5029134"/>
            </a:xfrm>
          </p:grpSpPr>
          <p:sp>
            <p:nvSpPr>
              <p:cNvPr id="178" name="Straight Connector 16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Straight Connector 17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Straight Connector 18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Straight Connector 19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Straight Connector 20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Straight Connector 56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86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 2"/>
          <p:cNvSpPr/>
          <p:nvPr/>
        </p:nvSpPr>
        <p:spPr>
          <a:xfrm>
            <a:off x="0" y="1"/>
            <a:ext cx="12192000" cy="85566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39999"/>
              </a:srgbClr>
            </a:outerShdw>
          </a:effectLst>
        </p:spPr>
        <p:txBody>
          <a:bodyPr lIns="45719" rIns="45719"/>
          <a:lstStyle/>
          <a:p>
            <a:pPr defTabSz="91281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0" y="12578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6297" y="6461223"/>
            <a:ext cx="245403" cy="2269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88" y="6387157"/>
            <a:ext cx="1292658" cy="41968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CFFE8FF-2B72-42E7-A3C2-B3A6AEB52B46}" type="datetime1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6075" y="6384052"/>
            <a:ext cx="249425" cy="246221"/>
          </a:xfrm>
        </p:spPr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1524000"/>
            <a:ext cx="10515600" cy="4530725"/>
          </a:xfrm>
        </p:spPr>
        <p:txBody>
          <a:bodyPr lIns="182880" rIns="182880">
            <a:normAutofit/>
          </a:bodyPr>
          <a:lstStyle>
            <a:lvl1pPr marL="270000" indent="-270000">
              <a:defRPr sz="3000"/>
            </a:lvl1pPr>
            <a:lvl2pPr marL="540000" indent="-360000">
              <a:buFont typeface="Courier New" panose="02070309020205020404" pitchFamily="49" charset="0"/>
              <a:buChar char="o"/>
              <a:defRPr sz="2400"/>
            </a:lvl2pPr>
            <a:lvl3pPr marL="900000" indent="-360000">
              <a:buFont typeface="Wingdings" pitchFamily="2" charset="2"/>
              <a:buChar char="Ø"/>
              <a:defRPr sz="2200"/>
            </a:lvl3pPr>
            <a:lvl4pPr marL="1170000" indent="-270000">
              <a:buFont typeface="Wingdings" pitchFamily="2" charset="2"/>
              <a:buChar char="ü"/>
              <a:defRPr sz="1800"/>
            </a:lvl4pPr>
            <a:lvl5pPr marL="1620000" indent="-270000">
              <a:defRPr sz="14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2100" y="-2887"/>
            <a:ext cx="12187800" cy="1138959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22854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22370"/>
            <a:ext cx="11880000" cy="1088448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88" y="6387157"/>
            <a:ext cx="1292658" cy="41968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CFFE8FF-2B72-42E7-A3C2-B3A6AEB52B46}" type="datetime1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6075" y="6384052"/>
            <a:ext cx="249425" cy="246221"/>
          </a:xfrm>
        </p:spPr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1524000"/>
            <a:ext cx="10515600" cy="4530725"/>
          </a:xfrm>
        </p:spPr>
        <p:txBody>
          <a:bodyPr lIns="182880" rIns="182880">
            <a:normAutofit/>
          </a:bodyPr>
          <a:lstStyle>
            <a:lvl1pPr marL="270000" indent="-270000">
              <a:defRPr sz="3000"/>
            </a:lvl1pPr>
            <a:lvl2pPr marL="540000" indent="-360000">
              <a:buFont typeface="Courier New" panose="02070309020205020404" pitchFamily="49" charset="0"/>
              <a:buChar char="o"/>
              <a:defRPr sz="2400"/>
            </a:lvl2pPr>
            <a:lvl3pPr marL="900000" indent="-360000">
              <a:buFont typeface="Wingdings" pitchFamily="2" charset="2"/>
              <a:buChar char="Ø"/>
              <a:defRPr sz="2200"/>
            </a:lvl3pPr>
            <a:lvl4pPr marL="1170000" indent="-270000">
              <a:buFont typeface="Wingdings" pitchFamily="2" charset="2"/>
              <a:buChar char="ü"/>
              <a:defRPr sz="1800"/>
            </a:lvl4pPr>
            <a:lvl5pPr marL="1620000" indent="-270000">
              <a:defRPr sz="14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2100" y="-2887"/>
            <a:ext cx="12187800" cy="1138959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22854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22370"/>
            <a:ext cx="11880000" cy="1088448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7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t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9"/>
          <p:cNvGrpSpPr/>
          <p:nvPr/>
        </p:nvGrpSpPr>
        <p:grpSpPr>
          <a:xfrm>
            <a:off x="-211627" y="-142629"/>
            <a:ext cx="12597296" cy="7137993"/>
            <a:chOff x="0" y="0"/>
            <a:chExt cx="12597294" cy="7137992"/>
          </a:xfrm>
        </p:grpSpPr>
        <p:grpSp>
          <p:nvGrpSpPr>
            <p:cNvPr id="10" name="Group 10"/>
            <p:cNvGrpSpPr/>
            <p:nvPr/>
          </p:nvGrpSpPr>
          <p:grpSpPr>
            <a:xfrm>
              <a:off x="835367" y="7015877"/>
              <a:ext cx="10957156" cy="122116"/>
              <a:chOff x="0" y="0"/>
              <a:chExt cx="10957155" cy="122115"/>
            </a:xfrm>
          </p:grpSpPr>
          <p:sp>
            <p:nvSpPr>
              <p:cNvPr id="2" name="Straight Connector 38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" name="Straight Connector 39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" name="Group 40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4" name="Straight Connector 4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" name="Straight Connector 4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" name="Group 41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7" name="Straight Connector 42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" name="Straight Connector 43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9" name="Group 11"/>
            <p:cNvGrpSpPr/>
            <p:nvPr/>
          </p:nvGrpSpPr>
          <p:grpSpPr>
            <a:xfrm>
              <a:off x="835367" y="0"/>
              <a:ext cx="10957156" cy="122116"/>
              <a:chOff x="0" y="0"/>
              <a:chExt cx="10957155" cy="122115"/>
            </a:xfrm>
          </p:grpSpPr>
          <p:sp>
            <p:nvSpPr>
              <p:cNvPr id="11" name="Straight Connector 30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traight Connector 31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5" name="Group 32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3" name="Straight Connector 36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" name="Straight Connector 37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" name="Group 33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6" name="Straight Connector 3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Straight Connector 3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12"/>
            <p:cNvGrpSpPr/>
            <p:nvPr/>
          </p:nvGrpSpPr>
          <p:grpSpPr>
            <a:xfrm>
              <a:off x="0" y="1285059"/>
              <a:ext cx="163456" cy="5029135"/>
              <a:chOff x="0" y="0"/>
              <a:chExt cx="163455" cy="5029134"/>
            </a:xfrm>
          </p:grpSpPr>
          <p:sp>
            <p:nvSpPr>
              <p:cNvPr id="20" name="Straight Connector 24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traight Connector 25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traight Connector 26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traight Connector 27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traight Connector 28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traight Connector 54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" name="Group 13"/>
            <p:cNvGrpSpPr/>
            <p:nvPr/>
          </p:nvGrpSpPr>
          <p:grpSpPr>
            <a:xfrm>
              <a:off x="12433839" y="1285059"/>
              <a:ext cx="163456" cy="5029135"/>
              <a:chOff x="0" y="0"/>
              <a:chExt cx="163455" cy="5029134"/>
            </a:xfrm>
          </p:grpSpPr>
          <p:sp>
            <p:nvSpPr>
              <p:cNvPr id="27" name="Straight Connector 16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traight Connector 17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traight Connector 18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traight Connector 19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traight Connector 20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traight Connector 56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5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" name="Picture 1" descr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49" descr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5" descr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f" descr="pasted-image.tiff"/>
          <p:cNvPicPr>
            <a:picLocks noChangeAspect="1"/>
          </p:cNvPicPr>
          <p:nvPr/>
        </p:nvPicPr>
        <p:blipFill>
          <a:blip r:embed="rId10">
            <a:alphaModFix amt="81163"/>
          </a:blip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22184" y="-27972"/>
            <a:ext cx="12192001" cy="91440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560970" y="1469664"/>
            <a:ext cx="110521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0097" y="6393669"/>
            <a:ext cx="245403" cy="2269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" name="pasted-image.tiff" descr="pasted-image.tiff"/>
          <p:cNvPicPr>
            <a:picLocks noChangeAspect="1"/>
          </p:cNvPicPr>
          <p:nvPr/>
        </p:nvPicPr>
        <p:blipFill>
          <a:blip r:embed="rId10">
            <a:alphaModFix amt="81163"/>
          </a:blip>
          <a:stretch>
            <a:fillRect/>
          </a:stretch>
        </p:blipFill>
        <p:spPr>
          <a:xfrm>
            <a:off x="10142160" y="0"/>
            <a:ext cx="2055627" cy="57715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001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88719" marR="0" indent="-27431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5"/>
          <p:cNvSpPr/>
          <p:nvPr/>
        </p:nvSpPr>
        <p:spPr>
          <a:xfrm>
            <a:off x="0" y="-2863"/>
            <a:ext cx="12192000" cy="7173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914165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2" name="Title 4"/>
          <p:cNvSpPr txBox="1">
            <a:spLocks noGrp="1"/>
          </p:cNvSpPr>
          <p:nvPr>
            <p:ph type="title"/>
          </p:nvPr>
        </p:nvSpPr>
        <p:spPr>
          <a:xfrm>
            <a:off x="0" y="-76201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t>High Temperature Superconductor Cable Test Facility </a:t>
            </a:r>
          </a:p>
        </p:txBody>
      </p:sp>
      <p:sp>
        <p:nvSpPr>
          <p:cNvPr id="39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486928" y="6461223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394" name="Title 1"/>
          <p:cNvSpPr txBox="1"/>
          <p:nvPr/>
        </p:nvSpPr>
        <p:spPr>
          <a:xfrm>
            <a:off x="1779862" y="1672000"/>
            <a:ext cx="8632275" cy="4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1313" indent="-341313" algn="ctr">
              <a:spcBef>
                <a:spcPts val="9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Overview of the Project </a:t>
            </a:r>
          </a:p>
          <a:p>
            <a:pPr marL="341313" indent="-341313" algn="ctr">
              <a:spcBef>
                <a:spcPts val="9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the </a:t>
            </a:r>
          </a:p>
          <a:p>
            <a:pPr marL="341313" indent="-341313" algn="ctr">
              <a:spcBef>
                <a:spcPts val="9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External Advisory Committee</a:t>
            </a:r>
          </a:p>
          <a:p>
            <a:pPr marL="341313" indent="-341313" algn="ctr">
              <a:spcBef>
                <a:spcPts val="9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Soren Prestemon</a:t>
            </a: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Director, US Magnet Development Program</a:t>
            </a: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Director, Berkeley Center for Magnet Technology</a:t>
            </a: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Lawrence Berkeley National Laboratory</a:t>
            </a: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January 7, 2021</a:t>
            </a:r>
            <a:endParaRPr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LBNL, Berkeley, CA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252D-6D55-1F4B-AF2E-103E91E2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project cost estimate</a:t>
            </a:r>
            <a:br>
              <a:rPr lang="en-US" dirty="0"/>
            </a:br>
            <a:r>
              <a:rPr lang="en-US" i="1" dirty="0"/>
              <a:t>(From Conceptual Cost and Schedule document)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0424B-C810-AF43-88E3-E0484ABE0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87" y="1413740"/>
            <a:ext cx="9306426" cy="2015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3EF19-EECE-414A-9156-9FFA037209D4}"/>
              </a:ext>
            </a:extLst>
          </p:cNvPr>
          <p:cNvSpPr txBox="1"/>
          <p:nvPr/>
        </p:nvSpPr>
        <p:spPr>
          <a:xfrm>
            <a:off x="665347" y="3928340"/>
            <a:ext cx="10861305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Costs for advanced project management efforts </a:t>
            </a:r>
            <a:r>
              <a:rPr lang="en-US" b="1" dirty="0"/>
              <a:t>are not included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“Contingency“ in the table are </a:t>
            </a:r>
            <a:r>
              <a:rPr lang="en-US" b="1" i="1" dirty="0"/>
              <a:t>costed risk mitigation efforts</a:t>
            </a:r>
            <a:r>
              <a:rPr lang="en-US" dirty="0"/>
              <a:t>; contingency for unknowns is </a:t>
            </a:r>
            <a:r>
              <a:rPr lang="en-US" b="1" dirty="0"/>
              <a:t>not included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r>
              <a:rPr lang="en-US" b="1" dirty="0"/>
              <a:t>Appropriate management costs and contingency will be solidified  at the planned </a:t>
            </a:r>
            <a:r>
              <a:rPr lang="en-US" b="1" u="sng" dirty="0"/>
              <a:t>Cost and Schedule Review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976143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EB1-9CE3-8844-B1E8-5C3751DA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81B3A-B580-CF4C-A5D3-7B0B7A10B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DOE Offices of HEP and FES have joined forces to support the development of an unique world-class HTS Cable Test Facility</a:t>
            </a:r>
          </a:p>
          <a:p>
            <a:r>
              <a:rPr lang="en-US" dirty="0"/>
              <a:t>The facility will support the needs of both offices:</a:t>
            </a:r>
          </a:p>
          <a:p>
            <a:pPr lvl="1"/>
            <a:r>
              <a:rPr lang="en-US" dirty="0"/>
              <a:t>Provides testing capabilities for future US MDP hybrid magnets</a:t>
            </a:r>
          </a:p>
          <a:p>
            <a:pPr lvl="1"/>
            <a:r>
              <a:rPr lang="en-US" dirty="0"/>
              <a:t>Enables testing of high-current cables (LTS and HTS), including at variable temperature</a:t>
            </a:r>
          </a:p>
          <a:p>
            <a:pPr lvl="1"/>
            <a:endParaRPr lang="en-US" dirty="0"/>
          </a:p>
          <a:p>
            <a:r>
              <a:rPr lang="en-US" dirty="0"/>
              <a:t>We seek advice and feedback from the EOC as the project moves forward:</a:t>
            </a:r>
          </a:p>
          <a:p>
            <a:pPr lvl="1"/>
            <a:r>
              <a:rPr lang="en-US" dirty="0"/>
              <a:t>collectively you represent broad and deep experience/wisdom in advanced magnets, facilities, and projects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287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38AB-A527-834D-9D3B-3C3BCCAD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329837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Charge for the specifications document</a:t>
            </a:r>
          </a:p>
        </p:txBody>
      </p:sp>
      <p:sp>
        <p:nvSpPr>
          <p:cNvPr id="405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dirty="0"/>
              <a:t>Work with stakeholders (from labs, universities, private sector) to develop the specs which will be needed to develop cables for fusion applications.</a:t>
            </a:r>
          </a:p>
          <a:p>
            <a:pPr marL="457200" indent="-457200">
              <a:buFontTx/>
              <a:buAutoNum type="arabicPeriod"/>
            </a:pPr>
            <a:r>
              <a:rPr dirty="0"/>
              <a:t>These should include the magnet strength, size of aperture, length and size of sample volume, and any other specification your working group determines is necessary to meet FES needs.</a:t>
            </a:r>
          </a:p>
          <a:p>
            <a:pPr marL="457200" indent="-457200">
              <a:buFontTx/>
              <a:buAutoNum type="arabicPeriod"/>
            </a:pPr>
            <a:r>
              <a:rPr dirty="0"/>
              <a:t>The specs should exceed those currently available at existing facilities.</a:t>
            </a:r>
          </a:p>
        </p:txBody>
      </p:sp>
      <p:sp>
        <p:nvSpPr>
          <p:cNvPr id="406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410728" y="639366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Process used to develop the draft specifications document</a:t>
            </a:r>
          </a:p>
        </p:txBody>
      </p:sp>
      <p:sp>
        <p:nvSpPr>
          <p:cNvPr id="409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533400" y="1342532"/>
            <a:ext cx="110521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Initial discussions internally 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Font typeface="Courier New"/>
              <a:defRPr sz="2000"/>
            </a:pPr>
            <a:r>
              <a:t>Xiaorong Wang – leads REBCO HTS development at LBNL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Font typeface="Courier New"/>
              <a:defRPr sz="2000"/>
            </a:pPr>
            <a:r>
              <a:t>GianLuca Sabbi – leads LBNL role in EDIPO replacement magnet design</a:t>
            </a:r>
          </a:p>
          <a:p>
            <a:pPr>
              <a:lnSpc>
                <a:spcPct val="90000"/>
              </a:lnSpc>
            </a:pPr>
            <a:r>
              <a:t>Followed by detailed discussion with Joe Minervini</a:t>
            </a:r>
          </a:p>
          <a:p>
            <a:pPr>
              <a:lnSpc>
                <a:spcPct val="90000"/>
              </a:lnSpc>
            </a:pPr>
            <a:r>
              <a:t>I then drafted a the “Cable Test Facility Requirements Questionnaire”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Font typeface="Courier New"/>
              <a:defRPr sz="2000"/>
            </a:pPr>
            <a:r>
              <a:t>Reviewed it with Joe Minervini and Xiaorong Wang</a:t>
            </a:r>
          </a:p>
          <a:p>
            <a:pPr>
              <a:lnSpc>
                <a:spcPct val="90000"/>
              </a:lnSpc>
            </a:pPr>
            <a:r>
              <a:t>Developed a list of stakeholders, with initial guidance from Joe Minervini, and iterated with FES program managers</a:t>
            </a:r>
          </a:p>
          <a:p>
            <a:pPr>
              <a:lnSpc>
                <a:spcPct val="90000"/>
              </a:lnSpc>
            </a:pPr>
            <a:r>
              <a:t>The stakeholders were then contacted and asked to respond to the questionnaire</a:t>
            </a:r>
          </a:p>
          <a:p>
            <a:pPr>
              <a:lnSpc>
                <a:spcPct val="90000"/>
              </a:lnSpc>
            </a:pPr>
            <a:r>
              <a:t>Stakeholder responses were then consolidated in the draft specification document, with only minor iteration on the document after the first draft</a:t>
            </a:r>
          </a:p>
        </p:txBody>
      </p:sp>
      <p:sp>
        <p:nvSpPr>
          <p:cNvPr id="410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410728" y="639366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Outline</a:t>
            </a:r>
          </a:p>
        </p:txBody>
      </p:sp>
      <p:sp>
        <p:nvSpPr>
          <p:cNvPr id="39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60970" y="1600200"/>
            <a:ext cx="1105210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Background</a:t>
            </a:r>
          </a:p>
          <a:p>
            <a:r>
              <a:rPr lang="en-US" dirty="0"/>
              <a:t>Main specifications for the facility</a:t>
            </a:r>
          </a:p>
          <a:p>
            <a:r>
              <a:rPr dirty="0"/>
              <a:t>General project structure</a:t>
            </a:r>
            <a:endParaRPr lang="en-US" dirty="0"/>
          </a:p>
          <a:p>
            <a:r>
              <a:rPr lang="en-US" dirty="0"/>
              <a:t>Summary project schedule &amp; cost </a:t>
            </a:r>
            <a:endParaRPr dirty="0"/>
          </a:p>
          <a:p>
            <a:endParaRPr dirty="0"/>
          </a:p>
          <a:p>
            <a:endParaRPr dirty="0"/>
          </a:p>
          <a:p>
            <a:pPr marL="0" indent="0">
              <a:buSzTx/>
              <a:buNone/>
            </a:pPr>
            <a:r>
              <a:rPr dirty="0"/>
              <a:t> </a:t>
            </a:r>
          </a:p>
        </p:txBody>
      </p:sp>
      <p:sp>
        <p:nvSpPr>
          <p:cNvPr id="398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0210800" y="6400800"/>
            <a:ext cx="178617" cy="2311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 on Test Facility Dipoles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922463" y="838200"/>
            <a:ext cx="8516938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0789" y="1203159"/>
            <a:ext cx="1191339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33CC"/>
                </a:solidFill>
              </a:rPr>
              <a:t>Fusion facilities</a:t>
            </a:r>
            <a:r>
              <a:rPr lang="en-US" sz="1900" dirty="0"/>
              <a:t>: initially directed at ITER cable testing, later broadening to future fusion and HEP projects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SULTAN@PSI (split solenoid upgrade 1992-94, operation 1994-present)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EDIPO: development 2004-13, operation 2014-16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33CC"/>
                </a:solidFill>
              </a:rPr>
              <a:t>HEP facilities</a:t>
            </a:r>
            <a:r>
              <a:rPr lang="en-US" sz="1900" dirty="0"/>
              <a:t>: testing of LHC cables, high-field GARD and LARP model  magnets, and FCC 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US: NHMFL split dipole testing ~1995-2005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LD1 (design/procurements 2010-12)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FRESCA (development 1995-98, operation 1999-present)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FRESCA2 (development 2009-2018)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33CC"/>
                </a:solidFill>
              </a:rPr>
              <a:t>HEPdipo development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Replacement for EDIPO using same infrastructure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Built by HEP and operated by PSI for both Fusion and HEP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Design by a collaboration of PSI, CERN, LBNL, F4E </a:t>
            </a:r>
          </a:p>
        </p:txBody>
      </p:sp>
    </p:spTree>
    <p:extLst>
      <p:ext uri="{BB962C8B-B14F-4D97-AF65-F5344CB8AC3E}">
        <p14:creationId xmlns:p14="http://schemas.microsoft.com/office/powerpoint/2010/main" val="2469763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C4C9E6-B155-A347-9A71-3B21DC1E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history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F442B-D2A9-D74C-BA52-5D007AC67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96" y="1171254"/>
            <a:ext cx="11253475" cy="48243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PSI, CERN, and LBNL worked to develop a conceptual design for a dipole magnet replacement for the EDIPO magnet, leveraging HEP Accelerator magnet technology</a:t>
            </a:r>
          </a:p>
          <a:p>
            <a:endParaRPr lang="en-US" dirty="0"/>
          </a:p>
          <a:p>
            <a:r>
              <a:rPr lang="en-US" dirty="0"/>
              <a:t>FES and HEP began discussions on US options for an HTS Cable Test Facility</a:t>
            </a:r>
          </a:p>
          <a:p>
            <a:endParaRPr lang="en-US" dirty="0"/>
          </a:p>
          <a:p>
            <a:r>
              <a:rPr lang="en-US" dirty="0"/>
              <a:t>FES requested SP (aided by Joe </a:t>
            </a:r>
            <a:r>
              <a:rPr lang="en-US" dirty="0" err="1"/>
              <a:t>Minervini</a:t>
            </a:r>
            <a:r>
              <a:rPr lang="en-US" dirty="0"/>
              <a:t>) perform a stakeholder survey to develop specifications – completed July 2018</a:t>
            </a:r>
          </a:p>
          <a:p>
            <a:endParaRPr lang="en-US" dirty="0"/>
          </a:p>
          <a:p>
            <a:r>
              <a:rPr lang="en-US" dirty="0"/>
              <a:t>FES requested SP, GLS and GV provide a cost and schedule evaluation – completed Oct. 2018</a:t>
            </a:r>
          </a:p>
          <a:p>
            <a:endParaRPr lang="en-US" dirty="0"/>
          </a:p>
          <a:p>
            <a:r>
              <a:rPr lang="en-US" dirty="0"/>
              <a:t>DOE HEP and FES agree to fund a facility in the US, to be located at FNAL</a:t>
            </a:r>
          </a:p>
          <a:p>
            <a:pPr lvl="1"/>
            <a:r>
              <a:rPr lang="en-US" dirty="0"/>
              <a:t>MOU signed November 12th, 2019</a:t>
            </a:r>
          </a:p>
        </p:txBody>
      </p:sp>
    </p:spTree>
    <p:extLst>
      <p:ext uri="{BB962C8B-B14F-4D97-AF65-F5344CB8AC3E}">
        <p14:creationId xmlns:p14="http://schemas.microsoft.com/office/powerpoint/2010/main" val="42844044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DA867-0F7A-AC43-B666-D7E79302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E8FF-2B72-42E7-A3C2-B3A6AEB52B46}" type="datetime1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B7657-101F-2D47-9DDD-79B1520A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2201-72B0-D548-A571-53D63B34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637" y="6384052"/>
            <a:ext cx="162863" cy="246221"/>
          </a:xfrm>
        </p:spPr>
        <p:txBody>
          <a:bodyPr/>
          <a:lstStyle/>
          <a:p>
            <a:fld id="{695884B8-C86C-9247-916E-0E4ED69A0AE3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31210-612A-A045-B9A5-AC671497E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446" y="1254035"/>
            <a:ext cx="11735554" cy="50819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facility will be constructed in Industrial Building 1, APS-TD, Fermilab. The proposed place is selected based on the proximity to the needed base infrastructure for such a test stand, including cryogenic, power, water and crane.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operating temperature of the facility is 1.9K for the magnet providing the background field and 4.2-4.3 K *(under discussion) for the test samples.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pit cryostat should accommodate a dipole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coldmass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maximum dimensions of 1.3 m and length of 3.0 m.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[now using max length 3.1 m]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weight of the dipole cold mass should not exceed 22 (Standard) tons, limited by the crane capacity.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facility should be efficient and safe, minimizing the time for experiment preparation and no helium losses after quenches.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lifetime of the facility at least 20 years.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8687DC-19A7-0049-B9F5-1D9B84C4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Facility parameters/specifications for FES and HEP needs</a:t>
            </a:r>
            <a:br>
              <a:rPr lang="en-US" sz="3200" dirty="0"/>
            </a:br>
            <a:r>
              <a:rPr lang="en-US" sz="2800" i="1" dirty="0"/>
              <a:t>(From Conceptual Cost and Schedule document)  </a:t>
            </a:r>
            <a:r>
              <a:rPr lang="en-US" sz="3200" i="1" dirty="0"/>
              <a:t>(1 of 2)</a:t>
            </a:r>
          </a:p>
        </p:txBody>
      </p:sp>
    </p:spTree>
    <p:extLst>
      <p:ext uri="{BB962C8B-B14F-4D97-AF65-F5344CB8AC3E}">
        <p14:creationId xmlns:p14="http://schemas.microsoft.com/office/powerpoint/2010/main" val="297181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F1DFC-A854-4849-986D-16A85F90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E8FF-2B72-42E7-A3C2-B3A6AEB52B46}" type="datetime1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A028D-0FB1-FB40-B5F7-6D11E03D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-- 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0DF76-F462-4B49-8CB8-2424B515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637" y="6384052"/>
            <a:ext cx="162863" cy="246221"/>
          </a:xfrm>
        </p:spPr>
        <p:txBody>
          <a:bodyPr/>
          <a:lstStyle/>
          <a:p>
            <a:fld id="{695884B8-C86C-9247-916E-0E4ED69A0AE3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70984-7D7D-EF4B-8E6A-3B7598346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811" y="1394568"/>
            <a:ext cx="11508377" cy="470262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dipole field &gt; 15T.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field region&gt;500-600mm, preferably&gt;1000mm.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Cryostat to accommodate sufficient sample length to keep sample joint in low field.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dimension 90x140, and preferably100x150.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be preferable to make the well compatible with FRESCA2 samples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[note EDIPO was actually 94x144]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quality in the transverse plane -target is to keep all harmonics below 20 units at 35 mm radius and 15 T field.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5A2582-5C92-F044-B1F2-45C6FC90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Magnet parameters/specifications for FES and HEP needs</a:t>
            </a:r>
            <a:br>
              <a:rPr lang="en-US" sz="3200" dirty="0"/>
            </a:br>
            <a:r>
              <a:rPr lang="en-US" sz="2800" i="1" dirty="0"/>
              <a:t>(From Conceptual Cost and Schedule document)  (2 of 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348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E7B2-9BC3-ED40-AD5E-BE5EA8C1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structure of the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9A8AB-931F-2E42-BC2E-CE97FB079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97" y="975821"/>
            <a:ext cx="11765643" cy="4022099"/>
          </a:xfrm>
        </p:spPr>
        <p:txBody>
          <a:bodyPr/>
          <a:lstStyle/>
          <a:p>
            <a:r>
              <a:rPr lang="en-US" dirty="0"/>
              <a:t>LBNL serve as lead for the magnet </a:t>
            </a:r>
          </a:p>
          <a:p>
            <a:pPr lvl="1"/>
            <a:r>
              <a:rPr lang="en-US" dirty="0"/>
              <a:t>Responsible for design / fabrication and test</a:t>
            </a:r>
          </a:p>
          <a:p>
            <a:r>
              <a:rPr lang="en-US" dirty="0"/>
              <a:t>FNAL serve as the host for the facility</a:t>
            </a:r>
          </a:p>
          <a:p>
            <a:pPr lvl="1"/>
            <a:r>
              <a:rPr lang="en-US" dirty="0"/>
              <a:t>Responsible for site prep &amp; infrastructure, sample test capabilities; operation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069436-3653-BE47-B9DD-043D5F34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4" y="2931411"/>
            <a:ext cx="6888427" cy="32006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DDD61D-4E45-9645-A69C-20AE1B20B0DB}"/>
              </a:ext>
            </a:extLst>
          </p:cNvPr>
          <p:cNvSpPr/>
          <p:nvPr/>
        </p:nvSpPr>
        <p:spPr>
          <a:xfrm>
            <a:off x="7150814" y="3546714"/>
            <a:ext cx="4995927" cy="25853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Our approach, tailored to the project scale: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defined in Project Execution Plan</a:t>
            </a:r>
          </a:p>
          <a:p>
            <a:r>
              <a:rPr lang="en-US" dirty="0"/>
              <a:t> 	- 1 for LBNL scope, and 1 for FNAL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Sets up a management approach with 	</a:t>
            </a:r>
          </a:p>
          <a:p>
            <a:pPr lvl="1" indent="0"/>
            <a:r>
              <a:rPr lang="en-US" dirty="0"/>
              <a:t>	- A full project WBS</a:t>
            </a:r>
          </a:p>
          <a:p>
            <a:pPr lvl="1" indent="0"/>
            <a:r>
              <a:rPr lang="en-US" dirty="0"/>
              <a:t>	- A resource loaded schedule</a:t>
            </a:r>
          </a:p>
          <a:p>
            <a:pPr lvl="1" indent="0"/>
            <a:endParaRPr lang="en-US" dirty="0"/>
          </a:p>
          <a:p>
            <a:pPr lvl="1" indent="0"/>
            <a:r>
              <a:rPr lang="en-US" dirty="0"/>
              <a:t>We will have the project plan reviewed by an external panel prior to baselining</a:t>
            </a:r>
          </a:p>
        </p:txBody>
      </p:sp>
    </p:spTree>
    <p:extLst>
      <p:ext uri="{BB962C8B-B14F-4D97-AF65-F5344CB8AC3E}">
        <p14:creationId xmlns:p14="http://schemas.microsoft.com/office/powerpoint/2010/main" val="4398119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7A1A72-CB88-EF45-8EBC-9B1A0497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strategy for the magnet development, fabrication and test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76402-66A6-9D4A-AE7E-C97AC42DA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949" y="1166018"/>
            <a:ext cx="11052101" cy="5098858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/>
              <a:t>Leverage DOE-OHEP-developed high field magnet technology</a:t>
            </a:r>
          </a:p>
          <a:p>
            <a:pPr lvl="1"/>
            <a:r>
              <a:rPr lang="en-US" sz="2300" dirty="0"/>
              <a:t>Build off of HD-series magnets – HD1 (16T, no bore), HD2/3 (~13.8T)</a:t>
            </a:r>
          </a:p>
          <a:p>
            <a:pPr lvl="1"/>
            <a:r>
              <a:rPr lang="en-US" sz="2300" dirty="0"/>
              <a:t>Leverage early design and development efforts for a large bore magnet – LD1</a:t>
            </a:r>
          </a:p>
          <a:p>
            <a:pPr lvl="1"/>
            <a:endParaRPr lang="en-US" sz="2300" dirty="0"/>
          </a:p>
          <a:p>
            <a:r>
              <a:rPr lang="en-US" sz="2300" dirty="0"/>
              <a:t>Leverage efforts of the </a:t>
            </a:r>
            <a:r>
              <a:rPr lang="en-US" sz="2300" dirty="0" err="1"/>
              <a:t>HEPDipo</a:t>
            </a:r>
            <a:r>
              <a:rPr lang="en-US" sz="2300" dirty="0"/>
              <a:t> team (PSI, CERN, LBNL)</a:t>
            </a:r>
          </a:p>
          <a:p>
            <a:pPr lvl="1"/>
            <a:r>
              <a:rPr lang="en-US" sz="2300" dirty="0"/>
              <a:t>Build on the design and successful test of FRESCA-II (14.6T, 100mm bore)</a:t>
            </a:r>
          </a:p>
          <a:p>
            <a:pPr lvl="1"/>
            <a:r>
              <a:rPr lang="en-US" sz="2300" dirty="0"/>
              <a:t>Leverage latest RRP conductors</a:t>
            </a:r>
          </a:p>
          <a:p>
            <a:pPr lvl="1"/>
            <a:endParaRPr lang="en-US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33CC"/>
                </a:solidFill>
              </a:rPr>
              <a:t>DOE guidance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Project should not depend on external contributions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Collaboration is welcome if it allows reduced cost/schedule/risk 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>
              <a:buFont typeface="Symbol" pitchFamily="2" charset="2"/>
              <a:buChar char="Þ"/>
            </a:pPr>
            <a:r>
              <a:rPr lang="en-US" sz="2300" dirty="0"/>
              <a:t>We maintain a strong collaboration with CERN</a:t>
            </a:r>
          </a:p>
          <a:p>
            <a:pPr lvl="1"/>
            <a:r>
              <a:rPr lang="en-US" sz="2300" dirty="0"/>
              <a:t>Very strong interest in pursuing a High Field Dipole for cable testing – “</a:t>
            </a:r>
            <a:r>
              <a:rPr lang="en-US" sz="2300" dirty="0" err="1"/>
              <a:t>HEPDipo</a:t>
            </a:r>
            <a:r>
              <a:rPr lang="en-US" sz="2300" dirty="0"/>
              <a:t>”</a:t>
            </a:r>
          </a:p>
          <a:p>
            <a:pPr lvl="1"/>
            <a:r>
              <a:rPr lang="en-US" sz="2300" dirty="0"/>
              <a:t> Strong advocacy from Luca </a:t>
            </a:r>
            <a:r>
              <a:rPr lang="en-US" sz="2300" dirty="0" err="1"/>
              <a:t>Bottura</a:t>
            </a:r>
            <a:r>
              <a:rPr lang="en-US" sz="2300" dirty="0"/>
              <a:t> and Gijs de Rijk</a:t>
            </a:r>
          </a:p>
          <a:p>
            <a:pPr lvl="1"/>
            <a:r>
              <a:rPr lang="en-US" sz="2300" dirty="0"/>
              <a:t> Strong technical contributions from Douglas Martins Araujo (CERN Postdoc)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80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7302-D05C-B94E-9204-8E1FC9DB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project schedule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40B09CC-1DF8-2943-BFB1-295E8157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914400"/>
            <a:ext cx="87376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93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1160</Words>
  <Application>Microsoft Macintosh PowerPoint</Application>
  <PresentationFormat>Widescreen</PresentationFormat>
  <Paragraphs>139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Avenir Next Condensed Demi Bold</vt:lpstr>
      <vt:lpstr>Courier New</vt:lpstr>
      <vt:lpstr>Franklin Gothic Book</vt:lpstr>
      <vt:lpstr>Franklin Gothic Medium</vt:lpstr>
      <vt:lpstr>Symbol</vt:lpstr>
      <vt:lpstr>Times New Roman</vt:lpstr>
      <vt:lpstr>Wingdings</vt:lpstr>
      <vt:lpstr>4_ATAP Blue Footer</vt:lpstr>
      <vt:lpstr>High Temperature Superconductor Cable Test Facility </vt:lpstr>
      <vt:lpstr>Outline</vt:lpstr>
      <vt:lpstr>Background on Test Facility Dipoles</vt:lpstr>
      <vt:lpstr>Early history</vt:lpstr>
      <vt:lpstr>Facility parameters/specifications for FES and HEP needs (From Conceptual Cost and Schedule document)  (1 of 2)</vt:lpstr>
      <vt:lpstr>Magnet parameters/specifications for FES and HEP needs (From Conceptual Cost and Schedule document)  (2 of 2)</vt:lpstr>
      <vt:lpstr>General structure of the project</vt:lpstr>
      <vt:lpstr>General strategy for the magnet development, fabrication and test</vt:lpstr>
      <vt:lpstr>Overall project schedule</vt:lpstr>
      <vt:lpstr>Overall project cost estimate (From Conceptual Cost and Schedule document)</vt:lpstr>
      <vt:lpstr>Summary</vt:lpstr>
      <vt:lpstr>Backup</vt:lpstr>
      <vt:lpstr>Charge for the specifications document</vt:lpstr>
      <vt:lpstr>Process used to develop the draft specifications document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Temperature Superconductor Cable Test Facility </dc:title>
  <cp:lastModifiedBy>Soren Prestemon</cp:lastModifiedBy>
  <cp:revision>13</cp:revision>
  <dcterms:modified xsi:type="dcterms:W3CDTF">2021-01-07T15:07:51Z</dcterms:modified>
</cp:coreProperties>
</file>