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4"/>
  </p:notesMasterIdLst>
  <p:handoutMasterIdLst>
    <p:handoutMasterId r:id="rId25"/>
  </p:handoutMasterIdLst>
  <p:sldIdLst>
    <p:sldId id="317" r:id="rId5"/>
    <p:sldId id="2010" r:id="rId6"/>
    <p:sldId id="2011" r:id="rId7"/>
    <p:sldId id="2012" r:id="rId8"/>
    <p:sldId id="2013" r:id="rId9"/>
    <p:sldId id="2014" r:id="rId10"/>
    <p:sldId id="2004" r:id="rId11"/>
    <p:sldId id="2008" r:id="rId12"/>
    <p:sldId id="2015" r:id="rId13"/>
    <p:sldId id="2016" r:id="rId14"/>
    <p:sldId id="309" r:id="rId15"/>
    <p:sldId id="319" r:id="rId16"/>
    <p:sldId id="2017" r:id="rId17"/>
    <p:sldId id="2020" r:id="rId18"/>
    <p:sldId id="2018" r:id="rId19"/>
    <p:sldId id="2022" r:id="rId20"/>
    <p:sldId id="2019" r:id="rId21"/>
    <p:sldId id="2021" r:id="rId22"/>
    <p:sldId id="2009"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 J. Wielgos x 15321N" initials="RJWx1" lastIdx="1" clrIdx="0">
    <p:extLst>
      <p:ext uri="{19B8F6BF-5375-455C-9EA6-DF929625EA0E}">
        <p15:presenceInfo xmlns:p15="http://schemas.microsoft.com/office/powerpoint/2012/main" userId="S-1-5-21-1644491937-1202660629-839522115-35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D62"/>
    <a:srgbClr val="003087"/>
    <a:srgbClr val="50504E"/>
    <a:srgbClr val="4E4E4E"/>
    <a:srgbClr val="404040"/>
    <a:srgbClr val="004C97"/>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1" autoAdjust="0"/>
    <p:restoredTop sz="72634" autoAdjust="0"/>
  </p:normalViewPr>
  <p:slideViewPr>
    <p:cSldViewPr snapToGrid="0" snapToObjects="1" showGuides="1">
      <p:cViewPr varScale="1">
        <p:scale>
          <a:sx n="167" d="100"/>
          <a:sy n="167" d="100"/>
        </p:scale>
        <p:origin x="192" y="73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8" d="100"/>
          <a:sy n="68" d="100"/>
        </p:scale>
        <p:origin x="2592"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1/6/21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1/6/21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Helvetica" charset="0"/>
            </a:endParaRPr>
          </a:p>
        </p:txBody>
      </p:sp>
    </p:spTree>
    <p:extLst>
      <p:ext uri="{BB962C8B-B14F-4D97-AF65-F5344CB8AC3E}">
        <p14:creationId xmlns:p14="http://schemas.microsoft.com/office/powerpoint/2010/main" val="3709363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1/7/21</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EOC Meeting #1</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1/7/21</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EOC Meeting #1</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1/7/21</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EOC Meeting #1</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1/7/21</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EOC Meeting #1</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1/7/21</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EOC Meeting #1</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1/7/21</a:t>
            </a:r>
            <a:endParaRPr lang="en-US" dirty="0"/>
          </a:p>
        </p:txBody>
      </p:sp>
      <p:sp>
        <p:nvSpPr>
          <p:cNvPr id="4" name="Footer Placeholder 3"/>
          <p:cNvSpPr>
            <a:spLocks noGrp="1"/>
          </p:cNvSpPr>
          <p:nvPr>
            <p:ph type="ftr" sz="quarter" idx="11"/>
          </p:nvPr>
        </p:nvSpPr>
        <p:spPr>
          <a:xfrm>
            <a:off x="1530603" y="4878161"/>
            <a:ext cx="6272278" cy="182155"/>
          </a:xfrm>
        </p:spPr>
        <p:txBody>
          <a:bodyPr/>
          <a:lstStyle>
            <a:lvl1pPr>
              <a:defRPr/>
            </a:lvl1pPr>
          </a:lstStyle>
          <a:p>
            <a:pPr>
              <a:defRPr/>
            </a:pPr>
            <a:r>
              <a:rPr lang="en-US"/>
              <a:t>EOC Meeting #1</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4" y="782770"/>
            <a:ext cx="8700851" cy="2771291"/>
          </a:xfrm>
          <a:prstGeom prst="rect">
            <a:avLst/>
          </a:prstGeom>
        </p:spPr>
        <p:txBody>
          <a:bodyPr lIns="0" tIns="0" rIns="0" bIns="0" rtlCol="0">
            <a:normAutofit/>
          </a:bodyPr>
          <a:lstStyle>
            <a:lvl1pPr marL="0" indent="0">
              <a:buNone/>
              <a:defRPr sz="1200">
                <a:solidFill>
                  <a:srgbClr val="50505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4" y="3707254"/>
            <a:ext cx="8700851" cy="818444"/>
          </a:xfrm>
          <a:prstGeom prst="rect">
            <a:avLst/>
          </a:prstGeom>
        </p:spPr>
        <p:txBody>
          <a:bodyPr lIns="0" tIns="0" rIns="0" bIns="0"/>
          <a:lstStyle>
            <a:lvl1pPr marL="0" indent="0">
              <a:buNone/>
              <a:defRPr sz="1500">
                <a:solidFill>
                  <a:srgbClr val="50505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Title 1"/>
          <p:cNvSpPr>
            <a:spLocks noGrp="1"/>
          </p:cNvSpPr>
          <p:nvPr>
            <p:ph type="title"/>
          </p:nvPr>
        </p:nvSpPr>
        <p:spPr>
          <a:xfrm>
            <a:off x="228600" y="77749"/>
            <a:ext cx="8686800" cy="481304"/>
          </a:xfrm>
          <a:prstGeom prst="rect">
            <a:avLst/>
          </a:prstGeom>
        </p:spPr>
        <p:txBody>
          <a:bodyPr lIns="0" tIns="0" rIns="0" bIns="0" anchor="b" anchorCtr="0"/>
          <a:lstStyle>
            <a:lvl1pPr>
              <a:defRPr sz="18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900"/>
            </a:lvl1pPr>
          </a:lstStyle>
          <a:p>
            <a:r>
              <a:rPr lang="en-US" altLang="en-US"/>
              <a:t>1/7/21</a:t>
            </a:r>
          </a:p>
        </p:txBody>
      </p:sp>
      <p:sp>
        <p:nvSpPr>
          <p:cNvPr id="6" name="Footer Placeholder 4"/>
          <p:cNvSpPr>
            <a:spLocks noGrp="1"/>
          </p:cNvSpPr>
          <p:nvPr>
            <p:ph type="ftr" sz="quarter" idx="11"/>
          </p:nvPr>
        </p:nvSpPr>
        <p:spPr/>
        <p:txBody>
          <a:bodyPr/>
          <a:lstStyle>
            <a:lvl1pPr>
              <a:defRPr sz="900" dirty="0" smtClean="0"/>
            </a:lvl1pPr>
          </a:lstStyle>
          <a:p>
            <a:pPr>
              <a:defRPr/>
            </a:pPr>
            <a:r>
              <a:rPr lang="en-US"/>
              <a:t>EOC Meeting #1</a:t>
            </a:r>
            <a:endParaRPr lang="en-US" b="1"/>
          </a:p>
        </p:txBody>
      </p:sp>
      <p:sp>
        <p:nvSpPr>
          <p:cNvPr id="7" name="Slide Number Placeholder 5"/>
          <p:cNvSpPr>
            <a:spLocks noGrp="1"/>
          </p:cNvSpPr>
          <p:nvPr>
            <p:ph type="sldNum" sz="quarter" idx="12"/>
          </p:nvPr>
        </p:nvSpPr>
        <p:spPr/>
        <p:txBody>
          <a:bodyPr/>
          <a:lstStyle>
            <a:lvl1pPr>
              <a:defRPr sz="9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363838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1/7/21</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EOC Meeting #1</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237621"/>
            <a:ext cx="8499232" cy="1490496"/>
          </a:xfrm>
        </p:spPr>
        <p:txBody>
          <a:bodyPr>
            <a:noAutofit/>
          </a:bodyPr>
          <a:lstStyle/>
          <a:p>
            <a:r>
              <a:rPr lang="en-US" dirty="0"/>
              <a:t>HFVMTF: Test facility preparation</a:t>
            </a:r>
            <a:endParaRPr lang="en-US" sz="2400" dirty="0"/>
          </a:p>
          <a:p>
            <a:r>
              <a:rPr lang="en-US" dirty="0" err="1"/>
              <a:t>G.Velev</a:t>
            </a:r>
            <a:endParaRPr lang="en-US" sz="2400" dirty="0"/>
          </a:p>
        </p:txBody>
      </p:sp>
    </p:spTree>
    <p:extLst>
      <p:ext uri="{BB962C8B-B14F-4D97-AF65-F5344CB8AC3E}">
        <p14:creationId xmlns:p14="http://schemas.microsoft.com/office/powerpoint/2010/main" val="242645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1318057-9933-8747-BB84-B31E5A76091F}"/>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11FBA99F-C977-C34F-B0C2-686266A5FFB5}"/>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6DC2416F-DF49-414E-9C87-F049FEA5ABAD}"/>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Title 8">
            <a:extLst>
              <a:ext uri="{FF2B5EF4-FFF2-40B4-BE49-F238E27FC236}">
                <a16:creationId xmlns:a16="http://schemas.microsoft.com/office/drawing/2014/main" id="{17A5CA96-404E-6041-BF5C-ACE4B31DDA2A}"/>
              </a:ext>
            </a:extLst>
          </p:cNvPr>
          <p:cNvSpPr>
            <a:spLocks noGrp="1"/>
          </p:cNvSpPr>
          <p:nvPr>
            <p:ph type="title"/>
          </p:nvPr>
        </p:nvSpPr>
        <p:spPr/>
        <p:txBody>
          <a:bodyPr/>
          <a:lstStyle/>
          <a:p>
            <a:r>
              <a:rPr lang="en-US" dirty="0"/>
              <a:t>Current Cryostat Design Status</a:t>
            </a:r>
          </a:p>
        </p:txBody>
      </p:sp>
      <p:sp>
        <p:nvSpPr>
          <p:cNvPr id="10" name="Rectangle 9">
            <a:extLst>
              <a:ext uri="{FF2B5EF4-FFF2-40B4-BE49-F238E27FC236}">
                <a16:creationId xmlns:a16="http://schemas.microsoft.com/office/drawing/2014/main" id="{8323BE6B-E963-4340-9285-382543F8BACC}"/>
              </a:ext>
            </a:extLst>
          </p:cNvPr>
          <p:cNvSpPr/>
          <p:nvPr/>
        </p:nvSpPr>
        <p:spPr>
          <a:xfrm>
            <a:off x="145337" y="734523"/>
            <a:ext cx="8853326" cy="4201150"/>
          </a:xfrm>
          <a:prstGeom prst="rect">
            <a:avLst/>
          </a:prstGeom>
        </p:spPr>
        <p:txBody>
          <a:bodyPr wrap="square">
            <a:spAutoFit/>
          </a:bodyPr>
          <a:lstStyle/>
          <a:p>
            <a:pPr marL="342900" indent="-342900">
              <a:buFont typeface="Arial" panose="020B0604020202020204" pitchFamily="34" charset="0"/>
              <a:buChar char="•"/>
            </a:pPr>
            <a:r>
              <a:rPr lang="en-US" sz="1900" dirty="0"/>
              <a:t>The cryostat will be designed in the Lab – pre-final design. After this this  it will be made in a  company outside. </a:t>
            </a:r>
          </a:p>
          <a:p>
            <a:pPr marL="342900" indent="-342900">
              <a:buFont typeface="Arial" panose="020B0604020202020204" pitchFamily="34" charset="0"/>
              <a:buChar char="•"/>
            </a:pPr>
            <a:r>
              <a:rPr lang="en-US" sz="1900" dirty="0"/>
              <a:t>Due to  COVID 19 , we have a </a:t>
            </a:r>
            <a:r>
              <a:rPr lang="en-US" sz="1900" b="1" dirty="0"/>
              <a:t>3 months</a:t>
            </a:r>
            <a:r>
              <a:rPr lang="en-US" sz="1900" dirty="0"/>
              <a:t> delay in the design – </a:t>
            </a:r>
            <a:r>
              <a:rPr lang="en-US" sz="1900" b="1" dirty="0"/>
              <a:t>not increasing of the  scope, only the work is delayed</a:t>
            </a:r>
            <a:endParaRPr lang="en-US" sz="1900" dirty="0"/>
          </a:p>
          <a:p>
            <a:pPr marL="342900" indent="-342900">
              <a:buFont typeface="Arial" panose="020B0604020202020204" pitchFamily="34" charset="0"/>
              <a:buChar char="•"/>
            </a:pPr>
            <a:r>
              <a:rPr lang="en-US" sz="1900" dirty="0"/>
              <a:t>Additional  </a:t>
            </a:r>
            <a:r>
              <a:rPr lang="en-US" sz="1900" b="1" dirty="0"/>
              <a:t>2 months</a:t>
            </a:r>
            <a:r>
              <a:rPr lang="en-US" sz="1900" dirty="0"/>
              <a:t> we added to redesign  the cryostat -  </a:t>
            </a:r>
            <a:r>
              <a:rPr lang="en-US" sz="1900" b="1" dirty="0"/>
              <a:t>this task increases  the scope. It increases the cost, and it will be cover by the contingency. This is due to the need to redesign the cryostat, making it symmetrical due to the shielding. </a:t>
            </a:r>
          </a:p>
          <a:p>
            <a:pPr marL="342900" indent="-342900">
              <a:buFont typeface="Arial" panose="020B0604020202020204" pitchFamily="34" charset="0"/>
              <a:buChar char="•"/>
            </a:pPr>
            <a:r>
              <a:rPr lang="en-US" sz="1900" dirty="0"/>
              <a:t>In the original schedule we were assuming 6 months production with an USA company, based on previous orders. The  current experience with the IB1 cryoplant and mu2e project cryostats is: we probably will go to overseas companies, and the  time is usually ~ 12 months. We added </a:t>
            </a:r>
            <a:r>
              <a:rPr lang="en-US" sz="1900" b="1" dirty="0"/>
              <a:t>6 months</a:t>
            </a:r>
            <a:r>
              <a:rPr lang="en-US" sz="1900" dirty="0"/>
              <a:t> increase to the schedule – executed change request </a:t>
            </a:r>
          </a:p>
          <a:p>
            <a:pPr marL="342900" indent="-342900">
              <a:buFont typeface="Arial" panose="020B0604020202020204" pitchFamily="34" charset="0"/>
              <a:buChar char="•"/>
            </a:pPr>
            <a:r>
              <a:rPr lang="en-US" sz="1900" b="1" dirty="0"/>
              <a:t>We expect to  start the procurement in May 2021 and receive it in April 2022  </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59476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ACDC3A-7F5A-455A-9174-002FE01D441A}"/>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charset="0"/>
              </a:rPr>
              <a:t>1/7/21</a:t>
            </a:r>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9C93925D-BC6D-4164-A099-C296E3601532}"/>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EOC Meeting #1</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1A129CDE-CAB4-46E1-A066-F5F56C6C963F}"/>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3" name="Title 2">
            <a:extLst>
              <a:ext uri="{FF2B5EF4-FFF2-40B4-BE49-F238E27FC236}">
                <a16:creationId xmlns:a16="http://schemas.microsoft.com/office/drawing/2014/main" id="{8E922170-FDB7-4BF0-9942-1D061DB58550}"/>
              </a:ext>
            </a:extLst>
          </p:cNvPr>
          <p:cNvSpPr>
            <a:spLocks noGrp="1"/>
          </p:cNvSpPr>
          <p:nvPr>
            <p:ph type="title"/>
          </p:nvPr>
        </p:nvSpPr>
        <p:spPr/>
        <p:txBody>
          <a:bodyPr/>
          <a:lstStyle/>
          <a:p>
            <a:r>
              <a:rPr lang="en-US" dirty="0"/>
              <a:t>Cryostat old vs new design </a:t>
            </a:r>
          </a:p>
        </p:txBody>
      </p:sp>
      <p:pic>
        <p:nvPicPr>
          <p:cNvPr id="12" name="Picture Placeholder 8">
            <a:extLst>
              <a:ext uri="{FF2B5EF4-FFF2-40B4-BE49-F238E27FC236}">
                <a16:creationId xmlns:a16="http://schemas.microsoft.com/office/drawing/2014/main" id="{DB788022-C0F4-8740-B7A5-548AFD6B6C1D}"/>
              </a:ext>
            </a:extLst>
          </p:cNvPr>
          <p:cNvPicPr>
            <a:picLocks noChangeAspect="1"/>
          </p:cNvPicPr>
          <p:nvPr/>
        </p:nvPicPr>
        <p:blipFill>
          <a:blip r:embed="rId3"/>
          <a:srcRect/>
          <a:stretch/>
        </p:blipFill>
        <p:spPr>
          <a:xfrm rot="4217300">
            <a:off x="193652" y="1665937"/>
            <a:ext cx="3107255" cy="2113151"/>
          </a:xfrm>
          <a:prstGeom prst="rect">
            <a:avLst/>
          </a:prstGeom>
          <a:solidFill>
            <a:schemeClr val="bg1"/>
          </a:solidFill>
        </p:spPr>
      </p:pic>
      <p:cxnSp>
        <p:nvCxnSpPr>
          <p:cNvPr id="7" name="Straight Arrow Connector 6">
            <a:extLst>
              <a:ext uri="{FF2B5EF4-FFF2-40B4-BE49-F238E27FC236}">
                <a16:creationId xmlns:a16="http://schemas.microsoft.com/office/drawing/2014/main" id="{ABBCDC0A-F633-A841-B0F7-E5B9AE83D978}"/>
              </a:ext>
            </a:extLst>
          </p:cNvPr>
          <p:cNvCxnSpPr>
            <a:cxnSpLocks/>
          </p:cNvCxnSpPr>
          <p:nvPr/>
        </p:nvCxnSpPr>
        <p:spPr>
          <a:xfrm flipH="1" flipV="1">
            <a:off x="982824" y="1183107"/>
            <a:ext cx="321793" cy="1462320"/>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E663343-CD62-0044-8667-B9BC7516A359}"/>
              </a:ext>
            </a:extLst>
          </p:cNvPr>
          <p:cNvSpPr txBox="1"/>
          <p:nvPr/>
        </p:nvSpPr>
        <p:spPr>
          <a:xfrm>
            <a:off x="221706" y="783929"/>
            <a:ext cx="2314207" cy="461665"/>
          </a:xfrm>
          <a:prstGeom prst="rect">
            <a:avLst/>
          </a:prstGeom>
          <a:noFill/>
        </p:spPr>
        <p:txBody>
          <a:bodyPr wrap="square" rtlCol="0">
            <a:spAutoFit/>
          </a:bodyPr>
          <a:lstStyle/>
          <a:p>
            <a:r>
              <a:rPr lang="en-US" sz="1200" dirty="0">
                <a:solidFill>
                  <a:srgbClr val="00B0F0"/>
                </a:solidFill>
              </a:rPr>
              <a:t>VMTF Liquid-to-Liquid Heat exchanger</a:t>
            </a:r>
          </a:p>
        </p:txBody>
      </p:sp>
      <p:pic>
        <p:nvPicPr>
          <p:cNvPr id="11" name="Picture 10" descr="Diagram&#10;&#10;Description automatically generated">
            <a:extLst>
              <a:ext uri="{FF2B5EF4-FFF2-40B4-BE49-F238E27FC236}">
                <a16:creationId xmlns:a16="http://schemas.microsoft.com/office/drawing/2014/main" id="{962886B3-C423-5D46-96D6-E4C2D1DAB862}"/>
              </a:ext>
            </a:extLst>
          </p:cNvPr>
          <p:cNvPicPr/>
          <p:nvPr/>
        </p:nvPicPr>
        <p:blipFill>
          <a:blip r:embed="rId4">
            <a:extLst>
              <a:ext uri="{28A0092B-C50C-407E-A947-70E740481C1C}">
                <a14:useLocalDpi xmlns:a14="http://schemas.microsoft.com/office/drawing/2010/main" val="0"/>
              </a:ext>
            </a:extLst>
          </a:blip>
          <a:stretch>
            <a:fillRect/>
          </a:stretch>
        </p:blipFill>
        <p:spPr>
          <a:xfrm>
            <a:off x="5477707" y="497969"/>
            <a:ext cx="2823851" cy="3833118"/>
          </a:xfrm>
          <a:prstGeom prst="rect">
            <a:avLst/>
          </a:prstGeom>
        </p:spPr>
      </p:pic>
      <p:sp>
        <p:nvSpPr>
          <p:cNvPr id="13" name="TextBox 12">
            <a:extLst>
              <a:ext uri="{FF2B5EF4-FFF2-40B4-BE49-F238E27FC236}">
                <a16:creationId xmlns:a16="http://schemas.microsoft.com/office/drawing/2014/main" id="{2B9F7871-738F-7949-B7F2-F288F918FDC5}"/>
              </a:ext>
            </a:extLst>
          </p:cNvPr>
          <p:cNvSpPr txBox="1"/>
          <p:nvPr/>
        </p:nvSpPr>
        <p:spPr>
          <a:xfrm>
            <a:off x="6768686" y="553096"/>
            <a:ext cx="2314207" cy="461665"/>
          </a:xfrm>
          <a:prstGeom prst="rect">
            <a:avLst/>
          </a:prstGeom>
          <a:noFill/>
        </p:spPr>
        <p:txBody>
          <a:bodyPr wrap="square" rtlCol="0">
            <a:spAutoFit/>
          </a:bodyPr>
          <a:lstStyle/>
          <a:p>
            <a:r>
              <a:rPr lang="en-US" sz="1200" dirty="0">
                <a:solidFill>
                  <a:srgbClr val="00B0F0"/>
                </a:solidFill>
              </a:rPr>
              <a:t>HFVMTF Liquid-to-Liquid Heat exchanger</a:t>
            </a:r>
          </a:p>
        </p:txBody>
      </p:sp>
      <p:cxnSp>
        <p:nvCxnSpPr>
          <p:cNvPr id="14" name="Straight Arrow Connector 13">
            <a:extLst>
              <a:ext uri="{FF2B5EF4-FFF2-40B4-BE49-F238E27FC236}">
                <a16:creationId xmlns:a16="http://schemas.microsoft.com/office/drawing/2014/main" id="{3B3E02DC-6944-6A4E-8276-18C9F1294209}"/>
              </a:ext>
            </a:extLst>
          </p:cNvPr>
          <p:cNvCxnSpPr>
            <a:cxnSpLocks/>
          </p:cNvCxnSpPr>
          <p:nvPr/>
        </p:nvCxnSpPr>
        <p:spPr>
          <a:xfrm flipV="1">
            <a:off x="7103706" y="903555"/>
            <a:ext cx="740229" cy="2181006"/>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17" name="Picture 16" descr="A picture containing indoor, table, kitchen, desk&#10;&#10;Description automatically generated">
            <a:extLst>
              <a:ext uri="{FF2B5EF4-FFF2-40B4-BE49-F238E27FC236}">
                <a16:creationId xmlns:a16="http://schemas.microsoft.com/office/drawing/2014/main" id="{A674185D-55D0-AA46-8D81-BF1CA150366B}"/>
              </a:ext>
            </a:extLst>
          </p:cNvPr>
          <p:cNvPicPr>
            <a:picLocks noChangeAspect="1"/>
          </p:cNvPicPr>
          <p:nvPr/>
        </p:nvPicPr>
        <p:blipFill>
          <a:blip r:embed="rId5"/>
          <a:stretch>
            <a:fillRect/>
          </a:stretch>
        </p:blipFill>
        <p:spPr>
          <a:xfrm>
            <a:off x="3861555" y="2971810"/>
            <a:ext cx="2195193" cy="1569660"/>
          </a:xfrm>
          <a:prstGeom prst="rect">
            <a:avLst/>
          </a:prstGeom>
        </p:spPr>
      </p:pic>
      <p:sp>
        <p:nvSpPr>
          <p:cNvPr id="18" name="Oval 17">
            <a:extLst>
              <a:ext uri="{FF2B5EF4-FFF2-40B4-BE49-F238E27FC236}">
                <a16:creationId xmlns:a16="http://schemas.microsoft.com/office/drawing/2014/main" id="{1335169C-AC7B-7B46-B581-784BF990DC82}"/>
              </a:ext>
            </a:extLst>
          </p:cNvPr>
          <p:cNvSpPr/>
          <p:nvPr/>
        </p:nvSpPr>
        <p:spPr>
          <a:xfrm>
            <a:off x="6525208" y="1245594"/>
            <a:ext cx="796212" cy="55673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561EF22F-99E0-8943-88DE-8A4A9DA62177}"/>
              </a:ext>
            </a:extLst>
          </p:cNvPr>
          <p:cNvCxnSpPr>
            <a:cxnSpLocks/>
            <a:endCxn id="18" idx="3"/>
          </p:cNvCxnSpPr>
          <p:nvPr/>
        </p:nvCxnSpPr>
        <p:spPr>
          <a:xfrm flipV="1">
            <a:off x="5184183" y="1720796"/>
            <a:ext cx="1457628" cy="1251014"/>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78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itting, tower, clock, street&#10;&#10;Description automatically generated">
            <a:extLst>
              <a:ext uri="{FF2B5EF4-FFF2-40B4-BE49-F238E27FC236}">
                <a16:creationId xmlns:a16="http://schemas.microsoft.com/office/drawing/2014/main" id="{49F93F1E-ACFE-3540-A8A5-0E2CA69486DB}"/>
              </a:ext>
            </a:extLst>
          </p:cNvPr>
          <p:cNvPicPr>
            <a:picLocks noGrp="1" noChangeAspect="1"/>
          </p:cNvPicPr>
          <p:nvPr>
            <p:ph type="pic" idx="1"/>
          </p:nvPr>
        </p:nvPicPr>
        <p:blipFill rotWithShape="1">
          <a:blip r:embed="rId2"/>
          <a:srcRect l="29980" t="3303" r="22728" b="10518"/>
          <a:stretch/>
        </p:blipFill>
        <p:spPr>
          <a:xfrm>
            <a:off x="7329700" y="617801"/>
            <a:ext cx="1734761" cy="3769106"/>
          </a:xfrm>
        </p:spPr>
      </p:pic>
      <p:sp>
        <p:nvSpPr>
          <p:cNvPr id="3" name="Text Placeholder 2">
            <a:extLst>
              <a:ext uri="{FF2B5EF4-FFF2-40B4-BE49-F238E27FC236}">
                <a16:creationId xmlns:a16="http://schemas.microsoft.com/office/drawing/2014/main" id="{B55C50E8-424C-C941-BEF7-9AB8ED55F9C2}"/>
              </a:ext>
            </a:extLst>
          </p:cNvPr>
          <p:cNvSpPr>
            <a:spLocks noGrp="1"/>
          </p:cNvSpPr>
          <p:nvPr>
            <p:ph type="body" sz="half" idx="2"/>
          </p:nvPr>
        </p:nvSpPr>
        <p:spPr>
          <a:xfrm>
            <a:off x="3309537" y="4077825"/>
            <a:ext cx="6525638" cy="447874"/>
          </a:xfrm>
        </p:spPr>
        <p:txBody>
          <a:bodyPr/>
          <a:lstStyle/>
          <a:p>
            <a:pPr marL="257175" indent="-257175">
              <a:buFont typeface="Arial" panose="020B0604020202020204" pitchFamily="34" charset="0"/>
              <a:buChar char="•"/>
            </a:pPr>
            <a:r>
              <a:rPr lang="en-US" dirty="0"/>
              <a:t>Preliminary design: seal and top plate</a:t>
            </a:r>
          </a:p>
        </p:txBody>
      </p:sp>
      <p:sp>
        <p:nvSpPr>
          <p:cNvPr id="4" name="Title 3">
            <a:extLst>
              <a:ext uri="{FF2B5EF4-FFF2-40B4-BE49-F238E27FC236}">
                <a16:creationId xmlns:a16="http://schemas.microsoft.com/office/drawing/2014/main" id="{A2F90FB1-4C75-7543-92DE-1999D941081E}"/>
              </a:ext>
            </a:extLst>
          </p:cNvPr>
          <p:cNvSpPr>
            <a:spLocks noGrp="1"/>
          </p:cNvSpPr>
          <p:nvPr>
            <p:ph type="title"/>
          </p:nvPr>
        </p:nvSpPr>
        <p:spPr/>
        <p:txBody>
          <a:bodyPr/>
          <a:lstStyle/>
          <a:p>
            <a:r>
              <a:rPr lang="en-US" dirty="0" err="1"/>
              <a:t>Anticryostat</a:t>
            </a:r>
            <a:r>
              <a:rPr lang="en-US" dirty="0"/>
              <a:t> – the sample holder </a:t>
            </a:r>
          </a:p>
        </p:txBody>
      </p:sp>
      <p:sp>
        <p:nvSpPr>
          <p:cNvPr id="5" name="Date Placeholder 4">
            <a:extLst>
              <a:ext uri="{FF2B5EF4-FFF2-40B4-BE49-F238E27FC236}">
                <a16:creationId xmlns:a16="http://schemas.microsoft.com/office/drawing/2014/main" id="{C2F9C021-B0EF-0340-89CB-0779172EE110}"/>
              </a:ext>
            </a:extLst>
          </p:cNvPr>
          <p:cNvSpPr>
            <a:spLocks noGrp="1"/>
          </p:cNvSpPr>
          <p:nvPr>
            <p:ph type="dt" sz="half" idx="10"/>
          </p:nvPr>
        </p:nvSpPr>
        <p:spPr/>
        <p:txBody>
          <a:bodyPr/>
          <a:lstStyle/>
          <a:p>
            <a:r>
              <a:rPr lang="en-US" altLang="en-US"/>
              <a:t>1/7/21</a:t>
            </a:r>
          </a:p>
        </p:txBody>
      </p:sp>
      <p:sp>
        <p:nvSpPr>
          <p:cNvPr id="6" name="Footer Placeholder 5">
            <a:extLst>
              <a:ext uri="{FF2B5EF4-FFF2-40B4-BE49-F238E27FC236}">
                <a16:creationId xmlns:a16="http://schemas.microsoft.com/office/drawing/2014/main" id="{5F55F22A-BB10-B543-8CE7-BE3C35B07709}"/>
              </a:ext>
            </a:extLst>
          </p:cNvPr>
          <p:cNvSpPr>
            <a:spLocks noGrp="1"/>
          </p:cNvSpPr>
          <p:nvPr>
            <p:ph type="ftr" sz="quarter" idx="11"/>
          </p:nvPr>
        </p:nvSpPr>
        <p:spPr/>
        <p:txBody>
          <a:bodyPr/>
          <a:lstStyle/>
          <a:p>
            <a:pPr>
              <a:defRPr/>
            </a:pPr>
            <a:r>
              <a:rPr lang="en-US"/>
              <a:t>EOC Meeting #1</a:t>
            </a:r>
            <a:endParaRPr lang="en-US" b="1"/>
          </a:p>
        </p:txBody>
      </p:sp>
      <p:sp>
        <p:nvSpPr>
          <p:cNvPr id="7" name="Slide Number Placeholder 6">
            <a:extLst>
              <a:ext uri="{FF2B5EF4-FFF2-40B4-BE49-F238E27FC236}">
                <a16:creationId xmlns:a16="http://schemas.microsoft.com/office/drawing/2014/main" id="{F42AED52-F57C-5D42-865A-F3834DF8EE89}"/>
              </a:ext>
            </a:extLst>
          </p:cNvPr>
          <p:cNvSpPr>
            <a:spLocks noGrp="1"/>
          </p:cNvSpPr>
          <p:nvPr>
            <p:ph type="sldNum" sz="quarter" idx="12"/>
          </p:nvPr>
        </p:nvSpPr>
        <p:spPr/>
        <p:txBody>
          <a:bodyPr/>
          <a:lstStyle/>
          <a:p>
            <a:fld id="{077094B4-CDBE-4107-9E6E-D38410A9E4B1}" type="slidenum">
              <a:rPr lang="en-US" altLang="en-US" smtClean="0"/>
              <a:pPr/>
              <a:t>12</a:t>
            </a:fld>
            <a:endParaRPr lang="en-US" altLang="en-US"/>
          </a:p>
        </p:txBody>
      </p:sp>
      <p:pic>
        <p:nvPicPr>
          <p:cNvPr id="11" name="Picture 10" descr="A picture containing indoor, table, kitchen, desk&#10;&#10;Description automatically generated">
            <a:extLst>
              <a:ext uri="{FF2B5EF4-FFF2-40B4-BE49-F238E27FC236}">
                <a16:creationId xmlns:a16="http://schemas.microsoft.com/office/drawing/2014/main" id="{A9F875AD-433D-2B43-B38D-42317477C0B9}"/>
              </a:ext>
            </a:extLst>
          </p:cNvPr>
          <p:cNvPicPr>
            <a:picLocks noChangeAspect="1"/>
          </p:cNvPicPr>
          <p:nvPr/>
        </p:nvPicPr>
        <p:blipFill>
          <a:blip r:embed="rId3"/>
          <a:stretch>
            <a:fillRect/>
          </a:stretch>
        </p:blipFill>
        <p:spPr>
          <a:xfrm>
            <a:off x="2656595" y="647700"/>
            <a:ext cx="4673105" cy="3341477"/>
          </a:xfrm>
          <a:prstGeom prst="rect">
            <a:avLst/>
          </a:prstGeom>
        </p:spPr>
      </p:pic>
      <p:sp>
        <p:nvSpPr>
          <p:cNvPr id="2" name="TextBox 1">
            <a:extLst>
              <a:ext uri="{FF2B5EF4-FFF2-40B4-BE49-F238E27FC236}">
                <a16:creationId xmlns:a16="http://schemas.microsoft.com/office/drawing/2014/main" id="{6F75F2E7-22D3-B74F-8803-16379361EE51}"/>
              </a:ext>
            </a:extLst>
          </p:cNvPr>
          <p:cNvSpPr txBox="1"/>
          <p:nvPr/>
        </p:nvSpPr>
        <p:spPr>
          <a:xfrm>
            <a:off x="-30044" y="794944"/>
            <a:ext cx="2686639" cy="2062103"/>
          </a:xfrm>
          <a:prstGeom prst="rect">
            <a:avLst/>
          </a:prstGeom>
          <a:noFill/>
        </p:spPr>
        <p:txBody>
          <a:bodyPr wrap="square" rtlCol="0">
            <a:spAutoFit/>
          </a:bodyPr>
          <a:lstStyle/>
          <a:p>
            <a:pPr marL="342900" indent="-342900">
              <a:buFont typeface="Arial" panose="020B0604020202020204" pitchFamily="34" charset="0"/>
              <a:buChar char="•"/>
            </a:pPr>
            <a:r>
              <a:rPr lang="en-US" sz="1600" dirty="0"/>
              <a:t>For now, we are replicating EDIPO sample holder with SC transformer </a:t>
            </a:r>
          </a:p>
          <a:p>
            <a:pPr marL="342900" indent="-342900">
              <a:buFont typeface="Arial" panose="020B0604020202020204" pitchFamily="34" charset="0"/>
              <a:buChar char="•"/>
            </a:pPr>
            <a:r>
              <a:rPr lang="en-US" sz="1600" dirty="0"/>
              <a:t>Needs input from the FES community </a:t>
            </a:r>
          </a:p>
          <a:p>
            <a:pPr marL="800100" lvl="1" indent="-342900">
              <a:buFont typeface="Arial" panose="020B0604020202020204" pitchFamily="34" charset="0"/>
              <a:buChar char="•"/>
            </a:pPr>
            <a:r>
              <a:rPr lang="en-US" sz="1600" dirty="0"/>
              <a:t>Oversight committee</a:t>
            </a:r>
          </a:p>
        </p:txBody>
      </p:sp>
    </p:spTree>
    <p:extLst>
      <p:ext uri="{BB962C8B-B14F-4D97-AF65-F5344CB8AC3E}">
        <p14:creationId xmlns:p14="http://schemas.microsoft.com/office/powerpoint/2010/main" val="98989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E5899-350F-0345-A2D1-3F82168BF61F}"/>
              </a:ext>
            </a:extLst>
          </p:cNvPr>
          <p:cNvSpPr>
            <a:spLocks noGrp="1"/>
          </p:cNvSpPr>
          <p:nvPr>
            <p:ph type="title"/>
          </p:nvPr>
        </p:nvSpPr>
        <p:spPr>
          <a:xfrm>
            <a:off x="228600" y="83184"/>
            <a:ext cx="8686800" cy="481304"/>
          </a:xfrm>
        </p:spPr>
        <p:txBody>
          <a:bodyPr/>
          <a:lstStyle/>
          <a:p>
            <a:r>
              <a:rPr lang="en-US" dirty="0"/>
              <a:t>HFVMTF  pit and cryostat:  Timeline</a:t>
            </a:r>
          </a:p>
        </p:txBody>
      </p:sp>
      <p:sp>
        <p:nvSpPr>
          <p:cNvPr id="5" name="Date Placeholder 4">
            <a:extLst>
              <a:ext uri="{FF2B5EF4-FFF2-40B4-BE49-F238E27FC236}">
                <a16:creationId xmlns:a16="http://schemas.microsoft.com/office/drawing/2014/main" id="{16E89938-A6E7-B744-A916-30AA8652E634}"/>
              </a:ext>
            </a:extLst>
          </p:cNvPr>
          <p:cNvSpPr>
            <a:spLocks noGrp="1"/>
          </p:cNvSpPr>
          <p:nvPr>
            <p:ph type="dt" sz="half" idx="10"/>
          </p:nvPr>
        </p:nvSpPr>
        <p:spPr/>
        <p:txBody>
          <a:bodyPr/>
          <a:lstStyle/>
          <a:p>
            <a:r>
              <a:rPr lang="en-US" altLang="en-US"/>
              <a:t>1/7/21</a:t>
            </a:r>
          </a:p>
        </p:txBody>
      </p:sp>
      <p:sp>
        <p:nvSpPr>
          <p:cNvPr id="6" name="Footer Placeholder 5">
            <a:extLst>
              <a:ext uri="{FF2B5EF4-FFF2-40B4-BE49-F238E27FC236}">
                <a16:creationId xmlns:a16="http://schemas.microsoft.com/office/drawing/2014/main" id="{0F93586D-7625-AB42-ACCB-E808E0C29A11}"/>
              </a:ext>
            </a:extLst>
          </p:cNvPr>
          <p:cNvSpPr>
            <a:spLocks noGrp="1"/>
          </p:cNvSpPr>
          <p:nvPr>
            <p:ph type="ftr" sz="quarter" idx="11"/>
          </p:nvPr>
        </p:nvSpPr>
        <p:spPr/>
        <p:txBody>
          <a:bodyPr/>
          <a:lstStyle/>
          <a:p>
            <a:pPr>
              <a:defRPr/>
            </a:pPr>
            <a:r>
              <a:rPr lang="en-US"/>
              <a:t>EOC Meeting #1</a:t>
            </a:r>
            <a:endParaRPr lang="en-US" b="1"/>
          </a:p>
        </p:txBody>
      </p:sp>
      <p:sp>
        <p:nvSpPr>
          <p:cNvPr id="7" name="Slide Number Placeholder 6">
            <a:extLst>
              <a:ext uri="{FF2B5EF4-FFF2-40B4-BE49-F238E27FC236}">
                <a16:creationId xmlns:a16="http://schemas.microsoft.com/office/drawing/2014/main" id="{284612DF-B3A2-FE47-B55F-9F7F556FAEAF}"/>
              </a:ext>
            </a:extLst>
          </p:cNvPr>
          <p:cNvSpPr>
            <a:spLocks noGrp="1"/>
          </p:cNvSpPr>
          <p:nvPr>
            <p:ph type="sldNum" sz="quarter" idx="12"/>
          </p:nvPr>
        </p:nvSpPr>
        <p:spPr/>
        <p:txBody>
          <a:bodyPr/>
          <a:lstStyle/>
          <a:p>
            <a:fld id="{077094B4-CDBE-4107-9E6E-D38410A9E4B1}" type="slidenum">
              <a:rPr lang="en-US" altLang="en-US" smtClean="0"/>
              <a:pPr/>
              <a:t>13</a:t>
            </a:fld>
            <a:endParaRPr lang="en-US" altLang="en-US"/>
          </a:p>
        </p:txBody>
      </p:sp>
      <p:pic>
        <p:nvPicPr>
          <p:cNvPr id="9" name="Picture 8" descr="Graphical user interface&#10;&#10;Description automatically generated">
            <a:extLst>
              <a:ext uri="{FF2B5EF4-FFF2-40B4-BE49-F238E27FC236}">
                <a16:creationId xmlns:a16="http://schemas.microsoft.com/office/drawing/2014/main" id="{97E7D38B-43B3-1E4E-8E3D-BD0234E5767F}"/>
              </a:ext>
            </a:extLst>
          </p:cNvPr>
          <p:cNvPicPr>
            <a:picLocks noChangeAspect="1"/>
          </p:cNvPicPr>
          <p:nvPr/>
        </p:nvPicPr>
        <p:blipFill>
          <a:blip r:embed="rId2"/>
          <a:stretch>
            <a:fillRect/>
          </a:stretch>
        </p:blipFill>
        <p:spPr>
          <a:xfrm>
            <a:off x="559332" y="594550"/>
            <a:ext cx="7847841" cy="4461575"/>
          </a:xfrm>
          <a:prstGeom prst="rect">
            <a:avLst/>
          </a:prstGeom>
        </p:spPr>
      </p:pic>
    </p:spTree>
    <p:extLst>
      <p:ext uri="{BB962C8B-B14F-4D97-AF65-F5344CB8AC3E}">
        <p14:creationId xmlns:p14="http://schemas.microsoft.com/office/powerpoint/2010/main" val="239516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6739F-8D1C-BE41-97C1-3A0E68809984}"/>
              </a:ext>
            </a:extLst>
          </p:cNvPr>
          <p:cNvSpPr>
            <a:spLocks noGrp="1"/>
          </p:cNvSpPr>
          <p:nvPr>
            <p:ph sz="half" idx="13"/>
          </p:nvPr>
        </p:nvSpPr>
        <p:spPr>
          <a:xfrm>
            <a:off x="203961" y="552310"/>
            <a:ext cx="6262118" cy="3996443"/>
          </a:xfrm>
        </p:spPr>
        <p:txBody>
          <a:bodyPr/>
          <a:lstStyle/>
          <a:p>
            <a:r>
              <a:rPr lang="en-US" sz="1600" dirty="0"/>
              <a:t>We benefit from the  development of the  QP/QM systems for the ongoing  projects </a:t>
            </a:r>
          </a:p>
          <a:p>
            <a:r>
              <a:rPr lang="en-US" sz="1600" dirty="0"/>
              <a:t>The QP/QM  contains two  independent branches: simultaneously protects two superconducting objects, their superconducting buses, and their high current vapor- cooled leads. </a:t>
            </a:r>
          </a:p>
          <a:p>
            <a:r>
              <a:rPr lang="en-US" sz="1600" dirty="0"/>
              <a:t>When testing a hybrid magnet, the two branches of the QPM will simultaneously protect the LTS magnet (usually an Nb</a:t>
            </a:r>
            <a:r>
              <a:rPr lang="en-US" sz="1600" baseline="-25000" dirty="0"/>
              <a:t>3</a:t>
            </a:r>
            <a:r>
              <a:rPr lang="en-US" sz="1600" dirty="0"/>
              <a:t>Sn magnet) and the HTS insert. </a:t>
            </a:r>
          </a:p>
          <a:p>
            <a:r>
              <a:rPr lang="en-US" sz="1600" dirty="0"/>
              <a:t>When the system is used to test HTS samples for fusion energy R&amp;D, the first branch will protect the main dipole magnet and the second branch the test sample. </a:t>
            </a:r>
          </a:p>
          <a:p>
            <a:r>
              <a:rPr lang="en-US" sz="1600" dirty="0"/>
              <a:t>We  received part  of the funds for the second phase of the  project</a:t>
            </a:r>
          </a:p>
          <a:p>
            <a:r>
              <a:rPr lang="en-US" sz="1600" dirty="0"/>
              <a:t>Purchase orders for parts are in progress</a:t>
            </a:r>
          </a:p>
          <a:p>
            <a:r>
              <a:rPr lang="en-US" sz="1600" dirty="0"/>
              <a:t>Waiting for the AUP cryoassembly test, ultimate test  for QPs, to give a green light to  buy the components. </a:t>
            </a:r>
          </a:p>
        </p:txBody>
      </p:sp>
      <p:sp>
        <p:nvSpPr>
          <p:cNvPr id="6" name="Date Placeholder 5">
            <a:extLst>
              <a:ext uri="{FF2B5EF4-FFF2-40B4-BE49-F238E27FC236}">
                <a16:creationId xmlns:a16="http://schemas.microsoft.com/office/drawing/2014/main" id="{B026DF9B-B3C9-DF4F-AA09-FF4BD35C5754}"/>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57EC6B6B-9E81-2949-9E0F-B33BA18D2F01}"/>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DB02E268-93C2-7A4D-8547-0814F094437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9" name="Title 8">
            <a:extLst>
              <a:ext uri="{FF2B5EF4-FFF2-40B4-BE49-F238E27FC236}">
                <a16:creationId xmlns:a16="http://schemas.microsoft.com/office/drawing/2014/main" id="{62894FF0-C72D-B944-8CD4-F5E50D210452}"/>
              </a:ext>
            </a:extLst>
          </p:cNvPr>
          <p:cNvSpPr>
            <a:spLocks noGrp="1"/>
          </p:cNvSpPr>
          <p:nvPr>
            <p:ph type="title"/>
          </p:nvPr>
        </p:nvSpPr>
        <p:spPr/>
        <p:txBody>
          <a:bodyPr/>
          <a:lstStyle/>
          <a:p>
            <a:r>
              <a:rPr lang="en-US" dirty="0"/>
              <a:t>Second phase -  QP/QM systems and Power Supplies  </a:t>
            </a:r>
          </a:p>
        </p:txBody>
      </p:sp>
      <p:pic>
        <p:nvPicPr>
          <p:cNvPr id="15" name="Picture 14" descr="Diagram&#10;&#10;Description automatically generated">
            <a:extLst>
              <a:ext uri="{FF2B5EF4-FFF2-40B4-BE49-F238E27FC236}">
                <a16:creationId xmlns:a16="http://schemas.microsoft.com/office/drawing/2014/main" id="{2AB96C51-2915-5C47-976D-21E006421FBC}"/>
              </a:ext>
            </a:extLst>
          </p:cNvPr>
          <p:cNvPicPr/>
          <p:nvPr/>
        </p:nvPicPr>
        <p:blipFill>
          <a:blip r:embed="rId2">
            <a:extLst>
              <a:ext uri="{28A0092B-C50C-407E-A947-70E740481C1C}">
                <a14:useLocalDpi xmlns:a14="http://schemas.microsoft.com/office/drawing/2010/main" val="0"/>
              </a:ext>
            </a:extLst>
          </a:blip>
          <a:stretch>
            <a:fillRect/>
          </a:stretch>
        </p:blipFill>
        <p:spPr>
          <a:xfrm>
            <a:off x="6499225" y="939584"/>
            <a:ext cx="2416175" cy="3508714"/>
          </a:xfrm>
          <a:prstGeom prst="rect">
            <a:avLst/>
          </a:prstGeom>
        </p:spPr>
      </p:pic>
    </p:spTree>
    <p:extLst>
      <p:ext uri="{BB962C8B-B14F-4D97-AF65-F5344CB8AC3E}">
        <p14:creationId xmlns:p14="http://schemas.microsoft.com/office/powerpoint/2010/main" val="3718680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026DF9B-B3C9-DF4F-AA09-FF4BD35C5754}"/>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57EC6B6B-9E81-2949-9E0F-B33BA18D2F01}"/>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DB02E268-93C2-7A4D-8547-0814F0944371}"/>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9" name="Title 8">
            <a:extLst>
              <a:ext uri="{FF2B5EF4-FFF2-40B4-BE49-F238E27FC236}">
                <a16:creationId xmlns:a16="http://schemas.microsoft.com/office/drawing/2014/main" id="{62894FF0-C72D-B944-8CD4-F5E50D210452}"/>
              </a:ext>
            </a:extLst>
          </p:cNvPr>
          <p:cNvSpPr>
            <a:spLocks noGrp="1"/>
          </p:cNvSpPr>
          <p:nvPr>
            <p:ph type="title"/>
          </p:nvPr>
        </p:nvSpPr>
        <p:spPr/>
        <p:txBody>
          <a:bodyPr/>
          <a:lstStyle/>
          <a:p>
            <a:r>
              <a:rPr lang="en-US" dirty="0"/>
              <a:t>QP/QM system prototypes   </a:t>
            </a:r>
          </a:p>
        </p:txBody>
      </p:sp>
      <p:grpSp>
        <p:nvGrpSpPr>
          <p:cNvPr id="10" name="Group 9">
            <a:extLst>
              <a:ext uri="{FF2B5EF4-FFF2-40B4-BE49-F238E27FC236}">
                <a16:creationId xmlns:a16="http://schemas.microsoft.com/office/drawing/2014/main" id="{F0CC1B42-08A7-A549-892D-2B9459D8E775}"/>
              </a:ext>
            </a:extLst>
          </p:cNvPr>
          <p:cNvGrpSpPr/>
          <p:nvPr/>
        </p:nvGrpSpPr>
        <p:grpSpPr>
          <a:xfrm>
            <a:off x="222250" y="606067"/>
            <a:ext cx="9174707" cy="4023643"/>
            <a:chOff x="0" y="1527305"/>
            <a:chExt cx="9174707" cy="4023643"/>
          </a:xfrm>
        </p:grpSpPr>
        <p:pic>
          <p:nvPicPr>
            <p:cNvPr id="11" name="Picture 10" descr="A circuit board&#10;&#10;Description automatically generated">
              <a:extLst>
                <a:ext uri="{FF2B5EF4-FFF2-40B4-BE49-F238E27FC236}">
                  <a16:creationId xmlns:a16="http://schemas.microsoft.com/office/drawing/2014/main" id="{9561DA83-E331-794C-9050-7233B1ECE3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268347"/>
              <a:ext cx="4376799" cy="3282600"/>
            </a:xfrm>
            <a:prstGeom prst="rect">
              <a:avLst/>
            </a:prstGeom>
          </p:spPr>
        </p:pic>
        <p:grpSp>
          <p:nvGrpSpPr>
            <p:cNvPr id="12" name="Group 11">
              <a:extLst>
                <a:ext uri="{FF2B5EF4-FFF2-40B4-BE49-F238E27FC236}">
                  <a16:creationId xmlns:a16="http://schemas.microsoft.com/office/drawing/2014/main" id="{4C136FF5-A1A8-2C4F-BC56-D45845DDF2D8}"/>
                </a:ext>
              </a:extLst>
            </p:cNvPr>
            <p:cNvGrpSpPr/>
            <p:nvPr/>
          </p:nvGrpSpPr>
          <p:grpSpPr>
            <a:xfrm>
              <a:off x="403968" y="1527305"/>
              <a:ext cx="8770739" cy="4023643"/>
              <a:chOff x="474888" y="1243247"/>
              <a:chExt cx="8300160" cy="4174120"/>
            </a:xfrm>
          </p:grpSpPr>
          <p:pic>
            <p:nvPicPr>
              <p:cNvPr id="13" name="Picture 12">
                <a:extLst>
                  <a:ext uri="{FF2B5EF4-FFF2-40B4-BE49-F238E27FC236}">
                    <a16:creationId xmlns:a16="http://schemas.microsoft.com/office/drawing/2014/main" id="{94CB764B-5124-724B-B8DC-3326119E68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4564" y="2012003"/>
                <a:ext cx="4540484" cy="3405364"/>
              </a:xfrm>
              <a:prstGeom prst="rect">
                <a:avLst/>
              </a:prstGeom>
            </p:spPr>
          </p:pic>
          <p:sp>
            <p:nvSpPr>
              <p:cNvPr id="14" name="TextBox 13">
                <a:extLst>
                  <a:ext uri="{FF2B5EF4-FFF2-40B4-BE49-F238E27FC236}">
                    <a16:creationId xmlns:a16="http://schemas.microsoft.com/office/drawing/2014/main" id="{B05F2310-6381-4F47-BA55-B7D117159EBE}"/>
                  </a:ext>
                </a:extLst>
              </p:cNvPr>
              <p:cNvSpPr txBox="1"/>
              <p:nvPr/>
            </p:nvSpPr>
            <p:spPr>
              <a:xfrm>
                <a:off x="474888" y="1243247"/>
                <a:ext cx="7289211" cy="670503"/>
              </a:xfrm>
              <a:prstGeom prst="rect">
                <a:avLst/>
              </a:prstGeom>
              <a:noFill/>
            </p:spPr>
            <p:txBody>
              <a:bodyPr wrap="square" rtlCol="0">
                <a:spAutoFit/>
              </a:bodyPr>
              <a:lstStyle/>
              <a:p>
                <a:pPr algn="ctr"/>
                <a:r>
                  <a:rPr lang="en-US" sz="1800" dirty="0">
                    <a:solidFill>
                      <a:srgbClr val="0F2D62"/>
                    </a:solidFill>
                  </a:rPr>
                  <a:t>Next Generation of Digital Quench Protection and Monitoring  System.</a:t>
                </a:r>
              </a:p>
              <a:p>
                <a:pPr algn="ctr"/>
                <a:r>
                  <a:rPr lang="en-US" sz="1800" dirty="0">
                    <a:solidFill>
                      <a:srgbClr val="0F2D62"/>
                    </a:solidFill>
                  </a:rPr>
                  <a:t>Chassis with 32 Isolated Analog Channels and Digital Controller.</a:t>
                </a:r>
              </a:p>
            </p:txBody>
          </p:sp>
        </p:grpSp>
      </p:grpSp>
    </p:spTree>
    <p:extLst>
      <p:ext uri="{BB962C8B-B14F-4D97-AF65-F5344CB8AC3E}">
        <p14:creationId xmlns:p14="http://schemas.microsoft.com/office/powerpoint/2010/main" val="233214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026DF9B-B3C9-DF4F-AA09-FF4BD35C5754}"/>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57EC6B6B-9E81-2949-9E0F-B33BA18D2F01}"/>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DB02E268-93C2-7A4D-8547-0814F094437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Title 8">
            <a:extLst>
              <a:ext uri="{FF2B5EF4-FFF2-40B4-BE49-F238E27FC236}">
                <a16:creationId xmlns:a16="http://schemas.microsoft.com/office/drawing/2014/main" id="{62894FF0-C72D-B944-8CD4-F5E50D210452}"/>
              </a:ext>
            </a:extLst>
          </p:cNvPr>
          <p:cNvSpPr>
            <a:spLocks noGrp="1"/>
          </p:cNvSpPr>
          <p:nvPr>
            <p:ph type="title"/>
          </p:nvPr>
        </p:nvSpPr>
        <p:spPr/>
        <p:txBody>
          <a:bodyPr/>
          <a:lstStyle/>
          <a:p>
            <a:r>
              <a:rPr lang="en-US" dirty="0"/>
              <a:t>QP/QM system GUI </a:t>
            </a:r>
          </a:p>
        </p:txBody>
      </p:sp>
      <p:grpSp>
        <p:nvGrpSpPr>
          <p:cNvPr id="16" name="Group 15">
            <a:extLst>
              <a:ext uri="{FF2B5EF4-FFF2-40B4-BE49-F238E27FC236}">
                <a16:creationId xmlns:a16="http://schemas.microsoft.com/office/drawing/2014/main" id="{7AE1D27B-31F0-414A-84ED-4550B9F4B0D4}"/>
              </a:ext>
            </a:extLst>
          </p:cNvPr>
          <p:cNvGrpSpPr/>
          <p:nvPr/>
        </p:nvGrpSpPr>
        <p:grpSpPr>
          <a:xfrm>
            <a:off x="1263839" y="820748"/>
            <a:ext cx="6528881" cy="3746387"/>
            <a:chOff x="178738" y="1001355"/>
            <a:chExt cx="8705175" cy="4995183"/>
          </a:xfrm>
        </p:grpSpPr>
        <p:pic>
          <p:nvPicPr>
            <p:cNvPr id="17" name="Picture 16">
              <a:extLst>
                <a:ext uri="{FF2B5EF4-FFF2-40B4-BE49-F238E27FC236}">
                  <a16:creationId xmlns:a16="http://schemas.microsoft.com/office/drawing/2014/main" id="{C9409A51-1016-4041-BBE1-B7ACBDAD57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0013" y="1001355"/>
              <a:ext cx="1936778" cy="2718595"/>
            </a:xfrm>
            <a:prstGeom prst="rect">
              <a:avLst/>
            </a:prstGeom>
          </p:spPr>
        </p:pic>
        <p:pic>
          <p:nvPicPr>
            <p:cNvPr id="18" name="Picture 17">
              <a:extLst>
                <a:ext uri="{FF2B5EF4-FFF2-40B4-BE49-F238E27FC236}">
                  <a16:creationId xmlns:a16="http://schemas.microsoft.com/office/drawing/2014/main" id="{DB63AAA8-724A-B342-86C3-E7EF1355BB34}"/>
                </a:ext>
              </a:extLst>
            </p:cNvPr>
            <p:cNvPicPr>
              <a:picLocks noChangeAspect="1"/>
            </p:cNvPicPr>
            <p:nvPr/>
          </p:nvPicPr>
          <p:blipFill>
            <a:blip r:embed="rId3"/>
            <a:stretch>
              <a:fillRect/>
            </a:stretch>
          </p:blipFill>
          <p:spPr>
            <a:xfrm>
              <a:off x="178738" y="1049874"/>
              <a:ext cx="5657482" cy="3656880"/>
            </a:xfrm>
            <a:prstGeom prst="rect">
              <a:avLst/>
            </a:prstGeom>
          </p:spPr>
        </p:pic>
        <p:pic>
          <p:nvPicPr>
            <p:cNvPr id="19" name="Picture 18">
              <a:extLst>
                <a:ext uri="{FF2B5EF4-FFF2-40B4-BE49-F238E27FC236}">
                  <a16:creationId xmlns:a16="http://schemas.microsoft.com/office/drawing/2014/main" id="{D2A12C81-B8BA-194A-9DE5-DC668A53C4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9167" y="4216487"/>
              <a:ext cx="3014746" cy="1780051"/>
            </a:xfrm>
            <a:prstGeom prst="rect">
              <a:avLst/>
            </a:prstGeom>
          </p:spPr>
        </p:pic>
        <p:sp>
          <p:nvSpPr>
            <p:cNvPr id="20" name="TextBox 19">
              <a:extLst>
                <a:ext uri="{FF2B5EF4-FFF2-40B4-BE49-F238E27FC236}">
                  <a16:creationId xmlns:a16="http://schemas.microsoft.com/office/drawing/2014/main" id="{8B85A8C6-0D7B-964C-9DC3-4D211A0541C1}"/>
                </a:ext>
              </a:extLst>
            </p:cNvPr>
            <p:cNvSpPr txBox="1"/>
            <p:nvPr/>
          </p:nvSpPr>
          <p:spPr>
            <a:xfrm>
              <a:off x="6048198" y="3676958"/>
              <a:ext cx="2740407" cy="615553"/>
            </a:xfrm>
            <a:prstGeom prst="rect">
              <a:avLst/>
            </a:prstGeom>
            <a:noFill/>
          </p:spPr>
          <p:txBody>
            <a:bodyPr wrap="square" rtlCol="0">
              <a:spAutoFit/>
            </a:bodyPr>
            <a:lstStyle/>
            <a:p>
              <a:r>
                <a:rPr lang="en-US" sz="1200" dirty="0"/>
                <a:t>Main Quench Control Window</a:t>
              </a:r>
            </a:p>
          </p:txBody>
        </p:sp>
        <p:sp>
          <p:nvSpPr>
            <p:cNvPr id="21" name="TextBox 20">
              <a:extLst>
                <a:ext uri="{FF2B5EF4-FFF2-40B4-BE49-F238E27FC236}">
                  <a16:creationId xmlns:a16="http://schemas.microsoft.com/office/drawing/2014/main" id="{9FC00033-FB41-7B40-BBA6-EE15120B2C86}"/>
                </a:ext>
              </a:extLst>
            </p:cNvPr>
            <p:cNvSpPr txBox="1"/>
            <p:nvPr/>
          </p:nvSpPr>
          <p:spPr>
            <a:xfrm>
              <a:off x="788285" y="4720731"/>
              <a:ext cx="4412658" cy="369332"/>
            </a:xfrm>
            <a:prstGeom prst="rect">
              <a:avLst/>
            </a:prstGeom>
            <a:noFill/>
          </p:spPr>
          <p:txBody>
            <a:bodyPr wrap="square" rtlCol="0">
              <a:spAutoFit/>
            </a:bodyPr>
            <a:lstStyle/>
            <a:p>
              <a:r>
                <a:rPr lang="en-US" sz="1200" dirty="0"/>
                <a:t>1 of 4 Magnet Quench Signal Monitoring Windows</a:t>
              </a:r>
            </a:p>
          </p:txBody>
        </p:sp>
        <p:sp>
          <p:nvSpPr>
            <p:cNvPr id="22" name="TextBox 21">
              <a:extLst>
                <a:ext uri="{FF2B5EF4-FFF2-40B4-BE49-F238E27FC236}">
                  <a16:creationId xmlns:a16="http://schemas.microsoft.com/office/drawing/2014/main" id="{B2657331-C389-8942-B28A-C3C39824901E}"/>
                </a:ext>
              </a:extLst>
            </p:cNvPr>
            <p:cNvSpPr txBox="1"/>
            <p:nvPr/>
          </p:nvSpPr>
          <p:spPr>
            <a:xfrm>
              <a:off x="2016041" y="5414966"/>
              <a:ext cx="3820179" cy="369332"/>
            </a:xfrm>
            <a:prstGeom prst="rect">
              <a:avLst/>
            </a:prstGeom>
            <a:noFill/>
          </p:spPr>
          <p:txBody>
            <a:bodyPr wrap="square" rtlCol="0">
              <a:spAutoFit/>
            </a:bodyPr>
            <a:lstStyle/>
            <a:p>
              <a:r>
                <a:rPr lang="en-US" sz="1200" dirty="0"/>
                <a:t>Expert Mode Configuration &amp; Balancing</a:t>
              </a:r>
            </a:p>
          </p:txBody>
        </p:sp>
      </p:grpSp>
    </p:spTree>
    <p:extLst>
      <p:ext uri="{BB962C8B-B14F-4D97-AF65-F5344CB8AC3E}">
        <p14:creationId xmlns:p14="http://schemas.microsoft.com/office/powerpoint/2010/main" val="901938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9D7A10-71A9-1142-915E-9353C65262C4}"/>
              </a:ext>
            </a:extLst>
          </p:cNvPr>
          <p:cNvSpPr>
            <a:spLocks noGrp="1"/>
          </p:cNvSpPr>
          <p:nvPr>
            <p:ph sz="half" idx="13"/>
          </p:nvPr>
        </p:nvSpPr>
        <p:spPr>
          <a:xfrm>
            <a:off x="222249" y="635673"/>
            <a:ext cx="4837947" cy="3866585"/>
          </a:xfrm>
        </p:spPr>
        <p:txBody>
          <a:bodyPr/>
          <a:lstStyle/>
          <a:p>
            <a:r>
              <a:rPr lang="en-US" dirty="0"/>
              <a:t>We  are  planning to  buy 2 sets of modern modular power supplies. </a:t>
            </a:r>
          </a:p>
          <a:p>
            <a:pPr lvl="1"/>
            <a:r>
              <a:rPr lang="en-US" dirty="0"/>
              <a:t>24 kA&amp;32-40V power supply to power</a:t>
            </a:r>
          </a:p>
          <a:p>
            <a:pPr lvl="2"/>
            <a:r>
              <a:rPr lang="en-US" dirty="0"/>
              <a:t> the main 15 T dipole for sample testing</a:t>
            </a:r>
          </a:p>
          <a:p>
            <a:pPr lvl="2"/>
            <a:r>
              <a:rPr lang="en-US" dirty="0"/>
              <a:t>Nb3Sn outer magnet in case of hybrid tests  </a:t>
            </a:r>
          </a:p>
          <a:p>
            <a:pPr lvl="1"/>
            <a:r>
              <a:rPr lang="en-US" dirty="0"/>
              <a:t>15-16 kA&amp;32-40 V  power supply to power</a:t>
            </a:r>
          </a:p>
          <a:p>
            <a:pPr lvl="2"/>
            <a:r>
              <a:rPr lang="en-US" dirty="0"/>
              <a:t>SC transformer for the  HTS samples </a:t>
            </a:r>
          </a:p>
          <a:p>
            <a:pPr lvl="2"/>
            <a:r>
              <a:rPr lang="en-US" dirty="0"/>
              <a:t>HTS  insert  magnet in case of hybrid test</a:t>
            </a:r>
          </a:p>
          <a:p>
            <a:pPr lvl="1"/>
            <a:r>
              <a:rPr lang="en-US" dirty="0"/>
              <a:t>Current stability – 10</a:t>
            </a:r>
            <a:r>
              <a:rPr lang="en-US" baseline="30000" dirty="0"/>
              <a:t>-5</a:t>
            </a:r>
            <a:r>
              <a:rPr lang="en-US" dirty="0"/>
              <a:t> A</a:t>
            </a:r>
          </a:p>
          <a:p>
            <a:pPr lvl="1"/>
            <a:r>
              <a:rPr lang="en-US" dirty="0"/>
              <a:t>Accuracy – 10</a:t>
            </a:r>
            <a:r>
              <a:rPr lang="en-US" baseline="30000" dirty="0"/>
              <a:t>-4</a:t>
            </a:r>
          </a:p>
          <a:p>
            <a:r>
              <a:rPr lang="en-US" dirty="0"/>
              <a:t>We are waiting for close-to-final quotes to start the  purchasing ( Magna-Power)</a:t>
            </a:r>
          </a:p>
          <a:p>
            <a:endParaRPr lang="en-US" dirty="0"/>
          </a:p>
        </p:txBody>
      </p:sp>
      <p:sp>
        <p:nvSpPr>
          <p:cNvPr id="6" name="Date Placeholder 5">
            <a:extLst>
              <a:ext uri="{FF2B5EF4-FFF2-40B4-BE49-F238E27FC236}">
                <a16:creationId xmlns:a16="http://schemas.microsoft.com/office/drawing/2014/main" id="{DE815F88-060B-0844-8421-CBA309DB5CC3}"/>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32DBB1C2-AB3B-804A-A344-099C8AFEC92E}"/>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EA48F8A3-31B3-4240-9A33-851168C24FD7}"/>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9" name="Title 8">
            <a:extLst>
              <a:ext uri="{FF2B5EF4-FFF2-40B4-BE49-F238E27FC236}">
                <a16:creationId xmlns:a16="http://schemas.microsoft.com/office/drawing/2014/main" id="{89A0FAAC-EB69-D64C-B585-D9A954C3E5FE}"/>
              </a:ext>
            </a:extLst>
          </p:cNvPr>
          <p:cNvSpPr>
            <a:spLocks noGrp="1"/>
          </p:cNvSpPr>
          <p:nvPr>
            <p:ph type="title"/>
          </p:nvPr>
        </p:nvSpPr>
        <p:spPr/>
        <p:txBody>
          <a:bodyPr/>
          <a:lstStyle/>
          <a:p>
            <a:r>
              <a:rPr lang="en-US" dirty="0"/>
              <a:t>Power supplies </a:t>
            </a:r>
          </a:p>
        </p:txBody>
      </p:sp>
      <p:pic>
        <p:nvPicPr>
          <p:cNvPr id="10" name="Picture 9">
            <a:extLst>
              <a:ext uri="{FF2B5EF4-FFF2-40B4-BE49-F238E27FC236}">
                <a16:creationId xmlns:a16="http://schemas.microsoft.com/office/drawing/2014/main" id="{00000000-0008-0000-0300-000002000000}"/>
              </a:ext>
            </a:extLst>
          </p:cNvPr>
          <p:cNvPicPr>
            <a:picLocks noChangeAspect="1"/>
          </p:cNvPicPr>
          <p:nvPr/>
        </p:nvPicPr>
        <p:blipFill>
          <a:blip r:embed="rId2"/>
          <a:stretch>
            <a:fillRect/>
          </a:stretch>
        </p:blipFill>
        <p:spPr>
          <a:xfrm>
            <a:off x="4888324" y="554818"/>
            <a:ext cx="3891249" cy="3947440"/>
          </a:xfrm>
          <a:prstGeom prst="rect">
            <a:avLst/>
          </a:prstGeom>
        </p:spPr>
      </p:pic>
    </p:spTree>
    <p:extLst>
      <p:ext uri="{BB962C8B-B14F-4D97-AF65-F5344CB8AC3E}">
        <p14:creationId xmlns:p14="http://schemas.microsoft.com/office/powerpoint/2010/main" val="115648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71D261-A1C7-D34E-B887-4EEB39FA3B55}"/>
              </a:ext>
            </a:extLst>
          </p:cNvPr>
          <p:cNvSpPr>
            <a:spLocks noGrp="1"/>
          </p:cNvSpPr>
          <p:nvPr>
            <p:ph sz="half" idx="13"/>
          </p:nvPr>
        </p:nvSpPr>
        <p:spPr>
          <a:xfrm>
            <a:off x="228600" y="728663"/>
            <a:ext cx="8686799" cy="3680605"/>
          </a:xfrm>
        </p:spPr>
        <p:txBody>
          <a:bodyPr/>
          <a:lstStyle/>
          <a:p>
            <a:r>
              <a:rPr lang="en-US" dirty="0">
                <a:solidFill>
                  <a:srgbClr val="002060"/>
                </a:solidFill>
              </a:rPr>
              <a:t>There are several questions  connected mostly with  SC  test sample cryostat and test sample well for  FES</a:t>
            </a:r>
          </a:p>
          <a:p>
            <a:pPr lvl="1"/>
            <a:r>
              <a:rPr lang="en-US" dirty="0">
                <a:solidFill>
                  <a:srgbClr val="002060"/>
                </a:solidFill>
              </a:rPr>
              <a:t>Assuming EDIPO/Sultan type  sample cryostat, is this what we need?</a:t>
            </a:r>
          </a:p>
          <a:p>
            <a:pPr lvl="1"/>
            <a:r>
              <a:rPr lang="en-US" dirty="0">
                <a:solidFill>
                  <a:srgbClr val="002060"/>
                </a:solidFill>
              </a:rPr>
              <a:t> What are sample dimensions? Constant?</a:t>
            </a:r>
            <a:endParaRPr lang="en-US" sz="1800" dirty="0">
              <a:solidFill>
                <a:srgbClr val="002060"/>
              </a:solidFill>
            </a:endParaRPr>
          </a:p>
          <a:p>
            <a:pPr lvl="1"/>
            <a:r>
              <a:rPr lang="en-US" dirty="0">
                <a:solidFill>
                  <a:srgbClr val="002060"/>
                </a:solidFill>
              </a:rPr>
              <a:t>Any limitations on temperature gradient within the sample during testing?</a:t>
            </a:r>
            <a:endParaRPr lang="en-US" sz="1800" dirty="0">
              <a:solidFill>
                <a:srgbClr val="002060"/>
              </a:solidFill>
            </a:endParaRPr>
          </a:p>
          <a:p>
            <a:pPr lvl="1"/>
            <a:r>
              <a:rPr lang="en-US" dirty="0">
                <a:solidFill>
                  <a:srgbClr val="002060"/>
                </a:solidFill>
              </a:rPr>
              <a:t>Are there any requirements for warmup/cooldown? </a:t>
            </a:r>
          </a:p>
          <a:p>
            <a:pPr lvl="1"/>
            <a:r>
              <a:rPr lang="en-US" dirty="0">
                <a:solidFill>
                  <a:srgbClr val="002060"/>
                </a:solidFill>
              </a:rPr>
              <a:t>SC transformer, what design we should use? Primary and secondary coil turns? </a:t>
            </a:r>
          </a:p>
          <a:p>
            <a:pPr lvl="1"/>
            <a:r>
              <a:rPr lang="en-US" dirty="0">
                <a:solidFill>
                  <a:srgbClr val="002060"/>
                </a:solidFill>
              </a:rPr>
              <a:t>Is 100kA what we need?</a:t>
            </a:r>
          </a:p>
          <a:p>
            <a:pPr marL="282575" lvl="1" indent="0">
              <a:buNone/>
            </a:pPr>
            <a:endParaRPr lang="en-US" dirty="0"/>
          </a:p>
          <a:p>
            <a:pPr lvl="1"/>
            <a:endParaRPr lang="en-US" dirty="0"/>
          </a:p>
          <a:p>
            <a:pPr lvl="1"/>
            <a:endParaRPr lang="en-US" dirty="0"/>
          </a:p>
          <a:p>
            <a:pPr marL="0" indent="0">
              <a:buNone/>
            </a:pPr>
            <a:endParaRPr lang="en-US" sz="1600" dirty="0"/>
          </a:p>
          <a:p>
            <a:pPr lvl="1"/>
            <a:endParaRPr lang="en-US" dirty="0"/>
          </a:p>
        </p:txBody>
      </p:sp>
      <p:sp>
        <p:nvSpPr>
          <p:cNvPr id="6" name="Date Placeholder 5">
            <a:extLst>
              <a:ext uri="{FF2B5EF4-FFF2-40B4-BE49-F238E27FC236}">
                <a16:creationId xmlns:a16="http://schemas.microsoft.com/office/drawing/2014/main" id="{C5A8E6A8-A01B-CF4A-A319-733461D72D62}"/>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0E950E48-8786-7B41-AE1E-1AEFB7A2FA74}"/>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399A74D8-B304-564C-B3CE-ECB14F1D5BD7}"/>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9" name="Title 8">
            <a:extLst>
              <a:ext uri="{FF2B5EF4-FFF2-40B4-BE49-F238E27FC236}">
                <a16:creationId xmlns:a16="http://schemas.microsoft.com/office/drawing/2014/main" id="{32A8DFB8-3219-7C4C-92E5-17B5F72E4CE9}"/>
              </a:ext>
            </a:extLst>
          </p:cNvPr>
          <p:cNvSpPr>
            <a:spLocks noGrp="1"/>
          </p:cNvSpPr>
          <p:nvPr>
            <p:ph type="title"/>
          </p:nvPr>
        </p:nvSpPr>
        <p:spPr/>
        <p:txBody>
          <a:bodyPr/>
          <a:lstStyle/>
          <a:p>
            <a:r>
              <a:rPr lang="en-US" dirty="0"/>
              <a:t>Questions to discuss </a:t>
            </a:r>
          </a:p>
        </p:txBody>
      </p:sp>
    </p:spTree>
    <p:extLst>
      <p:ext uri="{BB962C8B-B14F-4D97-AF65-F5344CB8AC3E}">
        <p14:creationId xmlns:p14="http://schemas.microsoft.com/office/powerpoint/2010/main" val="321397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89373-6EF0-3540-9158-D6C0F0CB6A02}"/>
              </a:ext>
            </a:extLst>
          </p:cNvPr>
          <p:cNvSpPr>
            <a:spLocks noGrp="1"/>
          </p:cNvSpPr>
          <p:nvPr>
            <p:ph sz="half" idx="13"/>
          </p:nvPr>
        </p:nvSpPr>
        <p:spPr>
          <a:xfrm>
            <a:off x="228600" y="728663"/>
            <a:ext cx="8686799" cy="3827839"/>
          </a:xfrm>
        </p:spPr>
        <p:txBody>
          <a:bodyPr/>
          <a:lstStyle/>
          <a:p>
            <a:r>
              <a:rPr lang="en-US" sz="2000" dirty="0">
                <a:solidFill>
                  <a:srgbClr val="0F2D62"/>
                </a:solidFill>
              </a:rPr>
              <a:t>A project to build a new </a:t>
            </a:r>
            <a:r>
              <a:rPr lang="en-US" dirty="0">
                <a:solidFill>
                  <a:srgbClr val="0F2D62"/>
                </a:solidFill>
              </a:rPr>
              <a:t>a High Field Cable Test Facility (</a:t>
            </a:r>
            <a:r>
              <a:rPr lang="en-US" sz="2000" dirty="0">
                <a:solidFill>
                  <a:srgbClr val="0F2D62"/>
                </a:solidFill>
              </a:rPr>
              <a:t>HFVMTF) at Fermilab  is in progress</a:t>
            </a:r>
          </a:p>
          <a:p>
            <a:r>
              <a:rPr lang="en-US" sz="2000" dirty="0">
                <a:solidFill>
                  <a:srgbClr val="0F2D62"/>
                </a:solidFill>
              </a:rPr>
              <a:t>The facility  will  support future MDP and FES  R&amp;Ds</a:t>
            </a:r>
          </a:p>
          <a:p>
            <a:r>
              <a:rPr lang="en-US" sz="2000" dirty="0">
                <a:solidFill>
                  <a:srgbClr val="0F2D62"/>
                </a:solidFill>
              </a:rPr>
              <a:t>The HFVMTF construction is  well advanced</a:t>
            </a:r>
          </a:p>
          <a:p>
            <a:r>
              <a:rPr lang="en-US" sz="2000" dirty="0">
                <a:solidFill>
                  <a:srgbClr val="0F2D62"/>
                </a:solidFill>
              </a:rPr>
              <a:t>Schedules  and cost estimations are in place </a:t>
            </a:r>
          </a:p>
          <a:p>
            <a:r>
              <a:rPr lang="en-US" sz="2000" dirty="0">
                <a:solidFill>
                  <a:srgbClr val="0F2D62"/>
                </a:solidFill>
              </a:rPr>
              <a:t>Two cylindrical shields were added to  protect SRF Vertical test pits  - additional to the scope</a:t>
            </a:r>
          </a:p>
          <a:p>
            <a:r>
              <a:rPr lang="en-US" sz="2000" dirty="0">
                <a:solidFill>
                  <a:srgbClr val="0F2D62"/>
                </a:solidFill>
              </a:rPr>
              <a:t>This  triggered the redesign of the  cryostat and schedule change</a:t>
            </a:r>
          </a:p>
          <a:p>
            <a:r>
              <a:rPr lang="en-US" sz="2000" dirty="0">
                <a:solidFill>
                  <a:srgbClr val="0F2D62"/>
                </a:solidFill>
              </a:rPr>
              <a:t>QP/QM systems and PSs  purchasing are in the final stages. </a:t>
            </a:r>
          </a:p>
          <a:p>
            <a:r>
              <a:rPr lang="en-US" sz="2000" dirty="0">
                <a:solidFill>
                  <a:srgbClr val="0F2D62"/>
                </a:solidFill>
              </a:rPr>
              <a:t>The test stand integration is expected in June of  2022.</a:t>
            </a:r>
          </a:p>
          <a:p>
            <a:endParaRPr lang="en-US" sz="2000" dirty="0">
              <a:solidFill>
                <a:srgbClr val="0F2D62"/>
              </a:solidFill>
            </a:endParaRPr>
          </a:p>
          <a:p>
            <a:pPr lvl="1"/>
            <a:endParaRPr lang="en-US" dirty="0"/>
          </a:p>
        </p:txBody>
      </p:sp>
      <p:sp>
        <p:nvSpPr>
          <p:cNvPr id="6" name="Date Placeholder 5">
            <a:extLst>
              <a:ext uri="{FF2B5EF4-FFF2-40B4-BE49-F238E27FC236}">
                <a16:creationId xmlns:a16="http://schemas.microsoft.com/office/drawing/2014/main" id="{242529D9-680A-0D44-8103-CF2C831CCB8D}"/>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C273BDAE-B8A9-674F-A24D-5570DB124984}"/>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50104016-B88E-054C-8516-358D1D74F11E}"/>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9" name="Title 8">
            <a:extLst>
              <a:ext uri="{FF2B5EF4-FFF2-40B4-BE49-F238E27FC236}">
                <a16:creationId xmlns:a16="http://schemas.microsoft.com/office/drawing/2014/main" id="{5AB4AA23-F858-EB41-86B8-21F2758C7F91}"/>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79261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65E59-2FE1-5842-BB18-69CA08D23F06}"/>
              </a:ext>
            </a:extLst>
          </p:cNvPr>
          <p:cNvSpPr>
            <a:spLocks noGrp="1"/>
          </p:cNvSpPr>
          <p:nvPr>
            <p:ph idx="1"/>
          </p:nvPr>
        </p:nvSpPr>
        <p:spPr/>
        <p:txBody>
          <a:bodyPr/>
          <a:lstStyle/>
          <a:p>
            <a:pPr marL="342891" lvl="1" indent="-342891">
              <a:buFont typeface="Arial"/>
              <a:buChar char="•"/>
            </a:pPr>
            <a:r>
              <a:rPr lang="en-US" sz="2400" dirty="0">
                <a:solidFill>
                  <a:srgbClr val="002060"/>
                </a:solidFill>
              </a:rPr>
              <a:t>Overview</a:t>
            </a:r>
          </a:p>
          <a:p>
            <a:pPr marL="915978" lvl="3" indent="-342891"/>
            <a:r>
              <a:rPr lang="en-US" sz="1800" dirty="0">
                <a:solidFill>
                  <a:srgbClr val="002060"/>
                </a:solidFill>
              </a:rPr>
              <a:t>Why a new </a:t>
            </a:r>
            <a:r>
              <a:rPr lang="en-US" sz="1800" dirty="0">
                <a:solidFill>
                  <a:srgbClr val="FF0000"/>
                </a:solidFill>
              </a:rPr>
              <a:t>H</a:t>
            </a:r>
            <a:r>
              <a:rPr lang="en-US" sz="1800" dirty="0">
                <a:solidFill>
                  <a:srgbClr val="002060"/>
                </a:solidFill>
              </a:rPr>
              <a:t>igh </a:t>
            </a:r>
            <a:r>
              <a:rPr lang="en-US" sz="1800" dirty="0">
                <a:solidFill>
                  <a:srgbClr val="FF0000"/>
                </a:solidFill>
              </a:rPr>
              <a:t>F</a:t>
            </a:r>
            <a:r>
              <a:rPr lang="en-US" sz="1800" dirty="0">
                <a:solidFill>
                  <a:srgbClr val="002060"/>
                </a:solidFill>
              </a:rPr>
              <a:t>ield </a:t>
            </a:r>
            <a:r>
              <a:rPr lang="en-US" sz="1800" dirty="0">
                <a:solidFill>
                  <a:srgbClr val="FF0000"/>
                </a:solidFill>
              </a:rPr>
              <a:t>V</a:t>
            </a:r>
            <a:r>
              <a:rPr lang="en-US" sz="1800" dirty="0">
                <a:solidFill>
                  <a:srgbClr val="002060"/>
                </a:solidFill>
              </a:rPr>
              <a:t>ertical </a:t>
            </a:r>
            <a:r>
              <a:rPr lang="en-US" sz="1800" dirty="0">
                <a:solidFill>
                  <a:srgbClr val="FF0000"/>
                </a:solidFill>
              </a:rPr>
              <a:t>M</a:t>
            </a:r>
            <a:r>
              <a:rPr lang="en-US" sz="1800" dirty="0">
                <a:solidFill>
                  <a:srgbClr val="002060"/>
                </a:solidFill>
              </a:rPr>
              <a:t>agnet </a:t>
            </a:r>
            <a:r>
              <a:rPr lang="en-US" sz="1800" dirty="0">
                <a:solidFill>
                  <a:srgbClr val="FF0000"/>
                </a:solidFill>
              </a:rPr>
              <a:t>T</a:t>
            </a:r>
            <a:r>
              <a:rPr lang="en-US" sz="1800" dirty="0">
                <a:solidFill>
                  <a:srgbClr val="002060"/>
                </a:solidFill>
              </a:rPr>
              <a:t>est </a:t>
            </a:r>
            <a:r>
              <a:rPr lang="en-US" sz="1800" dirty="0">
                <a:solidFill>
                  <a:srgbClr val="FF0000"/>
                </a:solidFill>
              </a:rPr>
              <a:t>F</a:t>
            </a:r>
            <a:r>
              <a:rPr lang="en-US" sz="1800" dirty="0">
                <a:solidFill>
                  <a:srgbClr val="002060"/>
                </a:solidFill>
              </a:rPr>
              <a:t>acility  (HFVMTF) at Fermilab  for conductor, cable testing and high field accelerator  magnet R&amp;D</a:t>
            </a:r>
          </a:p>
          <a:p>
            <a:pPr marL="985822" lvl="3" indent="-342900"/>
            <a:r>
              <a:rPr lang="en-US" sz="2000" dirty="0">
                <a:solidFill>
                  <a:srgbClr val="002060"/>
                </a:solidFill>
              </a:rPr>
              <a:t>Synergy with  FES</a:t>
            </a:r>
            <a:endParaRPr lang="en-US" sz="2400" dirty="0">
              <a:solidFill>
                <a:srgbClr val="002060"/>
              </a:solidFill>
            </a:endParaRPr>
          </a:p>
          <a:p>
            <a:pPr marL="342891" lvl="1" indent="-342891">
              <a:buFont typeface="Arial"/>
              <a:buChar char="•"/>
            </a:pPr>
            <a:r>
              <a:rPr lang="en-US" sz="2400" dirty="0">
                <a:solidFill>
                  <a:srgbClr val="002060"/>
                </a:solidFill>
              </a:rPr>
              <a:t>Current status</a:t>
            </a:r>
          </a:p>
          <a:p>
            <a:pPr marL="915978" lvl="3" indent="-342891"/>
            <a:r>
              <a:rPr lang="en-US" sz="1800" dirty="0">
                <a:solidFill>
                  <a:srgbClr val="002060"/>
                </a:solidFill>
              </a:rPr>
              <a:t>Test facility including the cryostat (classified at Fermilab as GPP)</a:t>
            </a:r>
          </a:p>
          <a:p>
            <a:pPr marL="915978" lvl="3" indent="-342891"/>
            <a:r>
              <a:rPr lang="en-US" sz="1800" dirty="0">
                <a:solidFill>
                  <a:srgbClr val="002060"/>
                </a:solidFill>
              </a:rPr>
              <a:t>Quench protection/monitoring systems and Power Supply Systems</a:t>
            </a:r>
          </a:p>
          <a:p>
            <a:pPr marL="342891" lvl="1" indent="-342891">
              <a:buFont typeface="Arial"/>
              <a:buChar char="•"/>
            </a:pPr>
            <a:r>
              <a:rPr lang="en-US" sz="2400" dirty="0">
                <a:solidFill>
                  <a:srgbClr val="002060"/>
                </a:solidFill>
              </a:rPr>
              <a:t>Schedule</a:t>
            </a:r>
          </a:p>
          <a:p>
            <a:pPr marL="342891" lvl="1" indent="-342891">
              <a:buFont typeface="Arial"/>
              <a:buChar char="•"/>
            </a:pPr>
            <a:r>
              <a:rPr lang="en-US" sz="2400" dirty="0">
                <a:solidFill>
                  <a:srgbClr val="002060"/>
                </a:solidFill>
              </a:rPr>
              <a:t>Open questions for the committee  </a:t>
            </a:r>
          </a:p>
          <a:p>
            <a:r>
              <a:rPr lang="en-US" sz="2400" dirty="0">
                <a:solidFill>
                  <a:srgbClr val="002060"/>
                </a:solidFill>
              </a:rPr>
              <a:t> Summary  </a:t>
            </a:r>
          </a:p>
          <a:p>
            <a:endParaRPr lang="en-US" dirty="0"/>
          </a:p>
        </p:txBody>
      </p:sp>
      <p:sp>
        <p:nvSpPr>
          <p:cNvPr id="3" name="Title 2">
            <a:extLst>
              <a:ext uri="{FF2B5EF4-FFF2-40B4-BE49-F238E27FC236}">
                <a16:creationId xmlns:a16="http://schemas.microsoft.com/office/drawing/2014/main" id="{B598321C-AEAB-354B-89CE-87D8909E2336}"/>
              </a:ext>
            </a:extLst>
          </p:cNvPr>
          <p:cNvSpPr>
            <a:spLocks noGrp="1"/>
          </p:cNvSpPr>
          <p:nvPr>
            <p:ph type="title"/>
          </p:nvPr>
        </p:nvSpPr>
        <p:spPr/>
        <p:txBody>
          <a:bodyPr/>
          <a:lstStyle/>
          <a:p>
            <a:r>
              <a:rPr lang="en-US" dirty="0"/>
              <a:t>Outline </a:t>
            </a:r>
          </a:p>
        </p:txBody>
      </p:sp>
      <p:sp>
        <p:nvSpPr>
          <p:cNvPr id="4" name="Date Placeholder 3">
            <a:extLst>
              <a:ext uri="{FF2B5EF4-FFF2-40B4-BE49-F238E27FC236}">
                <a16:creationId xmlns:a16="http://schemas.microsoft.com/office/drawing/2014/main" id="{988D58DD-09F4-8349-84D6-9F3B97F53015}"/>
              </a:ext>
            </a:extLst>
          </p:cNvPr>
          <p:cNvSpPr>
            <a:spLocks noGrp="1"/>
          </p:cNvSpPr>
          <p:nvPr>
            <p:ph type="dt" sz="half" idx="2"/>
          </p:nvPr>
        </p:nvSpPr>
        <p:spPr/>
        <p:txBody>
          <a:bodyPr/>
          <a:lstStyle/>
          <a:p>
            <a:pPr>
              <a:defRPr/>
            </a:pPr>
            <a:r>
              <a:rPr lang="en-US"/>
              <a:t>1/7/21</a:t>
            </a:r>
            <a:endParaRPr lang="en-US" dirty="0"/>
          </a:p>
        </p:txBody>
      </p:sp>
      <p:sp>
        <p:nvSpPr>
          <p:cNvPr id="5" name="Footer Placeholder 4">
            <a:extLst>
              <a:ext uri="{FF2B5EF4-FFF2-40B4-BE49-F238E27FC236}">
                <a16:creationId xmlns:a16="http://schemas.microsoft.com/office/drawing/2014/main" id="{E01BE22C-F0FC-8D43-9874-CE9AC45BEE6E}"/>
              </a:ext>
            </a:extLst>
          </p:cNvPr>
          <p:cNvSpPr>
            <a:spLocks noGrp="1"/>
          </p:cNvSpPr>
          <p:nvPr>
            <p:ph type="ftr" sz="quarter" idx="3"/>
          </p:nvPr>
        </p:nvSpPr>
        <p:spPr/>
        <p:txBody>
          <a:bodyPr/>
          <a:lstStyle/>
          <a:p>
            <a:pPr>
              <a:defRPr/>
            </a:pPr>
            <a:r>
              <a:rPr lang="en-US"/>
              <a:t>EOC Meeting #1</a:t>
            </a:r>
            <a:endParaRPr lang="en-US" b="1" dirty="0"/>
          </a:p>
        </p:txBody>
      </p:sp>
      <p:sp>
        <p:nvSpPr>
          <p:cNvPr id="6" name="Slide Number Placeholder 5">
            <a:extLst>
              <a:ext uri="{FF2B5EF4-FFF2-40B4-BE49-F238E27FC236}">
                <a16:creationId xmlns:a16="http://schemas.microsoft.com/office/drawing/2014/main" id="{F1A7C71F-6D79-E049-BD6C-1D7D605EED4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15815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905E1F-0E5D-464E-B21B-31549CA4E118}"/>
              </a:ext>
            </a:extLst>
          </p:cNvPr>
          <p:cNvSpPr>
            <a:spLocks noGrp="1"/>
          </p:cNvSpPr>
          <p:nvPr>
            <p:ph idx="1"/>
          </p:nvPr>
        </p:nvSpPr>
        <p:spPr>
          <a:xfrm>
            <a:off x="228603" y="619193"/>
            <a:ext cx="8915397" cy="4149497"/>
          </a:xfrm>
        </p:spPr>
        <p:txBody>
          <a:bodyPr/>
          <a:lstStyle/>
          <a:p>
            <a:r>
              <a:rPr lang="en-US" sz="2000" dirty="0">
                <a:solidFill>
                  <a:srgbClr val="002060"/>
                </a:solidFill>
              </a:rPr>
              <a:t>Goal: to construct a vertical test facility (pit)  with cryostat </a:t>
            </a:r>
            <a:r>
              <a:rPr lang="en-US" sz="2000" b="1" dirty="0">
                <a:solidFill>
                  <a:srgbClr val="002060"/>
                </a:solidFill>
                <a:latin typeface="Utopia"/>
              </a:rPr>
              <a:t>ID=</a:t>
            </a:r>
            <a:r>
              <a:rPr lang="en-US" sz="2000" dirty="0">
                <a:solidFill>
                  <a:srgbClr val="002060"/>
                </a:solidFill>
                <a:latin typeface="Utopia"/>
              </a:rPr>
              <a:t> </a:t>
            </a:r>
            <a:r>
              <a:rPr lang="en-US" sz="2000" dirty="0">
                <a:solidFill>
                  <a:srgbClr val="002060"/>
                </a:solidFill>
              </a:rPr>
              <a:t>1.4 m  (cold mass size 1.3 m):</a:t>
            </a:r>
          </a:p>
          <a:p>
            <a:pPr lvl="1"/>
            <a:r>
              <a:rPr lang="en-US" dirty="0">
                <a:solidFill>
                  <a:srgbClr val="002060"/>
                </a:solidFill>
              </a:rPr>
              <a:t>For FES:  will host </a:t>
            </a:r>
            <a:r>
              <a:rPr lang="en-US" dirty="0">
                <a:solidFill>
                  <a:srgbClr val="FF0000"/>
                </a:solidFill>
              </a:rPr>
              <a:t>15 T large aperture magnet  built  to serve as a vehicle for HTS cable testing  (lead by LBNL)</a:t>
            </a:r>
          </a:p>
          <a:p>
            <a:pPr lvl="1"/>
            <a:r>
              <a:rPr lang="en-US" dirty="0">
                <a:solidFill>
                  <a:srgbClr val="002060"/>
                </a:solidFill>
              </a:rPr>
              <a:t>For MDP: it will serve </a:t>
            </a:r>
            <a:r>
              <a:rPr lang="en-US" dirty="0">
                <a:solidFill>
                  <a:srgbClr val="FF0000"/>
                </a:solidFill>
              </a:rPr>
              <a:t>for testing HTS, Nb</a:t>
            </a:r>
            <a:r>
              <a:rPr lang="en-US" baseline="-25000" dirty="0">
                <a:solidFill>
                  <a:srgbClr val="FF0000"/>
                </a:solidFill>
              </a:rPr>
              <a:t>3</a:t>
            </a:r>
            <a:r>
              <a:rPr lang="en-US" dirty="0">
                <a:solidFill>
                  <a:srgbClr val="FF0000"/>
                </a:solidFill>
              </a:rPr>
              <a:t>Sn coils, hybrid magnets (Nb</a:t>
            </a:r>
            <a:r>
              <a:rPr lang="en-US" baseline="-25000" dirty="0">
                <a:solidFill>
                  <a:srgbClr val="FF0000"/>
                </a:solidFill>
              </a:rPr>
              <a:t>3</a:t>
            </a:r>
            <a:r>
              <a:rPr lang="en-US" dirty="0">
                <a:solidFill>
                  <a:srgbClr val="FF0000"/>
                </a:solidFill>
              </a:rPr>
              <a:t>Sn+HTS), utility structures to test magnet components in HF</a:t>
            </a:r>
            <a:endParaRPr lang="en-US" dirty="0">
              <a:solidFill>
                <a:srgbClr val="000000"/>
              </a:solidFill>
            </a:endParaRPr>
          </a:p>
          <a:p>
            <a:r>
              <a:rPr lang="en-US" sz="2000" dirty="0">
                <a:solidFill>
                  <a:srgbClr val="002060"/>
                </a:solidFill>
              </a:rPr>
              <a:t>Fermilab is unique place to build such a facility </a:t>
            </a:r>
          </a:p>
          <a:p>
            <a:pPr lvl="1"/>
            <a:r>
              <a:rPr lang="en-US" dirty="0">
                <a:solidFill>
                  <a:srgbClr val="002060"/>
                </a:solidFill>
              </a:rPr>
              <a:t>1.8K testing capabilities</a:t>
            </a:r>
          </a:p>
          <a:p>
            <a:pPr lvl="1"/>
            <a:r>
              <a:rPr lang="en-US" dirty="0">
                <a:solidFill>
                  <a:srgbClr val="002060"/>
                </a:solidFill>
              </a:rPr>
              <a:t> all necessary  test facility  infrastructure (LHe, LN, water,  building power capacity)</a:t>
            </a:r>
          </a:p>
          <a:p>
            <a:pPr lvl="1"/>
            <a:r>
              <a:rPr lang="en-US" dirty="0">
                <a:solidFill>
                  <a:srgbClr val="002060"/>
                </a:solidFill>
              </a:rPr>
              <a:t> 50-ton lifting capability for  a single object in vertical direction</a:t>
            </a:r>
          </a:p>
          <a:p>
            <a:pPr lvl="1"/>
            <a:r>
              <a:rPr lang="en-US" dirty="0">
                <a:solidFill>
                  <a:srgbClr val="002060"/>
                </a:solidFill>
              </a:rPr>
              <a:t>New cryoplant is coming in operation at the  end  of 2021  </a:t>
            </a:r>
          </a:p>
          <a:p>
            <a:r>
              <a:rPr lang="en-US" sz="2000" dirty="0">
                <a:solidFill>
                  <a:srgbClr val="FF0000"/>
                </a:solidFill>
              </a:rPr>
              <a:t>This  proposed test facility  has similar or better parameters, comparing to   FRESCA2 at CERN  or </a:t>
            </a:r>
            <a:r>
              <a:rPr lang="en-US" sz="2000" dirty="0" err="1">
                <a:solidFill>
                  <a:srgbClr val="FF0000"/>
                </a:solidFill>
              </a:rPr>
              <a:t>HEPdipo</a:t>
            </a:r>
            <a:r>
              <a:rPr lang="en-US" sz="2000" dirty="0">
                <a:solidFill>
                  <a:srgbClr val="FF0000"/>
                </a:solidFill>
              </a:rPr>
              <a:t> at PSI </a:t>
            </a:r>
          </a:p>
          <a:p>
            <a:endParaRPr lang="en-US" dirty="0"/>
          </a:p>
        </p:txBody>
      </p:sp>
      <p:sp>
        <p:nvSpPr>
          <p:cNvPr id="3" name="Title 2">
            <a:extLst>
              <a:ext uri="{FF2B5EF4-FFF2-40B4-BE49-F238E27FC236}">
                <a16:creationId xmlns:a16="http://schemas.microsoft.com/office/drawing/2014/main" id="{581A5D8C-274E-E340-B308-BA2AF02C2325}"/>
              </a:ext>
            </a:extLst>
          </p:cNvPr>
          <p:cNvSpPr>
            <a:spLocks noGrp="1"/>
          </p:cNvSpPr>
          <p:nvPr>
            <p:ph type="title"/>
          </p:nvPr>
        </p:nvSpPr>
        <p:spPr/>
        <p:txBody>
          <a:bodyPr/>
          <a:lstStyle/>
          <a:p>
            <a:r>
              <a:rPr lang="en-US" dirty="0"/>
              <a:t>Why  new Vertical Magnet Test Facility?</a:t>
            </a:r>
          </a:p>
        </p:txBody>
      </p:sp>
      <p:sp>
        <p:nvSpPr>
          <p:cNvPr id="4" name="Date Placeholder 3">
            <a:extLst>
              <a:ext uri="{FF2B5EF4-FFF2-40B4-BE49-F238E27FC236}">
                <a16:creationId xmlns:a16="http://schemas.microsoft.com/office/drawing/2014/main" id="{DD2EA221-B3C7-5342-8F43-78CF1256127E}"/>
              </a:ext>
            </a:extLst>
          </p:cNvPr>
          <p:cNvSpPr>
            <a:spLocks noGrp="1"/>
          </p:cNvSpPr>
          <p:nvPr>
            <p:ph type="dt" sz="half" idx="2"/>
          </p:nvPr>
        </p:nvSpPr>
        <p:spPr/>
        <p:txBody>
          <a:bodyPr/>
          <a:lstStyle/>
          <a:p>
            <a:pPr>
              <a:defRPr/>
            </a:pPr>
            <a:r>
              <a:rPr lang="en-US"/>
              <a:t>1/7/21</a:t>
            </a:r>
            <a:endParaRPr lang="en-US" dirty="0"/>
          </a:p>
        </p:txBody>
      </p:sp>
      <p:sp>
        <p:nvSpPr>
          <p:cNvPr id="5" name="Footer Placeholder 4">
            <a:extLst>
              <a:ext uri="{FF2B5EF4-FFF2-40B4-BE49-F238E27FC236}">
                <a16:creationId xmlns:a16="http://schemas.microsoft.com/office/drawing/2014/main" id="{23AE2809-C5E7-7548-938D-0A6DF1E2141F}"/>
              </a:ext>
            </a:extLst>
          </p:cNvPr>
          <p:cNvSpPr>
            <a:spLocks noGrp="1"/>
          </p:cNvSpPr>
          <p:nvPr>
            <p:ph type="ftr" sz="quarter" idx="3"/>
          </p:nvPr>
        </p:nvSpPr>
        <p:spPr/>
        <p:txBody>
          <a:bodyPr/>
          <a:lstStyle/>
          <a:p>
            <a:pPr>
              <a:defRPr/>
            </a:pPr>
            <a:r>
              <a:rPr lang="en-US"/>
              <a:t>EOC Meeting #1</a:t>
            </a:r>
            <a:endParaRPr lang="en-US" b="1" dirty="0"/>
          </a:p>
        </p:txBody>
      </p:sp>
      <p:sp>
        <p:nvSpPr>
          <p:cNvPr id="6" name="Slide Number Placeholder 5">
            <a:extLst>
              <a:ext uri="{FF2B5EF4-FFF2-40B4-BE49-F238E27FC236}">
                <a16:creationId xmlns:a16="http://schemas.microsoft.com/office/drawing/2014/main" id="{B81811EB-62F6-724F-880B-548FE3CDF5A7}"/>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64820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C25AD-B692-AE43-93A1-2569CAB9494B}"/>
              </a:ext>
            </a:extLst>
          </p:cNvPr>
          <p:cNvSpPr>
            <a:spLocks noGrp="1"/>
          </p:cNvSpPr>
          <p:nvPr>
            <p:ph idx="1"/>
          </p:nvPr>
        </p:nvSpPr>
        <p:spPr/>
        <p:txBody>
          <a:bodyPr/>
          <a:lstStyle/>
          <a:p>
            <a:pPr>
              <a:buFont typeface="Arial" panose="020B0604020202020204" pitchFamily="34" charset="0"/>
              <a:buChar char="•"/>
            </a:pPr>
            <a:r>
              <a:rPr lang="en-US" dirty="0">
                <a:solidFill>
                  <a:srgbClr val="002060"/>
                </a:solidFill>
                <a:latin typeface="Utopia"/>
              </a:rPr>
              <a:t>The test facility will be constructed in Industrial Building 1, APS-TD, Fermilab.  The proposed place is selected based on the proximity to the needed base infrastructure for a such test stand, including cryogenic, power, water and crane(s). </a:t>
            </a:r>
          </a:p>
          <a:p>
            <a:pPr>
              <a:buFont typeface="Arial" panose="020B0604020202020204" pitchFamily="34" charset="0"/>
              <a:buChar char="•"/>
            </a:pPr>
            <a:r>
              <a:rPr lang="en-US" dirty="0">
                <a:solidFill>
                  <a:srgbClr val="002060"/>
                </a:solidFill>
                <a:latin typeface="Utopia"/>
              </a:rPr>
              <a:t> Minimum operating temperature of the facility is 1.9K for the magnet providing the background field and with min 4.2-4.5 K  for the test samples, variable  to  ~50 K. </a:t>
            </a:r>
          </a:p>
          <a:p>
            <a:pPr>
              <a:buFont typeface="Arial" panose="020B0604020202020204" pitchFamily="34" charset="0"/>
              <a:buChar char="•"/>
            </a:pPr>
            <a:r>
              <a:rPr lang="en-US" dirty="0">
                <a:solidFill>
                  <a:srgbClr val="002060"/>
                </a:solidFill>
                <a:latin typeface="Utopia"/>
              </a:rPr>
              <a:t> The test pit cryostat should accommodate a dipole (cold mass) with maximum dimensions of 1.3 m and length of 3 m </a:t>
            </a:r>
          </a:p>
          <a:p>
            <a:pPr>
              <a:buFont typeface="Arial" panose="020B0604020202020204" pitchFamily="34" charset="0"/>
              <a:buChar char="•"/>
            </a:pPr>
            <a:r>
              <a:rPr lang="en-US" dirty="0">
                <a:solidFill>
                  <a:srgbClr val="002060"/>
                </a:solidFill>
                <a:latin typeface="Utopia"/>
              </a:rPr>
              <a:t> The maximum energy in the test field dipole should be &lt; 20 MJ </a:t>
            </a:r>
          </a:p>
          <a:p>
            <a:pPr>
              <a:buFont typeface="Arial" panose="020B0604020202020204" pitchFamily="34" charset="0"/>
              <a:buChar char="•"/>
            </a:pPr>
            <a:r>
              <a:rPr lang="en-US" dirty="0">
                <a:solidFill>
                  <a:srgbClr val="002060"/>
                </a:solidFill>
                <a:latin typeface="Utopia"/>
              </a:rPr>
              <a:t> The maximum weight of the dipole cold mass should not exceed 20 t </a:t>
            </a:r>
          </a:p>
          <a:p>
            <a:pPr>
              <a:buFont typeface="Arial" panose="020B0604020202020204" pitchFamily="34" charset="0"/>
              <a:buChar char="•"/>
            </a:pPr>
            <a:r>
              <a:rPr lang="en-US" dirty="0">
                <a:solidFill>
                  <a:srgbClr val="002060"/>
                </a:solidFill>
                <a:latin typeface="Utopia"/>
              </a:rPr>
              <a:t> The test facility should be efficient and safe, minimizing the time for experiment preparation and no helium losses. </a:t>
            </a:r>
          </a:p>
          <a:p>
            <a:r>
              <a:rPr lang="en-US" dirty="0">
                <a:solidFill>
                  <a:srgbClr val="002060"/>
                </a:solidFill>
                <a:latin typeface="Utopia"/>
              </a:rPr>
              <a:t>Operational lifetime of the facility at  least 20 years. </a:t>
            </a:r>
            <a:endParaRPr lang="en-US" dirty="0">
              <a:solidFill>
                <a:srgbClr val="002060"/>
              </a:solidFill>
            </a:endParaRPr>
          </a:p>
          <a:p>
            <a:endParaRPr lang="en-US" dirty="0"/>
          </a:p>
        </p:txBody>
      </p:sp>
      <p:sp>
        <p:nvSpPr>
          <p:cNvPr id="3" name="Title 2">
            <a:extLst>
              <a:ext uri="{FF2B5EF4-FFF2-40B4-BE49-F238E27FC236}">
                <a16:creationId xmlns:a16="http://schemas.microsoft.com/office/drawing/2014/main" id="{4E50B655-E952-DC4D-A01E-0BDF0AE5BA72}"/>
              </a:ext>
            </a:extLst>
          </p:cNvPr>
          <p:cNvSpPr>
            <a:spLocks noGrp="1"/>
          </p:cNvSpPr>
          <p:nvPr>
            <p:ph type="title"/>
          </p:nvPr>
        </p:nvSpPr>
        <p:spPr/>
        <p:txBody>
          <a:bodyPr/>
          <a:lstStyle/>
          <a:p>
            <a:r>
              <a:rPr lang="en-US" dirty="0"/>
              <a:t>Short list of Specifications </a:t>
            </a:r>
          </a:p>
        </p:txBody>
      </p:sp>
      <p:sp>
        <p:nvSpPr>
          <p:cNvPr id="4" name="Date Placeholder 3">
            <a:extLst>
              <a:ext uri="{FF2B5EF4-FFF2-40B4-BE49-F238E27FC236}">
                <a16:creationId xmlns:a16="http://schemas.microsoft.com/office/drawing/2014/main" id="{BFC12834-06CF-B345-A3E6-D4CB45C8157E}"/>
              </a:ext>
            </a:extLst>
          </p:cNvPr>
          <p:cNvSpPr>
            <a:spLocks noGrp="1"/>
          </p:cNvSpPr>
          <p:nvPr>
            <p:ph type="dt" sz="half" idx="2"/>
          </p:nvPr>
        </p:nvSpPr>
        <p:spPr/>
        <p:txBody>
          <a:bodyPr/>
          <a:lstStyle/>
          <a:p>
            <a:pPr>
              <a:defRPr/>
            </a:pPr>
            <a:r>
              <a:rPr lang="en-US"/>
              <a:t>1/7/21</a:t>
            </a:r>
            <a:endParaRPr lang="en-US" dirty="0"/>
          </a:p>
        </p:txBody>
      </p:sp>
      <p:sp>
        <p:nvSpPr>
          <p:cNvPr id="5" name="Footer Placeholder 4">
            <a:extLst>
              <a:ext uri="{FF2B5EF4-FFF2-40B4-BE49-F238E27FC236}">
                <a16:creationId xmlns:a16="http://schemas.microsoft.com/office/drawing/2014/main" id="{2E61876E-DC18-594B-B988-5B7596A09CC7}"/>
              </a:ext>
            </a:extLst>
          </p:cNvPr>
          <p:cNvSpPr>
            <a:spLocks noGrp="1"/>
          </p:cNvSpPr>
          <p:nvPr>
            <p:ph type="ftr" sz="quarter" idx="3"/>
          </p:nvPr>
        </p:nvSpPr>
        <p:spPr/>
        <p:txBody>
          <a:bodyPr/>
          <a:lstStyle/>
          <a:p>
            <a:pPr>
              <a:defRPr/>
            </a:pPr>
            <a:r>
              <a:rPr lang="en-US"/>
              <a:t>EOC Meeting #1</a:t>
            </a:r>
            <a:endParaRPr lang="en-US" b="1" dirty="0"/>
          </a:p>
        </p:txBody>
      </p:sp>
      <p:sp>
        <p:nvSpPr>
          <p:cNvPr id="6" name="Slide Number Placeholder 5">
            <a:extLst>
              <a:ext uri="{FF2B5EF4-FFF2-40B4-BE49-F238E27FC236}">
                <a16:creationId xmlns:a16="http://schemas.microsoft.com/office/drawing/2014/main" id="{79135A71-A124-AE47-8482-7F33DE1C474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32120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AC3218-24AB-8A44-A2E7-33996A34BD73}"/>
              </a:ext>
            </a:extLst>
          </p:cNvPr>
          <p:cNvSpPr>
            <a:spLocks noGrp="1"/>
          </p:cNvSpPr>
          <p:nvPr>
            <p:ph idx="1"/>
          </p:nvPr>
        </p:nvSpPr>
        <p:spPr>
          <a:xfrm>
            <a:off x="228603" y="728664"/>
            <a:ext cx="4862590" cy="3794522"/>
          </a:xfrm>
        </p:spPr>
        <p:txBody>
          <a:bodyPr/>
          <a:lstStyle/>
          <a:p>
            <a:r>
              <a:rPr lang="en-US" dirty="0">
                <a:solidFill>
                  <a:schemeClr val="tx1"/>
                </a:solidFill>
                <a:latin typeface="+mj-lt"/>
              </a:rPr>
              <a:t>The first part of the  project started in Nov 2019 with funds received from the Offices of FES and HEP</a:t>
            </a:r>
          </a:p>
          <a:p>
            <a:r>
              <a:rPr lang="en-US" dirty="0">
                <a:solidFill>
                  <a:schemeClr val="tx1"/>
                </a:solidFill>
                <a:latin typeface="+mj-lt"/>
              </a:rPr>
              <a:t>This part of  the project includes only the civil (pit) construction; and the cryostat including </a:t>
            </a:r>
            <a:r>
              <a:rPr lang="en-US" dirty="0" err="1">
                <a:solidFill>
                  <a:schemeClr val="tx1"/>
                </a:solidFill>
                <a:latin typeface="+mj-lt"/>
              </a:rPr>
              <a:t>top&amp;lambda</a:t>
            </a:r>
            <a:r>
              <a:rPr lang="en-US" dirty="0">
                <a:solidFill>
                  <a:schemeClr val="tx1"/>
                </a:solidFill>
                <a:latin typeface="+mj-lt"/>
              </a:rPr>
              <a:t> plates</a:t>
            </a:r>
          </a:p>
          <a:p>
            <a:pPr>
              <a:buFont typeface="Arial" panose="020B0604020202020204" pitchFamily="34" charset="0"/>
              <a:buChar char="•"/>
            </a:pPr>
            <a:r>
              <a:rPr lang="en-US" sz="2000" dirty="0">
                <a:solidFill>
                  <a:schemeClr val="tx1"/>
                </a:solidFill>
                <a:latin typeface="+mj-lt"/>
              </a:rPr>
              <a:t>It was classified as GPP by Fermilab DOE site office</a:t>
            </a:r>
          </a:p>
          <a:p>
            <a:pPr marL="742950" lvl="1" indent="-285750">
              <a:buFont typeface="Courier New" panose="02070309020205020404" pitchFamily="49" charset="0"/>
              <a:buChar char="o"/>
            </a:pPr>
            <a:r>
              <a:rPr lang="en-US" dirty="0">
                <a:solidFill>
                  <a:srgbClr val="002060"/>
                </a:solidFill>
                <a:latin typeface="Utopia"/>
              </a:rPr>
              <a:t>Pit design was finalized  - Dec 2019</a:t>
            </a:r>
          </a:p>
          <a:p>
            <a:pPr marL="742950" lvl="1" indent="-285750">
              <a:buFont typeface="Courier New" panose="02070309020205020404" pitchFamily="49" charset="0"/>
              <a:buChar char="o"/>
            </a:pPr>
            <a:r>
              <a:rPr lang="en-US" dirty="0">
                <a:solidFill>
                  <a:srgbClr val="002060"/>
                </a:solidFill>
                <a:latin typeface="Utopia"/>
              </a:rPr>
              <a:t>Bidding process  – May 2020</a:t>
            </a:r>
          </a:p>
          <a:p>
            <a:pPr marL="742950" lvl="1" indent="-285750">
              <a:buFont typeface="Courier New" panose="02070309020205020404" pitchFamily="49" charset="0"/>
              <a:buChar char="o"/>
            </a:pPr>
            <a:r>
              <a:rPr lang="en-US" dirty="0">
                <a:solidFill>
                  <a:srgbClr val="002060"/>
                </a:solidFill>
                <a:latin typeface="Utopia"/>
              </a:rPr>
              <a:t>Construction Contract was awarded in Sep 2020</a:t>
            </a:r>
          </a:p>
          <a:p>
            <a:pPr marL="742950" lvl="1" indent="-285750">
              <a:buFont typeface="Courier New" panose="02070309020205020404" pitchFamily="49" charset="0"/>
              <a:buChar char="o"/>
            </a:pPr>
            <a:r>
              <a:rPr lang="en-US" dirty="0">
                <a:solidFill>
                  <a:srgbClr val="002060"/>
                </a:solidFill>
                <a:latin typeface="Utopia"/>
              </a:rPr>
              <a:t>Pit construction -  started in October 2020</a:t>
            </a:r>
          </a:p>
          <a:p>
            <a:pPr marL="742950" lvl="1" indent="-285750">
              <a:buFont typeface="Courier New" panose="02070309020205020404" pitchFamily="49" charset="0"/>
              <a:buChar char="o"/>
            </a:pPr>
            <a:r>
              <a:rPr lang="en-US" dirty="0">
                <a:solidFill>
                  <a:srgbClr val="002060"/>
                </a:solidFill>
                <a:latin typeface="Utopia"/>
              </a:rPr>
              <a:t>Cryostat design was started in March 2020</a:t>
            </a:r>
          </a:p>
          <a:p>
            <a:pPr marL="457200" lvl="1" indent="0">
              <a:buNone/>
            </a:pPr>
            <a:endParaRPr lang="en-US" dirty="0">
              <a:solidFill>
                <a:srgbClr val="002060"/>
              </a:solidFill>
              <a:latin typeface="Utopia"/>
            </a:endParaRPr>
          </a:p>
          <a:p>
            <a:endParaRPr lang="en-US" dirty="0">
              <a:solidFill>
                <a:schemeClr val="tx1"/>
              </a:solidFill>
            </a:endParaRPr>
          </a:p>
          <a:p>
            <a:endParaRPr lang="en-US" dirty="0"/>
          </a:p>
        </p:txBody>
      </p:sp>
      <p:sp>
        <p:nvSpPr>
          <p:cNvPr id="3" name="Title 2">
            <a:extLst>
              <a:ext uri="{FF2B5EF4-FFF2-40B4-BE49-F238E27FC236}">
                <a16:creationId xmlns:a16="http://schemas.microsoft.com/office/drawing/2014/main" id="{CBE4CFEF-1577-6345-9A0E-A86F2DFF60A0}"/>
              </a:ext>
            </a:extLst>
          </p:cNvPr>
          <p:cNvSpPr>
            <a:spLocks noGrp="1"/>
          </p:cNvSpPr>
          <p:nvPr>
            <p:ph type="title"/>
          </p:nvPr>
        </p:nvSpPr>
        <p:spPr/>
        <p:txBody>
          <a:bodyPr/>
          <a:lstStyle/>
          <a:p>
            <a:r>
              <a:rPr lang="en-US" dirty="0"/>
              <a:t>Status – test pit and cryostat</a:t>
            </a:r>
          </a:p>
        </p:txBody>
      </p:sp>
      <p:sp>
        <p:nvSpPr>
          <p:cNvPr id="4" name="Date Placeholder 3">
            <a:extLst>
              <a:ext uri="{FF2B5EF4-FFF2-40B4-BE49-F238E27FC236}">
                <a16:creationId xmlns:a16="http://schemas.microsoft.com/office/drawing/2014/main" id="{8A4DFD79-C40F-A144-B065-EAE707DA1993}"/>
              </a:ext>
            </a:extLst>
          </p:cNvPr>
          <p:cNvSpPr>
            <a:spLocks noGrp="1"/>
          </p:cNvSpPr>
          <p:nvPr>
            <p:ph type="dt" sz="half" idx="2"/>
          </p:nvPr>
        </p:nvSpPr>
        <p:spPr/>
        <p:txBody>
          <a:bodyPr/>
          <a:lstStyle/>
          <a:p>
            <a:pPr>
              <a:defRPr/>
            </a:pPr>
            <a:r>
              <a:rPr lang="en-US"/>
              <a:t>1/7/21</a:t>
            </a:r>
            <a:endParaRPr lang="en-US" dirty="0"/>
          </a:p>
        </p:txBody>
      </p:sp>
      <p:sp>
        <p:nvSpPr>
          <p:cNvPr id="5" name="Footer Placeholder 4">
            <a:extLst>
              <a:ext uri="{FF2B5EF4-FFF2-40B4-BE49-F238E27FC236}">
                <a16:creationId xmlns:a16="http://schemas.microsoft.com/office/drawing/2014/main" id="{B5EC5F5C-5192-4F49-A4C3-7CD9B483F714}"/>
              </a:ext>
            </a:extLst>
          </p:cNvPr>
          <p:cNvSpPr>
            <a:spLocks noGrp="1"/>
          </p:cNvSpPr>
          <p:nvPr>
            <p:ph type="ftr" sz="quarter" idx="3"/>
          </p:nvPr>
        </p:nvSpPr>
        <p:spPr/>
        <p:txBody>
          <a:bodyPr/>
          <a:lstStyle/>
          <a:p>
            <a:pPr>
              <a:defRPr/>
            </a:pPr>
            <a:r>
              <a:rPr lang="en-US"/>
              <a:t>EOC Meeting #1</a:t>
            </a:r>
            <a:endParaRPr lang="en-US" b="1" dirty="0"/>
          </a:p>
        </p:txBody>
      </p:sp>
      <p:sp>
        <p:nvSpPr>
          <p:cNvPr id="6" name="Slide Number Placeholder 5">
            <a:extLst>
              <a:ext uri="{FF2B5EF4-FFF2-40B4-BE49-F238E27FC236}">
                <a16:creationId xmlns:a16="http://schemas.microsoft.com/office/drawing/2014/main" id="{F6ADD542-EC33-CE4D-B153-E3373F37D8DE}"/>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4AD8C6B4-12FE-D94D-A7EE-CD51C3F26138}"/>
              </a:ext>
            </a:extLst>
          </p:cNvPr>
          <p:cNvPicPr>
            <a:picLocks noChangeAspect="1"/>
          </p:cNvPicPr>
          <p:nvPr/>
        </p:nvPicPr>
        <p:blipFill>
          <a:blip r:embed="rId2"/>
          <a:stretch>
            <a:fillRect/>
          </a:stretch>
        </p:blipFill>
        <p:spPr>
          <a:xfrm>
            <a:off x="5410803" y="0"/>
            <a:ext cx="3504593" cy="4757156"/>
          </a:xfrm>
          <a:prstGeom prst="rect">
            <a:avLst/>
          </a:prstGeom>
        </p:spPr>
      </p:pic>
      <p:sp>
        <p:nvSpPr>
          <p:cNvPr id="8" name="TextBox 7">
            <a:extLst>
              <a:ext uri="{FF2B5EF4-FFF2-40B4-BE49-F238E27FC236}">
                <a16:creationId xmlns:a16="http://schemas.microsoft.com/office/drawing/2014/main" id="{B72F7686-CECC-F347-A1DE-E01984DCEB19}"/>
              </a:ext>
            </a:extLst>
          </p:cNvPr>
          <p:cNvSpPr txBox="1"/>
          <p:nvPr/>
        </p:nvSpPr>
        <p:spPr>
          <a:xfrm>
            <a:off x="5791200" y="796680"/>
            <a:ext cx="2349190" cy="830997"/>
          </a:xfrm>
          <a:prstGeom prst="rect">
            <a:avLst/>
          </a:prstGeom>
          <a:noFill/>
        </p:spPr>
        <p:txBody>
          <a:bodyPr wrap="square" rtlCol="0">
            <a:spAutoFit/>
          </a:bodyPr>
          <a:lstStyle/>
          <a:p>
            <a:r>
              <a:rPr lang="en-US" dirty="0"/>
              <a:t>Project Execution Plan </a:t>
            </a:r>
          </a:p>
        </p:txBody>
      </p:sp>
    </p:spTree>
    <p:extLst>
      <p:ext uri="{BB962C8B-B14F-4D97-AF65-F5344CB8AC3E}">
        <p14:creationId xmlns:p14="http://schemas.microsoft.com/office/powerpoint/2010/main" val="306918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C70082-553D-B440-B7AD-480CC345C54E}"/>
              </a:ext>
            </a:extLst>
          </p:cNvPr>
          <p:cNvSpPr>
            <a:spLocks noGrp="1"/>
          </p:cNvSpPr>
          <p:nvPr>
            <p:ph type="title"/>
          </p:nvPr>
        </p:nvSpPr>
        <p:spPr/>
        <p:txBody>
          <a:bodyPr/>
          <a:lstStyle/>
          <a:p>
            <a:r>
              <a:rPr lang="en-US" dirty="0"/>
              <a:t>Civil Construction Design </a:t>
            </a:r>
          </a:p>
        </p:txBody>
      </p:sp>
      <p:sp>
        <p:nvSpPr>
          <p:cNvPr id="4" name="Date Placeholder 3">
            <a:extLst>
              <a:ext uri="{FF2B5EF4-FFF2-40B4-BE49-F238E27FC236}">
                <a16:creationId xmlns:a16="http://schemas.microsoft.com/office/drawing/2014/main" id="{08A62ED8-C945-8743-A348-1739667C4841}"/>
              </a:ext>
            </a:extLst>
          </p:cNvPr>
          <p:cNvSpPr>
            <a:spLocks noGrp="1"/>
          </p:cNvSpPr>
          <p:nvPr>
            <p:ph type="dt" sz="half" idx="2"/>
          </p:nvPr>
        </p:nvSpPr>
        <p:spPr/>
        <p:txBody>
          <a:bodyPr/>
          <a:lstStyle/>
          <a:p>
            <a:pPr>
              <a:defRPr/>
            </a:pPr>
            <a:r>
              <a:rPr lang="en-US"/>
              <a:t>1/7/21</a:t>
            </a:r>
            <a:endParaRPr lang="en-US" dirty="0"/>
          </a:p>
        </p:txBody>
      </p:sp>
      <p:sp>
        <p:nvSpPr>
          <p:cNvPr id="5" name="Footer Placeholder 4">
            <a:extLst>
              <a:ext uri="{FF2B5EF4-FFF2-40B4-BE49-F238E27FC236}">
                <a16:creationId xmlns:a16="http://schemas.microsoft.com/office/drawing/2014/main" id="{C1FCEBB3-C1F4-5343-9023-27BACBB3068E}"/>
              </a:ext>
            </a:extLst>
          </p:cNvPr>
          <p:cNvSpPr>
            <a:spLocks noGrp="1"/>
          </p:cNvSpPr>
          <p:nvPr>
            <p:ph type="ftr" sz="quarter" idx="3"/>
          </p:nvPr>
        </p:nvSpPr>
        <p:spPr/>
        <p:txBody>
          <a:bodyPr/>
          <a:lstStyle/>
          <a:p>
            <a:pPr>
              <a:defRPr/>
            </a:pPr>
            <a:r>
              <a:rPr lang="en-US"/>
              <a:t>EOC Meeting #1</a:t>
            </a:r>
            <a:endParaRPr lang="en-US" b="1" dirty="0"/>
          </a:p>
        </p:txBody>
      </p:sp>
      <p:sp>
        <p:nvSpPr>
          <p:cNvPr id="6" name="Slide Number Placeholder 5">
            <a:extLst>
              <a:ext uri="{FF2B5EF4-FFF2-40B4-BE49-F238E27FC236}">
                <a16:creationId xmlns:a16="http://schemas.microsoft.com/office/drawing/2014/main" id="{85A17A8C-FABE-DC46-81CD-89040B998BBC}"/>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grpSp>
        <p:nvGrpSpPr>
          <p:cNvPr id="8" name="Group 7">
            <a:extLst>
              <a:ext uri="{FF2B5EF4-FFF2-40B4-BE49-F238E27FC236}">
                <a16:creationId xmlns:a16="http://schemas.microsoft.com/office/drawing/2014/main" id="{0E016EBE-99D4-6E4F-B683-8B745A2A0D9C}"/>
              </a:ext>
            </a:extLst>
          </p:cNvPr>
          <p:cNvGrpSpPr/>
          <p:nvPr/>
        </p:nvGrpSpPr>
        <p:grpSpPr>
          <a:xfrm>
            <a:off x="47783" y="509722"/>
            <a:ext cx="7135091" cy="4368439"/>
            <a:chOff x="242127" y="509722"/>
            <a:chExt cx="8679622" cy="4368439"/>
          </a:xfrm>
        </p:grpSpPr>
        <p:pic>
          <p:nvPicPr>
            <p:cNvPr id="9" name="Picture 8">
              <a:extLst>
                <a:ext uri="{FF2B5EF4-FFF2-40B4-BE49-F238E27FC236}">
                  <a16:creationId xmlns:a16="http://schemas.microsoft.com/office/drawing/2014/main" id="{B05D79BF-B74D-9544-AF92-3C8C216FBA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127" y="509722"/>
              <a:ext cx="8679622" cy="4368439"/>
            </a:xfrm>
            <a:prstGeom prst="rect">
              <a:avLst/>
            </a:prstGeom>
          </p:spPr>
        </p:pic>
        <p:sp>
          <p:nvSpPr>
            <p:cNvPr id="10" name="Oval 9">
              <a:extLst>
                <a:ext uri="{FF2B5EF4-FFF2-40B4-BE49-F238E27FC236}">
                  <a16:creationId xmlns:a16="http://schemas.microsoft.com/office/drawing/2014/main" id="{08BE25EB-8F39-A547-A841-A767F0760DE9}"/>
                </a:ext>
              </a:extLst>
            </p:cNvPr>
            <p:cNvSpPr/>
            <p:nvPr/>
          </p:nvSpPr>
          <p:spPr>
            <a:xfrm>
              <a:off x="1923872" y="1628106"/>
              <a:ext cx="472157" cy="3850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C4EFA8F-E18F-FA48-9479-C8D43B2D94A3}"/>
                </a:ext>
              </a:extLst>
            </p:cNvPr>
            <p:cNvCxnSpPr>
              <a:cxnSpLocks/>
              <a:stCxn id="10" idx="6"/>
            </p:cNvCxnSpPr>
            <p:nvPr/>
          </p:nvCxnSpPr>
          <p:spPr>
            <a:xfrm flipV="1">
              <a:off x="2396029" y="1614151"/>
              <a:ext cx="2064845" cy="206494"/>
            </a:xfrm>
            <a:prstGeom prst="straightConnector1">
              <a:avLst/>
            </a:prstGeom>
            <a:ln>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98B3430-07F4-6B40-BB6C-9CDE8786486F}"/>
                </a:ext>
              </a:extLst>
            </p:cNvPr>
            <p:cNvSpPr txBox="1"/>
            <p:nvPr/>
          </p:nvSpPr>
          <p:spPr>
            <a:xfrm>
              <a:off x="4460874" y="1340919"/>
              <a:ext cx="2172256" cy="400110"/>
            </a:xfrm>
            <a:custGeom>
              <a:avLst/>
              <a:gdLst>
                <a:gd name="connsiteX0" fmla="*/ 0 w 2172256"/>
                <a:gd name="connsiteY0" fmla="*/ 0 h 400110"/>
                <a:gd name="connsiteX1" fmla="*/ 521341 w 2172256"/>
                <a:gd name="connsiteY1" fmla="*/ 0 h 400110"/>
                <a:gd name="connsiteX2" fmla="*/ 999238 w 2172256"/>
                <a:gd name="connsiteY2" fmla="*/ 0 h 400110"/>
                <a:gd name="connsiteX3" fmla="*/ 1585747 w 2172256"/>
                <a:gd name="connsiteY3" fmla="*/ 0 h 400110"/>
                <a:gd name="connsiteX4" fmla="*/ 2172256 w 2172256"/>
                <a:gd name="connsiteY4" fmla="*/ 0 h 400110"/>
                <a:gd name="connsiteX5" fmla="*/ 2172256 w 2172256"/>
                <a:gd name="connsiteY5" fmla="*/ 400110 h 400110"/>
                <a:gd name="connsiteX6" fmla="*/ 1672637 w 2172256"/>
                <a:gd name="connsiteY6" fmla="*/ 400110 h 400110"/>
                <a:gd name="connsiteX7" fmla="*/ 1173018 w 2172256"/>
                <a:gd name="connsiteY7" fmla="*/ 400110 h 400110"/>
                <a:gd name="connsiteX8" fmla="*/ 586509 w 2172256"/>
                <a:gd name="connsiteY8" fmla="*/ 400110 h 400110"/>
                <a:gd name="connsiteX9" fmla="*/ 0 w 2172256"/>
                <a:gd name="connsiteY9" fmla="*/ 400110 h 400110"/>
                <a:gd name="connsiteX10" fmla="*/ 0 w 2172256"/>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256" h="400110" extrusionOk="0">
                  <a:moveTo>
                    <a:pt x="0" y="0"/>
                  </a:moveTo>
                  <a:cubicBezTo>
                    <a:pt x="223789" y="-8401"/>
                    <a:pt x="301737" y="26609"/>
                    <a:pt x="521341" y="0"/>
                  </a:cubicBezTo>
                  <a:cubicBezTo>
                    <a:pt x="740945" y="-26609"/>
                    <a:pt x="886350" y="30740"/>
                    <a:pt x="999238" y="0"/>
                  </a:cubicBezTo>
                  <a:cubicBezTo>
                    <a:pt x="1112126" y="-30740"/>
                    <a:pt x="1386656" y="58646"/>
                    <a:pt x="1585747" y="0"/>
                  </a:cubicBezTo>
                  <a:cubicBezTo>
                    <a:pt x="1784838" y="-58646"/>
                    <a:pt x="1955764" y="62270"/>
                    <a:pt x="2172256" y="0"/>
                  </a:cubicBezTo>
                  <a:cubicBezTo>
                    <a:pt x="2187877" y="88236"/>
                    <a:pt x="2130387" y="309932"/>
                    <a:pt x="2172256" y="400110"/>
                  </a:cubicBezTo>
                  <a:cubicBezTo>
                    <a:pt x="2003746" y="425803"/>
                    <a:pt x="1900471" y="344944"/>
                    <a:pt x="1672637" y="400110"/>
                  </a:cubicBezTo>
                  <a:cubicBezTo>
                    <a:pt x="1444803" y="455276"/>
                    <a:pt x="1316498" y="397319"/>
                    <a:pt x="1173018" y="400110"/>
                  </a:cubicBezTo>
                  <a:cubicBezTo>
                    <a:pt x="1029538" y="402901"/>
                    <a:pt x="848913" y="385419"/>
                    <a:pt x="586509" y="400110"/>
                  </a:cubicBezTo>
                  <a:cubicBezTo>
                    <a:pt x="324105" y="414801"/>
                    <a:pt x="210370" y="380088"/>
                    <a:pt x="0" y="400110"/>
                  </a:cubicBezTo>
                  <a:cubicBezTo>
                    <a:pt x="-31704" y="228309"/>
                    <a:pt x="5986" y="145186"/>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t>Current VMTF </a:t>
              </a:r>
            </a:p>
          </p:txBody>
        </p:sp>
        <p:sp>
          <p:nvSpPr>
            <p:cNvPr id="13" name="Oval 12">
              <a:extLst>
                <a:ext uri="{FF2B5EF4-FFF2-40B4-BE49-F238E27FC236}">
                  <a16:creationId xmlns:a16="http://schemas.microsoft.com/office/drawing/2014/main" id="{998585E3-12E8-AE4C-860B-6AB1C76CF903}"/>
                </a:ext>
              </a:extLst>
            </p:cNvPr>
            <p:cNvSpPr/>
            <p:nvPr/>
          </p:nvSpPr>
          <p:spPr>
            <a:xfrm>
              <a:off x="2881839" y="2920969"/>
              <a:ext cx="859983" cy="664329"/>
            </a:xfrm>
            <a:prstGeom prst="ellipse">
              <a:avLst/>
            </a:prstGeom>
            <a:noFill/>
            <a:ln w="38100">
              <a:solidFill>
                <a:srgbClr val="203BE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8E30B1-D20C-1D47-A0E7-F49CFEA92F67}"/>
                </a:ext>
              </a:extLst>
            </p:cNvPr>
            <p:cNvCxnSpPr>
              <a:cxnSpLocks/>
            </p:cNvCxnSpPr>
            <p:nvPr/>
          </p:nvCxnSpPr>
          <p:spPr>
            <a:xfrm flipV="1">
              <a:off x="3749085" y="2855527"/>
              <a:ext cx="1339310" cy="356730"/>
            </a:xfrm>
            <a:prstGeom prst="straightConnector1">
              <a:avLst/>
            </a:prstGeom>
            <a:ln>
              <a:solidFill>
                <a:srgbClr val="203BE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9D1F849-5A7B-0746-B7AE-C8D42C02394B}"/>
                </a:ext>
              </a:extLst>
            </p:cNvPr>
            <p:cNvSpPr txBox="1"/>
            <p:nvPr/>
          </p:nvSpPr>
          <p:spPr>
            <a:xfrm>
              <a:off x="5088395" y="2656906"/>
              <a:ext cx="1525572" cy="461665"/>
            </a:xfrm>
            <a:custGeom>
              <a:avLst/>
              <a:gdLst>
                <a:gd name="connsiteX0" fmla="*/ 0 w 1525572"/>
                <a:gd name="connsiteY0" fmla="*/ 0 h 461665"/>
                <a:gd name="connsiteX1" fmla="*/ 493268 w 1525572"/>
                <a:gd name="connsiteY1" fmla="*/ 0 h 461665"/>
                <a:gd name="connsiteX2" fmla="*/ 956025 w 1525572"/>
                <a:gd name="connsiteY2" fmla="*/ 0 h 461665"/>
                <a:gd name="connsiteX3" fmla="*/ 1525572 w 1525572"/>
                <a:gd name="connsiteY3" fmla="*/ 0 h 461665"/>
                <a:gd name="connsiteX4" fmla="*/ 1525572 w 1525572"/>
                <a:gd name="connsiteY4" fmla="*/ 461665 h 461665"/>
                <a:gd name="connsiteX5" fmla="*/ 1047559 w 1525572"/>
                <a:gd name="connsiteY5" fmla="*/ 461665 h 461665"/>
                <a:gd name="connsiteX6" fmla="*/ 508524 w 1525572"/>
                <a:gd name="connsiteY6" fmla="*/ 461665 h 461665"/>
                <a:gd name="connsiteX7" fmla="*/ 0 w 1525572"/>
                <a:gd name="connsiteY7" fmla="*/ 461665 h 461665"/>
                <a:gd name="connsiteX8" fmla="*/ 0 w 152557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572" h="461665" extrusionOk="0">
                  <a:moveTo>
                    <a:pt x="0" y="0"/>
                  </a:moveTo>
                  <a:cubicBezTo>
                    <a:pt x="216115" y="-46931"/>
                    <a:pt x="268056" y="29930"/>
                    <a:pt x="493268" y="0"/>
                  </a:cubicBezTo>
                  <a:cubicBezTo>
                    <a:pt x="718480" y="-29930"/>
                    <a:pt x="767516" y="25130"/>
                    <a:pt x="956025" y="0"/>
                  </a:cubicBezTo>
                  <a:cubicBezTo>
                    <a:pt x="1144534" y="-25130"/>
                    <a:pt x="1346633" y="27445"/>
                    <a:pt x="1525572" y="0"/>
                  </a:cubicBezTo>
                  <a:cubicBezTo>
                    <a:pt x="1527920" y="217652"/>
                    <a:pt x="1498765" y="330148"/>
                    <a:pt x="1525572" y="461665"/>
                  </a:cubicBezTo>
                  <a:cubicBezTo>
                    <a:pt x="1426773" y="473459"/>
                    <a:pt x="1199003" y="423151"/>
                    <a:pt x="1047559" y="461665"/>
                  </a:cubicBezTo>
                  <a:cubicBezTo>
                    <a:pt x="896115" y="500179"/>
                    <a:pt x="643297" y="442979"/>
                    <a:pt x="508524" y="461665"/>
                  </a:cubicBezTo>
                  <a:cubicBezTo>
                    <a:pt x="373751" y="480351"/>
                    <a:pt x="200232" y="423383"/>
                    <a:pt x="0" y="461665"/>
                  </a:cubicBezTo>
                  <a:cubicBezTo>
                    <a:pt x="-44876" y="298091"/>
                    <a:pt x="27200" y="144582"/>
                    <a:pt x="0" y="0"/>
                  </a:cubicBezTo>
                  <a:close/>
                </a:path>
              </a:pathLst>
            </a:custGeom>
            <a:noFill/>
            <a:ln>
              <a:solidFill>
                <a:srgbClr val="203BE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t>HFVMTF</a:t>
              </a:r>
              <a:r>
                <a:rPr lang="en-US" dirty="0"/>
                <a:t> </a:t>
              </a:r>
            </a:p>
          </p:txBody>
        </p:sp>
      </p:grpSp>
      <p:pic>
        <p:nvPicPr>
          <p:cNvPr id="19" name="Picture 18" descr="Diagram, schematic&#10;&#10;Description automatically generated">
            <a:extLst>
              <a:ext uri="{FF2B5EF4-FFF2-40B4-BE49-F238E27FC236}">
                <a16:creationId xmlns:a16="http://schemas.microsoft.com/office/drawing/2014/main" id="{7B99B498-B9DD-C448-A80F-9B78A5B65BA2}"/>
              </a:ext>
            </a:extLst>
          </p:cNvPr>
          <p:cNvPicPr/>
          <p:nvPr/>
        </p:nvPicPr>
        <p:blipFill>
          <a:blip r:embed="rId3"/>
          <a:stretch>
            <a:fillRect/>
          </a:stretch>
        </p:blipFill>
        <p:spPr>
          <a:xfrm>
            <a:off x="6172677" y="1347470"/>
            <a:ext cx="2923540" cy="2448560"/>
          </a:xfrm>
          <a:prstGeom prst="rect">
            <a:avLst/>
          </a:prstGeom>
        </p:spPr>
      </p:pic>
      <p:sp>
        <p:nvSpPr>
          <p:cNvPr id="2" name="TextBox 1">
            <a:extLst>
              <a:ext uri="{FF2B5EF4-FFF2-40B4-BE49-F238E27FC236}">
                <a16:creationId xmlns:a16="http://schemas.microsoft.com/office/drawing/2014/main" id="{BE7D7D2F-ABC8-6A42-91BA-3C355381878C}"/>
              </a:ext>
            </a:extLst>
          </p:cNvPr>
          <p:cNvSpPr txBox="1"/>
          <p:nvPr/>
        </p:nvSpPr>
        <p:spPr>
          <a:xfrm>
            <a:off x="3745720" y="599797"/>
            <a:ext cx="662940" cy="461665"/>
          </a:xfrm>
          <a:prstGeom prst="rect">
            <a:avLst/>
          </a:prstGeom>
          <a:noFill/>
        </p:spPr>
        <p:txBody>
          <a:bodyPr wrap="square" rtlCol="0">
            <a:spAutoFit/>
          </a:bodyPr>
          <a:lstStyle/>
          <a:p>
            <a:r>
              <a:rPr lang="en-US" dirty="0"/>
              <a:t>IB1</a:t>
            </a:r>
          </a:p>
        </p:txBody>
      </p:sp>
    </p:spTree>
    <p:extLst>
      <p:ext uri="{BB962C8B-B14F-4D97-AF65-F5344CB8AC3E}">
        <p14:creationId xmlns:p14="http://schemas.microsoft.com/office/powerpoint/2010/main" val="140350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8A98C-E0AF-1044-A7B4-7FD8D70D0B3E}"/>
              </a:ext>
            </a:extLst>
          </p:cNvPr>
          <p:cNvSpPr>
            <a:spLocks noGrp="1"/>
          </p:cNvSpPr>
          <p:nvPr>
            <p:ph sz="half" idx="13"/>
          </p:nvPr>
        </p:nvSpPr>
        <p:spPr>
          <a:xfrm>
            <a:off x="228600" y="796680"/>
            <a:ext cx="4535031" cy="4315039"/>
          </a:xfrm>
        </p:spPr>
        <p:txBody>
          <a:bodyPr/>
          <a:lstStyle/>
          <a:p>
            <a:r>
              <a:rPr lang="en-US" dirty="0">
                <a:solidFill>
                  <a:schemeClr val="tx1"/>
                </a:solidFill>
              </a:rPr>
              <a:t>We  added two cylindrical steel shields to contain the fringe magnetic field. </a:t>
            </a:r>
          </a:p>
          <a:p>
            <a:pPr lvl="1"/>
            <a:r>
              <a:rPr lang="en-US" dirty="0">
                <a:solidFill>
                  <a:schemeClr val="tx1"/>
                </a:solidFill>
              </a:rPr>
              <a:t>Thickness  of the shields is 2’’</a:t>
            </a:r>
          </a:p>
          <a:p>
            <a:pPr lvl="1"/>
            <a:r>
              <a:rPr lang="en-US" dirty="0">
                <a:solidFill>
                  <a:schemeClr val="tx1"/>
                </a:solidFill>
              </a:rPr>
              <a:t>Distance between inner and outer is 5’’</a:t>
            </a:r>
          </a:p>
          <a:p>
            <a:r>
              <a:rPr lang="en-US" dirty="0">
                <a:solidFill>
                  <a:schemeClr val="tx1"/>
                </a:solidFill>
              </a:rPr>
              <a:t>These  shields protect the close-by vertical test SRF stands which are very sensitive to any external fields</a:t>
            </a:r>
          </a:p>
          <a:p>
            <a:pPr lvl="1"/>
            <a:r>
              <a:rPr lang="en-US" dirty="0">
                <a:solidFill>
                  <a:schemeClr val="tx1"/>
                </a:solidFill>
              </a:rPr>
              <a:t> the closest one  is ~  9m from. </a:t>
            </a:r>
          </a:p>
          <a:p>
            <a:r>
              <a:rPr lang="en-US" dirty="0">
                <a:solidFill>
                  <a:schemeClr val="tx1"/>
                </a:solidFill>
              </a:rPr>
              <a:t>The shielding  was not included in the original bidding package for the construction, this  increase the original cost </a:t>
            </a:r>
          </a:p>
        </p:txBody>
      </p:sp>
      <p:pic>
        <p:nvPicPr>
          <p:cNvPr id="11" name="Content Placeholder 10" descr="A close up of a map&#10;&#10;Description automatically generated">
            <a:extLst>
              <a:ext uri="{FF2B5EF4-FFF2-40B4-BE49-F238E27FC236}">
                <a16:creationId xmlns:a16="http://schemas.microsoft.com/office/drawing/2014/main" id="{8DF7A379-1A81-8A40-9D16-86840927ED2A}"/>
              </a:ext>
            </a:extLst>
          </p:cNvPr>
          <p:cNvPicPr>
            <a:picLocks noGrp="1" noChangeAspect="1"/>
          </p:cNvPicPr>
          <p:nvPr>
            <p:ph sz="half" idx="15"/>
          </p:nvPr>
        </p:nvPicPr>
        <p:blipFill>
          <a:blip r:embed="rId2"/>
          <a:stretch>
            <a:fillRect/>
          </a:stretch>
        </p:blipFill>
        <p:spPr>
          <a:xfrm>
            <a:off x="5152810" y="796680"/>
            <a:ext cx="4350073" cy="3794523"/>
          </a:xfrm>
        </p:spPr>
      </p:pic>
      <p:sp>
        <p:nvSpPr>
          <p:cNvPr id="6" name="Date Placeholder 5">
            <a:extLst>
              <a:ext uri="{FF2B5EF4-FFF2-40B4-BE49-F238E27FC236}">
                <a16:creationId xmlns:a16="http://schemas.microsoft.com/office/drawing/2014/main" id="{CA6780DA-D3BE-9449-951C-FA12D387C769}"/>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11D84BF3-3545-824B-B0E7-7A47A1864BA1}"/>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7DE88381-8065-F247-87E8-F29DB78AE0C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itle 8">
            <a:extLst>
              <a:ext uri="{FF2B5EF4-FFF2-40B4-BE49-F238E27FC236}">
                <a16:creationId xmlns:a16="http://schemas.microsoft.com/office/drawing/2014/main" id="{3306A230-76A1-6D4F-91E3-7DCED944AD03}"/>
              </a:ext>
            </a:extLst>
          </p:cNvPr>
          <p:cNvSpPr>
            <a:spLocks noGrp="1"/>
          </p:cNvSpPr>
          <p:nvPr>
            <p:ph type="title"/>
          </p:nvPr>
        </p:nvSpPr>
        <p:spPr/>
        <p:txBody>
          <a:bodyPr/>
          <a:lstStyle/>
          <a:p>
            <a:r>
              <a:rPr lang="en-US" dirty="0"/>
              <a:t>What was changed in the  design?</a:t>
            </a:r>
          </a:p>
        </p:txBody>
      </p:sp>
      <p:sp>
        <p:nvSpPr>
          <p:cNvPr id="12" name="Oval 11">
            <a:extLst>
              <a:ext uri="{FF2B5EF4-FFF2-40B4-BE49-F238E27FC236}">
                <a16:creationId xmlns:a16="http://schemas.microsoft.com/office/drawing/2014/main" id="{30BC257A-C905-C644-A573-C3784E563048}"/>
              </a:ext>
            </a:extLst>
          </p:cNvPr>
          <p:cNvSpPr/>
          <p:nvPr/>
        </p:nvSpPr>
        <p:spPr>
          <a:xfrm>
            <a:off x="6702840" y="1761893"/>
            <a:ext cx="334536" cy="2579648"/>
          </a:xfrm>
          <a:prstGeom prst="ellipse">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358B11-57A8-5C45-A3CA-120C95443503}"/>
              </a:ext>
            </a:extLst>
          </p:cNvPr>
          <p:cNvSpPr/>
          <p:nvPr/>
        </p:nvSpPr>
        <p:spPr>
          <a:xfrm>
            <a:off x="7701288" y="1761893"/>
            <a:ext cx="334536" cy="2579648"/>
          </a:xfrm>
          <a:prstGeom prst="ellipse">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77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47033A-FCB3-8A46-A142-77587D83681A}"/>
              </a:ext>
            </a:extLst>
          </p:cNvPr>
          <p:cNvSpPr>
            <a:spLocks noGrp="1"/>
          </p:cNvSpPr>
          <p:nvPr>
            <p:ph type="body" sz="half" idx="16"/>
          </p:nvPr>
        </p:nvSpPr>
        <p:spPr>
          <a:xfrm>
            <a:off x="456185" y="3380364"/>
            <a:ext cx="4205476" cy="547319"/>
          </a:xfrm>
        </p:spPr>
        <p:txBody>
          <a:bodyPr/>
          <a:lstStyle/>
          <a:p>
            <a:r>
              <a:rPr lang="en-US" b="0" dirty="0"/>
              <a:t>Simulated shield configuration, which is used in the design </a:t>
            </a:r>
          </a:p>
        </p:txBody>
      </p:sp>
      <p:sp>
        <p:nvSpPr>
          <p:cNvPr id="5" name="Text Placeholder 4">
            <a:extLst>
              <a:ext uri="{FF2B5EF4-FFF2-40B4-BE49-F238E27FC236}">
                <a16:creationId xmlns:a16="http://schemas.microsoft.com/office/drawing/2014/main" id="{0CEAA949-6B16-974C-A264-41190FBEA6FB}"/>
              </a:ext>
            </a:extLst>
          </p:cNvPr>
          <p:cNvSpPr>
            <a:spLocks noGrp="1"/>
          </p:cNvSpPr>
          <p:nvPr>
            <p:ph type="body" sz="half" idx="19"/>
          </p:nvPr>
        </p:nvSpPr>
        <p:spPr>
          <a:xfrm>
            <a:off x="4937761" y="3331061"/>
            <a:ext cx="4206239" cy="596622"/>
          </a:xfrm>
          <a:solidFill>
            <a:schemeClr val="bg1"/>
          </a:solidFill>
        </p:spPr>
        <p:txBody>
          <a:bodyPr/>
          <a:lstStyle/>
          <a:p>
            <a:r>
              <a:rPr lang="en-US" b="0" dirty="0"/>
              <a:t>The fringe magnetic field x-section in X-Y plane  with 0.5 5  Gauss lines </a:t>
            </a:r>
          </a:p>
        </p:txBody>
      </p:sp>
      <p:sp>
        <p:nvSpPr>
          <p:cNvPr id="6" name="Date Placeholder 5">
            <a:extLst>
              <a:ext uri="{FF2B5EF4-FFF2-40B4-BE49-F238E27FC236}">
                <a16:creationId xmlns:a16="http://schemas.microsoft.com/office/drawing/2014/main" id="{BE948B8C-D2BB-254E-92D4-46DA35B72041}"/>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72C05470-09E8-A841-B7F0-C554C1E255CD}"/>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6083EC73-84A4-DA4C-BE71-33A6851962CF}"/>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le 8">
            <a:extLst>
              <a:ext uri="{FF2B5EF4-FFF2-40B4-BE49-F238E27FC236}">
                <a16:creationId xmlns:a16="http://schemas.microsoft.com/office/drawing/2014/main" id="{DF19A5E7-565E-D24B-9F6D-807835C47EE6}"/>
              </a:ext>
            </a:extLst>
          </p:cNvPr>
          <p:cNvSpPr>
            <a:spLocks noGrp="1"/>
          </p:cNvSpPr>
          <p:nvPr>
            <p:ph type="title"/>
          </p:nvPr>
        </p:nvSpPr>
        <p:spPr/>
        <p:txBody>
          <a:bodyPr/>
          <a:lstStyle/>
          <a:p>
            <a:r>
              <a:rPr lang="en-US" dirty="0"/>
              <a:t>Shielding simulations  </a:t>
            </a:r>
          </a:p>
        </p:txBody>
      </p:sp>
      <p:sp>
        <p:nvSpPr>
          <p:cNvPr id="2" name="TextBox 1">
            <a:extLst>
              <a:ext uri="{FF2B5EF4-FFF2-40B4-BE49-F238E27FC236}">
                <a16:creationId xmlns:a16="http://schemas.microsoft.com/office/drawing/2014/main" id="{523139B8-66D6-B943-9F41-68C867E70468}"/>
              </a:ext>
            </a:extLst>
          </p:cNvPr>
          <p:cNvSpPr txBox="1"/>
          <p:nvPr/>
        </p:nvSpPr>
        <p:spPr>
          <a:xfrm>
            <a:off x="6505894" y="4095144"/>
            <a:ext cx="2409506" cy="307777"/>
          </a:xfrm>
          <a:prstGeom prst="rect">
            <a:avLst/>
          </a:prstGeom>
          <a:noFill/>
        </p:spPr>
        <p:txBody>
          <a:bodyPr wrap="none" rtlCol="0">
            <a:spAutoFit/>
          </a:bodyPr>
          <a:lstStyle/>
          <a:p>
            <a:r>
              <a:rPr lang="en-US" sz="1400" dirty="0"/>
              <a:t>Courtesy of Vladimir </a:t>
            </a:r>
            <a:r>
              <a:rPr lang="en-US" sz="1400" dirty="0" err="1"/>
              <a:t>Kashikhin</a:t>
            </a:r>
            <a:endParaRPr lang="en-US" sz="1400" dirty="0"/>
          </a:p>
        </p:txBody>
      </p:sp>
      <p:pic>
        <p:nvPicPr>
          <p:cNvPr id="12" name="Picture 11" descr="A picture containing table, room, person, desk&#10;&#10;Description automatically generated">
            <a:extLst>
              <a:ext uri="{FF2B5EF4-FFF2-40B4-BE49-F238E27FC236}">
                <a16:creationId xmlns:a16="http://schemas.microsoft.com/office/drawing/2014/main" id="{88AE5706-E123-4F06-9468-C4CEB63AB5A9}"/>
              </a:ext>
            </a:extLst>
          </p:cNvPr>
          <p:cNvPicPr/>
          <p:nvPr/>
        </p:nvPicPr>
        <p:blipFill rotWithShape="1">
          <a:blip r:embed="rId2" cstate="print">
            <a:extLst>
              <a:ext uri="{28A0092B-C50C-407E-A947-70E740481C1C}">
                <a14:useLocalDpi xmlns:a14="http://schemas.microsoft.com/office/drawing/2010/main" val="0"/>
              </a:ext>
            </a:extLst>
          </a:blip>
          <a:srcRect l="18594" r="39120"/>
          <a:stretch/>
        </p:blipFill>
        <p:spPr bwMode="auto">
          <a:xfrm>
            <a:off x="938679" y="912533"/>
            <a:ext cx="1979295" cy="2065020"/>
          </a:xfrm>
          <a:prstGeom prst="rect">
            <a:avLst/>
          </a:prstGeom>
          <a:ln>
            <a:noFill/>
          </a:ln>
          <a:extLst>
            <a:ext uri="{53640926-AAD7-44D8-BBD7-CCE9431645EC}">
              <a14:shadowObscured xmlns:a14="http://schemas.microsoft.com/office/drawing/2010/main"/>
            </a:ext>
          </a:extLst>
        </p:spPr>
      </p:pic>
      <p:pic>
        <p:nvPicPr>
          <p:cNvPr id="17" name="Picture 16" descr="Diagram&#10;&#10;Description automatically generated">
            <a:extLst>
              <a:ext uri="{FF2B5EF4-FFF2-40B4-BE49-F238E27FC236}">
                <a16:creationId xmlns:a16="http://schemas.microsoft.com/office/drawing/2014/main" id="{0C6E15E4-B707-554A-8376-9748F5485A5E}"/>
              </a:ext>
            </a:extLst>
          </p:cNvPr>
          <p:cNvPicPr/>
          <p:nvPr/>
        </p:nvPicPr>
        <p:blipFill>
          <a:blip r:embed="rId3">
            <a:extLst>
              <a:ext uri="{28A0092B-C50C-407E-A947-70E740481C1C}">
                <a14:useLocalDpi xmlns:a14="http://schemas.microsoft.com/office/drawing/2010/main" val="0"/>
              </a:ext>
            </a:extLst>
          </a:blip>
          <a:stretch>
            <a:fillRect/>
          </a:stretch>
        </p:blipFill>
        <p:spPr>
          <a:xfrm>
            <a:off x="5401161" y="614064"/>
            <a:ext cx="2804160" cy="2298065"/>
          </a:xfrm>
          <a:prstGeom prst="rect">
            <a:avLst/>
          </a:prstGeom>
        </p:spPr>
      </p:pic>
    </p:spTree>
    <p:extLst>
      <p:ext uri="{BB962C8B-B14F-4D97-AF65-F5344CB8AC3E}">
        <p14:creationId xmlns:p14="http://schemas.microsoft.com/office/powerpoint/2010/main" val="41293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EF9A8-1408-BF4B-9A38-092C71A6F1D8}"/>
              </a:ext>
            </a:extLst>
          </p:cNvPr>
          <p:cNvSpPr>
            <a:spLocks noGrp="1"/>
          </p:cNvSpPr>
          <p:nvPr>
            <p:ph sz="half" idx="13"/>
          </p:nvPr>
        </p:nvSpPr>
        <p:spPr>
          <a:xfrm>
            <a:off x="228601" y="728664"/>
            <a:ext cx="4206240" cy="1516904"/>
          </a:xfrm>
        </p:spPr>
        <p:txBody>
          <a:bodyPr/>
          <a:lstStyle/>
          <a:p>
            <a:r>
              <a:rPr lang="en-US" dirty="0">
                <a:solidFill>
                  <a:srgbClr val="0F2D62"/>
                </a:solidFill>
              </a:rPr>
              <a:t>Excavation is done </a:t>
            </a:r>
          </a:p>
          <a:p>
            <a:r>
              <a:rPr lang="en-US" dirty="0">
                <a:solidFill>
                  <a:srgbClr val="0F2D62"/>
                </a:solidFill>
              </a:rPr>
              <a:t>Shields are placed</a:t>
            </a:r>
          </a:p>
          <a:p>
            <a:r>
              <a:rPr lang="en-US" dirty="0">
                <a:solidFill>
                  <a:srgbClr val="0F2D62"/>
                </a:solidFill>
              </a:rPr>
              <a:t>The inner fiberglass liner is installed.</a:t>
            </a:r>
          </a:p>
          <a:p>
            <a:r>
              <a:rPr lang="en-US" dirty="0">
                <a:solidFill>
                  <a:srgbClr val="0F2D62"/>
                </a:solidFill>
              </a:rPr>
              <a:t>Concrete  pouring is in progress</a:t>
            </a:r>
          </a:p>
          <a:p>
            <a:endParaRPr lang="en-US" dirty="0"/>
          </a:p>
        </p:txBody>
      </p:sp>
      <p:sp>
        <p:nvSpPr>
          <p:cNvPr id="6" name="Date Placeholder 5">
            <a:extLst>
              <a:ext uri="{FF2B5EF4-FFF2-40B4-BE49-F238E27FC236}">
                <a16:creationId xmlns:a16="http://schemas.microsoft.com/office/drawing/2014/main" id="{62A506EA-F69D-5F40-B9CE-BFECDB49C4BB}"/>
              </a:ext>
            </a:extLst>
          </p:cNvPr>
          <p:cNvSpPr>
            <a:spLocks noGrp="1"/>
          </p:cNvSpPr>
          <p:nvPr>
            <p:ph type="dt" sz="half" idx="2"/>
          </p:nvPr>
        </p:nvSpPr>
        <p:spPr/>
        <p:txBody>
          <a:bodyPr/>
          <a:lstStyle/>
          <a:p>
            <a:pPr>
              <a:defRPr/>
            </a:pPr>
            <a:r>
              <a:rPr lang="en-US"/>
              <a:t>1/7/21</a:t>
            </a:r>
            <a:endParaRPr lang="en-US" dirty="0"/>
          </a:p>
        </p:txBody>
      </p:sp>
      <p:sp>
        <p:nvSpPr>
          <p:cNvPr id="7" name="Footer Placeholder 6">
            <a:extLst>
              <a:ext uri="{FF2B5EF4-FFF2-40B4-BE49-F238E27FC236}">
                <a16:creationId xmlns:a16="http://schemas.microsoft.com/office/drawing/2014/main" id="{AE7B102B-AA27-9A41-8F01-D909B00A487A}"/>
              </a:ext>
            </a:extLst>
          </p:cNvPr>
          <p:cNvSpPr>
            <a:spLocks noGrp="1"/>
          </p:cNvSpPr>
          <p:nvPr>
            <p:ph type="ftr" sz="quarter" idx="3"/>
          </p:nvPr>
        </p:nvSpPr>
        <p:spPr/>
        <p:txBody>
          <a:bodyPr/>
          <a:lstStyle/>
          <a:p>
            <a:pPr>
              <a:defRPr/>
            </a:pPr>
            <a:r>
              <a:rPr lang="en-US"/>
              <a:t>EOC Meeting #1</a:t>
            </a:r>
            <a:endParaRPr lang="en-US" b="1" dirty="0"/>
          </a:p>
        </p:txBody>
      </p:sp>
      <p:sp>
        <p:nvSpPr>
          <p:cNvPr id="8" name="Slide Number Placeholder 7">
            <a:extLst>
              <a:ext uri="{FF2B5EF4-FFF2-40B4-BE49-F238E27FC236}">
                <a16:creationId xmlns:a16="http://schemas.microsoft.com/office/drawing/2014/main" id="{C09EEDBA-1902-AE45-BBE7-F119C875E8F5}"/>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CDB50DCA-C062-4F48-8D2A-C486E71DB8D6}"/>
              </a:ext>
            </a:extLst>
          </p:cNvPr>
          <p:cNvSpPr>
            <a:spLocks noGrp="1"/>
          </p:cNvSpPr>
          <p:nvPr>
            <p:ph type="title"/>
          </p:nvPr>
        </p:nvSpPr>
        <p:spPr/>
        <p:txBody>
          <a:bodyPr/>
          <a:lstStyle/>
          <a:p>
            <a:r>
              <a:rPr lang="en-US" dirty="0"/>
              <a:t>Current Construction Status</a:t>
            </a:r>
          </a:p>
        </p:txBody>
      </p:sp>
      <p:pic>
        <p:nvPicPr>
          <p:cNvPr id="10" name="IMG_1605.MOV" descr="IMG_1605.MOV">
            <a:hlinkClick r:id="" action="ppaction://media"/>
            <a:extLst>
              <a:ext uri="{FF2B5EF4-FFF2-40B4-BE49-F238E27FC236}">
                <a16:creationId xmlns:a16="http://schemas.microsoft.com/office/drawing/2014/main" id="{647B3F33-02E3-BA49-B245-BEF637063379}"/>
              </a:ext>
            </a:extLst>
          </p:cNvPr>
          <p:cNvPicPr>
            <a:picLocks noGrp="1" noChangeAspect="1"/>
          </p:cNvPicPr>
          <p:nvPr>
            <p:ph sz="half" idx="15"/>
            <a:videoFile r:link="rId2"/>
            <p:extLst>
              <p:ext uri="{DAA4B4D4-6D71-4841-9C94-3DE7FCFB9230}">
                <p14:media xmlns:p14="http://schemas.microsoft.com/office/powerpoint/2010/main" r:embed="rId1"/>
              </p:ext>
            </p:extLst>
          </p:nvPr>
        </p:nvPicPr>
        <p:blipFill>
          <a:blip r:embed="rId4"/>
          <a:stretch>
            <a:fillRect/>
          </a:stretch>
        </p:blipFill>
        <p:spPr>
          <a:xfrm>
            <a:off x="306698" y="2042619"/>
            <a:ext cx="1535626" cy="2725737"/>
          </a:xfrm>
          <a:prstGeom prst="rect">
            <a:avLst/>
          </a:prstGeom>
        </p:spPr>
      </p:pic>
      <p:pic>
        <p:nvPicPr>
          <p:cNvPr id="11" name="Picture 10">
            <a:extLst>
              <a:ext uri="{FF2B5EF4-FFF2-40B4-BE49-F238E27FC236}">
                <a16:creationId xmlns:a16="http://schemas.microsoft.com/office/drawing/2014/main" id="{012043EB-01E1-3545-98D3-9349F8F91CB1}"/>
              </a:ext>
            </a:extLst>
          </p:cNvPr>
          <p:cNvPicPr>
            <a:picLocks noChangeAspect="1"/>
          </p:cNvPicPr>
          <p:nvPr/>
        </p:nvPicPr>
        <p:blipFill>
          <a:blip r:embed="rId5"/>
          <a:stretch>
            <a:fillRect/>
          </a:stretch>
        </p:blipFill>
        <p:spPr>
          <a:xfrm>
            <a:off x="5285661" y="2028565"/>
            <a:ext cx="3506424" cy="2738027"/>
          </a:xfrm>
          <a:prstGeom prst="rect">
            <a:avLst/>
          </a:prstGeom>
        </p:spPr>
      </p:pic>
      <p:pic>
        <p:nvPicPr>
          <p:cNvPr id="12" name="Picture 11">
            <a:extLst>
              <a:ext uri="{FF2B5EF4-FFF2-40B4-BE49-F238E27FC236}">
                <a16:creationId xmlns:a16="http://schemas.microsoft.com/office/drawing/2014/main" id="{DA0785A3-4053-0440-85D9-77F1A0A957D3}"/>
              </a:ext>
            </a:extLst>
          </p:cNvPr>
          <p:cNvPicPr>
            <a:picLocks noChangeAspect="1"/>
          </p:cNvPicPr>
          <p:nvPr/>
        </p:nvPicPr>
        <p:blipFill>
          <a:blip r:embed="rId6"/>
          <a:stretch>
            <a:fillRect/>
          </a:stretch>
        </p:blipFill>
        <p:spPr>
          <a:xfrm>
            <a:off x="2169237" y="2054975"/>
            <a:ext cx="3049685" cy="2685205"/>
          </a:xfrm>
          <a:prstGeom prst="rect">
            <a:avLst/>
          </a:prstGeom>
        </p:spPr>
      </p:pic>
      <p:pic>
        <p:nvPicPr>
          <p:cNvPr id="14" name="Picture 13" descr="The inside of a building&#10;&#10;Description automatically generated">
            <a:extLst>
              <a:ext uri="{FF2B5EF4-FFF2-40B4-BE49-F238E27FC236}">
                <a16:creationId xmlns:a16="http://schemas.microsoft.com/office/drawing/2014/main" id="{637DFB09-B3A8-6640-B40E-4DF17E68E7AA}"/>
              </a:ext>
            </a:extLst>
          </p:cNvPr>
          <p:cNvPicPr>
            <a:picLocks noChangeAspect="1"/>
          </p:cNvPicPr>
          <p:nvPr/>
        </p:nvPicPr>
        <p:blipFill>
          <a:blip r:embed="rId7"/>
          <a:stretch>
            <a:fillRect/>
          </a:stretch>
        </p:blipFill>
        <p:spPr>
          <a:xfrm rot="5400000">
            <a:off x="5064929" y="912207"/>
            <a:ext cx="4048705" cy="3607241"/>
          </a:xfrm>
          <a:prstGeom prst="rect">
            <a:avLst/>
          </a:prstGeom>
        </p:spPr>
      </p:pic>
    </p:spTree>
    <p:extLst>
      <p:ext uri="{BB962C8B-B14F-4D97-AF65-F5344CB8AC3E}">
        <p14:creationId xmlns:p14="http://schemas.microsoft.com/office/powerpoint/2010/main" val="6795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timing>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03FD5AE0429C46A33E987C91798D69" ma:contentTypeVersion="1" ma:contentTypeDescription="Create a new document." ma:contentTypeScope="" ma:versionID="55438db4d20dc19ed566fe8b2cc8e1f8">
  <xsd:schema xmlns:xsd="http://www.w3.org/2001/XMLSchema" xmlns:xs="http://www.w3.org/2001/XMLSchema" xmlns:p="http://schemas.microsoft.com/office/2006/metadata/properties" xmlns:ns2="40fd1631-b514-41ad-9768-08d600af22ac" targetNamespace="http://schemas.microsoft.com/office/2006/metadata/properties" ma:root="true" ma:fieldsID="4c7e3ba78f0396d825f8b3da6505bbc7" ns2:_="">
    <xsd:import namespace="40fd1631-b514-41ad-9768-08d600af22ac"/>
    <xsd:element name="properties">
      <xsd:complexType>
        <xsd:sequence>
          <xsd:element name="documentManagement">
            <xsd:complexType>
              <xsd:all>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d1631-b514-41ad-9768-08d600af22ac" elementFormDefault="qualified">
    <xsd:import namespace="http://schemas.microsoft.com/office/2006/documentManagement/types"/>
    <xsd:import namespace="http://schemas.microsoft.com/office/infopath/2007/PartnerControls"/>
    <xsd:element name="Section" ma:index="8" nillable="true" ma:displayName="Section" ma:format="Dropdown" ma:internalName="Section">
      <xsd:simpleType>
        <xsd:restriction base="dms:Choice">
          <xsd:enumeration value="Accommodations"/>
          <xsd:enumeration value="Engineering Guides and Standards"/>
          <xsd:enumeration value="Campus Master Plan"/>
          <xsd:enumeration value="General"/>
          <xsd:enumeration value="Parking"/>
          <xsd:enumeration value="Webpag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ction xmlns="40fd1631-b514-41ad-9768-08d600af22ac">Engineering Guides and Standards</Section>
  </documentManagement>
</p:properties>
</file>

<file path=customXml/itemProps1.xml><?xml version="1.0" encoding="utf-8"?>
<ds:datastoreItem xmlns:ds="http://schemas.openxmlformats.org/officeDocument/2006/customXml" ds:itemID="{670AD612-8D92-4D3D-998A-7649A605FCAF}">
  <ds:schemaRefs>
    <ds:schemaRef ds:uri="http://schemas.microsoft.com/sharepoint/v3/contenttype/forms"/>
  </ds:schemaRefs>
</ds:datastoreItem>
</file>

<file path=customXml/itemProps2.xml><?xml version="1.0" encoding="utf-8"?>
<ds:datastoreItem xmlns:ds="http://schemas.openxmlformats.org/officeDocument/2006/customXml" ds:itemID="{C14EDFBF-3FDB-4551-9016-7962581468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d1631-b514-41ad-9768-08d600af22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7BE1C9-645C-475E-BCFC-D1F02B5A17C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40fd1631-b514-41ad-9768-08d600af22ac"/>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FNAL_PowerPoint_16x9_100716 (2)</Template>
  <TotalTime>13410</TotalTime>
  <Words>1426</Words>
  <Application>Microsoft Macintosh PowerPoint</Application>
  <PresentationFormat>On-screen Show (16:9)</PresentationFormat>
  <Paragraphs>177</Paragraphs>
  <Slides>19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Utopia</vt:lpstr>
      <vt:lpstr>Fermilab_PPT_090915</vt:lpstr>
      <vt:lpstr>PowerPoint Presentation</vt:lpstr>
      <vt:lpstr>Outline </vt:lpstr>
      <vt:lpstr>Why  new Vertical Magnet Test Facility?</vt:lpstr>
      <vt:lpstr>Short list of Specifications </vt:lpstr>
      <vt:lpstr>Status – test pit and cryostat</vt:lpstr>
      <vt:lpstr>Civil Construction Design </vt:lpstr>
      <vt:lpstr>What was changed in the  design?</vt:lpstr>
      <vt:lpstr>Shielding simulations  </vt:lpstr>
      <vt:lpstr>Current Construction Status</vt:lpstr>
      <vt:lpstr>Current Cryostat Design Status</vt:lpstr>
      <vt:lpstr>Cryostat old vs new design </vt:lpstr>
      <vt:lpstr>Anticryostat – the sample holder </vt:lpstr>
      <vt:lpstr>HFVMTF  pit and cryostat:  Timeline</vt:lpstr>
      <vt:lpstr>Second phase -  QP/QM systems and Power Supplies  </vt:lpstr>
      <vt:lpstr>QP/QM system prototypes   </vt:lpstr>
      <vt:lpstr>QP/QM system GUI </vt:lpstr>
      <vt:lpstr>Power supplies </vt:lpstr>
      <vt:lpstr>Questions to discuss </vt:lpstr>
      <vt:lpstr>Summary</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 x 36930N</dc:creator>
  <cp:lastModifiedBy>Gueorgui Velev</cp:lastModifiedBy>
  <cp:revision>137</cp:revision>
  <cp:lastPrinted>2014-01-20T19:40:21Z</cp:lastPrinted>
  <dcterms:created xsi:type="dcterms:W3CDTF">2019-08-29T20:16:23Z</dcterms:created>
  <dcterms:modified xsi:type="dcterms:W3CDTF">2021-01-07T14:56:19Z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0x010100C403FD5AE0429C46A33E987C91798D69</vt:lpwstr>
  </property>
</Properties>
</file>