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8" r:id="rId2"/>
    <p:sldId id="920" r:id="rId3"/>
    <p:sldId id="926" r:id="rId4"/>
    <p:sldId id="930" r:id="rId5"/>
    <p:sldId id="931" r:id="rId6"/>
    <p:sldId id="933" r:id="rId7"/>
    <p:sldId id="956" r:id="rId8"/>
    <p:sldId id="932" r:id="rId9"/>
    <p:sldId id="941" r:id="rId10"/>
    <p:sldId id="935" r:id="rId11"/>
    <p:sldId id="963" r:id="rId12"/>
    <p:sldId id="961" r:id="rId13"/>
    <p:sldId id="960" r:id="rId14"/>
    <p:sldId id="947" r:id="rId15"/>
    <p:sldId id="962" r:id="rId16"/>
    <p:sldId id="951" r:id="rId17"/>
    <p:sldId id="952" r:id="rId18"/>
    <p:sldId id="958" r:id="rId19"/>
    <p:sldId id="970" r:id="rId20"/>
    <p:sldId id="974" r:id="rId21"/>
    <p:sldId id="923" r:id="rId22"/>
    <p:sldId id="965" r:id="rId23"/>
    <p:sldId id="966" r:id="rId24"/>
    <p:sldId id="967" r:id="rId25"/>
    <p:sldId id="973" r:id="rId26"/>
    <p:sldId id="950" r:id="rId27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9900"/>
    <a:srgbClr val="000099"/>
    <a:srgbClr val="044D7A"/>
    <a:srgbClr val="045486"/>
    <a:srgbClr val="04619A"/>
    <a:srgbClr val="008000"/>
    <a:srgbClr val="CCFFFF"/>
    <a:srgbClr val="FF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75" d="100"/>
          <a:sy n="75" d="100"/>
        </p:scale>
        <p:origin x="66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4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9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1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4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49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35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7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9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88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39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36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9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7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1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64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8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2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9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6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0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1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171156" y="6477000"/>
            <a:ext cx="2571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TFD Design, Status and Plan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773391" y="6477000"/>
            <a:ext cx="1532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EOC, January 7, 2021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2800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External Oversight Committee</a:t>
            </a:r>
            <a:br>
              <a:rPr lang="en-US" sz="2800" dirty="0"/>
            </a:br>
            <a:r>
              <a:rPr lang="en-US" sz="2800" dirty="0"/>
              <a:t>January 7, 2021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Test Facility Dipole: Design, Status and Plan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Design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CA90C-EE72-466D-B0F2-8FFF4C902B36}"/>
              </a:ext>
            </a:extLst>
          </p:cNvPr>
          <p:cNvSpPr txBox="1"/>
          <p:nvPr/>
        </p:nvSpPr>
        <p:spPr>
          <a:xfrm>
            <a:off x="304800" y="923865"/>
            <a:ext cx="8440493" cy="5550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Wire: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J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desired: focus on RRP 162/169 under development for FCC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Cable: target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 strands, 1.1 mm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; alternative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strands, 1 mm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 a backup option following FRESCA2 and HD/LD experience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Coil layout: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layout was selected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over graded coil after comparing performance potential and fabrication challenges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Quench Protection: energy extraction can provide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magnet discharge after a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terms of voltages and hot spot temperatures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Mechanical optimization resulted in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coil stresses at all steps with 16 T preload and strict criteria on allowed tension at the pole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 non-graded block coil layouts - “LD” and “FRESCA2” - were compared and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 layout was selected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Bore structural design meets aperture requirements but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optimization will be performed taking into account user feedback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 models are consistent with dimensional/weight limits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agreed upon with the test facility.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 reduction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may be allowed by design optimization and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requirements  </a:t>
            </a:r>
          </a:p>
        </p:txBody>
      </p:sp>
    </p:spTree>
    <p:extLst>
      <p:ext uri="{BB962C8B-B14F-4D97-AF65-F5344CB8AC3E}">
        <p14:creationId xmlns:p14="http://schemas.microsoft.com/office/powerpoint/2010/main" val="325845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Magnetic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5FACB1-F275-44F0-B959-C871622A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633" y="3437949"/>
            <a:ext cx="3489167" cy="2546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0843F-69B1-4102-8117-116A65ABF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6" y="3768517"/>
            <a:ext cx="3810000" cy="2022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D5CABE-3D34-4F2B-A91B-4C99DDD7FA8F}"/>
              </a:ext>
            </a:extLst>
          </p:cNvPr>
          <p:cNvSpPr txBox="1"/>
          <p:nvPr/>
        </p:nvSpPr>
        <p:spPr>
          <a:xfrm>
            <a:off x="677366" y="342900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Performance parameters at </a:t>
            </a:r>
            <a:r>
              <a:rPr lang="en-US" sz="1600" b="1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C3042D-75CB-4C66-904A-96AB407A1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91" y="1225588"/>
            <a:ext cx="3751341" cy="2143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0E17E8-8823-4D1D-B0C7-404EA375E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148" y="1300108"/>
            <a:ext cx="2306052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FE8485-7BAB-47EC-A2A4-6DE23C2E1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810" y="1246486"/>
            <a:ext cx="2319883" cy="12299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FAF1571-5953-4096-8FA0-76BFB28D67D1}"/>
              </a:ext>
            </a:extLst>
          </p:cNvPr>
          <p:cNvSpPr txBox="1"/>
          <p:nvPr/>
        </p:nvSpPr>
        <p:spPr>
          <a:xfrm>
            <a:off x="1196186" y="883832"/>
            <a:ext cx="1775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Strand parameters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4EA6-0306-4023-A1FF-E79F13CDCC14}"/>
              </a:ext>
            </a:extLst>
          </p:cNvPr>
          <p:cNvSpPr txBox="1"/>
          <p:nvPr/>
        </p:nvSpPr>
        <p:spPr>
          <a:xfrm>
            <a:off x="4267200" y="880533"/>
            <a:ext cx="1922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Cable parameters (*)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B58E10-1371-42B6-A0A6-4E866C192BDA}"/>
              </a:ext>
            </a:extLst>
          </p:cNvPr>
          <p:cNvSpPr txBox="1"/>
          <p:nvPr/>
        </p:nvSpPr>
        <p:spPr>
          <a:xfrm>
            <a:off x="6553200" y="880646"/>
            <a:ext cx="2244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Coil layout and field map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3A24B-02D8-46A4-9349-8C5CDBA5386D}"/>
              </a:ext>
            </a:extLst>
          </p:cNvPr>
          <p:cNvSpPr txBox="1"/>
          <p:nvPr/>
        </p:nvSpPr>
        <p:spPr>
          <a:xfrm>
            <a:off x="5920496" y="3166646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Short sample limit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4A429-213C-4BB1-B157-D1A1B658BAF3}"/>
              </a:ext>
            </a:extLst>
          </p:cNvPr>
          <p:cNvSpPr txBox="1"/>
          <p:nvPr/>
        </p:nvSpPr>
        <p:spPr>
          <a:xfrm>
            <a:off x="533400" y="5715000"/>
            <a:ext cx="3246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Field quality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&lt; 0.2% at 50 mm radius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8FDD-9316-41AA-90B5-40AF65BDE2A5}"/>
              </a:ext>
            </a:extLst>
          </p:cNvPr>
          <p:cNvSpPr txBox="1"/>
          <p:nvPr/>
        </p:nvSpPr>
        <p:spPr>
          <a:xfrm>
            <a:off x="4075481" y="2454418"/>
            <a:ext cx="270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(*)  selected for the conceptual design optimization.  A cross-section iteration will be performed with final parameters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2E90F2-947B-46F9-944E-AA1DCB3C531A}"/>
              </a:ext>
            </a:extLst>
          </p:cNvPr>
          <p:cNvSpPr/>
          <p:nvPr/>
        </p:nvSpPr>
        <p:spPr bwMode="auto">
          <a:xfrm>
            <a:off x="433632" y="2819400"/>
            <a:ext cx="515937" cy="228600"/>
          </a:xfrm>
          <a:prstGeom prst="ellipse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44AD94-4AAC-478E-853B-872A6901CE98}"/>
              </a:ext>
            </a:extLst>
          </p:cNvPr>
          <p:cNvSpPr/>
          <p:nvPr/>
        </p:nvSpPr>
        <p:spPr bwMode="auto">
          <a:xfrm>
            <a:off x="2057400" y="1359877"/>
            <a:ext cx="838200" cy="1447800"/>
          </a:xfrm>
          <a:prstGeom prst="rect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2C9EE0-A5EB-4FA0-9AFF-994DB020866E}"/>
              </a:ext>
            </a:extLst>
          </p:cNvPr>
          <p:cNvSpPr/>
          <p:nvPr/>
        </p:nvSpPr>
        <p:spPr bwMode="auto">
          <a:xfrm>
            <a:off x="2373923" y="4824046"/>
            <a:ext cx="597877" cy="152400"/>
          </a:xfrm>
          <a:prstGeom prst="rect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2B99D1-AE4A-48DF-8EA0-7729A45BC299}"/>
              </a:ext>
            </a:extLst>
          </p:cNvPr>
          <p:cNvSpPr/>
          <p:nvPr/>
        </p:nvSpPr>
        <p:spPr bwMode="auto">
          <a:xfrm>
            <a:off x="2362200" y="4343400"/>
            <a:ext cx="597877" cy="152400"/>
          </a:xfrm>
          <a:prstGeom prst="rect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6F9A2B-D138-4B21-88ED-61976313D0C4}"/>
              </a:ext>
            </a:extLst>
          </p:cNvPr>
          <p:cNvSpPr/>
          <p:nvPr/>
        </p:nvSpPr>
        <p:spPr bwMode="auto">
          <a:xfrm>
            <a:off x="2362200" y="4038600"/>
            <a:ext cx="597877" cy="152400"/>
          </a:xfrm>
          <a:prstGeom prst="rect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B1393-A5F6-42BF-88D1-E5D532A983C4}"/>
              </a:ext>
            </a:extLst>
          </p:cNvPr>
          <p:cNvSpPr txBox="1"/>
          <p:nvPr/>
        </p:nvSpPr>
        <p:spPr>
          <a:xfrm>
            <a:off x="3775930" y="6016823"/>
            <a:ext cx="5232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D. Martins Araujo, I. Pong, G. Vallone et al.</a:t>
            </a:r>
          </a:p>
        </p:txBody>
      </p:sp>
    </p:spTree>
    <p:extLst>
      <p:ext uri="{BB962C8B-B14F-4D97-AF65-F5344CB8AC3E}">
        <p14:creationId xmlns:p14="http://schemas.microsoft.com/office/powerpoint/2010/main" val="268604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0C619-F9C5-4E04-8DA2-FB90907E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2" y="3657244"/>
            <a:ext cx="3164032" cy="2280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B2774F-EF0A-4654-9455-319FA0B7E9B9}"/>
              </a:ext>
            </a:extLst>
          </p:cNvPr>
          <p:cNvSpPr txBox="1"/>
          <p:nvPr/>
        </p:nvSpPr>
        <p:spPr>
          <a:xfrm>
            <a:off x="209005" y="803760"/>
            <a:ext cx="375006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Quench protection study parameters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Analysis performed with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STEAM-LEDET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Current: 15.5 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Detection + validation time: 15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Voltage limit: ±1 kV with symmetric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Dump resistor: 130 m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Ω (2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kV) – 75 m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Ω (1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Options with and without CLIQ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CLIQ parameters: 40 mF, 600 V (AUP unit)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Quench Heaters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parameters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15E74-5923-4BDA-96D5-6E49003F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381" y="3291150"/>
            <a:ext cx="4140857" cy="1551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3ABA0-DB9C-48AF-BDC0-E2C412FFF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542" y="1230390"/>
            <a:ext cx="2413475" cy="1970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D479A-F2E3-4637-A97D-EC0F47752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884" y="1267265"/>
            <a:ext cx="2432716" cy="1917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CE2257-BB95-44AD-BA47-C5BEB89EA95D}"/>
              </a:ext>
            </a:extLst>
          </p:cNvPr>
          <p:cNvSpPr txBox="1"/>
          <p:nvPr/>
        </p:nvSpPr>
        <p:spPr>
          <a:xfrm>
            <a:off x="4392213" y="803760"/>
            <a:ext cx="444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Current decay, energy extraction and hot spot temperature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9731F-6797-4CA9-8DA3-5DF7B30AE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905850"/>
            <a:ext cx="4140857" cy="11821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137769-DE13-4474-A981-0F568AD6E5A4}"/>
              </a:ext>
            </a:extLst>
          </p:cNvPr>
          <p:cNvSpPr/>
          <p:nvPr/>
        </p:nvSpPr>
        <p:spPr bwMode="auto">
          <a:xfrm>
            <a:off x="6553022" y="4905850"/>
            <a:ext cx="1143178" cy="1148390"/>
          </a:xfrm>
          <a:prstGeom prst="rect">
            <a:avLst/>
          </a:prstGeom>
          <a:noFill/>
          <a:ln w="127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457200" y="5943600"/>
            <a:ext cx="3335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V. </a:t>
            </a:r>
            <a:r>
              <a:rPr lang="en-US" sz="1400" i="1" dirty="0" err="1"/>
              <a:t>Marinozzi</a:t>
            </a:r>
            <a:r>
              <a:rPr lang="en-US" sz="1400" i="1" dirty="0"/>
              <a:t>, E. Ravaioli et al.</a:t>
            </a:r>
          </a:p>
        </p:txBody>
      </p:sp>
    </p:spTree>
    <p:extLst>
      <p:ext uri="{BB962C8B-B14F-4D97-AF65-F5344CB8AC3E}">
        <p14:creationId xmlns:p14="http://schemas.microsoft.com/office/powerpoint/2010/main" val="55053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A9C1A-F2AB-41E2-B33E-E76BF5AC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8" y="1066800"/>
            <a:ext cx="5255621" cy="4895463"/>
          </a:xfrm>
          <a:prstGeom prst="rect">
            <a:avLst/>
          </a:prstGeom>
        </p:spPr>
      </p:pic>
      <p:pic>
        <p:nvPicPr>
          <p:cNvPr id="5" name="Picture 5" descr="C:\GLS\Files\Projects\LargeDipoles\USLD\TestWell.bmp">
            <a:extLst>
              <a:ext uri="{FF2B5EF4-FFF2-40B4-BE49-F238E27FC236}">
                <a16:creationId xmlns:a16="http://schemas.microsoft.com/office/drawing/2014/main" id="{E904113A-2219-4B9F-B606-CF491C375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3" y="4191000"/>
            <a:ext cx="2672659" cy="206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CCCAE0-F579-422B-9B7F-0C8C4185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18727"/>
            <a:ext cx="3581400" cy="3577073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Design features to control the coil stress:</a:t>
            </a:r>
          </a:p>
          <a:p>
            <a:pPr marL="0" indent="0">
              <a:buNone/>
            </a:pPr>
            <a:endParaRPr lang="en-US" sz="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Key position defined to limit the max. tension at the pole/coil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Al. bronze rail with Al shim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Inner and outer coil individually shimmed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mm radius of the inner pole and G10 shim above the pole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Reduces stress in the pole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Limits the pole bending, reducing the tension ‘spikes’ at the pole/coil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May be reduced with further design optimization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D169B9-4559-43BC-9819-F7745BACEE2A}"/>
              </a:ext>
            </a:extLst>
          </p:cNvPr>
          <p:cNvCxnSpPr>
            <a:cxnSpLocks/>
          </p:cNvCxnSpPr>
          <p:nvPr/>
        </p:nvCxnSpPr>
        <p:spPr bwMode="auto">
          <a:xfrm>
            <a:off x="3581400" y="3840641"/>
            <a:ext cx="1385501" cy="10745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3E779A-58C5-4C11-9993-BCC2AFDDDC54}"/>
              </a:ext>
            </a:extLst>
          </p:cNvPr>
          <p:cNvCxnSpPr>
            <a:cxnSpLocks/>
          </p:cNvCxnSpPr>
          <p:nvPr/>
        </p:nvCxnSpPr>
        <p:spPr bwMode="auto">
          <a:xfrm>
            <a:off x="3387969" y="1559169"/>
            <a:ext cx="2174631" cy="21333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447F81-849B-4B1E-B2A9-22DC475470B8}"/>
              </a:ext>
            </a:extLst>
          </p:cNvPr>
          <p:cNvCxnSpPr>
            <a:cxnSpLocks/>
          </p:cNvCxnSpPr>
          <p:nvPr/>
        </p:nvCxnSpPr>
        <p:spPr bwMode="auto">
          <a:xfrm flipH="1">
            <a:off x="3260722" y="3840641"/>
            <a:ext cx="313829" cy="5631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E32139-E4D9-4B34-97A1-9482E896B023}"/>
              </a:ext>
            </a:extLst>
          </p:cNvPr>
          <p:cNvSpPr txBox="1">
            <a:spLocks/>
          </p:cNvSpPr>
          <p:nvPr/>
        </p:nvSpPr>
        <p:spPr>
          <a:xfrm>
            <a:off x="2387107" y="5592399"/>
            <a:ext cx="898522" cy="3081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sz="14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endParaRPr lang="en-US" sz="14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endParaRPr lang="en-US" sz="1500" kern="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1DE76D-B394-478B-9BD0-0A1626932BFD}"/>
              </a:ext>
            </a:extLst>
          </p:cNvPr>
          <p:cNvCxnSpPr>
            <a:cxnSpLocks/>
          </p:cNvCxnSpPr>
          <p:nvPr/>
        </p:nvCxnSpPr>
        <p:spPr bwMode="auto">
          <a:xfrm>
            <a:off x="3415300" y="1559169"/>
            <a:ext cx="3103203" cy="34700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99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E46AD0-74F3-4B7B-A357-F82C21FC7A0A}"/>
              </a:ext>
            </a:extLst>
          </p:cNvPr>
          <p:cNvSpPr txBox="1"/>
          <p:nvPr/>
        </p:nvSpPr>
        <p:spPr>
          <a:xfrm>
            <a:off x="3581400" y="6016823"/>
            <a:ext cx="545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D. Martins Araujo, G. Vallone et al.</a:t>
            </a:r>
          </a:p>
        </p:txBody>
      </p:sp>
    </p:spTree>
    <p:extLst>
      <p:ext uri="{BB962C8B-B14F-4D97-AF65-F5344CB8AC3E}">
        <p14:creationId xmlns:p14="http://schemas.microsoft.com/office/powerpoint/2010/main" val="4191900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18" y="139700"/>
            <a:ext cx="884188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Analysis (2D)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BC7D20-46E4-41B4-9161-A4EE0BEF6954}"/>
              </a:ext>
            </a:extLst>
          </p:cNvPr>
          <p:cNvSpPr>
            <a:spLocks noGrp="1"/>
          </p:cNvSpPr>
          <p:nvPr/>
        </p:nvSpPr>
        <p:spPr>
          <a:xfrm>
            <a:off x="149719" y="4724400"/>
            <a:ext cx="4422281" cy="13096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168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122 MPa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173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0C3ED-E574-4014-B233-AC8AA233B532}"/>
              </a:ext>
            </a:extLst>
          </p:cNvPr>
          <p:cNvSpPr txBox="1"/>
          <p:nvPr/>
        </p:nvSpPr>
        <p:spPr>
          <a:xfrm>
            <a:off x="281818" y="858833"/>
            <a:ext cx="767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stringent design criteria on maximum pole-coil tension and material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EA173-EBFD-40DC-BEA6-979F716F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5" y="1338534"/>
            <a:ext cx="1735564" cy="170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5B268-3A19-406C-8AE6-E05649C7AB92}"/>
              </a:ext>
            </a:extLst>
          </p:cNvPr>
          <p:cNvSpPr txBox="1"/>
          <p:nvPr/>
        </p:nvSpPr>
        <p:spPr>
          <a:xfrm>
            <a:off x="1334773" y="1506379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“FRESCA2”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EF7D2F-824C-4F29-9E2E-DD2B8FE1344E}"/>
              </a:ext>
            </a:extLst>
          </p:cNvPr>
          <p:cNvSpPr>
            <a:spLocks noGrp="1"/>
          </p:cNvSpPr>
          <p:nvPr/>
        </p:nvSpPr>
        <p:spPr>
          <a:xfrm>
            <a:off x="4559169" y="4724910"/>
            <a:ext cx="4584831" cy="13083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131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close up of graphics&#10;&#10;Description automatically generated">
            <a:extLst>
              <a:ext uri="{FF2B5EF4-FFF2-40B4-BE49-F238E27FC236}">
                <a16:creationId xmlns:a16="http://schemas.microsoft.com/office/drawing/2014/main" id="{7188C525-AB31-4C80-AC93-9DA4869477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4713" r="27605" b="4260"/>
          <a:stretch/>
        </p:blipFill>
        <p:spPr>
          <a:xfrm>
            <a:off x="4799564" y="1317925"/>
            <a:ext cx="1742675" cy="170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5C3201-DB60-4FC8-AC2B-A6B2CB95F532}"/>
              </a:ext>
            </a:extLst>
          </p:cNvPr>
          <p:cNvSpPr txBox="1"/>
          <p:nvPr/>
        </p:nvSpPr>
        <p:spPr>
          <a:xfrm>
            <a:off x="6172200" y="1533317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“LD”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D87EEC-16B8-4283-8928-CE835AC65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901" y="1519826"/>
            <a:ext cx="2005098" cy="1507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3BC5A-D996-425B-90D2-5F1891EAD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117" y="3189807"/>
            <a:ext cx="2040500" cy="1533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E3B5F-3A24-4994-9646-AC95472B1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901" y="3189342"/>
            <a:ext cx="2041736" cy="1534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6CA146-8D3F-44CD-8982-D636514C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38" y="1533317"/>
            <a:ext cx="1986499" cy="1493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5945A5-EEA5-4A38-8204-AD83B88B3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818" y="3215362"/>
            <a:ext cx="1986499" cy="1493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308C8E-37CA-494C-9B24-22655602C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0602" y="3215363"/>
            <a:ext cx="1986498" cy="1493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C226E6-A3AE-463B-8297-0266BFECEDE3}"/>
              </a:ext>
            </a:extLst>
          </p:cNvPr>
          <p:cNvSpPr txBox="1"/>
          <p:nvPr/>
        </p:nvSpPr>
        <p:spPr>
          <a:xfrm>
            <a:off x="5802367" y="6032183"/>
            <a:ext cx="2764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Martins Araujo, G. Vallone et al.</a:t>
            </a:r>
          </a:p>
        </p:txBody>
      </p:sp>
    </p:spTree>
    <p:extLst>
      <p:ext uri="{BB962C8B-B14F-4D97-AF65-F5344CB8AC3E}">
        <p14:creationId xmlns:p14="http://schemas.microsoft.com/office/powerpoint/2010/main" val="24547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18" y="139700"/>
            <a:ext cx="884188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3D Design and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6CEC5-B6B0-477B-BF7F-DC244C6E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2999"/>
            <a:ext cx="4451172" cy="3105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71496-1BB1-439E-ACF0-07A9B221A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805" y="4315383"/>
            <a:ext cx="2344779" cy="1771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FEAA6-1368-453E-9F34-296C54F12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351" y="1226720"/>
            <a:ext cx="3367087" cy="2547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45BC9-F523-437A-9241-22A408E3F643}"/>
              </a:ext>
            </a:extLst>
          </p:cNvPr>
          <p:cNvSpPr txBox="1"/>
          <p:nvPr/>
        </p:nvSpPr>
        <p:spPr>
          <a:xfrm>
            <a:off x="5638800" y="798584"/>
            <a:ext cx="3107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Contact pressure at coil/pole (16 T)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AB3A2-C718-4EEA-B8DF-CAB44656D909}"/>
              </a:ext>
            </a:extLst>
          </p:cNvPr>
          <p:cNvSpPr txBox="1"/>
          <p:nvPr/>
        </p:nvSpPr>
        <p:spPr>
          <a:xfrm>
            <a:off x="838200" y="792723"/>
            <a:ext cx="2489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3D Design and Components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53C030-1E9E-4748-924D-50F468301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0043" y="4389865"/>
            <a:ext cx="3056659" cy="16695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A82B99-B232-4E03-A6DA-42F58B8EF0B2}"/>
              </a:ext>
            </a:extLst>
          </p:cNvPr>
          <p:cNvSpPr txBox="1"/>
          <p:nvPr/>
        </p:nvSpPr>
        <p:spPr>
          <a:xfrm>
            <a:off x="3621847" y="3852446"/>
            <a:ext cx="163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Coil stress at 16 T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22F9F-7011-4185-A301-827AE152C452}"/>
              </a:ext>
            </a:extLst>
          </p:cNvPr>
          <p:cNvSpPr txBox="1"/>
          <p:nvPr/>
        </p:nvSpPr>
        <p:spPr>
          <a:xfrm>
            <a:off x="5510431" y="3840789"/>
            <a:ext cx="3236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Contact pressure at center (2D, 16 T)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8B145-A79B-4C7E-BD5D-6F0FDC544479}"/>
              </a:ext>
            </a:extLst>
          </p:cNvPr>
          <p:cNvSpPr txBox="1"/>
          <p:nvPr/>
        </p:nvSpPr>
        <p:spPr>
          <a:xfrm>
            <a:off x="1121669" y="4953000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3D Field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0322E8-C38F-4B1A-8FF4-B843A4501402}"/>
              </a:ext>
            </a:extLst>
          </p:cNvPr>
          <p:cNvSpPr txBox="1"/>
          <p:nvPr/>
        </p:nvSpPr>
        <p:spPr>
          <a:xfrm>
            <a:off x="152400" y="5358825"/>
            <a:ext cx="3257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Field homogeneity: &lt;1% over 1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72837-2CDC-42CB-B59F-909938E7ADC5}"/>
              </a:ext>
            </a:extLst>
          </p:cNvPr>
          <p:cNvSpPr txBox="1"/>
          <p:nvPr/>
        </p:nvSpPr>
        <p:spPr>
          <a:xfrm>
            <a:off x="5802367" y="6032183"/>
            <a:ext cx="2764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Martins Araujo, G. Vallone et al.</a:t>
            </a:r>
          </a:p>
        </p:txBody>
      </p:sp>
    </p:spTree>
    <p:extLst>
      <p:ext uri="{BB962C8B-B14F-4D97-AF65-F5344CB8AC3E}">
        <p14:creationId xmlns:p14="http://schemas.microsoft.com/office/powerpoint/2010/main" val="1221994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Design Review Feedback (6/20)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914400"/>
            <a:ext cx="8440493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Some preference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with more strands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Team expertise and analysis capabilities are fully adequate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Continue strong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 </a:t>
            </a:r>
          </a:p>
        </p:txBody>
      </p:sp>
    </p:spTree>
    <p:extLst>
      <p:ext uri="{BB962C8B-B14F-4D97-AF65-F5344CB8AC3E}">
        <p14:creationId xmlns:p14="http://schemas.microsoft.com/office/powerpoint/2010/main" val="196912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CDR follow-up and recent progress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914400"/>
            <a:ext cx="8440493" cy="509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Interfaces between magnet and facility: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Focus on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analysis,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interfaces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between magnet and cryostat, design optimization to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magnetic forces due to fringe fields  </a:t>
            </a:r>
          </a:p>
          <a:p>
            <a:pPr>
              <a:spcAft>
                <a:spcPts val="8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results allow to confirm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selection of the 169 sub-element design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 3 km of 169 strand from CERN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preliminary cabling studies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cable run completed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characterization effort starting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Started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of ~200 kg of strand for first practice coil</a:t>
            </a:r>
          </a:p>
          <a:p>
            <a:pPr>
              <a:spcAft>
                <a:spcPts val="8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 of 169 conductor with 0.9 copper ratio allows to increase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by about 3%, addressing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review recommendation without increasing coil volume</a:t>
            </a:r>
          </a:p>
          <a:p>
            <a:pPr>
              <a:spcAft>
                <a:spcPts val="8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Project planning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Revised development plan and schedule to reflect post-CDR baseline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progress: budget revision to match the updated plan</a:t>
            </a:r>
          </a:p>
        </p:txBody>
      </p:sp>
    </p:spTree>
    <p:extLst>
      <p:ext uri="{BB962C8B-B14F-4D97-AF65-F5344CB8AC3E}">
        <p14:creationId xmlns:p14="http://schemas.microsoft.com/office/powerpoint/2010/main" val="3055204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Cable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49E4-7D00-4646-ABF9-662D4C897014}"/>
              </a:ext>
            </a:extLst>
          </p:cNvPr>
          <p:cNvSpPr txBox="1"/>
          <p:nvPr/>
        </p:nvSpPr>
        <p:spPr>
          <a:xfrm>
            <a:off x="590374" y="762000"/>
            <a:ext cx="8096426" cy="548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 TFD cable run (“development cable”) was completed in November 2020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3 km of RRP 108/127 wire procured by LBNL, and 3 km of 162/169 wire procured by CERN (sufficient for about 60 m of cable for each type)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108/127 used for initial feedback and broader exploration of parameter space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Tests performed: residual twist, winding properties, micrographs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Four longer sections with different width and thickness made with 162/169</a:t>
            </a:r>
          </a:p>
        </p:txBody>
      </p:sp>
      <p:pic>
        <p:nvPicPr>
          <p:cNvPr id="4" name="Picture 3" descr="A person in a machine&#10;&#10;Description automatically generated">
            <a:extLst>
              <a:ext uri="{FF2B5EF4-FFF2-40B4-BE49-F238E27FC236}">
                <a16:creationId xmlns:a16="http://schemas.microsoft.com/office/drawing/2014/main" id="{661EEBCB-A2B7-4477-A4A8-A9C8863E2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67" y="4117082"/>
            <a:ext cx="2057133" cy="1542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337FC-62B0-42C8-8239-A0D66704F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89" y="2084769"/>
            <a:ext cx="2630411" cy="139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C66F3-2B5E-4F0A-A579-0D1F9E304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087" y="2080320"/>
            <a:ext cx="2646426" cy="1198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98AC03-176A-4DCA-BF71-155513A3ACC7}"/>
              </a:ext>
            </a:extLst>
          </p:cNvPr>
          <p:cNvSpPr txBox="1"/>
          <p:nvPr/>
        </p:nvSpPr>
        <p:spPr>
          <a:xfrm>
            <a:off x="1849978" y="1678682"/>
            <a:ext cx="2521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Nominal cabling parameters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BDD5D-F7F4-4514-894B-32913D962881}"/>
              </a:ext>
            </a:extLst>
          </p:cNvPr>
          <p:cNvSpPr txBox="1"/>
          <p:nvPr/>
        </p:nvSpPr>
        <p:spPr>
          <a:xfrm>
            <a:off x="5047963" y="1678682"/>
            <a:ext cx="2616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Parameter ranges considered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gmail-m_41582202451729993Picture 1">
            <a:extLst>
              <a:ext uri="{FF2B5EF4-FFF2-40B4-BE49-F238E27FC236}">
                <a16:creationId xmlns:a16="http://schemas.microsoft.com/office/drawing/2014/main" id="{2936D226-B41C-4C73-A953-CAD08F72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67" y="4138643"/>
            <a:ext cx="2057133" cy="154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F7EAD8-DBB3-429C-A8FC-5D3B898558EF}"/>
              </a:ext>
            </a:extLst>
          </p:cNvPr>
          <p:cNvSpPr txBox="1"/>
          <p:nvPr/>
        </p:nvSpPr>
        <p:spPr>
          <a:xfrm>
            <a:off x="1529397" y="6032183"/>
            <a:ext cx="601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R. Hafalia, H. Higley, D. Martins Araujo, I. Pong, M. Naus et al.</a:t>
            </a:r>
          </a:p>
        </p:txBody>
      </p:sp>
    </p:spTree>
    <p:extLst>
      <p:ext uri="{BB962C8B-B14F-4D97-AF65-F5344CB8AC3E}">
        <p14:creationId xmlns:p14="http://schemas.microsoft.com/office/powerpoint/2010/main" val="12038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Conductor and Cable: 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4B955-4120-4A45-AC71-0BB870C0415E}"/>
              </a:ext>
            </a:extLst>
          </p:cNvPr>
          <p:cNvSpPr txBox="1"/>
          <p:nvPr/>
        </p:nvSpPr>
        <p:spPr>
          <a:xfrm>
            <a:off x="609600" y="799077"/>
            <a:ext cx="3818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Sample distribution for cable 1302 (162/169 wire)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5C1E4-2A95-4969-B610-D2D6D012181F}"/>
              </a:ext>
            </a:extLst>
          </p:cNvPr>
          <p:cNvSpPr txBox="1"/>
          <p:nvPr/>
        </p:nvSpPr>
        <p:spPr>
          <a:xfrm>
            <a:off x="5791200" y="799077"/>
            <a:ext cx="2165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Cable characterization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B898E-421D-4BC9-B213-FDCCA0B5FCB5}"/>
              </a:ext>
            </a:extLst>
          </p:cNvPr>
          <p:cNvSpPr txBox="1"/>
          <p:nvPr/>
        </p:nvSpPr>
        <p:spPr>
          <a:xfrm>
            <a:off x="519903" y="3657600"/>
            <a:ext cx="813033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expect to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cable characterization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end of March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Followed by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review of conductor specification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production orders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the meantime, a specification has been developed (based on CERN FCC) and internally approved for the “prototype” cable (full length, final parameters)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of 200 kg of wire for prototype cable has started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(issued solicitation, order not yet placed)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Prototype cable will be used for first practice coil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249909-5642-4F9F-A9DC-C5F82E701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" y="2781300"/>
            <a:ext cx="4172187" cy="59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17EC49-9F9F-43A8-A242-F9F53BCA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139" y="1161288"/>
            <a:ext cx="4172187" cy="2210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17FAC-F0E8-4C0C-94C2-FBFADBA455CF}"/>
              </a:ext>
            </a:extLst>
          </p:cNvPr>
          <p:cNvSpPr txBox="1"/>
          <p:nvPr/>
        </p:nvSpPr>
        <p:spPr>
          <a:xfrm>
            <a:off x="633268" y="2416634"/>
            <a:ext cx="386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Virgin strand samples for reference (162/169 wire)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542E1-1762-4FA8-B775-E58C06184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17" y="1152525"/>
            <a:ext cx="4248150" cy="12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295400" y="1055826"/>
            <a:ext cx="7239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Magnet requirements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Technical background: large bore, high field Nb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Sn dipole development for HEP and FES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Recent design studies and TFD approach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Performance targets and optimization strategy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Design status: magnetic, mechanical, quench protection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 development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Engineering design and coil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fabrication infrastructure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Test facility interfaces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Execution Plan: specifications, WBS, development and fabrication approach, schedule and milestones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BEB123-3F69-4EAD-93CE-2F17639F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481" y="3257551"/>
            <a:ext cx="3496319" cy="2970173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Engineering Design and Coil Tooling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E822D-3C8A-46F3-9CF2-F715B1F20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008" y="1095847"/>
            <a:ext cx="4261592" cy="21807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115A61-1E9B-4871-955B-CE0F10B9A850}"/>
              </a:ext>
            </a:extLst>
          </p:cNvPr>
          <p:cNvSpPr txBox="1"/>
          <p:nvPr/>
        </p:nvSpPr>
        <p:spPr>
          <a:xfrm>
            <a:off x="5660349" y="780578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2.95 m</a:t>
            </a:r>
            <a:r>
              <a:rPr lang="en-US" dirty="0"/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9BC4BE-9FE0-4E19-B8EF-F6425A114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1" y="3390900"/>
            <a:ext cx="3581400" cy="26874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5C90A1-05F7-42FC-968B-6B03507AF161}"/>
              </a:ext>
            </a:extLst>
          </p:cNvPr>
          <p:cNvSpPr txBox="1"/>
          <p:nvPr/>
        </p:nvSpPr>
        <p:spPr>
          <a:xfrm>
            <a:off x="869783" y="3390900"/>
            <a:ext cx="159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CEA winding setup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897FCA-E17F-4612-B07E-50964F7315EA}"/>
              </a:ext>
            </a:extLst>
          </p:cNvPr>
          <p:cNvSpPr txBox="1"/>
          <p:nvPr/>
        </p:nvSpPr>
        <p:spPr>
          <a:xfrm>
            <a:off x="228600" y="1133947"/>
            <a:ext cx="4572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Preliminary CAD models are being implemented in  support of magnet design and test facility interfaces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Upgrade coil winding infrastructure to allow transverse mounting of the baseplate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Re-commissioning of reaction oven and potting tooling in a new location may be required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E0D48-440D-40CA-BE0A-08F15E3ECF22}"/>
              </a:ext>
            </a:extLst>
          </p:cNvPr>
          <p:cNvSpPr txBox="1"/>
          <p:nvPr/>
        </p:nvSpPr>
        <p:spPr>
          <a:xfrm>
            <a:off x="6633202" y="3427511"/>
            <a:ext cx="2371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R. Hafalia et al.</a:t>
            </a:r>
          </a:p>
        </p:txBody>
      </p:sp>
    </p:spTree>
    <p:extLst>
      <p:ext uri="{BB962C8B-B14F-4D97-AF65-F5344CB8AC3E}">
        <p14:creationId xmlns:p14="http://schemas.microsoft.com/office/powerpoint/2010/main" val="354897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Facility Interfaces and 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86C34-5118-4F52-9497-BB9090DB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30" y="2770793"/>
            <a:ext cx="5181601" cy="1868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3648C0-D0CB-44D4-9B0C-882022FD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345" y="4640692"/>
            <a:ext cx="5181601" cy="1455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DDCCE-F08D-413F-B10D-0F58DF41B508}"/>
              </a:ext>
            </a:extLst>
          </p:cNvPr>
          <p:cNvSpPr txBox="1"/>
          <p:nvPr/>
        </p:nvSpPr>
        <p:spPr>
          <a:xfrm>
            <a:off x="3706912" y="838200"/>
            <a:ext cx="5205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Discussions between LBNL and FNAL teams are ongoing as the design of magnet and facility is in progress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Mechanical interfaces (magnet dimensions, weight, supports)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Electrical interfaces (powering, instrumentation, protection)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Interface document is capturing current status and will evolve in a formal agreement as the design matures and is finalized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10979-15DD-4273-AC43-C971E19D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9" y="838200"/>
            <a:ext cx="3606671" cy="53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34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87923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Preliminary Project Execution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063EC-048F-4D57-9C28-0B3279F6C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762000"/>
            <a:ext cx="3951515" cy="5517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9CF3C-95AB-41D7-B7DE-9C2C78B9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2128007"/>
            <a:ext cx="4419601" cy="27191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5E9520-7D78-4D25-AC3F-FEEDADFCA777}"/>
              </a:ext>
            </a:extLst>
          </p:cNvPr>
          <p:cNvSpPr txBox="1"/>
          <p:nvPr/>
        </p:nvSpPr>
        <p:spPr>
          <a:xfrm>
            <a:off x="215536" y="835345"/>
            <a:ext cx="457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preliminary project execution plan was submitted to DOE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Following the guidelines and structure for 413.3b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DOE feedback: ok but simplify in some areas to allow more flexibility in project execution and reduce cost (e.g. key performance parameters, financial reporting, management structure)  </a:t>
            </a:r>
          </a:p>
        </p:txBody>
      </p:sp>
      <p:pic>
        <p:nvPicPr>
          <p:cNvPr id="27" name="Picture 26" descr=":Testwell.pdf">
            <a:extLst>
              <a:ext uri="{FF2B5EF4-FFF2-40B4-BE49-F238E27FC236}">
                <a16:creationId xmlns:a16="http://schemas.microsoft.com/office/drawing/2014/main" id="{83DD0205-7F02-446F-A585-AE7BD68CA400}"/>
              </a:ext>
            </a:extLst>
          </p:cNvPr>
          <p:cNvPicPr/>
          <p:nvPr/>
        </p:nvPicPr>
        <p:blipFill>
          <a:blip r:embed="rId5"/>
          <a:srcRect t="2403"/>
          <a:stretch>
            <a:fillRect/>
          </a:stretch>
        </p:blipFill>
        <p:spPr bwMode="auto">
          <a:xfrm>
            <a:off x="1333500" y="4852836"/>
            <a:ext cx="2209800" cy="142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4129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87923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Preliminary Work Breakdown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FFDC2-3C53-414C-A482-077C4EF0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" y="728327"/>
            <a:ext cx="8991600" cy="56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3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87923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Development and Fabrication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81C04-DBD0-47BF-9315-9249BE35D11A}"/>
              </a:ext>
            </a:extLst>
          </p:cNvPr>
          <p:cNvSpPr txBox="1"/>
          <p:nvPr/>
        </p:nvSpPr>
        <p:spPr>
          <a:xfrm>
            <a:off x="364068" y="838200"/>
            <a:ext cx="8534400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The TFD plan follows the approach used in similar high field magnet programs and projects (e.g. LARP/QXF, FRESCA2)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In particular, </a:t>
            </a:r>
            <a:r>
              <a:rPr lang="en-US" sz="1900" dirty="0">
                <a:solidFill>
                  <a:srgbClr val="0033CC"/>
                </a:solidFill>
              </a:rPr>
              <a:t>significant resources are allocated to magnet development and production phase has built-in “scope” contingency to mitigate risk</a:t>
            </a:r>
            <a:endParaRPr lang="en-US" sz="19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Development </a:t>
            </a:r>
            <a:r>
              <a:rPr lang="en-US" sz="1900" dirty="0">
                <a:solidFill>
                  <a:srgbClr val="000000"/>
                </a:solidFill>
              </a:rPr>
              <a:t>(~46% of total project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Conceptual design and analysis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Cable development and characterization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Nb</a:t>
            </a:r>
            <a:r>
              <a:rPr lang="en-US" sz="1900" baseline="-25000" dirty="0">
                <a:solidFill>
                  <a:srgbClr val="000000"/>
                </a:solidFill>
              </a:rPr>
              <a:t>3</a:t>
            </a:r>
            <a:r>
              <a:rPr lang="en-US" sz="1900" dirty="0">
                <a:solidFill>
                  <a:srgbClr val="000000"/>
                </a:solidFill>
              </a:rPr>
              <a:t>Sn practice coils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 magnet assembly and cool-down using instrumented aluminum coils to verify design calculations and strain gauge instrumentation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Production </a:t>
            </a:r>
            <a:r>
              <a:rPr lang="en-US" sz="1900" dirty="0"/>
              <a:t>(~36% of total project cost)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Coil fabrication (two inner and two outer), magnet assembly and test 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33CC"/>
                </a:solidFill>
              </a:rPr>
              <a:t>Scope contingency </a:t>
            </a:r>
            <a:r>
              <a:rPr lang="en-US" sz="1900" dirty="0">
                <a:solidFill>
                  <a:srgbClr val="000000"/>
                </a:solidFill>
              </a:rPr>
              <a:t>(~18% of total project cost, ~51% of production cost):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One set of spare coils (one inner and one outer double-layer)</a:t>
            </a:r>
          </a:p>
          <a:p>
            <a:pPr marL="800100" lvl="1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Two complete cycles of assembly and vertical test to allow for an adjustment of pre-load and/or replacing one or two coils with spares.</a:t>
            </a:r>
          </a:p>
        </p:txBody>
      </p:sp>
    </p:spTree>
    <p:extLst>
      <p:ext uri="{BB962C8B-B14F-4D97-AF65-F5344CB8AC3E}">
        <p14:creationId xmlns:p14="http://schemas.microsoft.com/office/powerpoint/2010/main" val="1451054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Schedule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BA9A4-F6D5-4170-A554-29EA24A3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" y="815975"/>
            <a:ext cx="7806121" cy="246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EB3651-2184-498F-BD12-180D50AA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828" y="3581400"/>
            <a:ext cx="5769740" cy="246062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9A1F4-7354-4D83-976F-836E827AE27A}"/>
              </a:ext>
            </a:extLst>
          </p:cNvPr>
          <p:cNvCxnSpPr>
            <a:cxnSpLocks/>
          </p:cNvCxnSpPr>
          <p:nvPr/>
        </p:nvCxnSpPr>
        <p:spPr>
          <a:xfrm>
            <a:off x="2209800" y="3505200"/>
            <a:ext cx="6229046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5EDAB3-C390-4D6C-AF48-F842E0C6EBCE}"/>
              </a:ext>
            </a:extLst>
          </p:cNvPr>
          <p:cNvCxnSpPr/>
          <p:nvPr/>
        </p:nvCxnSpPr>
        <p:spPr>
          <a:xfrm flipH="1">
            <a:off x="7811983" y="2590800"/>
            <a:ext cx="626863" cy="9524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2953BB-0AAE-47C8-8F74-A632083D8FAC}"/>
              </a:ext>
            </a:extLst>
          </p:cNvPr>
          <p:cNvCxnSpPr>
            <a:cxnSpLocks/>
          </p:cNvCxnSpPr>
          <p:nvPr/>
        </p:nvCxnSpPr>
        <p:spPr>
          <a:xfrm flipV="1">
            <a:off x="8438846" y="2600324"/>
            <a:ext cx="0" cy="904876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D05BDD-6308-4112-A2C8-61CD5992C7F1}"/>
              </a:ext>
            </a:extLst>
          </p:cNvPr>
          <p:cNvCxnSpPr>
            <a:cxnSpLocks/>
          </p:cNvCxnSpPr>
          <p:nvPr/>
        </p:nvCxnSpPr>
        <p:spPr>
          <a:xfrm flipV="1">
            <a:off x="2209800" y="3505200"/>
            <a:ext cx="0" cy="182880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125BDA-205B-48AB-85E4-64DDAFDD0C8A}"/>
              </a:ext>
            </a:extLst>
          </p:cNvPr>
          <p:cNvCxnSpPr>
            <a:cxnSpLocks/>
          </p:cNvCxnSpPr>
          <p:nvPr/>
        </p:nvCxnSpPr>
        <p:spPr>
          <a:xfrm flipH="1">
            <a:off x="2209800" y="5334000"/>
            <a:ext cx="914400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55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2A271-D4AE-4023-8814-D44387325AED}"/>
              </a:ext>
            </a:extLst>
          </p:cNvPr>
          <p:cNvSpPr txBox="1"/>
          <p:nvPr/>
        </p:nvSpPr>
        <p:spPr>
          <a:xfrm>
            <a:off x="351752" y="990600"/>
            <a:ext cx="84404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specifications, performance targets and test facility interfaces have been defined and documented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Some key design parameters (e.g. magnet length) still need to be finalized with user/EOB feedback and detailed engineering design and optimization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 full advantage of the extensive technical background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provided by previous design and development of large aperture, high field Nb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Sn dipoles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Analysis and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different design options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of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parts, tooling, and fabrication processes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Building on this past work, we have been able to make 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improvements in critical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particularly regarding coil stress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16 T pre-load under strict design criteria on allowed tension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 150 MPa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cool-down (near pole); &lt; 170 MPa at 16 T (in the low field area)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cabling run completed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characterization effort starting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is sufficiently advanced to support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project plan, schedule and cost</a:t>
            </a:r>
          </a:p>
        </p:txBody>
      </p:sp>
    </p:spTree>
    <p:extLst>
      <p:ext uri="{BB962C8B-B14F-4D97-AF65-F5344CB8AC3E}">
        <p14:creationId xmlns:p14="http://schemas.microsoft.com/office/powerpoint/2010/main" val="324896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811D2-A260-4742-B898-EE6F9065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014" y="746127"/>
            <a:ext cx="3477227" cy="4061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E17E5-37BA-4F8A-BA94-E33F7A011BF7}"/>
              </a:ext>
            </a:extLst>
          </p:cNvPr>
          <p:cNvSpPr txBox="1"/>
          <p:nvPr/>
        </p:nvSpPr>
        <p:spPr>
          <a:xfrm>
            <a:off x="228599" y="762000"/>
            <a:ext cx="518160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Two main sources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study (EDIPO upgrade at PSI)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survey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Key US input on </a:t>
            </a:r>
            <a:r>
              <a:rPr lang="en-US" sz="2200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 magnetic field (§2)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“Highest possible field”: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≥15 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Nb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Sn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1.9 K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u="sng" dirty="0">
                <a:latin typeface="Calibri" panose="020F0502020204030204" pitchFamily="34" charset="0"/>
                <a:cs typeface="Calibri" panose="020F0502020204030204" pitchFamily="34" charset="0"/>
              </a:rPr>
              <a:t>Test well geometry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Aperture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: minimum 140x90 (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HxV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 mm (150x100 mm preferred)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superimposed round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106 mm diam.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Uniform (1%) </a:t>
            </a:r>
            <a:r>
              <a:rPr lang="en-US" sz="2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0.6-1 m</a:t>
            </a:r>
          </a:p>
          <a:p>
            <a:pPr>
              <a:spcAft>
                <a:spcPts val="300"/>
              </a:spcAft>
            </a:pP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Superimposed AC field and fast-ramped background field are not a priority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6078-8F95-47F0-B655-915FA7081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13" y="4807527"/>
            <a:ext cx="3477227" cy="147820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926F2-5DCF-465E-B70F-51DBE4DFA02B}"/>
              </a:ext>
            </a:extLst>
          </p:cNvPr>
          <p:cNvSpPr/>
          <p:nvPr/>
        </p:nvSpPr>
        <p:spPr bwMode="auto">
          <a:xfrm>
            <a:off x="5531013" y="5181600"/>
            <a:ext cx="3477227" cy="152400"/>
          </a:xfrm>
          <a:prstGeom prst="rect">
            <a:avLst/>
          </a:prstGeom>
          <a:noFill/>
          <a:ln w="25400" cap="flat" cmpd="sng" algn="ctr">
            <a:solidFill>
              <a:srgbClr val="044D7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1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Technical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29561-10BD-4724-9577-0BF0A3ED331C}"/>
              </a:ext>
            </a:extLst>
          </p:cNvPr>
          <p:cNvSpPr txBox="1"/>
          <p:nvPr/>
        </p:nvSpPr>
        <p:spPr>
          <a:xfrm>
            <a:off x="228599" y="852130"/>
            <a:ext cx="868680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Test Facility Dipole design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based on studies and development of large aperture, high field dipoles over the past 15+ years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LARP studies of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HL-LHC “Dipole First” IR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(LBNL/FNAL/BNL, 2003-04)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EFTA Dipole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(EDIPO)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(EFDA/CEA/CRPP/FZK/LBNL, 2004-06)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LD1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magnet design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(2009-12)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LBNL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magnet development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(CERN/CEA/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EuCARD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, 2010-2018)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HEPdipo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design study (CERN/PSI/F4E/LBNL, 2017+)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taking full advantage of these efforts and experience to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 the TFD development and decrease risk in a broad range of areas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particular: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Winding layout and parameters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(LARP, EFDA, LD1/HD, FRESCA2, HEPdipo)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tooling, parts, and fabrication process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LD/HD)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Magnetic, mechanical, protection analysis and validation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(FRESCA2, HEPdipo)</a:t>
            </a:r>
          </a:p>
          <a:p>
            <a:pPr>
              <a:spcAft>
                <a:spcPts val="6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However, while building on this experience we are also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the design to reflect the specific TFD requirements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in particular the higher field target  </a:t>
            </a:r>
          </a:p>
        </p:txBody>
      </p:sp>
    </p:spTree>
    <p:extLst>
      <p:ext uri="{BB962C8B-B14F-4D97-AF65-F5344CB8AC3E}">
        <p14:creationId xmlns:p14="http://schemas.microsoft.com/office/powerpoint/2010/main" val="247139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LD1 Design at LBNL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7A3F8-130A-4DDB-96AB-861877A487F8}"/>
              </a:ext>
            </a:extLst>
          </p:cNvPr>
          <p:cNvSpPr txBox="1"/>
          <p:nvPr/>
        </p:nvSpPr>
        <p:spPr>
          <a:xfrm>
            <a:off x="5009500" y="5796932"/>
            <a:ext cx="396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0099"/>
                </a:solidFill>
              </a:rPr>
              <a:t>Ref. P. Ferracin et al., IEEE TASC 22(2), 2012</a:t>
            </a:r>
          </a:p>
        </p:txBody>
      </p:sp>
      <p:pic>
        <p:nvPicPr>
          <p:cNvPr id="5" name="Picture 12" descr="ld1_2d_coil-cross-section_labels">
            <a:extLst>
              <a:ext uri="{FF2B5EF4-FFF2-40B4-BE49-F238E27FC236}">
                <a16:creationId xmlns:a16="http://schemas.microsoft.com/office/drawing/2014/main" id="{ACA8B9F6-39E8-400A-992F-39C8A8C9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76" y="3548761"/>
            <a:ext cx="3804328" cy="214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256591-9CBD-411B-AF0B-3D4A24510ADE}"/>
              </a:ext>
            </a:extLst>
          </p:cNvPr>
          <p:cNvSpPr txBox="1"/>
          <p:nvPr/>
        </p:nvSpPr>
        <p:spPr>
          <a:xfrm>
            <a:off x="309361" y="891541"/>
            <a:ext cx="456262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Several proposals for high field cable/insert testing presented to GARD over the years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LD1 proposal was presented in 2009 and received strong support various HEP and AFRD Reviews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Rectangular bore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(144 x 94 mm) for insert coil testing and fusion cable compatibility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design was selected because of the rectangular bore and synergies with the ongoing HD2 model development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(cable, coil design, fabrication processes)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Received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start-up funding from ARRA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2010 but no follow-up funding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large coil infrastructure (reaction oven, potting chamber) which now enables fabrication of TFD at LBNL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Also performed magnet design, procured some components (cable, structure)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980DEC8-FB19-4FDF-8193-D5001D3F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14" y="1092892"/>
            <a:ext cx="3962652" cy="22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7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656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FRESCA2 Design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8EE9B-3267-41FF-8B36-17544600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66" y="762000"/>
            <a:ext cx="3164934" cy="47898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57DCB-FA84-48D2-BE29-9E4F23E60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575" y="5578620"/>
            <a:ext cx="3185825" cy="669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8EEC9-1EA2-44CA-A2F1-78B15A9DF410}"/>
              </a:ext>
            </a:extLst>
          </p:cNvPr>
          <p:cNvSpPr txBox="1"/>
          <p:nvPr/>
        </p:nvSpPr>
        <p:spPr>
          <a:xfrm>
            <a:off x="152400" y="791984"/>
            <a:ext cx="5598066" cy="530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upgrade of FRESCA facility at CERN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bore 100+ mm diameter and 13+ T field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Detailed analysis of cos</a:t>
            </a:r>
            <a:r>
              <a:rPr lang="en-US" sz="1800" i="1" dirty="0">
                <a:latin typeface="Symbol" panose="05050102010706020507" pitchFamily="18" charset="2"/>
                <a:cs typeface="Calibri" panose="020F0502020204030204" pitchFamily="34" charset="0"/>
              </a:rPr>
              <a:t>q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and block design options:</a:t>
            </a:r>
          </a:p>
          <a:p>
            <a:pPr>
              <a:spcAft>
                <a:spcPts val="2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Historical review (in particular D20 and HD2)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Optimization, analysis and comparison of magnetic and mechanical performance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realistic and consistent (two double-layers) designs of each type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comparison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magnetic/mechanical aspects, end geometry, tooling parts and fabrication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type layout was selected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citing advantages in design and fabrication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9E3F1-8342-44BE-A727-4BE3080FF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52" y="3276600"/>
            <a:ext cx="2630648" cy="1586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7E1F7-6565-456E-AAF6-E6F0287B7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2" y="3339021"/>
            <a:ext cx="2526076" cy="15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5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656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FRESCA2 Fabrication and Test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9C9F1-36B2-4043-ADDB-49E5D4EFFBA4}"/>
              </a:ext>
            </a:extLst>
          </p:cNvPr>
          <p:cNvSpPr txBox="1"/>
          <p:nvPr/>
        </p:nvSpPr>
        <p:spPr>
          <a:xfrm>
            <a:off x="152400" y="5516945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FRESCA2 provides a solid basis for TFD design approach, performance expectations, coil tooling and fabrication processes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F9AB852-2C9A-455F-BE7E-1D42518D0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447345"/>
              </p:ext>
            </p:extLst>
          </p:nvPr>
        </p:nvGraphicFramePr>
        <p:xfrm>
          <a:off x="304800" y="3341408"/>
          <a:ext cx="4419601" cy="177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347138224"/>
                    </a:ext>
                  </a:extLst>
                </a:gridCol>
                <a:gridCol w="726644">
                  <a:extLst>
                    <a:ext uri="{9D8B030D-6E8A-4147-A177-3AD203B41FA5}">
                      <a16:colId xmlns:a16="http://schemas.microsoft.com/office/drawing/2014/main" val="1517521813"/>
                    </a:ext>
                  </a:extLst>
                </a:gridCol>
                <a:gridCol w="702537">
                  <a:extLst>
                    <a:ext uri="{9D8B030D-6E8A-4147-A177-3AD203B41FA5}">
                      <a16:colId xmlns:a16="http://schemas.microsoft.com/office/drawing/2014/main" val="15670530"/>
                    </a:ext>
                  </a:extLst>
                </a:gridCol>
                <a:gridCol w="1923620">
                  <a:extLst>
                    <a:ext uri="{9D8B030D-6E8A-4147-A177-3AD203B41FA5}">
                      <a16:colId xmlns:a16="http://schemas.microsoft.com/office/drawing/2014/main" val="1924949990"/>
                    </a:ext>
                  </a:extLst>
                </a:gridCol>
              </a:tblGrid>
              <a:tr h="319220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Assembly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Preload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Field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23910"/>
                  </a:ext>
                </a:extLst>
              </a:tr>
              <a:tr h="459425"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FRESCA2a (2/2017)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12.2 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Coil 3401: 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splice damage and QH failure</a:t>
                      </a: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150828"/>
                  </a:ext>
                </a:extLst>
              </a:tr>
              <a:tr h="179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FRESCA2b (8/17)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13.3 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Coil</a:t>
                      </a: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3401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replaced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nl-NL" sz="1400" b="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3403</a:t>
                      </a: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730686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FRESCA2c (4/18)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14.6 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re-assembly and</a:t>
                      </a:r>
                    </a:p>
                    <a:p>
                      <a:pPr algn="ctr"/>
                      <a:r>
                        <a:rPr lang="nl-NL" sz="14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Pre-load increase</a:t>
                      </a:r>
                    </a:p>
                  </a:txBody>
                  <a:tcPr marL="29510" marR="29510" marT="29530" marB="295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621661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A553CB3E-EB33-4945-B0D2-600BA5C1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971800"/>
            <a:ext cx="4094570" cy="2514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30E2E4-EF5E-4C1F-AA57-FCFEFEDE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909871"/>
            <a:ext cx="2776869" cy="20619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803268-57EB-4E6D-959B-5A628F702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1" y="909871"/>
            <a:ext cx="1524078" cy="2077826"/>
          </a:xfrm>
          <a:prstGeom prst="rect">
            <a:avLst/>
          </a:prstGeom>
        </p:spPr>
      </p:pic>
      <p:pic>
        <p:nvPicPr>
          <p:cNvPr id="28" name="Image 6">
            <a:extLst>
              <a:ext uri="{FF2B5EF4-FFF2-40B4-BE49-F238E27FC236}">
                <a16:creationId xmlns:a16="http://schemas.microsoft.com/office/drawing/2014/main" id="{5C120730-5F39-4B28-B641-A9BDF98E0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1" y="1713863"/>
            <a:ext cx="3766654" cy="127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05F4CC-AC2E-4AD8-9835-4FD3640C59B9}"/>
              </a:ext>
            </a:extLst>
          </p:cNvPr>
          <p:cNvSpPr txBox="1"/>
          <p:nvPr/>
        </p:nvSpPr>
        <p:spPr>
          <a:xfrm>
            <a:off x="272481" y="881277"/>
            <a:ext cx="3720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Coil winding: CEA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Coil reaction and impregnation, magnet assembly and test: CERN </a:t>
            </a:r>
          </a:p>
        </p:txBody>
      </p:sp>
    </p:spTree>
    <p:extLst>
      <p:ext uri="{BB962C8B-B14F-4D97-AF65-F5344CB8AC3E}">
        <p14:creationId xmlns:p14="http://schemas.microsoft.com/office/powerpoint/2010/main" val="289237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516938" cy="5461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HEPdipo</a:t>
            </a:r>
            <a:r>
              <a:rPr lang="en-US" dirty="0">
                <a:solidFill>
                  <a:schemeClr val="bg1"/>
                </a:solidFill>
              </a:rPr>
              <a:t> Conceptual Design Study (2018)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547D-D02F-4C0A-B111-E0A78CF46ABB}"/>
              </a:ext>
            </a:extLst>
          </p:cNvPr>
          <p:cNvSpPr txBox="1"/>
          <p:nvPr/>
        </p:nvSpPr>
        <p:spPr>
          <a:xfrm>
            <a:off x="232428" y="5562600"/>
            <a:ext cx="86791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P. Bruzzone et al., “Conceptual Design of a Large Aperture Dipole for Testing of Cables and Insert Coils at High Field”,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TASC Vol. 28, No. 3, April 2018, Art. # 4005505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F3467C-3CDA-40BB-80F3-8B61A8F34E4D}"/>
              </a:ext>
            </a:extLst>
          </p:cNvPr>
          <p:cNvSpPr txBox="1"/>
          <p:nvPr/>
        </p:nvSpPr>
        <p:spPr>
          <a:xfrm>
            <a:off x="232427" y="838200"/>
            <a:ext cx="525397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EDIPO magnet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irreversibly damaged in 2017 due to an unprotected quench.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facility infrastructure was not damaged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collaboration of PSI, CERN, F4E and LBNL was established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study a replacement of EDIPO with a higher field target (14-15 T vs. 12.4 T)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 main options were considered, both cases used a racetrack (block/saddle) coil layout with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 an upgraded CICC or Rutherford cable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FRESCA2 design choice and further supported by rectangular vs. round bore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 increase for CICC was found to be limited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Both a graded and non-graded Rutherford cable option were considered: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option was preferred to lower risk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7A6A895-915D-4298-B9EF-0436888CA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54" y="1204987"/>
            <a:ext cx="3101843" cy="17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FC7712-2816-4FDD-A1B6-C80E5B370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20" y="3590257"/>
            <a:ext cx="3101843" cy="162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DEDF6-4D60-4044-8714-3599B73F042B}"/>
              </a:ext>
            </a:extLst>
          </p:cNvPr>
          <p:cNvSpPr txBox="1"/>
          <p:nvPr/>
        </p:nvSpPr>
        <p:spPr>
          <a:xfrm>
            <a:off x="6096000" y="779718"/>
            <a:ext cx="20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=64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2EA62-D863-408A-977A-B64F6F21B0EF}"/>
              </a:ext>
            </a:extLst>
          </p:cNvPr>
          <p:cNvSpPr txBox="1"/>
          <p:nvPr/>
        </p:nvSpPr>
        <p:spPr>
          <a:xfrm>
            <a:off x="5805856" y="3122173"/>
            <a:ext cx="26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Non-Graded 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=105 cm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832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39700"/>
            <a:ext cx="88392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TFD Design Targets and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1D5D-7C38-4214-B281-8DDD72DDF485}"/>
              </a:ext>
            </a:extLst>
          </p:cNvPr>
          <p:cNvSpPr txBox="1"/>
          <p:nvPr/>
        </p:nvSpPr>
        <p:spPr>
          <a:xfrm>
            <a:off x="432510" y="863054"/>
            <a:ext cx="802569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Field: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 </a:t>
            </a:r>
            <a:r>
              <a:rPr lang="en-US" sz="1800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target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~15% margin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 the load line at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Users are interested in the highest possible field, reflected in guidance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Setting a 16 T goal helps fully optimize the design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 conservative pre-load target (e.g. 14 T) will be implemented in the first assembly cycle and optimized as needed based on test results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15 T is used as reference for operation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layout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block-type, non-graded coil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Block-coil follows from EDIPO/LD1/FRESCA2 studies, FRESCA2 performance demonstration, and rectangular bore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Non-graded coil can reach 16 T at &lt;85% SSL (1.9K) with less development time/risk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quality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 the ~20 unit level for consistent comparison of options</a:t>
            </a:r>
            <a:endParaRPr lang="en-US" sz="1600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engineering, parts, tooling and fabrication procedures will be based on FRESCA2 experience</a:t>
            </a:r>
            <a:endParaRPr 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Larger/rectangular aperture and higher field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leads to a different design optimization relative to FRESCA2</a:t>
            </a:r>
            <a:endParaRPr lang="en-US" sz="1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performance is the main driver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determines the detailed design of the coil geometry, bore structure, inter-coil spacers etc.</a:t>
            </a:r>
          </a:p>
        </p:txBody>
      </p:sp>
    </p:spTree>
    <p:extLst>
      <p:ext uri="{BB962C8B-B14F-4D97-AF65-F5344CB8AC3E}">
        <p14:creationId xmlns:p14="http://schemas.microsoft.com/office/powerpoint/2010/main" val="1191146098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16230</TotalTime>
  <Pages>1</Pages>
  <Words>2691</Words>
  <Application>Microsoft Office PowerPoint</Application>
  <PresentationFormat>On-screen Show (4:3)</PresentationFormat>
  <Paragraphs>284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Symbol</vt:lpstr>
      <vt:lpstr>Wingdings</vt:lpstr>
      <vt:lpstr>Arial</vt:lpstr>
      <vt:lpstr>Times New Roman</vt:lpstr>
      <vt:lpstr>Century Gothic</vt:lpstr>
      <vt:lpstr>LBNL</vt:lpstr>
      <vt:lpstr>G. Sabbi, LBNL  External Oversight Committee January 7, 2021 </vt:lpstr>
      <vt:lpstr>Presentation Outline</vt:lpstr>
      <vt:lpstr>Magnet Requirements</vt:lpstr>
      <vt:lpstr>Technical Background</vt:lpstr>
      <vt:lpstr>LD1 Design at LBNL</vt:lpstr>
      <vt:lpstr>FRESCA2 Design Study</vt:lpstr>
      <vt:lpstr>FRESCA2 Fabrication and Test Results</vt:lpstr>
      <vt:lpstr>HEPdipo Conceptual Design Study (2018)</vt:lpstr>
      <vt:lpstr>TFD Design Targets and Approach</vt:lpstr>
      <vt:lpstr>TFD Design Overview</vt:lpstr>
      <vt:lpstr>Magnetic Design</vt:lpstr>
      <vt:lpstr>Quench Protection Analysis</vt:lpstr>
      <vt:lpstr>Mechanical Design</vt:lpstr>
      <vt:lpstr>Mechanical Analysis (2D)</vt:lpstr>
      <vt:lpstr>3D Design and Analysis</vt:lpstr>
      <vt:lpstr>Conceptual Design Review Feedback (6/20)</vt:lpstr>
      <vt:lpstr>CDR follow-up and recent progress</vt:lpstr>
      <vt:lpstr>Cable Development</vt:lpstr>
      <vt:lpstr>Conductor and Cable: Next Steps</vt:lpstr>
      <vt:lpstr>Engineering Design and Coil Tooling</vt:lpstr>
      <vt:lpstr>Test Facility Interfaces and Specifications</vt:lpstr>
      <vt:lpstr>Preliminary Project Execution Plan</vt:lpstr>
      <vt:lpstr>Preliminary Work Breakdown Structure</vt:lpstr>
      <vt:lpstr>Magnet Development and Fabrication Plan</vt:lpstr>
      <vt:lpstr>Magnet Schedule</vt:lpstr>
      <vt:lpstr>Summary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 Sabbi</cp:lastModifiedBy>
  <cp:revision>1203</cp:revision>
  <cp:lastPrinted>2017-02-13T23:14:39Z</cp:lastPrinted>
  <dcterms:created xsi:type="dcterms:W3CDTF">2004-10-30T19:36:16Z</dcterms:created>
  <dcterms:modified xsi:type="dcterms:W3CDTF">2021-01-07T16:39:48Z</dcterms:modified>
</cp:coreProperties>
</file>