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924" r:id="rId3"/>
    <p:sldId id="925" r:id="rId4"/>
    <p:sldId id="923" r:id="rId5"/>
    <p:sldId id="270" r:id="rId6"/>
    <p:sldId id="871" r:id="rId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>
        <p:scale>
          <a:sx n="106" d="100"/>
          <a:sy n="106" d="100"/>
        </p:scale>
        <p:origin x="288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9" name="Shape 38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1pPr>
    <a:lvl2pPr indent="2286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2pPr>
    <a:lvl3pPr indent="4572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3pPr>
    <a:lvl4pPr indent="6858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4pPr>
    <a:lvl5pPr indent="9144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5pPr>
    <a:lvl6pPr indent="11430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6pPr>
    <a:lvl7pPr indent="13716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7pPr>
    <a:lvl8pPr indent="16002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8pPr>
    <a:lvl9pPr indent="18288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"/><Relationship Id="rId4" Type="http://schemas.openxmlformats.org/officeDocument/2006/relationships/image" Target="../media/image3.ti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"/><Relationship Id="rId4" Type="http://schemas.openxmlformats.org/officeDocument/2006/relationships/image" Target="../media/image3.t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"/>
          <p:cNvGrpSpPr/>
          <p:nvPr/>
        </p:nvGrpSpPr>
        <p:grpSpPr>
          <a:xfrm>
            <a:off x="-211627" y="-142629"/>
            <a:ext cx="12597296" cy="7137993"/>
            <a:chOff x="0" y="0"/>
            <a:chExt cx="12597294" cy="7137992"/>
          </a:xfrm>
        </p:grpSpPr>
        <p:grpSp>
          <p:nvGrpSpPr>
            <p:cNvPr id="67" name="Group 10"/>
            <p:cNvGrpSpPr/>
            <p:nvPr/>
          </p:nvGrpSpPr>
          <p:grpSpPr>
            <a:xfrm>
              <a:off x="835367" y="7015877"/>
              <a:ext cx="10957156" cy="122116"/>
              <a:chOff x="0" y="0"/>
              <a:chExt cx="10957155" cy="122115"/>
            </a:xfrm>
          </p:grpSpPr>
          <p:sp>
            <p:nvSpPr>
              <p:cNvPr id="59" name="Straight Connector 38"/>
              <p:cNvSpPr/>
              <p:nvPr/>
            </p:nvSpPr>
            <p:spPr>
              <a:xfrm flipH="1">
                <a:off x="0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Straight Connector 39"/>
              <p:cNvSpPr/>
              <p:nvPr/>
            </p:nvSpPr>
            <p:spPr>
              <a:xfrm>
                <a:off x="10957155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63" name="Group 40"/>
              <p:cNvGrpSpPr/>
              <p:nvPr/>
            </p:nvGrpSpPr>
            <p:grpSpPr>
              <a:xfrm>
                <a:off x="6996259" y="0"/>
                <a:ext cx="609601" cy="122116"/>
                <a:chOff x="0" y="0"/>
                <a:chExt cx="609599" cy="122115"/>
              </a:xfrm>
            </p:grpSpPr>
            <p:sp>
              <p:nvSpPr>
                <p:cNvPr id="61" name="Straight Connector 44"/>
                <p:cNvSpPr/>
                <p:nvPr/>
              </p:nvSpPr>
              <p:spPr>
                <a:xfrm>
                  <a:off x="609599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" name="Straight Connector 45"/>
                <p:cNvSpPr/>
                <p:nvPr/>
              </p:nvSpPr>
              <p:spPr>
                <a:xfrm flipH="1">
                  <a:off x="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6" name="Group 41"/>
              <p:cNvGrpSpPr/>
              <p:nvPr/>
            </p:nvGrpSpPr>
            <p:grpSpPr>
              <a:xfrm>
                <a:off x="3338659" y="0"/>
                <a:ext cx="609601" cy="122116"/>
                <a:chOff x="0" y="0"/>
                <a:chExt cx="609599" cy="122115"/>
              </a:xfrm>
            </p:grpSpPr>
            <p:sp>
              <p:nvSpPr>
                <p:cNvPr id="64" name="Straight Connector 42"/>
                <p:cNvSpPr/>
                <p:nvPr/>
              </p:nvSpPr>
              <p:spPr>
                <a:xfrm>
                  <a:off x="609599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" name="Straight Connector 43"/>
                <p:cNvSpPr/>
                <p:nvPr/>
              </p:nvSpPr>
              <p:spPr>
                <a:xfrm flipH="1">
                  <a:off x="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6" name="Group 11"/>
            <p:cNvGrpSpPr/>
            <p:nvPr/>
          </p:nvGrpSpPr>
          <p:grpSpPr>
            <a:xfrm>
              <a:off x="835367" y="0"/>
              <a:ext cx="10957156" cy="122116"/>
              <a:chOff x="0" y="0"/>
              <a:chExt cx="10957155" cy="122115"/>
            </a:xfrm>
          </p:grpSpPr>
          <p:sp>
            <p:nvSpPr>
              <p:cNvPr id="68" name="Straight Connector 30"/>
              <p:cNvSpPr/>
              <p:nvPr/>
            </p:nvSpPr>
            <p:spPr>
              <a:xfrm flipH="1">
                <a:off x="0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Straight Connector 31"/>
              <p:cNvSpPr/>
              <p:nvPr/>
            </p:nvSpPr>
            <p:spPr>
              <a:xfrm>
                <a:off x="10957155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72" name="Group 32"/>
              <p:cNvGrpSpPr/>
              <p:nvPr/>
            </p:nvGrpSpPr>
            <p:grpSpPr>
              <a:xfrm>
                <a:off x="6996259" y="0"/>
                <a:ext cx="609601" cy="122116"/>
                <a:chOff x="0" y="0"/>
                <a:chExt cx="609599" cy="122115"/>
              </a:xfrm>
            </p:grpSpPr>
            <p:sp>
              <p:nvSpPr>
                <p:cNvPr id="70" name="Straight Connector 36"/>
                <p:cNvSpPr/>
                <p:nvPr/>
              </p:nvSpPr>
              <p:spPr>
                <a:xfrm>
                  <a:off x="609599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" name="Straight Connector 37"/>
                <p:cNvSpPr/>
                <p:nvPr/>
              </p:nvSpPr>
              <p:spPr>
                <a:xfrm flipH="1">
                  <a:off x="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5" name="Group 33"/>
              <p:cNvGrpSpPr/>
              <p:nvPr/>
            </p:nvGrpSpPr>
            <p:grpSpPr>
              <a:xfrm>
                <a:off x="3338659" y="0"/>
                <a:ext cx="609601" cy="122116"/>
                <a:chOff x="0" y="0"/>
                <a:chExt cx="609599" cy="122115"/>
              </a:xfrm>
            </p:grpSpPr>
            <p:sp>
              <p:nvSpPr>
                <p:cNvPr id="73" name="Straight Connector 34"/>
                <p:cNvSpPr/>
                <p:nvPr/>
              </p:nvSpPr>
              <p:spPr>
                <a:xfrm>
                  <a:off x="609599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" name="Straight Connector 35"/>
                <p:cNvSpPr/>
                <p:nvPr/>
              </p:nvSpPr>
              <p:spPr>
                <a:xfrm flipH="1">
                  <a:off x="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83" name="Group 12"/>
            <p:cNvGrpSpPr/>
            <p:nvPr/>
          </p:nvGrpSpPr>
          <p:grpSpPr>
            <a:xfrm>
              <a:off x="0" y="1285059"/>
              <a:ext cx="163456" cy="5029135"/>
              <a:chOff x="0" y="0"/>
              <a:chExt cx="163455" cy="5029134"/>
            </a:xfrm>
          </p:grpSpPr>
          <p:sp>
            <p:nvSpPr>
              <p:cNvPr id="77" name="Straight Connector 24"/>
              <p:cNvSpPr/>
              <p:nvPr/>
            </p:nvSpPr>
            <p:spPr>
              <a:xfrm flipH="1" flipV="1">
                <a:off x="635" y="0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Straight Connector 25"/>
              <p:cNvSpPr/>
              <p:nvPr/>
            </p:nvSpPr>
            <p:spPr>
              <a:xfrm flipH="1">
                <a:off x="635" y="457134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Straight Connector 26"/>
              <p:cNvSpPr/>
              <p:nvPr/>
            </p:nvSpPr>
            <p:spPr>
              <a:xfrm flipH="1">
                <a:off x="635" y="5029134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Straight Connector 27"/>
              <p:cNvSpPr/>
              <p:nvPr/>
            </p:nvSpPr>
            <p:spPr>
              <a:xfrm flipH="1">
                <a:off x="0" y="2933216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Straight Connector 28"/>
              <p:cNvSpPr/>
              <p:nvPr/>
            </p:nvSpPr>
            <p:spPr>
              <a:xfrm flipH="1">
                <a:off x="0" y="2537015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Straight Connector 54"/>
              <p:cNvSpPr/>
              <p:nvPr/>
            </p:nvSpPr>
            <p:spPr>
              <a:xfrm flipH="1">
                <a:off x="0" y="4631449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90" name="Group 13"/>
            <p:cNvGrpSpPr/>
            <p:nvPr/>
          </p:nvGrpSpPr>
          <p:grpSpPr>
            <a:xfrm>
              <a:off x="12433839" y="1285059"/>
              <a:ext cx="163456" cy="5029135"/>
              <a:chOff x="0" y="0"/>
              <a:chExt cx="163455" cy="5029134"/>
            </a:xfrm>
          </p:grpSpPr>
          <p:sp>
            <p:nvSpPr>
              <p:cNvPr id="84" name="Straight Connector 16"/>
              <p:cNvSpPr/>
              <p:nvPr/>
            </p:nvSpPr>
            <p:spPr>
              <a:xfrm flipH="1" flipV="1">
                <a:off x="635" y="0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Straight Connector 17"/>
              <p:cNvSpPr/>
              <p:nvPr/>
            </p:nvSpPr>
            <p:spPr>
              <a:xfrm flipH="1">
                <a:off x="635" y="457134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Straight Connector 18"/>
              <p:cNvSpPr/>
              <p:nvPr/>
            </p:nvSpPr>
            <p:spPr>
              <a:xfrm flipH="1">
                <a:off x="635" y="5029134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Straight Connector 19"/>
              <p:cNvSpPr/>
              <p:nvPr/>
            </p:nvSpPr>
            <p:spPr>
              <a:xfrm flipH="1">
                <a:off x="0" y="2933216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Straight Connector 20"/>
              <p:cNvSpPr/>
              <p:nvPr/>
            </p:nvSpPr>
            <p:spPr>
              <a:xfrm flipH="1">
                <a:off x="0" y="2537015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Straight Connector 56"/>
              <p:cNvSpPr/>
              <p:nvPr/>
            </p:nvSpPr>
            <p:spPr>
              <a:xfrm flipH="1">
                <a:off x="0" y="4631449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92" name="Rectangle 51"/>
          <p:cNvSpPr/>
          <p:nvPr/>
        </p:nvSpPr>
        <p:spPr>
          <a:xfrm>
            <a:off x="0" y="6239579"/>
            <a:ext cx="12192000" cy="618421"/>
          </a:xfrm>
          <a:prstGeom prst="rect">
            <a:avLst/>
          </a:prstGeom>
          <a:solidFill>
            <a:srgbClr val="00395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081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93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372704"/>
            <a:ext cx="2628593" cy="392994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Picture 49" descr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6356929"/>
            <a:ext cx="2286000" cy="383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19" y="6239579"/>
            <a:ext cx="775044" cy="584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pasted-image.tiff" descr="pasted-imag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816" y="-20515"/>
            <a:ext cx="2279369" cy="639979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itle Text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90897" y="6393669"/>
            <a:ext cx="245404" cy="22698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O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9"/>
          <p:cNvGrpSpPr/>
          <p:nvPr/>
        </p:nvGrpSpPr>
        <p:grpSpPr>
          <a:xfrm>
            <a:off x="-211627" y="-142629"/>
            <a:ext cx="12597296" cy="7137993"/>
            <a:chOff x="0" y="0"/>
            <a:chExt cx="12597294" cy="7137992"/>
          </a:xfrm>
        </p:grpSpPr>
        <p:grpSp>
          <p:nvGrpSpPr>
            <p:cNvPr id="161" name="Group 10"/>
            <p:cNvGrpSpPr/>
            <p:nvPr/>
          </p:nvGrpSpPr>
          <p:grpSpPr>
            <a:xfrm>
              <a:off x="835367" y="7015877"/>
              <a:ext cx="10957156" cy="122116"/>
              <a:chOff x="0" y="0"/>
              <a:chExt cx="10957155" cy="122115"/>
            </a:xfrm>
          </p:grpSpPr>
          <p:sp>
            <p:nvSpPr>
              <p:cNvPr id="153" name="Straight Connector 38"/>
              <p:cNvSpPr/>
              <p:nvPr/>
            </p:nvSpPr>
            <p:spPr>
              <a:xfrm flipH="1">
                <a:off x="0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4" name="Straight Connector 39"/>
              <p:cNvSpPr/>
              <p:nvPr/>
            </p:nvSpPr>
            <p:spPr>
              <a:xfrm>
                <a:off x="10957155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157" name="Group 40"/>
              <p:cNvGrpSpPr/>
              <p:nvPr/>
            </p:nvGrpSpPr>
            <p:grpSpPr>
              <a:xfrm>
                <a:off x="6996259" y="0"/>
                <a:ext cx="609601" cy="122116"/>
                <a:chOff x="0" y="0"/>
                <a:chExt cx="609599" cy="122115"/>
              </a:xfrm>
            </p:grpSpPr>
            <p:sp>
              <p:nvSpPr>
                <p:cNvPr id="155" name="Straight Connector 44"/>
                <p:cNvSpPr/>
                <p:nvPr/>
              </p:nvSpPr>
              <p:spPr>
                <a:xfrm>
                  <a:off x="609599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6" name="Straight Connector 45"/>
                <p:cNvSpPr/>
                <p:nvPr/>
              </p:nvSpPr>
              <p:spPr>
                <a:xfrm flipH="1">
                  <a:off x="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60" name="Group 41"/>
              <p:cNvGrpSpPr/>
              <p:nvPr/>
            </p:nvGrpSpPr>
            <p:grpSpPr>
              <a:xfrm>
                <a:off x="3338659" y="0"/>
                <a:ext cx="609601" cy="122116"/>
                <a:chOff x="0" y="0"/>
                <a:chExt cx="609599" cy="122115"/>
              </a:xfrm>
            </p:grpSpPr>
            <p:sp>
              <p:nvSpPr>
                <p:cNvPr id="158" name="Straight Connector 42"/>
                <p:cNvSpPr/>
                <p:nvPr/>
              </p:nvSpPr>
              <p:spPr>
                <a:xfrm>
                  <a:off x="609599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9" name="Straight Connector 43"/>
                <p:cNvSpPr/>
                <p:nvPr/>
              </p:nvSpPr>
              <p:spPr>
                <a:xfrm flipH="1">
                  <a:off x="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70" name="Group 11"/>
            <p:cNvGrpSpPr/>
            <p:nvPr/>
          </p:nvGrpSpPr>
          <p:grpSpPr>
            <a:xfrm>
              <a:off x="835367" y="0"/>
              <a:ext cx="10957156" cy="122116"/>
              <a:chOff x="0" y="0"/>
              <a:chExt cx="10957155" cy="122115"/>
            </a:xfrm>
          </p:grpSpPr>
          <p:sp>
            <p:nvSpPr>
              <p:cNvPr id="162" name="Straight Connector 30"/>
              <p:cNvSpPr/>
              <p:nvPr/>
            </p:nvSpPr>
            <p:spPr>
              <a:xfrm flipH="1">
                <a:off x="0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63" name="Straight Connector 31"/>
              <p:cNvSpPr/>
              <p:nvPr/>
            </p:nvSpPr>
            <p:spPr>
              <a:xfrm>
                <a:off x="10957155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166" name="Group 32"/>
              <p:cNvGrpSpPr/>
              <p:nvPr/>
            </p:nvGrpSpPr>
            <p:grpSpPr>
              <a:xfrm>
                <a:off x="6996259" y="0"/>
                <a:ext cx="609601" cy="122116"/>
                <a:chOff x="0" y="0"/>
                <a:chExt cx="609599" cy="122115"/>
              </a:xfrm>
            </p:grpSpPr>
            <p:sp>
              <p:nvSpPr>
                <p:cNvPr id="164" name="Straight Connector 36"/>
                <p:cNvSpPr/>
                <p:nvPr/>
              </p:nvSpPr>
              <p:spPr>
                <a:xfrm>
                  <a:off x="609599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5" name="Straight Connector 37"/>
                <p:cNvSpPr/>
                <p:nvPr/>
              </p:nvSpPr>
              <p:spPr>
                <a:xfrm flipH="1">
                  <a:off x="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69" name="Group 33"/>
              <p:cNvGrpSpPr/>
              <p:nvPr/>
            </p:nvGrpSpPr>
            <p:grpSpPr>
              <a:xfrm>
                <a:off x="3338659" y="0"/>
                <a:ext cx="609601" cy="122116"/>
                <a:chOff x="0" y="0"/>
                <a:chExt cx="609599" cy="122115"/>
              </a:xfrm>
            </p:grpSpPr>
            <p:sp>
              <p:nvSpPr>
                <p:cNvPr id="167" name="Straight Connector 34"/>
                <p:cNvSpPr/>
                <p:nvPr/>
              </p:nvSpPr>
              <p:spPr>
                <a:xfrm>
                  <a:off x="609599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8" name="Straight Connector 35"/>
                <p:cNvSpPr/>
                <p:nvPr/>
              </p:nvSpPr>
              <p:spPr>
                <a:xfrm flipH="1">
                  <a:off x="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77" name="Group 12"/>
            <p:cNvGrpSpPr/>
            <p:nvPr/>
          </p:nvGrpSpPr>
          <p:grpSpPr>
            <a:xfrm>
              <a:off x="0" y="1285059"/>
              <a:ext cx="163456" cy="5029135"/>
              <a:chOff x="0" y="0"/>
              <a:chExt cx="163455" cy="5029134"/>
            </a:xfrm>
          </p:grpSpPr>
          <p:sp>
            <p:nvSpPr>
              <p:cNvPr id="171" name="Straight Connector 24"/>
              <p:cNvSpPr/>
              <p:nvPr/>
            </p:nvSpPr>
            <p:spPr>
              <a:xfrm flipH="1" flipV="1">
                <a:off x="635" y="0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2" name="Straight Connector 25"/>
              <p:cNvSpPr/>
              <p:nvPr/>
            </p:nvSpPr>
            <p:spPr>
              <a:xfrm flipH="1">
                <a:off x="635" y="457134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3" name="Straight Connector 26"/>
              <p:cNvSpPr/>
              <p:nvPr/>
            </p:nvSpPr>
            <p:spPr>
              <a:xfrm flipH="1">
                <a:off x="635" y="5029134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4" name="Straight Connector 27"/>
              <p:cNvSpPr/>
              <p:nvPr/>
            </p:nvSpPr>
            <p:spPr>
              <a:xfrm flipH="1">
                <a:off x="0" y="2933216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5" name="Straight Connector 28"/>
              <p:cNvSpPr/>
              <p:nvPr/>
            </p:nvSpPr>
            <p:spPr>
              <a:xfrm flipH="1">
                <a:off x="0" y="2537015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6" name="Straight Connector 54"/>
              <p:cNvSpPr/>
              <p:nvPr/>
            </p:nvSpPr>
            <p:spPr>
              <a:xfrm flipH="1">
                <a:off x="0" y="4631449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84" name="Group 13"/>
            <p:cNvGrpSpPr/>
            <p:nvPr/>
          </p:nvGrpSpPr>
          <p:grpSpPr>
            <a:xfrm>
              <a:off x="12433839" y="1285059"/>
              <a:ext cx="163456" cy="5029135"/>
              <a:chOff x="0" y="0"/>
              <a:chExt cx="163455" cy="5029134"/>
            </a:xfrm>
          </p:grpSpPr>
          <p:sp>
            <p:nvSpPr>
              <p:cNvPr id="178" name="Straight Connector 16"/>
              <p:cNvSpPr/>
              <p:nvPr/>
            </p:nvSpPr>
            <p:spPr>
              <a:xfrm flipH="1" flipV="1">
                <a:off x="635" y="0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9" name="Straight Connector 17"/>
              <p:cNvSpPr/>
              <p:nvPr/>
            </p:nvSpPr>
            <p:spPr>
              <a:xfrm flipH="1">
                <a:off x="635" y="457134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0" name="Straight Connector 18"/>
              <p:cNvSpPr/>
              <p:nvPr/>
            </p:nvSpPr>
            <p:spPr>
              <a:xfrm flipH="1">
                <a:off x="635" y="5029134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1" name="Straight Connector 19"/>
              <p:cNvSpPr/>
              <p:nvPr/>
            </p:nvSpPr>
            <p:spPr>
              <a:xfrm flipH="1">
                <a:off x="0" y="2933216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2" name="Straight Connector 20"/>
              <p:cNvSpPr/>
              <p:nvPr/>
            </p:nvSpPr>
            <p:spPr>
              <a:xfrm flipH="1">
                <a:off x="0" y="2537015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3" name="Straight Connector 56"/>
              <p:cNvSpPr/>
              <p:nvPr/>
            </p:nvSpPr>
            <p:spPr>
              <a:xfrm flipH="1">
                <a:off x="0" y="4631449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86" name="Rectangle 51"/>
          <p:cNvSpPr/>
          <p:nvPr/>
        </p:nvSpPr>
        <p:spPr>
          <a:xfrm>
            <a:off x="0" y="6239579"/>
            <a:ext cx="12192000" cy="618421"/>
          </a:xfrm>
          <a:prstGeom prst="rect">
            <a:avLst/>
          </a:prstGeom>
          <a:solidFill>
            <a:srgbClr val="00395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081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87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372704"/>
            <a:ext cx="2628593" cy="3929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Picture 49" descr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6356929"/>
            <a:ext cx="2286000" cy="383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19" y="6239579"/>
            <a:ext cx="775044" cy="584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pasted-image.tiff" descr="pasted-imag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816" y="-20515"/>
            <a:ext cx="2279369" cy="639979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Rectangle 2"/>
          <p:cNvSpPr/>
          <p:nvPr/>
        </p:nvSpPr>
        <p:spPr>
          <a:xfrm>
            <a:off x="0" y="1"/>
            <a:ext cx="12192000" cy="855663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  <a:effectLst>
            <a:outerShdw blurRad="50800" dist="38100" dir="5400000" rotWithShape="0">
              <a:srgbClr val="000000">
                <a:alpha val="39999"/>
              </a:srgbClr>
            </a:outerShdw>
          </a:effectLst>
        </p:spPr>
        <p:txBody>
          <a:bodyPr lIns="45719" rIns="45719"/>
          <a:lstStyle/>
          <a:p>
            <a:pPr defTabSz="912812"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2" name="Title Text"/>
          <p:cNvSpPr txBox="1">
            <a:spLocks noGrp="1"/>
          </p:cNvSpPr>
          <p:nvPr>
            <p:ph type="title"/>
          </p:nvPr>
        </p:nvSpPr>
        <p:spPr>
          <a:xfrm>
            <a:off x="0" y="12578"/>
            <a:ext cx="12192000" cy="84308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6297" y="6461223"/>
            <a:ext cx="245403" cy="22698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t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9"/>
          <p:cNvGrpSpPr/>
          <p:nvPr/>
        </p:nvGrpSpPr>
        <p:grpSpPr>
          <a:xfrm>
            <a:off x="-211627" y="-142629"/>
            <a:ext cx="12597296" cy="7137993"/>
            <a:chOff x="0" y="0"/>
            <a:chExt cx="12597294" cy="7137992"/>
          </a:xfrm>
        </p:grpSpPr>
        <p:grpSp>
          <p:nvGrpSpPr>
            <p:cNvPr id="10" name="Group 10"/>
            <p:cNvGrpSpPr/>
            <p:nvPr/>
          </p:nvGrpSpPr>
          <p:grpSpPr>
            <a:xfrm>
              <a:off x="835367" y="7015877"/>
              <a:ext cx="10957156" cy="122116"/>
              <a:chOff x="0" y="0"/>
              <a:chExt cx="10957155" cy="122115"/>
            </a:xfrm>
          </p:grpSpPr>
          <p:sp>
            <p:nvSpPr>
              <p:cNvPr id="2" name="Straight Connector 38"/>
              <p:cNvSpPr/>
              <p:nvPr/>
            </p:nvSpPr>
            <p:spPr>
              <a:xfrm flipH="1">
                <a:off x="0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" name="Straight Connector 39"/>
              <p:cNvSpPr/>
              <p:nvPr/>
            </p:nvSpPr>
            <p:spPr>
              <a:xfrm>
                <a:off x="10957155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6" name="Group 40"/>
              <p:cNvGrpSpPr/>
              <p:nvPr/>
            </p:nvGrpSpPr>
            <p:grpSpPr>
              <a:xfrm>
                <a:off x="6996259" y="0"/>
                <a:ext cx="609601" cy="122116"/>
                <a:chOff x="0" y="0"/>
                <a:chExt cx="609599" cy="122115"/>
              </a:xfrm>
            </p:grpSpPr>
            <p:sp>
              <p:nvSpPr>
                <p:cNvPr id="4" name="Straight Connector 44"/>
                <p:cNvSpPr/>
                <p:nvPr/>
              </p:nvSpPr>
              <p:spPr>
                <a:xfrm>
                  <a:off x="609599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" name="Straight Connector 45"/>
                <p:cNvSpPr/>
                <p:nvPr/>
              </p:nvSpPr>
              <p:spPr>
                <a:xfrm flipH="1">
                  <a:off x="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9" name="Group 41"/>
              <p:cNvGrpSpPr/>
              <p:nvPr/>
            </p:nvGrpSpPr>
            <p:grpSpPr>
              <a:xfrm>
                <a:off x="3338659" y="0"/>
                <a:ext cx="609601" cy="122116"/>
                <a:chOff x="0" y="0"/>
                <a:chExt cx="609599" cy="122115"/>
              </a:xfrm>
            </p:grpSpPr>
            <p:sp>
              <p:nvSpPr>
                <p:cNvPr id="7" name="Straight Connector 42"/>
                <p:cNvSpPr/>
                <p:nvPr/>
              </p:nvSpPr>
              <p:spPr>
                <a:xfrm>
                  <a:off x="609599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" name="Straight Connector 43"/>
                <p:cNvSpPr/>
                <p:nvPr/>
              </p:nvSpPr>
              <p:spPr>
                <a:xfrm flipH="1">
                  <a:off x="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9" name="Group 11"/>
            <p:cNvGrpSpPr/>
            <p:nvPr/>
          </p:nvGrpSpPr>
          <p:grpSpPr>
            <a:xfrm>
              <a:off x="835367" y="0"/>
              <a:ext cx="10957156" cy="122116"/>
              <a:chOff x="0" y="0"/>
              <a:chExt cx="10957155" cy="122115"/>
            </a:xfrm>
          </p:grpSpPr>
          <p:sp>
            <p:nvSpPr>
              <p:cNvPr id="11" name="Straight Connector 30"/>
              <p:cNvSpPr/>
              <p:nvPr/>
            </p:nvSpPr>
            <p:spPr>
              <a:xfrm flipH="1">
                <a:off x="0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" name="Straight Connector 31"/>
              <p:cNvSpPr/>
              <p:nvPr/>
            </p:nvSpPr>
            <p:spPr>
              <a:xfrm>
                <a:off x="10957155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15" name="Group 32"/>
              <p:cNvGrpSpPr/>
              <p:nvPr/>
            </p:nvGrpSpPr>
            <p:grpSpPr>
              <a:xfrm>
                <a:off x="6996259" y="0"/>
                <a:ext cx="609601" cy="122116"/>
                <a:chOff x="0" y="0"/>
                <a:chExt cx="609599" cy="122115"/>
              </a:xfrm>
            </p:grpSpPr>
            <p:sp>
              <p:nvSpPr>
                <p:cNvPr id="13" name="Straight Connector 36"/>
                <p:cNvSpPr/>
                <p:nvPr/>
              </p:nvSpPr>
              <p:spPr>
                <a:xfrm>
                  <a:off x="609599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" name="Straight Connector 37"/>
                <p:cNvSpPr/>
                <p:nvPr/>
              </p:nvSpPr>
              <p:spPr>
                <a:xfrm flipH="1">
                  <a:off x="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8" name="Group 33"/>
              <p:cNvGrpSpPr/>
              <p:nvPr/>
            </p:nvGrpSpPr>
            <p:grpSpPr>
              <a:xfrm>
                <a:off x="3338659" y="0"/>
                <a:ext cx="609601" cy="122116"/>
                <a:chOff x="0" y="0"/>
                <a:chExt cx="609599" cy="122115"/>
              </a:xfrm>
            </p:grpSpPr>
            <p:sp>
              <p:nvSpPr>
                <p:cNvPr id="16" name="Straight Connector 34"/>
                <p:cNvSpPr/>
                <p:nvPr/>
              </p:nvSpPr>
              <p:spPr>
                <a:xfrm>
                  <a:off x="609599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7" name="Straight Connector 35"/>
                <p:cNvSpPr/>
                <p:nvPr/>
              </p:nvSpPr>
              <p:spPr>
                <a:xfrm flipH="1">
                  <a:off x="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26" name="Group 12"/>
            <p:cNvGrpSpPr/>
            <p:nvPr/>
          </p:nvGrpSpPr>
          <p:grpSpPr>
            <a:xfrm>
              <a:off x="0" y="1285059"/>
              <a:ext cx="163456" cy="5029135"/>
              <a:chOff x="0" y="0"/>
              <a:chExt cx="163455" cy="5029134"/>
            </a:xfrm>
          </p:grpSpPr>
          <p:sp>
            <p:nvSpPr>
              <p:cNvPr id="20" name="Straight Connector 24"/>
              <p:cNvSpPr/>
              <p:nvPr/>
            </p:nvSpPr>
            <p:spPr>
              <a:xfrm flipH="1" flipV="1">
                <a:off x="635" y="0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" name="Straight Connector 25"/>
              <p:cNvSpPr/>
              <p:nvPr/>
            </p:nvSpPr>
            <p:spPr>
              <a:xfrm flipH="1">
                <a:off x="635" y="457134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" name="Straight Connector 26"/>
              <p:cNvSpPr/>
              <p:nvPr/>
            </p:nvSpPr>
            <p:spPr>
              <a:xfrm flipH="1">
                <a:off x="635" y="5029134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" name="Straight Connector 27"/>
              <p:cNvSpPr/>
              <p:nvPr/>
            </p:nvSpPr>
            <p:spPr>
              <a:xfrm flipH="1">
                <a:off x="0" y="2933216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" name="Straight Connector 28"/>
              <p:cNvSpPr/>
              <p:nvPr/>
            </p:nvSpPr>
            <p:spPr>
              <a:xfrm flipH="1">
                <a:off x="0" y="2537015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" name="Straight Connector 54"/>
              <p:cNvSpPr/>
              <p:nvPr/>
            </p:nvSpPr>
            <p:spPr>
              <a:xfrm flipH="1">
                <a:off x="0" y="4631449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3" name="Group 13"/>
            <p:cNvGrpSpPr/>
            <p:nvPr/>
          </p:nvGrpSpPr>
          <p:grpSpPr>
            <a:xfrm>
              <a:off x="12433839" y="1285059"/>
              <a:ext cx="163456" cy="5029135"/>
              <a:chOff x="0" y="0"/>
              <a:chExt cx="163455" cy="5029134"/>
            </a:xfrm>
          </p:grpSpPr>
          <p:sp>
            <p:nvSpPr>
              <p:cNvPr id="27" name="Straight Connector 16"/>
              <p:cNvSpPr/>
              <p:nvPr/>
            </p:nvSpPr>
            <p:spPr>
              <a:xfrm flipH="1" flipV="1">
                <a:off x="635" y="0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Straight Connector 17"/>
              <p:cNvSpPr/>
              <p:nvPr/>
            </p:nvSpPr>
            <p:spPr>
              <a:xfrm flipH="1">
                <a:off x="635" y="457134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Straight Connector 18"/>
              <p:cNvSpPr/>
              <p:nvPr/>
            </p:nvSpPr>
            <p:spPr>
              <a:xfrm flipH="1">
                <a:off x="635" y="5029134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Straight Connector 19"/>
              <p:cNvSpPr/>
              <p:nvPr/>
            </p:nvSpPr>
            <p:spPr>
              <a:xfrm flipH="1">
                <a:off x="0" y="2933216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Straight Connector 20"/>
              <p:cNvSpPr/>
              <p:nvPr/>
            </p:nvSpPr>
            <p:spPr>
              <a:xfrm flipH="1">
                <a:off x="0" y="2537015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Straight Connector 56"/>
              <p:cNvSpPr/>
              <p:nvPr/>
            </p:nvSpPr>
            <p:spPr>
              <a:xfrm flipH="1">
                <a:off x="0" y="4631449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5" name="Rectangle 51"/>
          <p:cNvSpPr/>
          <p:nvPr/>
        </p:nvSpPr>
        <p:spPr>
          <a:xfrm>
            <a:off x="0" y="6239579"/>
            <a:ext cx="12192000" cy="618421"/>
          </a:xfrm>
          <a:prstGeom prst="rect">
            <a:avLst/>
          </a:prstGeom>
          <a:solidFill>
            <a:srgbClr val="00395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081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36" name="Picture 1" descr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6372704"/>
            <a:ext cx="2628593" cy="392994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Picture 49" descr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600" y="6356929"/>
            <a:ext cx="2286000" cy="383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Picture 5" descr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219" y="6239579"/>
            <a:ext cx="775044" cy="584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pasted-image.tiff" descr="pasted-image.tiff"/>
          <p:cNvPicPr>
            <a:picLocks noChangeAspect="1"/>
          </p:cNvPicPr>
          <p:nvPr/>
        </p:nvPicPr>
        <p:blipFill>
          <a:blip r:embed="rId8">
            <a:alphaModFix amt="81163"/>
          </a:blip>
          <a:stretch>
            <a:fillRect/>
          </a:stretch>
        </p:blipFill>
        <p:spPr>
          <a:xfrm>
            <a:off x="9906816" y="-20515"/>
            <a:ext cx="2279369" cy="639979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22184" y="-27972"/>
            <a:ext cx="12192001" cy="914401"/>
          </a:xfrm>
          <a:prstGeom prst="rect">
            <a:avLst/>
          </a:prstGeom>
          <a:solidFill>
            <a:srgbClr val="00395A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idx="1"/>
          </p:nvPr>
        </p:nvSpPr>
        <p:spPr>
          <a:xfrm>
            <a:off x="560970" y="1469664"/>
            <a:ext cx="11052101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40097" y="6393669"/>
            <a:ext cx="245403" cy="22698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3" name="pasted-image.tiff" descr="pasted-image.tiff"/>
          <p:cNvPicPr>
            <a:picLocks noChangeAspect="1"/>
          </p:cNvPicPr>
          <p:nvPr/>
        </p:nvPicPr>
        <p:blipFill>
          <a:blip r:embed="rId8">
            <a:alphaModFix amt="81163"/>
          </a:blip>
          <a:stretch>
            <a:fillRect/>
          </a:stretch>
        </p:blipFill>
        <p:spPr>
          <a:xfrm>
            <a:off x="10142160" y="0"/>
            <a:ext cx="2055627" cy="577158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800100" marR="0" indent="-34290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o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188719" marR="0" indent="-274319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6459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031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»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5603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175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4747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319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Rectangle 5"/>
          <p:cNvSpPr/>
          <p:nvPr/>
        </p:nvSpPr>
        <p:spPr>
          <a:xfrm>
            <a:off x="0" y="-2863"/>
            <a:ext cx="12192000" cy="71734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defTabSz="914165"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92" name="Title 4"/>
          <p:cNvSpPr txBox="1">
            <a:spLocks noGrp="1"/>
          </p:cNvSpPr>
          <p:nvPr>
            <p:ph type="title"/>
          </p:nvPr>
        </p:nvSpPr>
        <p:spPr>
          <a:xfrm>
            <a:off x="0" y="-76201"/>
            <a:ext cx="12192000" cy="843088"/>
          </a:xfrm>
          <a:prstGeom prst="rect">
            <a:avLst/>
          </a:prstGeom>
        </p:spPr>
        <p:txBody>
          <a:bodyPr/>
          <a:lstStyle/>
          <a:p>
            <a:r>
              <a:t>High Temperature Superconductor Cable Test Facility </a:t>
            </a:r>
          </a:p>
        </p:txBody>
      </p:sp>
      <p:sp>
        <p:nvSpPr>
          <p:cNvPr id="393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1486928" y="6461223"/>
            <a:ext cx="174772" cy="2269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394" name="Title 1"/>
          <p:cNvSpPr txBox="1"/>
          <p:nvPr/>
        </p:nvSpPr>
        <p:spPr>
          <a:xfrm>
            <a:off x="1779862" y="1672000"/>
            <a:ext cx="8632275" cy="4124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1313" indent="-341313" algn="ctr">
              <a:spcBef>
                <a:spcPts val="900"/>
              </a:spcBef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b="1" dirty="0"/>
              <a:t>Summary and Discussion Points</a:t>
            </a:r>
            <a:endParaRPr b="1" dirty="0"/>
          </a:p>
          <a:p>
            <a:pPr marL="341313" indent="-341313" algn="ctr">
              <a:spcBef>
                <a:spcPts val="900"/>
              </a:spcBef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341313" indent="-341313" algn="ctr">
              <a:spcBef>
                <a:spcPts val="900"/>
              </a:spcBef>
              <a:defRPr sz="2200">
                <a:solidFill>
                  <a:srgbClr val="FFFFF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dirty="0"/>
              <a:t>Soren Prestemon</a:t>
            </a:r>
            <a:endParaRPr dirty="0">
              <a:latin typeface="Avenir Next Condensed Demi Bold"/>
              <a:ea typeface="Avenir Next Condensed Demi Bold"/>
              <a:cs typeface="Avenir Next Condensed Demi Bold"/>
              <a:sym typeface="Avenir Next Condensed Demi Bold"/>
            </a:endParaRPr>
          </a:p>
          <a:p>
            <a:pPr marL="341313" indent="-341313" algn="ctr">
              <a:spcBef>
                <a:spcPts val="900"/>
              </a:spcBef>
              <a:defRPr sz="2200">
                <a:solidFill>
                  <a:srgbClr val="FFFFF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dirty="0"/>
              <a:t>Director, US Magnet Development Program</a:t>
            </a:r>
            <a:endParaRPr dirty="0">
              <a:latin typeface="Avenir Next Condensed Demi Bold"/>
              <a:ea typeface="Avenir Next Condensed Demi Bold"/>
              <a:cs typeface="Avenir Next Condensed Demi Bold"/>
              <a:sym typeface="Avenir Next Condensed Demi Bold"/>
            </a:endParaRPr>
          </a:p>
          <a:p>
            <a:pPr marL="341313" indent="-341313" algn="ctr">
              <a:spcBef>
                <a:spcPts val="900"/>
              </a:spcBef>
              <a:defRPr sz="2200">
                <a:solidFill>
                  <a:srgbClr val="FFFFF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dirty="0"/>
              <a:t>Director, Berkeley Center for Magnet Technology</a:t>
            </a:r>
            <a:endParaRPr dirty="0">
              <a:latin typeface="Avenir Next Condensed Demi Bold"/>
              <a:ea typeface="Avenir Next Condensed Demi Bold"/>
              <a:cs typeface="Avenir Next Condensed Demi Bold"/>
              <a:sym typeface="Avenir Next Condensed Demi Bold"/>
            </a:endParaRPr>
          </a:p>
          <a:p>
            <a:pPr marL="341313" indent="-341313" algn="ctr">
              <a:spcBef>
                <a:spcPts val="900"/>
              </a:spcBef>
              <a:defRPr sz="2200">
                <a:solidFill>
                  <a:srgbClr val="FFFFF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dirty="0"/>
              <a:t>Lawrence Berkeley National Laboratory</a:t>
            </a:r>
            <a:endParaRPr dirty="0">
              <a:latin typeface="Avenir Next Condensed Demi Bold"/>
              <a:ea typeface="Avenir Next Condensed Demi Bold"/>
              <a:cs typeface="Avenir Next Condensed Demi Bold"/>
              <a:sym typeface="Avenir Next Condensed Demi Bold"/>
            </a:endParaRPr>
          </a:p>
          <a:p>
            <a:pPr marL="341313" indent="-341313" algn="ctr">
              <a:spcBef>
                <a:spcPts val="900"/>
              </a:spcBef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>
              <a:latin typeface="Avenir Next Condensed Demi Bold"/>
              <a:ea typeface="Avenir Next Condensed Demi Bold"/>
              <a:cs typeface="Avenir Next Condensed Demi Bold"/>
              <a:sym typeface="Avenir Next Condensed Demi Bold"/>
            </a:endParaRPr>
          </a:p>
          <a:p>
            <a:pPr marL="341313" indent="-341313" algn="ctr">
              <a:spcBef>
                <a:spcPts val="900"/>
              </a:spcBef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January 7, 2021</a:t>
            </a:r>
            <a:endParaRPr dirty="0">
              <a:latin typeface="Avenir Next Condensed Demi Bold"/>
              <a:ea typeface="Avenir Next Condensed Demi Bold"/>
              <a:cs typeface="Avenir Next Condensed Demi Bold"/>
              <a:sym typeface="Avenir Next Condensed Demi Bold"/>
            </a:endParaRPr>
          </a:p>
          <a:p>
            <a:pPr marL="341313" indent="-341313" algn="ctr">
              <a:spcBef>
                <a:spcPts val="900"/>
              </a:spcBef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LBNL, Berkeley, CA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381F6-573C-E447-A56C-29F718773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EOC Members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E25AD-39BC-0447-9B59-D2D3DF805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866" y="1166018"/>
            <a:ext cx="6284998" cy="4525964"/>
          </a:xfrm>
        </p:spPr>
        <p:txBody>
          <a:bodyPr/>
          <a:lstStyle/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Minervini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(Chair)				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Steve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Gourlay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(Co-chair / Backup)		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Luca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Bottura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Luisa Chiesa							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 der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Ruben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Carcagno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Nicolai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Martovetsky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B2BDCA-3B4E-0944-9865-B075FE5C0730}"/>
              </a:ext>
            </a:extLst>
          </p:cNvPr>
          <p:cNvSpPr/>
          <p:nvPr/>
        </p:nvSpPr>
        <p:spPr>
          <a:xfrm>
            <a:off x="6118184" y="2157664"/>
            <a:ext cx="5871411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+mj-ea"/>
                <a:ea typeface="+mj-ea"/>
              </a:rPr>
              <a:t>Role of the Oversight Committee (OC):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ea"/>
                <a:ea typeface="+mj-ea"/>
              </a:rPr>
              <a:t>Represent user interests in facility plans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ea"/>
                <a:ea typeface="+mj-ea"/>
              </a:rPr>
              <a:t>Provide guidance and oversight for the overall facility development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ea"/>
                <a:ea typeface="+mj-ea"/>
              </a:rPr>
              <a:t>Provide feedback on performance goals, overall design, and its implementation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ea"/>
                <a:ea typeface="+mj-ea"/>
              </a:rPr>
              <a:t>Provide advice to the project management in terms of:</a:t>
            </a:r>
          </a:p>
          <a:p>
            <a:pPr lvl="8" indent="0"/>
            <a:r>
              <a:rPr lang="en-US" dirty="0">
                <a:latin typeface="+mj-ea"/>
                <a:ea typeface="+mj-ea"/>
              </a:rPr>
              <a:t>	- Responsiveness to community needs</a:t>
            </a:r>
          </a:p>
          <a:p>
            <a:pPr lvl="2" indent="0"/>
            <a:r>
              <a:rPr lang="en-US" dirty="0">
                <a:latin typeface="+mj-ea"/>
                <a:ea typeface="+mj-ea"/>
              </a:rPr>
              <a:t>	- Coordination and integration of efforts magnet/facility</a:t>
            </a:r>
          </a:p>
          <a:p>
            <a:pPr lvl="2" indent="0"/>
            <a:r>
              <a:rPr lang="en-US" dirty="0">
                <a:latin typeface="+mj-ea"/>
                <a:ea typeface="+mj-ea"/>
              </a:rPr>
              <a:t>	- Balance of project risk and cost &amp; schedule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ea"/>
                <a:ea typeface="+mj-ea"/>
              </a:rPr>
              <a:t>Provide guidance on:</a:t>
            </a:r>
          </a:p>
          <a:p>
            <a:pPr lvl="2" indent="0"/>
            <a:r>
              <a:rPr lang="en-US" dirty="0">
                <a:latin typeface="+mj-ea"/>
                <a:ea typeface="+mj-ea"/>
              </a:rPr>
              <a:t>	- Facility operational structure and user needs</a:t>
            </a:r>
          </a:p>
          <a:p>
            <a:pPr lvl="2" indent="0"/>
            <a:r>
              <a:rPr lang="en-US" dirty="0">
                <a:latin typeface="+mj-ea"/>
                <a:ea typeface="+mj-ea"/>
              </a:rPr>
              <a:t>	- Collaboration and coordination with other laboratories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ea"/>
                <a:ea typeface="+mj-ea"/>
              </a:rPr>
              <a:t>Provide feedback to sponsors on project team performance</a:t>
            </a:r>
          </a:p>
        </p:txBody>
      </p:sp>
    </p:spTree>
    <p:extLst>
      <p:ext uri="{BB962C8B-B14F-4D97-AF65-F5344CB8AC3E}">
        <p14:creationId xmlns:p14="http://schemas.microsoft.com/office/powerpoint/2010/main" val="257596875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BB67B9-0C54-6548-83FA-2EB3DBCE7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A69F5-CB9A-4841-BB28-B3F82B7171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+mj-ea"/>
                <a:ea typeface="+mj-ea"/>
              </a:rPr>
              <a:t>There are several questions  connected mostly with  SC  test sample cryostat and test sample well for  FES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j-ea"/>
                <a:ea typeface="+mj-ea"/>
              </a:rPr>
              <a:t>Assuming EDIPO/Sultan type  sample cryostat, is this what we need?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j-ea"/>
                <a:ea typeface="+mj-ea"/>
              </a:rPr>
              <a:t> What are sample dimensions? Constant?</a:t>
            </a:r>
            <a:endParaRPr lang="en-US" sz="1800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/>
            <a:r>
              <a:rPr lang="en-US" dirty="0">
                <a:solidFill>
                  <a:schemeClr val="tx1"/>
                </a:solidFill>
                <a:latin typeface="+mj-ea"/>
                <a:ea typeface="+mj-ea"/>
              </a:rPr>
              <a:t>Any limitations on temperature gradient within the sample during testing?</a:t>
            </a:r>
            <a:endParaRPr lang="en-US" sz="1800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/>
            <a:r>
              <a:rPr lang="en-US" dirty="0">
                <a:solidFill>
                  <a:schemeClr val="tx1"/>
                </a:solidFill>
                <a:latin typeface="+mj-ea"/>
                <a:ea typeface="+mj-ea"/>
              </a:rPr>
              <a:t>Are there any requirements for warmup/cooldown?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j-ea"/>
                <a:ea typeface="+mj-ea"/>
              </a:rPr>
              <a:t>SC transformer, what design we should use? Primary and secondary coil turns?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j-ea"/>
                <a:ea typeface="+mj-ea"/>
              </a:rPr>
              <a:t>Is 100kA what we need?</a:t>
            </a:r>
          </a:p>
          <a:p>
            <a:r>
              <a:rPr lang="en-US" dirty="0">
                <a:solidFill>
                  <a:schemeClr val="tx1"/>
                </a:solidFill>
                <a:latin typeface="+mj-ea"/>
                <a:ea typeface="+mj-ea"/>
                <a:cs typeface="Calibri" panose="020F0502020204030204" pitchFamily="34" charset="0"/>
              </a:rPr>
              <a:t>Some key design parameters (e.g. magnet length) still need to be finalized with user/EOB feedback and detailed engineering design and optimization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52647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82EB1-9CE3-8844-B1E8-5C3751DA7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81B3A-B580-CF4C-A5D3-7B0B7A10B3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DOE Offices of HEP and FES have joined forces to support the development of an unique world-class HTS Cable Test Facility</a:t>
            </a:r>
          </a:p>
          <a:p>
            <a:r>
              <a:rPr lang="en-US" dirty="0"/>
              <a:t>The facility will support the needs of both offices:</a:t>
            </a:r>
          </a:p>
          <a:p>
            <a:pPr lvl="1"/>
            <a:r>
              <a:rPr lang="en-US" dirty="0"/>
              <a:t>Provides testing capabilities for future US MDP hybrid magnets</a:t>
            </a:r>
          </a:p>
          <a:p>
            <a:pPr lvl="1"/>
            <a:r>
              <a:rPr lang="en-US" dirty="0"/>
              <a:t>Enables testing of high-current cables (LTS and HTS), including at variable temperature</a:t>
            </a:r>
          </a:p>
          <a:p>
            <a:pPr lvl="1"/>
            <a:endParaRPr lang="en-US" dirty="0"/>
          </a:p>
          <a:p>
            <a:r>
              <a:rPr lang="en-US" dirty="0"/>
              <a:t>We seek advice and feedback from the EOC as the project moves forward:</a:t>
            </a:r>
          </a:p>
          <a:p>
            <a:pPr lvl="1"/>
            <a:r>
              <a:rPr lang="en-US" dirty="0"/>
              <a:t>collectively you represent broad and deep experience/wisdom in advanced magnets, facilities, and projects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92870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E7302-D05C-B94E-9204-8E1FC9DB6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project schedule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40B09CC-1DF8-2943-BFB1-295E81573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0" y="914400"/>
            <a:ext cx="87376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7934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38AB-A527-834D-9D3B-3C3BCCAD5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43298370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4_ATAP Blue Footer">
  <a:themeElements>
    <a:clrScheme name="4_ATAP Blue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4_ATAP Blue Footer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4_ATAP Blue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4_ATAP Blue Footer">
  <a:themeElements>
    <a:clrScheme name="4_ATAP Blue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4_ATAP Blue Footer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4_ATAP Blue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403</Words>
  <Application>Microsoft Macintosh PowerPoint</Application>
  <PresentationFormat>Widescreen</PresentationFormat>
  <Paragraphs>49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Avenir Next Condensed Demi Bold</vt:lpstr>
      <vt:lpstr>Franklin Gothic Book</vt:lpstr>
      <vt:lpstr>Franklin Gothic Medium</vt:lpstr>
      <vt:lpstr>Times New Roman</vt:lpstr>
      <vt:lpstr>4_ATAP Blue Footer</vt:lpstr>
      <vt:lpstr>High Temperature Superconductor Cable Test Facility </vt:lpstr>
      <vt:lpstr>EOC Members</vt:lpstr>
      <vt:lpstr>PowerPoint Presentation</vt:lpstr>
      <vt:lpstr>Summary</vt:lpstr>
      <vt:lpstr>Overall project schedule</vt:lpstr>
      <vt:lpstr>Backup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Temperature Superconductor Cable Test Facility </dc:title>
  <cp:lastModifiedBy>Soren Prestemon</cp:lastModifiedBy>
  <cp:revision>17</cp:revision>
  <dcterms:modified xsi:type="dcterms:W3CDTF">2021-01-07T15:43:36Z</dcterms:modified>
</cp:coreProperties>
</file>