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48" r:id="rId2"/>
    <p:sldId id="526" r:id="rId3"/>
    <p:sldId id="527" r:id="rId4"/>
    <p:sldId id="528" r:id="rId5"/>
    <p:sldId id="529" r:id="rId6"/>
    <p:sldId id="530" r:id="rId7"/>
    <p:sldId id="531" r:id="rId8"/>
    <p:sldId id="532" r:id="rId9"/>
    <p:sldId id="533" r:id="rId10"/>
    <p:sldId id="534" r:id="rId11"/>
    <p:sldId id="535" r:id="rId12"/>
    <p:sldId id="536" r:id="rId13"/>
    <p:sldId id="537" r:id="rId14"/>
    <p:sldId id="538" r:id="rId15"/>
    <p:sldId id="539" r:id="rId16"/>
    <p:sldId id="540" r:id="rId17"/>
    <p:sldId id="549" r:id="rId18"/>
    <p:sldId id="541" r:id="rId19"/>
    <p:sldId id="486" r:id="rId20"/>
    <p:sldId id="550" r:id="rId21"/>
    <p:sldId id="552" r:id="rId22"/>
    <p:sldId id="553" r:id="rId23"/>
    <p:sldId id="554" r:id="rId24"/>
    <p:sldId id="542" r:id="rId25"/>
    <p:sldId id="543" r:id="rId26"/>
    <p:sldId id="544" r:id="rId27"/>
    <p:sldId id="545" r:id="rId28"/>
    <p:sldId id="546" r:id="rId29"/>
    <p:sldId id="547" r:id="rId30"/>
    <p:sldId id="548" r:id="rId31"/>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A0"/>
    <a:srgbClr val="01835F"/>
    <a:srgbClr val="000000"/>
    <a:srgbClr val="FFFFFF"/>
    <a:srgbClr val="0E207F"/>
    <a:srgbClr val="34FA55"/>
    <a:srgbClr val="00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3199" autoAdjust="0"/>
  </p:normalViewPr>
  <p:slideViewPr>
    <p:cSldViewPr>
      <p:cViewPr>
        <p:scale>
          <a:sx n="75" d="100"/>
          <a:sy n="75" d="100"/>
        </p:scale>
        <p:origin x="1094" y="101"/>
      </p:cViewPr>
      <p:guideLst>
        <p:guide orient="horz" pos="2160"/>
        <p:guide pos="2880"/>
      </p:guideLst>
    </p:cSldViewPr>
  </p:slideViewPr>
  <p:outlineViewPr>
    <p:cViewPr>
      <p:scale>
        <a:sx n="33" d="100"/>
        <a:sy n="33" d="100"/>
      </p:scale>
      <p:origin x="29" y="2813"/>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68CB50D8-9BE1-42BD-9ABC-5F89BD6106A2}" type="datetimeFigureOut">
              <a:rPr lang="en-GB" smtClean="0"/>
              <a:pPr/>
              <a:t>01/03/2016</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96561248-BE75-42A8-915D-6F31EAEFE356}" type="slidenum">
              <a:rPr lang="en-GB" smtClean="0"/>
              <a:pPr/>
              <a:t>‹#›</a:t>
            </a:fld>
            <a:endParaRPr lang="en-GB"/>
          </a:p>
        </p:txBody>
      </p:sp>
    </p:spTree>
    <p:extLst>
      <p:ext uri="{BB962C8B-B14F-4D97-AF65-F5344CB8AC3E}">
        <p14:creationId xmlns:p14="http://schemas.microsoft.com/office/powerpoint/2010/main" val="2888070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005B90E-658B-49D6-B0F0-68F88DB80DD8}" type="datetimeFigureOut">
              <a:rPr lang="en-GB" smtClean="0"/>
              <a:pPr/>
              <a:t>01/03/2016</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9E42EF-05C8-4A54-A4DD-0AA34345B796}" type="slidenum">
              <a:rPr lang="en-GB" smtClean="0"/>
              <a:pPr/>
              <a:t>‹#›</a:t>
            </a:fld>
            <a:endParaRPr lang="en-GB"/>
          </a:p>
        </p:txBody>
      </p:sp>
    </p:spTree>
    <p:extLst>
      <p:ext uri="{BB962C8B-B14F-4D97-AF65-F5344CB8AC3E}">
        <p14:creationId xmlns:p14="http://schemas.microsoft.com/office/powerpoint/2010/main" val="1196462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dico.desy.de/contributionDisplay.py?sessionId=3&amp;contribId=11&amp;confId=6112"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EA25871D-9707-46F0-9693-56A3CC074945" descr="E00CF4C6-18EE-40A1-B2D1-4022C2ED723D@ce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914400"/>
            <a:ext cx="9108000" cy="2232025"/>
          </a:xfrm>
        </p:spPr>
        <p:txBody>
          <a:bodyPr>
            <a:normAutofit fontScale="90000"/>
          </a:bodyPr>
          <a:lstStyle/>
          <a:p>
            <a:pPr>
              <a:spcBef>
                <a:spcPts val="1200"/>
              </a:spcBef>
              <a:spcAft>
                <a:spcPts val="1200"/>
              </a:spcAft>
            </a:pPr>
            <a:r>
              <a:rPr lang="en-GB" sz="4800" b="1" dirty="0" smtClean="0">
                <a:solidFill>
                  <a:srgbClr val="0055A0"/>
                </a:solidFill>
                <a:latin typeface="Arial" panose="020B0604020202020204" pitchFamily="34" charset="0"/>
                <a:cs typeface="Arial" panose="020B0604020202020204" pitchFamily="34" charset="0"/>
              </a:rPr>
              <a:t>Modelling Composite Materials:</a:t>
            </a:r>
            <a:br>
              <a:rPr lang="en-GB" sz="4800" b="1" dirty="0" smtClean="0">
                <a:solidFill>
                  <a:srgbClr val="0055A0"/>
                </a:solidFill>
                <a:latin typeface="Arial" panose="020B0604020202020204" pitchFamily="34" charset="0"/>
                <a:cs typeface="Arial" panose="020B0604020202020204" pitchFamily="34" charset="0"/>
              </a:rPr>
            </a:br>
            <a:r>
              <a:rPr lang="en-GB" sz="4800" b="1" dirty="0" smtClean="0">
                <a:solidFill>
                  <a:srgbClr val="0055A0"/>
                </a:solidFill>
                <a:latin typeface="Arial" panose="020B0604020202020204" pitchFamily="34" charset="0"/>
                <a:cs typeface="Arial" panose="020B0604020202020204" pitchFamily="34" charset="0"/>
              </a:rPr>
              <a:t>Introduction to </a:t>
            </a:r>
            <a:r>
              <a:rPr lang="en-GB" sz="4800" b="1" dirty="0" err="1" smtClean="0">
                <a:solidFill>
                  <a:srgbClr val="0055A0"/>
                </a:solidFill>
                <a:latin typeface="Arial" panose="020B0604020202020204" pitchFamily="34" charset="0"/>
                <a:cs typeface="Arial" panose="020B0604020202020204" pitchFamily="34" charset="0"/>
              </a:rPr>
              <a:t>ESAComp</a:t>
            </a:r>
            <a:endParaRPr lang="en-GB" sz="4700" b="1" dirty="0">
              <a:solidFill>
                <a:srgbClr val="0055A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28600" y="3276600"/>
            <a:ext cx="8763000" cy="1143000"/>
          </a:xfrm>
        </p:spPr>
        <p:txBody>
          <a:bodyPr>
            <a:normAutofit/>
          </a:bodyPr>
          <a:lstStyle/>
          <a:p>
            <a:r>
              <a:rPr lang="en-GB" sz="2800" dirty="0" smtClean="0">
                <a:solidFill>
                  <a:srgbClr val="01835F"/>
                </a:solidFill>
                <a:latin typeface="Arial" panose="020B0604020202020204" pitchFamily="34" charset="0"/>
                <a:cs typeface="Arial" panose="020B0604020202020204" pitchFamily="34" charset="0"/>
              </a:rPr>
              <a:t>A</a:t>
            </a:r>
            <a:r>
              <a:rPr lang="en-GB" sz="2800" dirty="0" smtClean="0">
                <a:solidFill>
                  <a:srgbClr val="01835F"/>
                </a:solidFill>
                <a:latin typeface="Arial" panose="020B0604020202020204" pitchFamily="34" charset="0"/>
                <a:cs typeface="Arial" panose="020B0604020202020204" pitchFamily="34" charset="0"/>
              </a:rPr>
              <a:t>. Catinaccio</a:t>
            </a:r>
          </a:p>
          <a:p>
            <a:r>
              <a:rPr lang="en-GB" dirty="0" smtClean="0">
                <a:solidFill>
                  <a:srgbClr val="01835F"/>
                </a:solidFill>
                <a:latin typeface="Arial" panose="020B0604020202020204" pitchFamily="34" charset="0"/>
                <a:cs typeface="Arial" panose="020B0604020202020204" pitchFamily="34" charset="0"/>
              </a:rPr>
              <a:t>CERN EP-DT-EO</a:t>
            </a:r>
          </a:p>
        </p:txBody>
      </p:sp>
      <p:sp>
        <p:nvSpPr>
          <p:cNvPr id="8"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a:t>
            </a:r>
            <a:fld id="{E37C1E7D-B139-43D1-9A4B-2BEC8A902E95}" type="slidenum">
              <a:rPr lang="en-US" altLang="en-US" smtClean="0">
                <a:solidFill>
                  <a:srgbClr val="0055A0"/>
                </a:solidFill>
                <a:latin typeface="Arial" charset="0"/>
              </a:rPr>
              <a:pPr/>
              <a:t>1</a:t>
            </a:fld>
            <a:endParaRPr lang="en-US" altLang="en-US" dirty="0" smtClean="0">
              <a:solidFill>
                <a:srgbClr val="0055A0"/>
              </a:solidFill>
              <a:latin typeface="Arial" charset="0"/>
            </a:endParaRPr>
          </a:p>
        </p:txBody>
      </p:sp>
      <p:sp>
        <p:nvSpPr>
          <p:cNvPr id="10" name="Date Placeholder 1"/>
          <p:cNvSpPr>
            <a:spLocks noGrp="1"/>
          </p:cNvSpPr>
          <p:nvPr>
            <p:ph type="dt" sz="half" idx="4294967295"/>
          </p:nvPr>
        </p:nvSpPr>
        <p:spPr>
          <a:xfrm>
            <a:off x="39624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800" dirty="0" smtClean="0">
                <a:solidFill>
                  <a:srgbClr val="0055A0"/>
                </a:solidFill>
                <a:latin typeface="Arial" panose="020B0604020202020204" pitchFamily="34" charset="0"/>
                <a:cs typeface="Arial" panose="020B0604020202020204" pitchFamily="34" charset="0"/>
              </a:rPr>
              <a:t>01/03/2016</a:t>
            </a:r>
          </a:p>
        </p:txBody>
      </p:sp>
      <p:sp>
        <p:nvSpPr>
          <p:cNvPr id="11" name="Subtitle 2"/>
          <p:cNvSpPr txBox="1">
            <a:spLocks/>
          </p:cNvSpPr>
          <p:nvPr/>
        </p:nvSpPr>
        <p:spPr>
          <a:xfrm>
            <a:off x="0" y="4495800"/>
            <a:ext cx="9144000" cy="142082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600" dirty="0" smtClean="0">
                <a:solidFill>
                  <a:srgbClr val="0055A0"/>
                </a:solidFill>
                <a:latin typeface="Arial" panose="020B0604020202020204" pitchFamily="34" charset="0"/>
                <a:cs typeface="Arial" panose="020B0604020202020204" pitchFamily="34" charset="0"/>
              </a:rPr>
              <a:t>LBNL Composites Workshop</a:t>
            </a:r>
          </a:p>
          <a:p>
            <a:r>
              <a:rPr lang="en-GB" sz="2600" dirty="0" smtClean="0">
                <a:solidFill>
                  <a:srgbClr val="0055A0"/>
                </a:solidFill>
                <a:latin typeface="Arial" panose="020B0604020202020204" pitchFamily="34" charset="0"/>
                <a:cs typeface="Arial" panose="020B0604020202020204" pitchFamily="34" charset="0"/>
              </a:rPr>
              <a:t>Berkley, March 2016</a:t>
            </a:r>
          </a:p>
          <a:p>
            <a:endParaRPr lang="en-GB" sz="2600" dirty="0" smtClean="0">
              <a:solidFill>
                <a:srgbClr val="0055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07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79" y="1737146"/>
            <a:ext cx="6227696" cy="4206455"/>
          </a:xfrm>
        </p:spPr>
        <p:txBody>
          <a:bodyPr>
            <a:normAutofit/>
          </a:bodyPr>
          <a:lstStyle/>
          <a:p>
            <a:pPr>
              <a:lnSpc>
                <a:spcPct val="150000"/>
              </a:lnSpc>
              <a:spcAft>
                <a:spcPts val="450"/>
              </a:spcAft>
            </a:pPr>
            <a:endParaRPr lang="en-GB" sz="1425" dirty="0">
              <a:solidFill>
                <a:srgbClr val="002060"/>
              </a:solidFill>
            </a:endParaRPr>
          </a:p>
          <a:p>
            <a:endParaRPr lang="en-GB" sz="1425" dirty="0">
              <a:solidFill>
                <a:srgbClr val="002060"/>
              </a:solidFill>
            </a:endParaRPr>
          </a:p>
          <a:p>
            <a:endParaRPr lang="en-US" sz="1425" dirty="0">
              <a:solidFill>
                <a:schemeClr val="bg1">
                  <a:lumMod val="50000"/>
                </a:schemeClr>
              </a:solidFill>
            </a:endParaRPr>
          </a:p>
          <a:p>
            <a:endParaRPr lang="en-GB" sz="1500" dirty="0">
              <a:solidFill>
                <a:srgbClr val="002060"/>
              </a:solidFill>
            </a:endParaRPr>
          </a:p>
          <a:p>
            <a:pPr marL="61722" indent="0">
              <a:buNone/>
              <a:defRPr/>
            </a:pPr>
            <a:endParaRPr lang="en-US" sz="1500" dirty="0">
              <a:solidFill>
                <a:srgbClr val="002060"/>
              </a:solidFill>
            </a:endParaRPr>
          </a:p>
          <a:p>
            <a:pPr marL="301752" lvl="1" indent="0">
              <a:buNone/>
            </a:pPr>
            <a:endParaRPr lang="en-GB" sz="1200" dirty="0">
              <a:solidFill>
                <a:srgbClr val="002060"/>
              </a:solidFill>
            </a:endParaRPr>
          </a:p>
          <a:p>
            <a:pPr lvl="1"/>
            <a:endParaRPr lang="en-US" sz="1575" dirty="0">
              <a:solidFill>
                <a:srgbClr val="002060"/>
              </a:solidFill>
            </a:endParaRPr>
          </a:p>
          <a:p>
            <a:endParaRPr lang="en-GB" sz="1350" dirty="0">
              <a:solidFill>
                <a:srgbClr val="002060"/>
              </a:solidFill>
            </a:endParaRPr>
          </a:p>
          <a:p>
            <a:endParaRPr lang="en-US" sz="1500" dirty="0"/>
          </a:p>
          <a:p>
            <a:endParaRPr lang="en-US" sz="1500" dirty="0"/>
          </a:p>
          <a:p>
            <a:pPr lvl="1"/>
            <a:endParaRPr lang="en-US" sz="1200" dirty="0"/>
          </a:p>
          <a:p>
            <a:endParaRPr lang="en-US" sz="1500" dirty="0"/>
          </a:p>
          <a:p>
            <a:endParaRPr lang="en-GB" sz="1800" dirty="0"/>
          </a:p>
          <a:p>
            <a:pPr lvl="0"/>
            <a:endParaRPr lang="en-GB" sz="1800" dirty="0"/>
          </a:p>
          <a:p>
            <a:pPr marL="61722" indent="0">
              <a:buNone/>
            </a:pPr>
            <a:endParaRPr lang="en-US" sz="1800" dirty="0"/>
          </a:p>
        </p:txBody>
      </p:sp>
      <p:pic>
        <p:nvPicPr>
          <p:cNvPr id="2" name="Picture 1"/>
          <p:cNvPicPr>
            <a:picLocks noChangeAspect="1"/>
          </p:cNvPicPr>
          <p:nvPr/>
        </p:nvPicPr>
        <p:blipFill>
          <a:blip r:embed="rId2"/>
          <a:stretch>
            <a:fillRect/>
          </a:stretch>
        </p:blipFill>
        <p:spPr>
          <a:xfrm>
            <a:off x="347029" y="1665363"/>
            <a:ext cx="4045691" cy="2943139"/>
          </a:xfrm>
          <a:prstGeom prst="rect">
            <a:avLst/>
          </a:prstGeom>
        </p:spPr>
      </p:pic>
      <p:cxnSp>
        <p:nvCxnSpPr>
          <p:cNvPr id="8" name="Straight Arrow Connector 7"/>
          <p:cNvCxnSpPr/>
          <p:nvPr/>
        </p:nvCxnSpPr>
        <p:spPr>
          <a:xfrm>
            <a:off x="1295400" y="1905000"/>
            <a:ext cx="0" cy="838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4823082" y="1412595"/>
            <a:ext cx="4216710" cy="5039056"/>
          </a:xfrm>
          <a:prstGeom prst="rect">
            <a:avLst/>
          </a:prstGeom>
        </p:spPr>
      </p:pic>
      <p:cxnSp>
        <p:nvCxnSpPr>
          <p:cNvPr id="12" name="Straight Arrow Connector 11"/>
          <p:cNvCxnSpPr/>
          <p:nvPr/>
        </p:nvCxnSpPr>
        <p:spPr>
          <a:xfrm flipV="1">
            <a:off x="3276600" y="2057400"/>
            <a:ext cx="1546482" cy="18380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EA25871D-9707-46F0-9693-56A3CC074945" descr="E00CF4C6-18EE-40A1-B2D1-4022C2ED723D@cer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11</a:t>
            </a:r>
          </a:p>
        </p:txBody>
      </p:sp>
      <p:sp>
        <p:nvSpPr>
          <p:cNvPr id="17" name="Title 1"/>
          <p:cNvSpPr txBox="1">
            <a:spLocks/>
          </p:cNvSpPr>
          <p:nvPr/>
        </p:nvSpPr>
        <p:spPr>
          <a:xfrm>
            <a:off x="39477" y="0"/>
            <a:ext cx="9104523" cy="52141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GB" sz="3200" b="1" dirty="0" smtClean="0">
                <a:solidFill>
                  <a:srgbClr val="01835F"/>
                </a:solidFill>
                <a:effectLst/>
                <a:latin typeface="Arial" panose="020B0604020202020204" pitchFamily="34" charset="0"/>
                <a:cs typeface="Arial" panose="020B0604020202020204" pitchFamily="34" charset="0"/>
              </a:rPr>
              <a:t>Lay-up Engineering Constants</a:t>
            </a:r>
            <a:endParaRPr lang="en-US" sz="3200" b="1" dirty="0">
              <a:solidFill>
                <a:srgbClr val="01835F"/>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0161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79" y="1737146"/>
            <a:ext cx="6227696" cy="4206455"/>
          </a:xfrm>
        </p:spPr>
        <p:txBody>
          <a:bodyPr>
            <a:normAutofit/>
          </a:bodyPr>
          <a:lstStyle/>
          <a:p>
            <a:pPr>
              <a:lnSpc>
                <a:spcPct val="150000"/>
              </a:lnSpc>
              <a:spcAft>
                <a:spcPts val="450"/>
              </a:spcAft>
            </a:pPr>
            <a:endParaRPr lang="en-GB" sz="1425" dirty="0">
              <a:solidFill>
                <a:srgbClr val="002060"/>
              </a:solidFill>
            </a:endParaRPr>
          </a:p>
          <a:p>
            <a:endParaRPr lang="en-GB" sz="1425" dirty="0">
              <a:solidFill>
                <a:srgbClr val="002060"/>
              </a:solidFill>
            </a:endParaRPr>
          </a:p>
          <a:p>
            <a:endParaRPr lang="en-US" sz="1425" dirty="0">
              <a:solidFill>
                <a:schemeClr val="bg1">
                  <a:lumMod val="50000"/>
                </a:schemeClr>
              </a:solidFill>
            </a:endParaRPr>
          </a:p>
          <a:p>
            <a:endParaRPr lang="en-GB" sz="1500" dirty="0">
              <a:solidFill>
                <a:srgbClr val="002060"/>
              </a:solidFill>
            </a:endParaRPr>
          </a:p>
          <a:p>
            <a:pPr marL="61722" indent="0">
              <a:buNone/>
              <a:defRPr/>
            </a:pPr>
            <a:endParaRPr lang="en-US" sz="1500" dirty="0">
              <a:solidFill>
                <a:srgbClr val="002060"/>
              </a:solidFill>
            </a:endParaRPr>
          </a:p>
          <a:p>
            <a:pPr marL="301752" lvl="1" indent="0">
              <a:buNone/>
            </a:pPr>
            <a:endParaRPr lang="en-GB" sz="1200" dirty="0">
              <a:solidFill>
                <a:srgbClr val="002060"/>
              </a:solidFill>
            </a:endParaRPr>
          </a:p>
          <a:p>
            <a:pPr lvl="1"/>
            <a:endParaRPr lang="en-US" sz="1575" dirty="0">
              <a:solidFill>
                <a:srgbClr val="002060"/>
              </a:solidFill>
            </a:endParaRPr>
          </a:p>
          <a:p>
            <a:endParaRPr lang="en-GB" sz="1350" dirty="0">
              <a:solidFill>
                <a:srgbClr val="002060"/>
              </a:solidFill>
            </a:endParaRPr>
          </a:p>
          <a:p>
            <a:endParaRPr lang="en-US" sz="1500" dirty="0"/>
          </a:p>
          <a:p>
            <a:endParaRPr lang="en-US" sz="1500" dirty="0"/>
          </a:p>
          <a:p>
            <a:pPr lvl="1"/>
            <a:endParaRPr lang="en-US" sz="1200" dirty="0"/>
          </a:p>
          <a:p>
            <a:endParaRPr lang="en-US" sz="1500" dirty="0"/>
          </a:p>
          <a:p>
            <a:endParaRPr lang="en-GB" sz="1800" dirty="0"/>
          </a:p>
          <a:p>
            <a:pPr lvl="0"/>
            <a:endParaRPr lang="en-GB" sz="1800" dirty="0"/>
          </a:p>
          <a:p>
            <a:pPr marL="61722" indent="0">
              <a:buNone/>
            </a:pPr>
            <a:endParaRPr lang="en-US" sz="1800" dirty="0"/>
          </a:p>
        </p:txBody>
      </p:sp>
      <p:pic>
        <p:nvPicPr>
          <p:cNvPr id="4" name="Picture 3"/>
          <p:cNvPicPr>
            <a:picLocks noChangeAspect="1"/>
          </p:cNvPicPr>
          <p:nvPr/>
        </p:nvPicPr>
        <p:blipFill>
          <a:blip r:embed="rId2"/>
          <a:stretch>
            <a:fillRect/>
          </a:stretch>
        </p:blipFill>
        <p:spPr>
          <a:xfrm>
            <a:off x="4668340" y="1650802"/>
            <a:ext cx="4018460" cy="4786031"/>
          </a:xfrm>
          <a:prstGeom prst="rect">
            <a:avLst/>
          </a:prstGeom>
        </p:spPr>
      </p:pic>
      <p:pic>
        <p:nvPicPr>
          <p:cNvPr id="5" name="Picture 4"/>
          <p:cNvPicPr>
            <a:picLocks noChangeAspect="1"/>
          </p:cNvPicPr>
          <p:nvPr/>
        </p:nvPicPr>
        <p:blipFill>
          <a:blip r:embed="rId3"/>
          <a:stretch>
            <a:fillRect/>
          </a:stretch>
        </p:blipFill>
        <p:spPr>
          <a:xfrm>
            <a:off x="311655" y="1835841"/>
            <a:ext cx="3736508" cy="2425319"/>
          </a:xfrm>
          <a:prstGeom prst="rect">
            <a:avLst/>
          </a:prstGeom>
        </p:spPr>
      </p:pic>
      <p:cxnSp>
        <p:nvCxnSpPr>
          <p:cNvPr id="8" name="Straight Arrow Connector 7"/>
          <p:cNvCxnSpPr/>
          <p:nvPr/>
        </p:nvCxnSpPr>
        <p:spPr>
          <a:xfrm>
            <a:off x="4143413" y="3650630"/>
            <a:ext cx="50153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EA25871D-9707-46F0-9693-56A3CC074945" descr="E00CF4C6-18EE-40A1-B2D1-4022C2ED723D@cer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12</a:t>
            </a:r>
          </a:p>
        </p:txBody>
      </p:sp>
      <p:sp>
        <p:nvSpPr>
          <p:cNvPr id="15" name="Title 1"/>
          <p:cNvSpPr txBox="1">
            <a:spLocks/>
          </p:cNvSpPr>
          <p:nvPr/>
        </p:nvSpPr>
        <p:spPr>
          <a:xfrm>
            <a:off x="39477" y="0"/>
            <a:ext cx="9104523" cy="52141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GB" sz="3200" b="1" dirty="0" smtClean="0">
                <a:solidFill>
                  <a:srgbClr val="01835F"/>
                </a:solidFill>
                <a:effectLst/>
                <a:latin typeface="Arial" panose="020B0604020202020204" pitchFamily="34" charset="0"/>
                <a:cs typeface="Arial" panose="020B0604020202020204" pitchFamily="34" charset="0"/>
              </a:rPr>
              <a:t>Lay-up Ply Polar Charts</a:t>
            </a:r>
            <a:endParaRPr lang="en-US" sz="3200" b="1" dirty="0">
              <a:solidFill>
                <a:srgbClr val="01835F"/>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4889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79" y="1737146"/>
            <a:ext cx="6227696" cy="4206455"/>
          </a:xfrm>
        </p:spPr>
        <p:txBody>
          <a:bodyPr>
            <a:normAutofit/>
          </a:bodyPr>
          <a:lstStyle/>
          <a:p>
            <a:pPr>
              <a:lnSpc>
                <a:spcPct val="150000"/>
              </a:lnSpc>
              <a:spcAft>
                <a:spcPts val="450"/>
              </a:spcAft>
            </a:pPr>
            <a:endParaRPr lang="en-GB" sz="1425" dirty="0">
              <a:solidFill>
                <a:srgbClr val="002060"/>
              </a:solidFill>
            </a:endParaRPr>
          </a:p>
          <a:p>
            <a:endParaRPr lang="en-GB" sz="1425" dirty="0">
              <a:solidFill>
                <a:srgbClr val="002060"/>
              </a:solidFill>
            </a:endParaRPr>
          </a:p>
          <a:p>
            <a:endParaRPr lang="en-US" sz="1425" dirty="0">
              <a:solidFill>
                <a:schemeClr val="bg1">
                  <a:lumMod val="50000"/>
                </a:schemeClr>
              </a:solidFill>
            </a:endParaRPr>
          </a:p>
          <a:p>
            <a:endParaRPr lang="en-GB" sz="1500" dirty="0">
              <a:solidFill>
                <a:srgbClr val="002060"/>
              </a:solidFill>
            </a:endParaRPr>
          </a:p>
          <a:p>
            <a:pPr marL="61722" indent="0">
              <a:buNone/>
              <a:defRPr/>
            </a:pPr>
            <a:endParaRPr lang="en-US" sz="1500" dirty="0">
              <a:solidFill>
                <a:srgbClr val="002060"/>
              </a:solidFill>
            </a:endParaRPr>
          </a:p>
          <a:p>
            <a:pPr marL="301752" lvl="1" indent="0">
              <a:buNone/>
            </a:pPr>
            <a:endParaRPr lang="en-GB" sz="1200" dirty="0">
              <a:solidFill>
                <a:srgbClr val="002060"/>
              </a:solidFill>
            </a:endParaRPr>
          </a:p>
          <a:p>
            <a:pPr lvl="1"/>
            <a:endParaRPr lang="en-US" sz="1575" dirty="0">
              <a:solidFill>
                <a:srgbClr val="002060"/>
              </a:solidFill>
            </a:endParaRPr>
          </a:p>
          <a:p>
            <a:endParaRPr lang="en-GB" sz="1350" dirty="0">
              <a:solidFill>
                <a:srgbClr val="002060"/>
              </a:solidFill>
            </a:endParaRPr>
          </a:p>
          <a:p>
            <a:endParaRPr lang="en-US" sz="1500" dirty="0"/>
          </a:p>
          <a:p>
            <a:endParaRPr lang="en-US" sz="1500" dirty="0"/>
          </a:p>
          <a:p>
            <a:pPr lvl="1"/>
            <a:endParaRPr lang="en-US" sz="1200" dirty="0"/>
          </a:p>
          <a:p>
            <a:endParaRPr lang="en-US" sz="1500" dirty="0"/>
          </a:p>
          <a:p>
            <a:endParaRPr lang="en-GB" sz="1800" dirty="0"/>
          </a:p>
          <a:p>
            <a:pPr lvl="0"/>
            <a:endParaRPr lang="en-GB" sz="1800" dirty="0"/>
          </a:p>
          <a:p>
            <a:pPr marL="61722" indent="0">
              <a:buNone/>
            </a:pPr>
            <a:endParaRPr lang="en-US" sz="1800" dirty="0"/>
          </a:p>
        </p:txBody>
      </p:sp>
      <p:sp>
        <p:nvSpPr>
          <p:cNvPr id="6" name="Slide Number Placeholder 5"/>
          <p:cNvSpPr>
            <a:spLocks noGrp="1"/>
          </p:cNvSpPr>
          <p:nvPr>
            <p:ph type="sldNum" sz="quarter" idx="12"/>
          </p:nvPr>
        </p:nvSpPr>
        <p:spPr>
          <a:xfrm>
            <a:off x="6771521" y="5447794"/>
            <a:ext cx="342900" cy="357188"/>
          </a:xfrm>
        </p:spPr>
        <p:txBody>
          <a:bodyPr/>
          <a:lstStyle/>
          <a:p>
            <a:fld id="{065808CA-B9D4-C243-A36C-A942D4F130F2}" type="slidenum">
              <a:rPr lang="en-US" smtClean="0"/>
              <a:pPr/>
              <a:t>12</a:t>
            </a:fld>
            <a:endParaRPr lang="en-US"/>
          </a:p>
        </p:txBody>
      </p:sp>
      <p:pic>
        <p:nvPicPr>
          <p:cNvPr id="2" name="Picture 1"/>
          <p:cNvPicPr>
            <a:picLocks noChangeAspect="1"/>
          </p:cNvPicPr>
          <p:nvPr/>
        </p:nvPicPr>
        <p:blipFill>
          <a:blip r:embed="rId2"/>
          <a:stretch>
            <a:fillRect/>
          </a:stretch>
        </p:blipFill>
        <p:spPr>
          <a:xfrm>
            <a:off x="685800" y="660037"/>
            <a:ext cx="6747219" cy="4138509"/>
          </a:xfrm>
          <a:prstGeom prst="rect">
            <a:avLst/>
          </a:prstGeom>
        </p:spPr>
      </p:pic>
      <p:sp>
        <p:nvSpPr>
          <p:cNvPr id="8" name="Oval 7"/>
          <p:cNvSpPr/>
          <p:nvPr/>
        </p:nvSpPr>
        <p:spPr>
          <a:xfrm>
            <a:off x="3195697" y="2468587"/>
            <a:ext cx="619005" cy="5214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9" name="Oval 8"/>
          <p:cNvSpPr/>
          <p:nvPr/>
        </p:nvSpPr>
        <p:spPr>
          <a:xfrm>
            <a:off x="3232309" y="1252859"/>
            <a:ext cx="1164786" cy="6105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10" name="Picture 9"/>
          <p:cNvPicPr>
            <a:picLocks noChangeAspect="1"/>
          </p:cNvPicPr>
          <p:nvPr/>
        </p:nvPicPr>
        <p:blipFill>
          <a:blip r:embed="rId3"/>
          <a:stretch>
            <a:fillRect/>
          </a:stretch>
        </p:blipFill>
        <p:spPr>
          <a:xfrm>
            <a:off x="5846450" y="3952214"/>
            <a:ext cx="2809888" cy="2293786"/>
          </a:xfrm>
          <a:prstGeom prst="rect">
            <a:avLst/>
          </a:prstGeom>
        </p:spPr>
      </p:pic>
      <p:sp>
        <p:nvSpPr>
          <p:cNvPr id="11" name="Oval 10"/>
          <p:cNvSpPr/>
          <p:nvPr/>
        </p:nvSpPr>
        <p:spPr>
          <a:xfrm>
            <a:off x="5674348" y="5175981"/>
            <a:ext cx="2981990" cy="6290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4" name="Rectangle 3"/>
          <p:cNvSpPr/>
          <p:nvPr/>
        </p:nvSpPr>
        <p:spPr>
          <a:xfrm>
            <a:off x="457201" y="4951022"/>
            <a:ext cx="5008196" cy="1169551"/>
          </a:xfrm>
          <a:prstGeom prst="rect">
            <a:avLst/>
          </a:prstGeom>
        </p:spPr>
        <p:txBody>
          <a:bodyPr wrap="square">
            <a:spAutoFit/>
          </a:bodyPr>
          <a:lstStyle/>
          <a:p>
            <a:pPr marL="61722"/>
            <a:r>
              <a:rPr lang="en-GB" sz="1400" dirty="0"/>
              <a:t>The code </a:t>
            </a:r>
            <a:r>
              <a:rPr lang="en-GB" sz="1400" b="1" i="1" dirty="0" err="1"/>
              <a:t>AsBoDf</a:t>
            </a:r>
            <a:r>
              <a:rPr lang="en-GB" sz="1400" dirty="0"/>
              <a:t> identifies that the in-plane stiffness matrix has a specially orthotropic form, the coupling stiffness matrix is zero, and the flexural stiffness matrix is full. Symmetric angle-ply laminates, for example, possess this kind of mechanical behaviour. </a:t>
            </a:r>
          </a:p>
        </p:txBody>
      </p:sp>
      <p:pic>
        <p:nvPicPr>
          <p:cNvPr id="16" name="EA25871D-9707-46F0-9693-56A3CC074945" descr="E00CF4C6-18EE-40A1-B2D1-4022C2ED723D@cer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4"/>
          <p:cNvSpPr txBox="1">
            <a:spLocks/>
          </p:cNvSpPr>
          <p:nvPr/>
        </p:nvSpPr>
        <p:spPr>
          <a:xfrm>
            <a:off x="7696200" y="6477000"/>
            <a:ext cx="2133600" cy="476250"/>
          </a:xfrm>
          <a:prstGeom prst="rect">
            <a:avLst/>
          </a:prstGeom>
          <a:no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smtClean="0">
                <a:solidFill>
                  <a:srgbClr val="0055A0"/>
                </a:solidFill>
                <a:latin typeface="Arial" charset="0"/>
              </a:rPr>
              <a:t>Page 13</a:t>
            </a:r>
          </a:p>
        </p:txBody>
      </p:sp>
      <p:sp>
        <p:nvSpPr>
          <p:cNvPr id="18" name="Title 1"/>
          <p:cNvSpPr txBox="1">
            <a:spLocks/>
          </p:cNvSpPr>
          <p:nvPr/>
        </p:nvSpPr>
        <p:spPr>
          <a:xfrm>
            <a:off x="39477" y="0"/>
            <a:ext cx="9104523" cy="52141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GB" sz="3200" b="1" dirty="0" smtClean="0">
                <a:solidFill>
                  <a:srgbClr val="01835F"/>
                </a:solidFill>
                <a:effectLst/>
                <a:latin typeface="Arial" panose="020B0604020202020204" pitchFamily="34" charset="0"/>
                <a:cs typeface="Arial" panose="020B0604020202020204" pitchFamily="34" charset="0"/>
              </a:rPr>
              <a:t>Lay-up Code</a:t>
            </a:r>
            <a:endParaRPr lang="en-US" sz="3200" b="1" dirty="0">
              <a:solidFill>
                <a:srgbClr val="01835F"/>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1085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7600" y="1981200"/>
            <a:ext cx="3159254" cy="4104000"/>
          </a:xfrm>
          <a:prstGeom prst="rect">
            <a:avLst/>
          </a:prstGeom>
        </p:spPr>
      </p:pic>
      <p:pic>
        <p:nvPicPr>
          <p:cNvPr id="2" name="Picture 1"/>
          <p:cNvPicPr>
            <a:picLocks noChangeAspect="1"/>
          </p:cNvPicPr>
          <p:nvPr/>
        </p:nvPicPr>
        <p:blipFill>
          <a:blip r:embed="rId3"/>
          <a:stretch>
            <a:fillRect/>
          </a:stretch>
        </p:blipFill>
        <p:spPr>
          <a:xfrm>
            <a:off x="43225" y="1990413"/>
            <a:ext cx="3341451" cy="4181787"/>
          </a:xfrm>
          <a:prstGeom prst="rect">
            <a:avLst/>
          </a:prstGeom>
        </p:spPr>
      </p:pic>
      <p:sp>
        <p:nvSpPr>
          <p:cNvPr id="3" name="Rectangle 2"/>
          <p:cNvSpPr/>
          <p:nvPr/>
        </p:nvSpPr>
        <p:spPr>
          <a:xfrm>
            <a:off x="0" y="609600"/>
            <a:ext cx="9144000" cy="1169551"/>
          </a:xfrm>
          <a:prstGeom prst="rect">
            <a:avLst/>
          </a:prstGeom>
        </p:spPr>
        <p:txBody>
          <a:bodyPr wrap="square">
            <a:spAutoFit/>
          </a:bodyPr>
          <a:lstStyle/>
          <a:p>
            <a:pPr marL="342900" indent="-342900">
              <a:spcAft>
                <a:spcPts val="1200"/>
              </a:spcAft>
              <a:buFont typeface="Arial" panose="020B0604020202020204" pitchFamily="34" charset="0"/>
              <a:buChar char="•"/>
            </a:pPr>
            <a:r>
              <a:rPr lang="en-GB" sz="2000" dirty="0" smtClean="0">
                <a:solidFill>
                  <a:srgbClr val="0055A0"/>
                </a:solidFill>
                <a:latin typeface="Arial" panose="020B0604020202020204" pitchFamily="34" charset="0"/>
                <a:cs typeface="Arial" panose="020B0604020202020204" pitchFamily="34" charset="0"/>
              </a:rPr>
              <a:t>B </a:t>
            </a:r>
            <a:r>
              <a:rPr lang="en-GB" sz="2000" dirty="0">
                <a:solidFill>
                  <a:srgbClr val="0055A0"/>
                </a:solidFill>
                <a:latin typeface="Arial" panose="020B0604020202020204" pitchFamily="34" charset="0"/>
                <a:cs typeface="Arial" panose="020B0604020202020204" pitchFamily="34" charset="0"/>
              </a:rPr>
              <a:t>matrix is zero </a:t>
            </a:r>
            <a:r>
              <a:rPr lang="en-GB" sz="2000" dirty="0" smtClean="0">
                <a:solidFill>
                  <a:srgbClr val="0055A0"/>
                </a:solidFill>
                <a:latin typeface="Arial" panose="020B0604020202020204" pitchFamily="34" charset="0"/>
                <a:cs typeface="Arial" panose="020B0604020202020204" pitchFamily="34" charset="0"/>
              </a:rPr>
              <a:t>if you </a:t>
            </a:r>
            <a:r>
              <a:rPr lang="en-GB" sz="2000" dirty="0">
                <a:solidFill>
                  <a:srgbClr val="0055A0"/>
                </a:solidFill>
                <a:latin typeface="Arial" panose="020B0604020202020204" pitchFamily="34" charset="0"/>
                <a:cs typeface="Arial" panose="020B0604020202020204" pitchFamily="34" charset="0"/>
              </a:rPr>
              <a:t>have a </a:t>
            </a:r>
            <a:r>
              <a:rPr lang="en-GB" sz="2000" b="1" dirty="0">
                <a:solidFill>
                  <a:srgbClr val="0055A0"/>
                </a:solidFill>
                <a:latin typeface="Arial" panose="020B0604020202020204" pitchFamily="34" charset="0"/>
                <a:cs typeface="Arial" panose="020B0604020202020204" pitchFamily="34" charset="0"/>
              </a:rPr>
              <a:t>symmetric laminate</a:t>
            </a:r>
            <a:r>
              <a:rPr lang="en-GB" sz="2000" dirty="0">
                <a:solidFill>
                  <a:srgbClr val="0055A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2000" dirty="0" smtClean="0">
                <a:solidFill>
                  <a:srgbClr val="0055A0"/>
                </a:solidFill>
                <a:latin typeface="Arial" panose="020B0604020202020204" pitchFamily="34" charset="0"/>
                <a:cs typeface="Arial" panose="020B0604020202020204" pitchFamily="34" charset="0"/>
              </a:rPr>
              <a:t>A16 </a:t>
            </a:r>
            <a:r>
              <a:rPr lang="en-GB" sz="2000" dirty="0">
                <a:solidFill>
                  <a:srgbClr val="0055A0"/>
                </a:solidFill>
                <a:latin typeface="Arial" panose="020B0604020202020204" pitchFamily="34" charset="0"/>
                <a:cs typeface="Arial" panose="020B0604020202020204" pitchFamily="34" charset="0"/>
              </a:rPr>
              <a:t>and A26 terms (</a:t>
            </a:r>
            <a:r>
              <a:rPr lang="en-GB" sz="2000" b="1" dirty="0">
                <a:solidFill>
                  <a:srgbClr val="0055A0"/>
                </a:solidFill>
                <a:latin typeface="Arial" panose="020B0604020202020204" pitchFamily="34" charset="0"/>
                <a:cs typeface="Arial" panose="020B0604020202020204" pitchFamily="34" charset="0"/>
              </a:rPr>
              <a:t>the in-plane normal shear coupling terms ) </a:t>
            </a:r>
            <a:r>
              <a:rPr lang="en-GB" sz="2000" dirty="0">
                <a:solidFill>
                  <a:srgbClr val="0055A0"/>
                </a:solidFill>
                <a:latin typeface="Arial" panose="020B0604020202020204" pitchFamily="34" charset="0"/>
                <a:cs typeface="Arial" panose="020B0604020202020204" pitchFamily="34" charset="0"/>
              </a:rPr>
              <a:t>are zero then you have a </a:t>
            </a:r>
            <a:r>
              <a:rPr lang="en-GB" sz="2000" b="1" dirty="0">
                <a:solidFill>
                  <a:srgbClr val="0055A0"/>
                </a:solidFill>
                <a:latin typeface="Arial" panose="020B0604020202020204" pitchFamily="34" charset="0"/>
                <a:cs typeface="Arial" panose="020B0604020202020204" pitchFamily="34" charset="0"/>
              </a:rPr>
              <a:t>balanced laminate</a:t>
            </a:r>
            <a:r>
              <a:rPr lang="en-GB" sz="2000" dirty="0">
                <a:solidFill>
                  <a:srgbClr val="0055A0"/>
                </a:solidFill>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4"/>
          <a:stretch>
            <a:fillRect/>
          </a:stretch>
        </p:blipFill>
        <p:spPr>
          <a:xfrm>
            <a:off x="7048437" y="1907533"/>
            <a:ext cx="1853232" cy="4264667"/>
          </a:xfrm>
          <a:prstGeom prst="rect">
            <a:avLst/>
          </a:prstGeom>
        </p:spPr>
      </p:pic>
      <p:pic>
        <p:nvPicPr>
          <p:cNvPr id="15" name="EA25871D-9707-46F0-9693-56A3CC074945" descr="E00CF4C6-18EE-40A1-B2D1-4022C2ED723D@cer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14</a:t>
            </a:r>
          </a:p>
        </p:txBody>
      </p:sp>
      <p:sp>
        <p:nvSpPr>
          <p:cNvPr id="17" name="Title 1"/>
          <p:cNvSpPr txBox="1">
            <a:spLocks/>
          </p:cNvSpPr>
          <p:nvPr/>
        </p:nvSpPr>
        <p:spPr>
          <a:xfrm>
            <a:off x="39477" y="0"/>
            <a:ext cx="9104523" cy="52141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GB" sz="3200" b="1" dirty="0" smtClean="0">
                <a:solidFill>
                  <a:srgbClr val="01835F"/>
                </a:solidFill>
                <a:effectLst/>
                <a:latin typeface="Arial" panose="020B0604020202020204" pitchFamily="34" charset="0"/>
                <a:cs typeface="Arial" panose="020B0604020202020204" pitchFamily="34" charset="0"/>
              </a:rPr>
              <a:t>Symmetric and Balanced Laminate</a:t>
            </a:r>
            <a:endParaRPr lang="en-US" sz="3200" b="1" dirty="0">
              <a:solidFill>
                <a:srgbClr val="01835F"/>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6517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79" y="1737146"/>
            <a:ext cx="6227696" cy="4206455"/>
          </a:xfrm>
        </p:spPr>
        <p:txBody>
          <a:bodyPr>
            <a:normAutofit/>
          </a:bodyPr>
          <a:lstStyle/>
          <a:p>
            <a:pPr>
              <a:lnSpc>
                <a:spcPct val="150000"/>
              </a:lnSpc>
              <a:spcAft>
                <a:spcPts val="450"/>
              </a:spcAft>
            </a:pPr>
            <a:endParaRPr lang="en-GB" sz="1425" dirty="0">
              <a:solidFill>
                <a:srgbClr val="002060"/>
              </a:solidFill>
            </a:endParaRPr>
          </a:p>
          <a:p>
            <a:endParaRPr lang="en-GB" sz="1425" dirty="0">
              <a:solidFill>
                <a:srgbClr val="002060"/>
              </a:solidFill>
            </a:endParaRPr>
          </a:p>
          <a:p>
            <a:endParaRPr lang="en-US" sz="1425" dirty="0">
              <a:solidFill>
                <a:schemeClr val="bg1">
                  <a:lumMod val="50000"/>
                </a:schemeClr>
              </a:solidFill>
            </a:endParaRPr>
          </a:p>
          <a:p>
            <a:endParaRPr lang="en-GB" sz="1500" dirty="0">
              <a:solidFill>
                <a:srgbClr val="002060"/>
              </a:solidFill>
            </a:endParaRPr>
          </a:p>
          <a:p>
            <a:pPr marL="61722" indent="0">
              <a:buNone/>
              <a:defRPr/>
            </a:pPr>
            <a:endParaRPr lang="en-US" sz="1500" dirty="0">
              <a:solidFill>
                <a:srgbClr val="002060"/>
              </a:solidFill>
            </a:endParaRPr>
          </a:p>
          <a:p>
            <a:pPr marL="301752" lvl="1" indent="0">
              <a:buNone/>
            </a:pPr>
            <a:endParaRPr lang="en-GB" sz="1200" dirty="0">
              <a:solidFill>
                <a:srgbClr val="002060"/>
              </a:solidFill>
            </a:endParaRPr>
          </a:p>
          <a:p>
            <a:pPr lvl="1"/>
            <a:endParaRPr lang="en-US" sz="1575" dirty="0">
              <a:solidFill>
                <a:srgbClr val="002060"/>
              </a:solidFill>
            </a:endParaRPr>
          </a:p>
          <a:p>
            <a:endParaRPr lang="en-GB" sz="1350" dirty="0">
              <a:solidFill>
                <a:srgbClr val="002060"/>
              </a:solidFill>
            </a:endParaRPr>
          </a:p>
          <a:p>
            <a:endParaRPr lang="en-US" sz="1500" dirty="0"/>
          </a:p>
          <a:p>
            <a:endParaRPr lang="en-US" sz="1500" dirty="0"/>
          </a:p>
          <a:p>
            <a:pPr lvl="1"/>
            <a:endParaRPr lang="en-US" sz="1200" dirty="0"/>
          </a:p>
          <a:p>
            <a:endParaRPr lang="en-US" sz="1500" dirty="0"/>
          </a:p>
          <a:p>
            <a:endParaRPr lang="en-GB" sz="1800" dirty="0"/>
          </a:p>
          <a:p>
            <a:pPr lvl="0"/>
            <a:endParaRPr lang="en-GB" sz="1800" dirty="0"/>
          </a:p>
          <a:p>
            <a:pPr marL="61722" indent="0">
              <a:buNone/>
            </a:pPr>
            <a:endParaRPr lang="en-US" sz="1800" dirty="0"/>
          </a:p>
        </p:txBody>
      </p:sp>
      <p:pic>
        <p:nvPicPr>
          <p:cNvPr id="4" name="Picture 3"/>
          <p:cNvPicPr>
            <a:picLocks noChangeAspect="1"/>
          </p:cNvPicPr>
          <p:nvPr/>
        </p:nvPicPr>
        <p:blipFill>
          <a:blip r:embed="rId2"/>
          <a:stretch>
            <a:fillRect/>
          </a:stretch>
        </p:blipFill>
        <p:spPr>
          <a:xfrm>
            <a:off x="156431" y="3500437"/>
            <a:ext cx="2978588" cy="2612999"/>
          </a:xfrm>
          <a:prstGeom prst="rect">
            <a:avLst/>
          </a:prstGeom>
        </p:spPr>
      </p:pic>
      <p:pic>
        <p:nvPicPr>
          <p:cNvPr id="5" name="Picture 4"/>
          <p:cNvPicPr>
            <a:picLocks noChangeAspect="1"/>
          </p:cNvPicPr>
          <p:nvPr/>
        </p:nvPicPr>
        <p:blipFill>
          <a:blip r:embed="rId3"/>
          <a:stretch>
            <a:fillRect/>
          </a:stretch>
        </p:blipFill>
        <p:spPr>
          <a:xfrm>
            <a:off x="165839" y="1402073"/>
            <a:ext cx="2887031" cy="1982313"/>
          </a:xfrm>
          <a:prstGeom prst="rect">
            <a:avLst/>
          </a:prstGeom>
        </p:spPr>
      </p:pic>
      <p:pic>
        <p:nvPicPr>
          <p:cNvPr id="9" name="Picture 8"/>
          <p:cNvPicPr>
            <a:picLocks noChangeAspect="1"/>
          </p:cNvPicPr>
          <p:nvPr/>
        </p:nvPicPr>
        <p:blipFill>
          <a:blip r:embed="rId4"/>
          <a:stretch>
            <a:fillRect/>
          </a:stretch>
        </p:blipFill>
        <p:spPr>
          <a:xfrm>
            <a:off x="6382705" y="2130604"/>
            <a:ext cx="2644016" cy="2739665"/>
          </a:xfrm>
          <a:prstGeom prst="rect">
            <a:avLst/>
          </a:prstGeom>
        </p:spPr>
      </p:pic>
      <p:pic>
        <p:nvPicPr>
          <p:cNvPr id="10" name="Picture 9"/>
          <p:cNvPicPr>
            <a:picLocks noChangeAspect="1"/>
          </p:cNvPicPr>
          <p:nvPr/>
        </p:nvPicPr>
        <p:blipFill>
          <a:blip r:embed="rId5"/>
          <a:stretch>
            <a:fillRect/>
          </a:stretch>
        </p:blipFill>
        <p:spPr>
          <a:xfrm>
            <a:off x="3476155" y="2038607"/>
            <a:ext cx="2608525" cy="3289235"/>
          </a:xfrm>
          <a:prstGeom prst="rect">
            <a:avLst/>
          </a:prstGeom>
        </p:spPr>
      </p:pic>
      <p:pic>
        <p:nvPicPr>
          <p:cNvPr id="15" name="EA25871D-9707-46F0-9693-56A3CC074945" descr="E00CF4C6-18EE-40A1-B2D1-4022C2ED723D@cer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15</a:t>
            </a:r>
          </a:p>
        </p:txBody>
      </p:sp>
      <p:sp>
        <p:nvSpPr>
          <p:cNvPr id="17" name="Title 1"/>
          <p:cNvSpPr txBox="1">
            <a:spLocks/>
          </p:cNvSpPr>
          <p:nvPr/>
        </p:nvSpPr>
        <p:spPr>
          <a:xfrm>
            <a:off x="39477" y="0"/>
            <a:ext cx="9104523" cy="52141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GB" sz="3200" b="1" dirty="0" smtClean="0">
                <a:solidFill>
                  <a:srgbClr val="01835F"/>
                </a:solidFill>
                <a:effectLst/>
                <a:latin typeface="Arial" panose="020B0604020202020204" pitchFamily="34" charset="0"/>
                <a:cs typeface="Arial" panose="020B0604020202020204" pitchFamily="34" charset="0"/>
              </a:rPr>
              <a:t>Laminate Strength</a:t>
            </a:r>
            <a:endParaRPr lang="en-US" sz="3200" b="1" dirty="0">
              <a:solidFill>
                <a:srgbClr val="01835F"/>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4332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663" y="1674375"/>
            <a:ext cx="3609214" cy="3295196"/>
          </a:xfrm>
          <a:prstGeom prst="rect">
            <a:avLst/>
          </a:prstGeom>
        </p:spPr>
      </p:pic>
      <p:pic>
        <p:nvPicPr>
          <p:cNvPr id="3" name="Picture 2"/>
          <p:cNvPicPr>
            <a:picLocks noChangeAspect="1"/>
          </p:cNvPicPr>
          <p:nvPr/>
        </p:nvPicPr>
        <p:blipFill>
          <a:blip r:embed="rId3"/>
          <a:stretch>
            <a:fillRect/>
          </a:stretch>
        </p:blipFill>
        <p:spPr>
          <a:xfrm>
            <a:off x="3905380" y="1674375"/>
            <a:ext cx="1868039" cy="2269357"/>
          </a:xfrm>
          <a:prstGeom prst="rect">
            <a:avLst/>
          </a:prstGeom>
        </p:spPr>
      </p:pic>
      <p:pic>
        <p:nvPicPr>
          <p:cNvPr id="4" name="Picture 3"/>
          <p:cNvPicPr>
            <a:picLocks noChangeAspect="1"/>
          </p:cNvPicPr>
          <p:nvPr/>
        </p:nvPicPr>
        <p:blipFill>
          <a:blip r:embed="rId4"/>
          <a:stretch>
            <a:fillRect/>
          </a:stretch>
        </p:blipFill>
        <p:spPr>
          <a:xfrm>
            <a:off x="5897923" y="1674375"/>
            <a:ext cx="3141272" cy="3676880"/>
          </a:xfrm>
          <a:prstGeom prst="rect">
            <a:avLst/>
          </a:prstGeom>
        </p:spPr>
      </p:pic>
      <p:pic>
        <p:nvPicPr>
          <p:cNvPr id="12" name="EA25871D-9707-46F0-9693-56A3CC074945" descr="E00CF4C6-18EE-40A1-B2D1-4022C2ED723D@cer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16</a:t>
            </a:r>
          </a:p>
        </p:txBody>
      </p:sp>
      <p:sp>
        <p:nvSpPr>
          <p:cNvPr id="14" name="Title 1"/>
          <p:cNvSpPr txBox="1">
            <a:spLocks/>
          </p:cNvSpPr>
          <p:nvPr/>
        </p:nvSpPr>
        <p:spPr>
          <a:xfrm>
            <a:off x="39477" y="0"/>
            <a:ext cx="9104523" cy="52141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GB" sz="3200" b="1" dirty="0" smtClean="0">
                <a:solidFill>
                  <a:srgbClr val="01835F"/>
                </a:solidFill>
                <a:effectLst/>
                <a:latin typeface="Arial" panose="020B0604020202020204" pitchFamily="34" charset="0"/>
                <a:cs typeface="Arial" panose="020B0604020202020204" pitchFamily="34" charset="0"/>
              </a:rPr>
              <a:t>Analysis of Theta Laminates</a:t>
            </a:r>
            <a:endParaRPr lang="en-US" sz="3200" b="1" dirty="0">
              <a:solidFill>
                <a:srgbClr val="01835F"/>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98173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59836" y="2238093"/>
            <a:ext cx="3281735" cy="2424511"/>
          </a:xfrm>
          <a:prstGeom prst="rect">
            <a:avLst/>
          </a:prstGeom>
        </p:spPr>
      </p:pic>
      <p:pic>
        <p:nvPicPr>
          <p:cNvPr id="3" name="Picture 2"/>
          <p:cNvPicPr>
            <a:picLocks noChangeAspect="1"/>
          </p:cNvPicPr>
          <p:nvPr/>
        </p:nvPicPr>
        <p:blipFill>
          <a:blip r:embed="rId3"/>
          <a:stretch>
            <a:fillRect/>
          </a:stretch>
        </p:blipFill>
        <p:spPr>
          <a:xfrm>
            <a:off x="3184725" y="3864730"/>
            <a:ext cx="2176224" cy="2006386"/>
          </a:xfrm>
          <a:prstGeom prst="rect">
            <a:avLst/>
          </a:prstGeom>
        </p:spPr>
      </p:pic>
      <p:pic>
        <p:nvPicPr>
          <p:cNvPr id="4" name="Picture 3"/>
          <p:cNvPicPr>
            <a:picLocks noChangeAspect="1"/>
          </p:cNvPicPr>
          <p:nvPr/>
        </p:nvPicPr>
        <p:blipFill>
          <a:blip r:embed="rId4"/>
          <a:stretch>
            <a:fillRect/>
          </a:stretch>
        </p:blipFill>
        <p:spPr>
          <a:xfrm>
            <a:off x="3691976" y="1645620"/>
            <a:ext cx="1775202" cy="1971557"/>
          </a:xfrm>
          <a:prstGeom prst="rect">
            <a:avLst/>
          </a:prstGeom>
        </p:spPr>
      </p:pic>
      <p:pic>
        <p:nvPicPr>
          <p:cNvPr id="5" name="Picture 4"/>
          <p:cNvPicPr>
            <a:picLocks noChangeAspect="1"/>
          </p:cNvPicPr>
          <p:nvPr/>
        </p:nvPicPr>
        <p:blipFill>
          <a:blip r:embed="rId5"/>
          <a:stretch>
            <a:fillRect/>
          </a:stretch>
        </p:blipFill>
        <p:spPr>
          <a:xfrm>
            <a:off x="271171" y="1259918"/>
            <a:ext cx="3269177" cy="2563209"/>
          </a:xfrm>
          <a:prstGeom prst="rect">
            <a:avLst/>
          </a:prstGeom>
        </p:spPr>
      </p:pic>
      <p:pic>
        <p:nvPicPr>
          <p:cNvPr id="8" name="Picture 7"/>
          <p:cNvPicPr>
            <a:picLocks noChangeAspect="1"/>
          </p:cNvPicPr>
          <p:nvPr/>
        </p:nvPicPr>
        <p:blipFill>
          <a:blip r:embed="rId6"/>
          <a:stretch>
            <a:fillRect/>
          </a:stretch>
        </p:blipFill>
        <p:spPr>
          <a:xfrm>
            <a:off x="6052326" y="4829656"/>
            <a:ext cx="2101369" cy="911828"/>
          </a:xfrm>
          <a:prstGeom prst="rect">
            <a:avLst/>
          </a:prstGeom>
        </p:spPr>
      </p:pic>
      <p:pic>
        <p:nvPicPr>
          <p:cNvPr id="9" name="Picture 8"/>
          <p:cNvPicPr>
            <a:picLocks noChangeAspect="1"/>
          </p:cNvPicPr>
          <p:nvPr/>
        </p:nvPicPr>
        <p:blipFill>
          <a:blip r:embed="rId7"/>
          <a:stretch>
            <a:fillRect/>
          </a:stretch>
        </p:blipFill>
        <p:spPr>
          <a:xfrm>
            <a:off x="1653417" y="3875898"/>
            <a:ext cx="1230028" cy="2124852"/>
          </a:xfrm>
          <a:prstGeom prst="rect">
            <a:avLst/>
          </a:prstGeom>
        </p:spPr>
      </p:pic>
      <p:pic>
        <p:nvPicPr>
          <p:cNvPr id="15" name="EA25871D-9707-46F0-9693-56A3CC074945" descr="E00CF4C6-18EE-40A1-B2D1-4022C2ED723D@cer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17</a:t>
            </a:r>
          </a:p>
        </p:txBody>
      </p:sp>
      <p:sp>
        <p:nvSpPr>
          <p:cNvPr id="17" name="Title 1"/>
          <p:cNvSpPr txBox="1">
            <a:spLocks/>
          </p:cNvSpPr>
          <p:nvPr/>
        </p:nvSpPr>
        <p:spPr>
          <a:xfrm>
            <a:off x="39477" y="0"/>
            <a:ext cx="9104523" cy="52141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GB" sz="3200" b="1" dirty="0" smtClean="0">
                <a:solidFill>
                  <a:srgbClr val="01835F"/>
                </a:solidFill>
                <a:effectLst/>
                <a:latin typeface="Arial" panose="020B0604020202020204" pitchFamily="34" charset="0"/>
                <a:cs typeface="Arial" panose="020B0604020202020204" pitchFamily="34" charset="0"/>
              </a:rPr>
              <a:t>Quasi-Isotropic Laminate Analysis Example</a:t>
            </a:r>
            <a:endParaRPr lang="en-US" sz="3200" b="1" dirty="0">
              <a:solidFill>
                <a:srgbClr val="01835F"/>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5558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1029129"/>
            <a:ext cx="5928423" cy="4648200"/>
          </a:xfrm>
          <a:prstGeom prst="rect">
            <a:avLst/>
          </a:prstGeom>
        </p:spPr>
      </p:pic>
      <p:pic>
        <p:nvPicPr>
          <p:cNvPr id="15" name="EA25871D-9707-46F0-9693-56A3CC074945" descr="E00CF4C6-18EE-40A1-B2D1-4022C2ED723D@cer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17</a:t>
            </a:r>
          </a:p>
        </p:txBody>
      </p:sp>
      <p:sp>
        <p:nvSpPr>
          <p:cNvPr id="17" name="Title 1"/>
          <p:cNvSpPr txBox="1">
            <a:spLocks/>
          </p:cNvSpPr>
          <p:nvPr/>
        </p:nvSpPr>
        <p:spPr>
          <a:xfrm>
            <a:off x="39477" y="0"/>
            <a:ext cx="9104523" cy="52141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GB" sz="3200" b="1" dirty="0" smtClean="0">
                <a:solidFill>
                  <a:srgbClr val="01835F"/>
                </a:solidFill>
                <a:effectLst/>
                <a:latin typeface="Arial" panose="020B0604020202020204" pitchFamily="34" charset="0"/>
                <a:cs typeface="Arial" panose="020B0604020202020204" pitchFamily="34" charset="0"/>
              </a:rPr>
              <a:t>Other Analysis Possible</a:t>
            </a:r>
            <a:endParaRPr lang="en-US" sz="3200" b="1" dirty="0">
              <a:solidFill>
                <a:srgbClr val="01835F"/>
              </a:solidFill>
              <a:effectLst/>
              <a:latin typeface="Arial" panose="020B0604020202020204" pitchFamily="34" charset="0"/>
              <a:ea typeface="+mn-ea"/>
              <a:cs typeface="Arial" panose="020B0604020202020204" pitchFamily="34" charset="0"/>
            </a:endParaRPr>
          </a:p>
        </p:txBody>
      </p:sp>
      <p:sp>
        <p:nvSpPr>
          <p:cNvPr id="11" name="Oval 10"/>
          <p:cNvSpPr/>
          <p:nvPr/>
        </p:nvSpPr>
        <p:spPr>
          <a:xfrm>
            <a:off x="381000" y="1600200"/>
            <a:ext cx="1164786"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2" name="Oval 11"/>
          <p:cNvSpPr/>
          <p:nvPr/>
        </p:nvSpPr>
        <p:spPr>
          <a:xfrm>
            <a:off x="381000" y="2946400"/>
            <a:ext cx="1164786" cy="162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6" name="Rectangle 5"/>
          <p:cNvSpPr/>
          <p:nvPr/>
        </p:nvSpPr>
        <p:spPr>
          <a:xfrm>
            <a:off x="6807200" y="2391752"/>
            <a:ext cx="2069797" cy="646331"/>
          </a:xfrm>
          <a:prstGeom prst="rect">
            <a:avLst/>
          </a:prstGeom>
          <a:ln w="19050">
            <a:solidFill>
              <a:srgbClr val="FF0000"/>
            </a:solidFill>
          </a:ln>
        </p:spPr>
        <p:txBody>
          <a:bodyPr wrap="none">
            <a:spAutoFit/>
          </a:bodyPr>
          <a:lstStyle/>
          <a:p>
            <a:r>
              <a:rPr lang="en-GB" dirty="0" smtClean="0">
                <a:solidFill>
                  <a:srgbClr val="01835F"/>
                </a:solidFill>
                <a:latin typeface="Arial" panose="020B0604020202020204" pitchFamily="34" charset="0"/>
                <a:cs typeface="Arial" panose="020B0604020202020204" pitchFamily="34" charset="0"/>
              </a:rPr>
              <a:t>information briefly </a:t>
            </a:r>
          </a:p>
          <a:p>
            <a:r>
              <a:rPr lang="en-GB" dirty="0" smtClean="0">
                <a:solidFill>
                  <a:srgbClr val="01835F"/>
                </a:solidFill>
                <a:latin typeface="Arial" panose="020B0604020202020204" pitchFamily="34" charset="0"/>
                <a:cs typeface="Arial" panose="020B0604020202020204" pitchFamily="34" charset="0"/>
              </a:rPr>
              <a:t>provided today</a:t>
            </a:r>
            <a:endParaRPr lang="en-GB" dirty="0"/>
          </a:p>
        </p:txBody>
      </p:sp>
      <p:sp>
        <p:nvSpPr>
          <p:cNvPr id="14" name="Rectangle 13"/>
          <p:cNvSpPr/>
          <p:nvPr/>
        </p:nvSpPr>
        <p:spPr>
          <a:xfrm>
            <a:off x="1447800" y="4461134"/>
            <a:ext cx="5814412" cy="646331"/>
          </a:xfrm>
          <a:prstGeom prst="rect">
            <a:avLst/>
          </a:prstGeom>
          <a:ln w="19050">
            <a:solidFill>
              <a:srgbClr val="FF0000"/>
            </a:solidFill>
          </a:ln>
        </p:spPr>
        <p:txBody>
          <a:bodyPr wrap="none">
            <a:spAutoFit/>
          </a:bodyPr>
          <a:lstStyle/>
          <a:p>
            <a:r>
              <a:rPr lang="en-GB" dirty="0" smtClean="0">
                <a:solidFill>
                  <a:srgbClr val="01835F"/>
                </a:solidFill>
                <a:latin typeface="Arial" panose="020B0604020202020204" pitchFamily="34" charset="0"/>
                <a:cs typeface="Arial" panose="020B0604020202020204" pitchFamily="34" charset="0"/>
              </a:rPr>
              <a:t>Beam and shell analysis, bonded joint riveted joint and </a:t>
            </a:r>
          </a:p>
          <a:p>
            <a:r>
              <a:rPr lang="en-GB" dirty="0">
                <a:solidFill>
                  <a:srgbClr val="01835F"/>
                </a:solidFill>
                <a:latin typeface="Arial" panose="020B0604020202020204" pitchFamily="34" charset="0"/>
                <a:cs typeface="Arial" panose="020B0604020202020204" pitchFamily="34" charset="0"/>
              </a:rPr>
              <a:t>c</a:t>
            </a:r>
            <a:r>
              <a:rPr lang="en-GB" dirty="0" smtClean="0">
                <a:solidFill>
                  <a:srgbClr val="01835F"/>
                </a:solidFill>
                <a:latin typeface="Arial" panose="020B0604020202020204" pitchFamily="34" charset="0"/>
                <a:cs typeface="Arial" panose="020B0604020202020204" pitchFamily="34" charset="0"/>
              </a:rPr>
              <a:t>ylindrical or conical shells </a:t>
            </a:r>
            <a:endParaRPr lang="en-GB" dirty="0"/>
          </a:p>
        </p:txBody>
      </p:sp>
      <p:cxnSp>
        <p:nvCxnSpPr>
          <p:cNvPr id="18" name="Straight Arrow Connector 17"/>
          <p:cNvCxnSpPr/>
          <p:nvPr/>
        </p:nvCxnSpPr>
        <p:spPr>
          <a:xfrm flipH="1" flipV="1">
            <a:off x="1676400" y="3581400"/>
            <a:ext cx="1017478" cy="8797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1547966" y="2571669"/>
            <a:ext cx="5233834" cy="191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139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083" y="1520705"/>
            <a:ext cx="5084819" cy="2619143"/>
          </a:xfrm>
          <a:prstGeom prst="rect">
            <a:avLst/>
          </a:prstGeom>
        </p:spPr>
      </p:pic>
      <p:pic>
        <p:nvPicPr>
          <p:cNvPr id="9" name="Picture 8"/>
          <p:cNvPicPr>
            <a:picLocks noChangeAspect="1"/>
          </p:cNvPicPr>
          <p:nvPr/>
        </p:nvPicPr>
        <p:blipFill>
          <a:blip r:embed="rId3"/>
          <a:stretch>
            <a:fillRect/>
          </a:stretch>
        </p:blipFill>
        <p:spPr>
          <a:xfrm>
            <a:off x="3846186" y="3191560"/>
            <a:ext cx="3190280" cy="2706797"/>
          </a:xfrm>
          <a:prstGeom prst="rect">
            <a:avLst/>
          </a:prstGeom>
        </p:spPr>
      </p:pic>
      <p:sp>
        <p:nvSpPr>
          <p:cNvPr id="13" name="TextBox 12"/>
          <p:cNvSpPr txBox="1"/>
          <p:nvPr/>
        </p:nvSpPr>
        <p:spPr>
          <a:xfrm>
            <a:off x="7212599" y="857251"/>
            <a:ext cx="1753874" cy="5262979"/>
          </a:xfrm>
          <a:prstGeom prst="rect">
            <a:avLst/>
          </a:prstGeom>
          <a:noFill/>
        </p:spPr>
        <p:txBody>
          <a:bodyPr wrap="square" rtlCol="0">
            <a:spAutoFit/>
          </a:bodyPr>
          <a:lstStyle/>
          <a:p>
            <a:r>
              <a:rPr lang="en-GB" sz="600" dirty="0"/>
              <a:t>! ANSYS export file</a:t>
            </a:r>
          </a:p>
          <a:p>
            <a:r>
              <a:rPr lang="en-GB" sz="600" dirty="0"/>
              <a:t>….</a:t>
            </a:r>
          </a:p>
          <a:p>
            <a:r>
              <a:rPr lang="en-GB" sz="600" dirty="0"/>
              <a:t>! Lay-up :         (0a/+45a/-45a/90a)SO</a:t>
            </a:r>
          </a:p>
          <a:p>
            <a:r>
              <a:rPr lang="en-GB" sz="600" dirty="0"/>
              <a:t>!</a:t>
            </a:r>
          </a:p>
          <a:p>
            <a:r>
              <a:rPr lang="en-GB" sz="600" dirty="0"/>
              <a:t>! Ply a            T300;Epoxy;UD-.200/210/60</a:t>
            </a:r>
          </a:p>
          <a:p>
            <a:r>
              <a:rPr lang="en-GB" sz="600" dirty="0"/>
              <a:t>!                  Fri Jan 08 11:06:32 2010</a:t>
            </a:r>
          </a:p>
          <a:p>
            <a:r>
              <a:rPr lang="en-GB" sz="600" dirty="0"/>
              <a:t>!</a:t>
            </a:r>
          </a:p>
          <a:p>
            <a:r>
              <a:rPr lang="en-GB" sz="600" dirty="0"/>
              <a:t>! ----------</a:t>
            </a:r>
          </a:p>
          <a:p>
            <a:r>
              <a:rPr lang="en-GB" sz="600" dirty="0"/>
              <a:t>! Laminate : my-laminate</a:t>
            </a:r>
          </a:p>
          <a:p>
            <a:r>
              <a:rPr lang="en-GB" sz="600" dirty="0"/>
              <a:t>!</a:t>
            </a:r>
          </a:p>
          <a:p>
            <a:r>
              <a:rPr lang="en-GB" sz="600" dirty="0"/>
              <a:t>et,     1,     181</a:t>
            </a:r>
          </a:p>
          <a:p>
            <a:r>
              <a:rPr lang="en-GB" sz="600" dirty="0"/>
              <a:t>!</a:t>
            </a:r>
          </a:p>
          <a:p>
            <a:r>
              <a:rPr lang="en-GB" sz="600" dirty="0" err="1"/>
              <a:t>keyopt</a:t>
            </a:r>
            <a:r>
              <a:rPr lang="en-GB" sz="600" dirty="0"/>
              <a:t>, 1,     1,     0</a:t>
            </a:r>
          </a:p>
          <a:p>
            <a:r>
              <a:rPr lang="en-GB" sz="600" dirty="0"/>
              <a:t>…</a:t>
            </a:r>
          </a:p>
          <a:p>
            <a:r>
              <a:rPr lang="en-GB" sz="600" dirty="0"/>
              <a:t>!</a:t>
            </a:r>
          </a:p>
          <a:p>
            <a:r>
              <a:rPr lang="en-GB" sz="600" dirty="0"/>
              <a:t>! Ply : T300;Epoxy;UD-.200/210/60</a:t>
            </a:r>
          </a:p>
          <a:p>
            <a:r>
              <a:rPr lang="en-GB" sz="600" dirty="0"/>
              <a:t>mpdele,all,1</a:t>
            </a:r>
          </a:p>
          <a:p>
            <a:r>
              <a:rPr lang="en-GB" sz="600" dirty="0" err="1"/>
              <a:t>mp</a:t>
            </a:r>
            <a:r>
              <a:rPr lang="en-GB" sz="600" dirty="0"/>
              <a:t>,     ex,    1,        1.25e+011</a:t>
            </a:r>
          </a:p>
          <a:p>
            <a:r>
              <a:rPr lang="en-GB" sz="600" dirty="0" err="1"/>
              <a:t>mp</a:t>
            </a:r>
            <a:r>
              <a:rPr lang="en-GB" sz="600" dirty="0"/>
              <a:t>,     </a:t>
            </a:r>
            <a:r>
              <a:rPr lang="en-GB" sz="600" dirty="0" err="1"/>
              <a:t>ey</a:t>
            </a:r>
            <a:r>
              <a:rPr lang="en-GB" sz="600" dirty="0"/>
              <a:t>,    1,       8000000000</a:t>
            </a:r>
          </a:p>
          <a:p>
            <a:r>
              <a:rPr lang="en-GB" sz="600" dirty="0" err="1"/>
              <a:t>mp</a:t>
            </a:r>
            <a:r>
              <a:rPr lang="en-GB" sz="600" dirty="0"/>
              <a:t>,     </a:t>
            </a:r>
            <a:r>
              <a:rPr lang="en-GB" sz="600" dirty="0" err="1"/>
              <a:t>ez</a:t>
            </a:r>
            <a:r>
              <a:rPr lang="en-GB" sz="600" dirty="0"/>
              <a:t>,    1,       8000000000</a:t>
            </a:r>
          </a:p>
          <a:p>
            <a:r>
              <a:rPr lang="en-GB" sz="600" dirty="0" err="1"/>
              <a:t>mp</a:t>
            </a:r>
            <a:r>
              <a:rPr lang="en-GB" sz="600" dirty="0"/>
              <a:t>,     </a:t>
            </a:r>
            <a:r>
              <a:rPr lang="en-GB" sz="600" dirty="0" err="1"/>
              <a:t>gxy</a:t>
            </a:r>
            <a:r>
              <a:rPr lang="en-GB" sz="600" dirty="0"/>
              <a:t>,   1,       5000000000</a:t>
            </a:r>
          </a:p>
          <a:p>
            <a:r>
              <a:rPr lang="en-GB" sz="600" dirty="0" err="1"/>
              <a:t>mp</a:t>
            </a:r>
            <a:r>
              <a:rPr lang="en-GB" sz="600" dirty="0"/>
              <a:t>,     </a:t>
            </a:r>
            <a:r>
              <a:rPr lang="en-GB" sz="600" dirty="0" err="1"/>
              <a:t>gyz</a:t>
            </a:r>
            <a:r>
              <a:rPr lang="en-GB" sz="600" dirty="0"/>
              <a:t>,   1,       3076923077</a:t>
            </a:r>
          </a:p>
          <a:p>
            <a:r>
              <a:rPr lang="en-GB" sz="600" dirty="0" err="1"/>
              <a:t>mp</a:t>
            </a:r>
            <a:r>
              <a:rPr lang="en-GB" sz="600" dirty="0"/>
              <a:t>,     </a:t>
            </a:r>
            <a:r>
              <a:rPr lang="en-GB" sz="600" dirty="0" err="1"/>
              <a:t>gxz</a:t>
            </a:r>
            <a:r>
              <a:rPr lang="en-GB" sz="600" dirty="0"/>
              <a:t>,   1,       5000000000</a:t>
            </a:r>
          </a:p>
          <a:p>
            <a:r>
              <a:rPr lang="en-GB" sz="600" dirty="0" err="1"/>
              <a:t>mp</a:t>
            </a:r>
            <a:r>
              <a:rPr lang="en-GB" sz="600" dirty="0"/>
              <a:t>,     </a:t>
            </a:r>
            <a:r>
              <a:rPr lang="en-GB" sz="600" dirty="0" err="1"/>
              <a:t>prxy</a:t>
            </a:r>
            <a:r>
              <a:rPr lang="en-GB" sz="600" dirty="0"/>
              <a:t>,  1,              0.3</a:t>
            </a:r>
          </a:p>
          <a:p>
            <a:r>
              <a:rPr lang="en-GB" sz="600" dirty="0" err="1"/>
              <a:t>mp</a:t>
            </a:r>
            <a:r>
              <a:rPr lang="en-GB" sz="600" dirty="0"/>
              <a:t>,     </a:t>
            </a:r>
            <a:r>
              <a:rPr lang="en-GB" sz="600" dirty="0" err="1"/>
              <a:t>pryz</a:t>
            </a:r>
            <a:r>
              <a:rPr lang="en-GB" sz="600" dirty="0"/>
              <a:t>,  1,              0.3</a:t>
            </a:r>
          </a:p>
          <a:p>
            <a:r>
              <a:rPr lang="en-GB" sz="600" dirty="0" err="1"/>
              <a:t>mp</a:t>
            </a:r>
            <a:r>
              <a:rPr lang="en-GB" sz="600" dirty="0"/>
              <a:t>,     </a:t>
            </a:r>
            <a:r>
              <a:rPr lang="en-GB" sz="600" dirty="0" err="1"/>
              <a:t>prxz</a:t>
            </a:r>
            <a:r>
              <a:rPr lang="en-GB" sz="600" dirty="0"/>
              <a:t>,  1,              0.3</a:t>
            </a:r>
          </a:p>
          <a:p>
            <a:r>
              <a:rPr lang="en-GB" sz="600" dirty="0" err="1"/>
              <a:t>mp</a:t>
            </a:r>
            <a:r>
              <a:rPr lang="en-GB" sz="600" dirty="0"/>
              <a:t>,     </a:t>
            </a:r>
            <a:r>
              <a:rPr lang="en-GB" sz="600" dirty="0" err="1"/>
              <a:t>alpx</a:t>
            </a:r>
            <a:r>
              <a:rPr lang="en-GB" sz="600" dirty="0"/>
              <a:t>,  1,        -4.5e-007</a:t>
            </a:r>
          </a:p>
          <a:p>
            <a:r>
              <a:rPr lang="en-GB" sz="600" dirty="0" err="1"/>
              <a:t>mp</a:t>
            </a:r>
            <a:r>
              <a:rPr lang="en-GB" sz="600" dirty="0"/>
              <a:t>,     </a:t>
            </a:r>
            <a:r>
              <a:rPr lang="en-GB" sz="600" dirty="0" err="1"/>
              <a:t>alpy</a:t>
            </a:r>
            <a:r>
              <a:rPr lang="en-GB" sz="600" dirty="0"/>
              <a:t>,  1,           3e-005</a:t>
            </a:r>
          </a:p>
          <a:p>
            <a:r>
              <a:rPr lang="en-GB" sz="600" dirty="0" err="1"/>
              <a:t>mp</a:t>
            </a:r>
            <a:r>
              <a:rPr lang="en-GB" sz="600" dirty="0"/>
              <a:t>,     </a:t>
            </a:r>
            <a:r>
              <a:rPr lang="en-GB" sz="600" dirty="0" err="1"/>
              <a:t>alpz</a:t>
            </a:r>
            <a:r>
              <a:rPr lang="en-GB" sz="600" dirty="0"/>
              <a:t>,  1,           3e-005</a:t>
            </a:r>
          </a:p>
          <a:p>
            <a:r>
              <a:rPr lang="en-GB" sz="600" dirty="0" err="1"/>
              <a:t>mp</a:t>
            </a:r>
            <a:r>
              <a:rPr lang="en-GB" sz="600" dirty="0"/>
              <a:t>,     dens,  1,             1550</a:t>
            </a:r>
          </a:p>
          <a:p>
            <a:r>
              <a:rPr lang="en-GB" sz="600" dirty="0"/>
              <a:t>!</a:t>
            </a:r>
          </a:p>
          <a:p>
            <a:r>
              <a:rPr lang="en-GB" sz="600" dirty="0"/>
              <a:t>! Failure strains and stresses (first failure)</a:t>
            </a:r>
          </a:p>
          <a:p>
            <a:r>
              <a:rPr lang="en-GB" sz="600" dirty="0"/>
              <a:t>fcdele,1</a:t>
            </a:r>
          </a:p>
          <a:p>
            <a:r>
              <a:rPr lang="en-GB" sz="600" dirty="0"/>
              <a:t>fc,     1,     </a:t>
            </a:r>
            <a:r>
              <a:rPr lang="en-GB" sz="600" dirty="0" err="1"/>
              <a:t>epel</a:t>
            </a:r>
            <a:r>
              <a:rPr lang="en-GB" sz="600" dirty="0"/>
              <a:t>,  </a:t>
            </a:r>
            <a:r>
              <a:rPr lang="en-GB" sz="600" dirty="0" err="1"/>
              <a:t>xten</a:t>
            </a:r>
            <a:r>
              <a:rPr lang="en-GB" sz="600" dirty="0"/>
              <a:t>,         0.0128</a:t>
            </a:r>
          </a:p>
          <a:p>
            <a:r>
              <a:rPr lang="en-GB" sz="600" dirty="0"/>
              <a:t>fc,     1,     </a:t>
            </a:r>
            <a:r>
              <a:rPr lang="en-GB" sz="600" dirty="0" err="1"/>
              <a:t>epel</a:t>
            </a:r>
            <a:r>
              <a:rPr lang="en-GB" sz="600" dirty="0"/>
              <a:t>,  </a:t>
            </a:r>
            <a:r>
              <a:rPr lang="en-GB" sz="600" dirty="0" err="1"/>
              <a:t>xcmp</a:t>
            </a:r>
            <a:r>
              <a:rPr lang="en-GB" sz="600" dirty="0"/>
              <a:t>,         -0.008</a:t>
            </a:r>
          </a:p>
          <a:p>
            <a:r>
              <a:rPr lang="en-GB" sz="600" dirty="0"/>
              <a:t>fc,     1,     </a:t>
            </a:r>
            <a:r>
              <a:rPr lang="en-GB" sz="600" dirty="0" err="1"/>
              <a:t>epel</a:t>
            </a:r>
            <a:r>
              <a:rPr lang="en-GB" sz="600" dirty="0"/>
              <a:t>,  </a:t>
            </a:r>
            <a:r>
              <a:rPr lang="en-GB" sz="600" dirty="0" err="1"/>
              <a:t>yten</a:t>
            </a:r>
            <a:r>
              <a:rPr lang="en-GB" sz="600" dirty="0"/>
              <a:t>,          0.005</a:t>
            </a:r>
          </a:p>
          <a:p>
            <a:r>
              <a:rPr lang="en-GB" sz="600" dirty="0"/>
              <a:t>fc,     1,     </a:t>
            </a:r>
            <a:r>
              <a:rPr lang="en-GB" sz="600" dirty="0" err="1"/>
              <a:t>epel</a:t>
            </a:r>
            <a:r>
              <a:rPr lang="en-GB" sz="600" dirty="0"/>
              <a:t>,  </a:t>
            </a:r>
            <a:r>
              <a:rPr lang="en-GB" sz="600" dirty="0" err="1"/>
              <a:t>ycmp</a:t>
            </a:r>
            <a:r>
              <a:rPr lang="en-GB" sz="600" dirty="0"/>
              <a:t>,        -0.0275</a:t>
            </a:r>
          </a:p>
          <a:p>
            <a:r>
              <a:rPr lang="en-GB" sz="600" dirty="0"/>
              <a:t>fc,     1,     </a:t>
            </a:r>
            <a:r>
              <a:rPr lang="en-GB" sz="600" dirty="0" err="1"/>
              <a:t>epel</a:t>
            </a:r>
            <a:r>
              <a:rPr lang="en-GB" sz="600" dirty="0"/>
              <a:t>,  </a:t>
            </a:r>
            <a:r>
              <a:rPr lang="en-GB" sz="600" dirty="0" err="1"/>
              <a:t>zten</a:t>
            </a:r>
            <a:r>
              <a:rPr lang="en-GB" sz="600" dirty="0"/>
              <a:t>,          0.005</a:t>
            </a:r>
          </a:p>
          <a:p>
            <a:r>
              <a:rPr lang="en-GB" sz="600" dirty="0"/>
              <a:t>fc,     1,     </a:t>
            </a:r>
            <a:r>
              <a:rPr lang="en-GB" sz="600" dirty="0" err="1"/>
              <a:t>epel</a:t>
            </a:r>
            <a:r>
              <a:rPr lang="en-GB" sz="600" dirty="0"/>
              <a:t>,  </a:t>
            </a:r>
            <a:r>
              <a:rPr lang="en-GB" sz="600" dirty="0" err="1"/>
              <a:t>zcmp</a:t>
            </a:r>
            <a:r>
              <a:rPr lang="en-GB" sz="600" dirty="0"/>
              <a:t>,        -0.0275</a:t>
            </a:r>
          </a:p>
          <a:p>
            <a:r>
              <a:rPr lang="en-GB" sz="600" dirty="0"/>
              <a:t>fc,     1,     </a:t>
            </a:r>
            <a:r>
              <a:rPr lang="en-GB" sz="600" dirty="0" err="1"/>
              <a:t>epel</a:t>
            </a:r>
            <a:r>
              <a:rPr lang="en-GB" sz="600" dirty="0"/>
              <a:t>,  </a:t>
            </a:r>
            <a:r>
              <a:rPr lang="en-GB" sz="600" dirty="0" err="1"/>
              <a:t>xy</a:t>
            </a:r>
            <a:r>
              <a:rPr lang="en-GB" sz="600" dirty="0"/>
              <a:t>,            0.016</a:t>
            </a:r>
          </a:p>
          <a:p>
            <a:r>
              <a:rPr lang="en-GB" sz="600" dirty="0"/>
              <a:t>….</a:t>
            </a:r>
          </a:p>
          <a:p>
            <a:r>
              <a:rPr lang="en-GB" sz="600" dirty="0"/>
              <a:t>!</a:t>
            </a:r>
          </a:p>
          <a:p>
            <a:r>
              <a:rPr lang="en-GB" sz="600" dirty="0"/>
              <a:t>sdele,1</a:t>
            </a:r>
          </a:p>
          <a:p>
            <a:r>
              <a:rPr lang="en-GB" sz="600" dirty="0" err="1"/>
              <a:t>sectype</a:t>
            </a:r>
            <a:r>
              <a:rPr lang="en-GB" sz="600" dirty="0"/>
              <a:t>,           1,       shell,            , my-</a:t>
            </a:r>
            <a:r>
              <a:rPr lang="en-GB" sz="600" dirty="0" err="1"/>
              <a:t>lamin</a:t>
            </a:r>
            <a:endParaRPr lang="en-GB" sz="600" dirty="0"/>
          </a:p>
          <a:p>
            <a:r>
              <a:rPr lang="en-GB" sz="600" dirty="0"/>
              <a:t>!</a:t>
            </a:r>
          </a:p>
          <a:p>
            <a:r>
              <a:rPr lang="en-GB" sz="600" dirty="0" err="1"/>
              <a:t>secdata</a:t>
            </a:r>
            <a:r>
              <a:rPr lang="en-GB" sz="600" dirty="0"/>
              <a:t>,      0.0002,           1,           0, 3</a:t>
            </a:r>
          </a:p>
          <a:p>
            <a:r>
              <a:rPr lang="en-GB" sz="600" dirty="0" err="1"/>
              <a:t>secdata</a:t>
            </a:r>
            <a:r>
              <a:rPr lang="en-GB" sz="600" dirty="0"/>
              <a:t>,      0.0002,           1,          45, 3</a:t>
            </a:r>
          </a:p>
          <a:p>
            <a:r>
              <a:rPr lang="en-GB" sz="600" dirty="0" err="1"/>
              <a:t>secdata</a:t>
            </a:r>
            <a:r>
              <a:rPr lang="en-GB" sz="600" dirty="0"/>
              <a:t>,      0.0002,           1,         -45, 3</a:t>
            </a:r>
          </a:p>
          <a:p>
            <a:r>
              <a:rPr lang="en-GB" sz="600" dirty="0" err="1"/>
              <a:t>secdata</a:t>
            </a:r>
            <a:r>
              <a:rPr lang="en-GB" sz="600" dirty="0"/>
              <a:t>,      0.0002,           1,          90, 3</a:t>
            </a:r>
          </a:p>
          <a:p>
            <a:r>
              <a:rPr lang="en-GB" sz="600" dirty="0" err="1"/>
              <a:t>secdata</a:t>
            </a:r>
            <a:r>
              <a:rPr lang="en-GB" sz="600" dirty="0"/>
              <a:t>,      0.0002,           1,         -45, 3</a:t>
            </a:r>
          </a:p>
          <a:p>
            <a:r>
              <a:rPr lang="en-GB" sz="600" dirty="0" err="1"/>
              <a:t>secdata</a:t>
            </a:r>
            <a:r>
              <a:rPr lang="en-GB" sz="600" dirty="0"/>
              <a:t>,      0.0002,           1,          45, 3</a:t>
            </a:r>
          </a:p>
          <a:p>
            <a:r>
              <a:rPr lang="en-GB" sz="600" dirty="0" err="1"/>
              <a:t>secdata</a:t>
            </a:r>
            <a:r>
              <a:rPr lang="en-GB" sz="600" dirty="0"/>
              <a:t>,      0.0002,           1,           0, 3</a:t>
            </a:r>
          </a:p>
          <a:p>
            <a:r>
              <a:rPr lang="en-GB" sz="600" dirty="0"/>
              <a:t>!</a:t>
            </a:r>
          </a:p>
          <a:p>
            <a:r>
              <a:rPr lang="en-GB" sz="600" dirty="0" err="1"/>
              <a:t>secoffset</a:t>
            </a:r>
            <a:r>
              <a:rPr lang="en-GB" sz="600" dirty="0"/>
              <a:t>,  mid</a:t>
            </a:r>
          </a:p>
          <a:p>
            <a:r>
              <a:rPr lang="en-GB" sz="600" dirty="0"/>
              <a:t>!</a:t>
            </a:r>
          </a:p>
          <a:p>
            <a:endParaRPr lang="en-GB" sz="600" dirty="0"/>
          </a:p>
        </p:txBody>
      </p:sp>
      <p:sp>
        <p:nvSpPr>
          <p:cNvPr id="10" name="Oval 9"/>
          <p:cNvSpPr/>
          <p:nvPr/>
        </p:nvSpPr>
        <p:spPr>
          <a:xfrm>
            <a:off x="4000545" y="3107931"/>
            <a:ext cx="619005" cy="5214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14" name="EA25871D-9707-46F0-9693-56A3CC074945" descr="E00CF4C6-18EE-40A1-B2D1-4022C2ED723D@cer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18</a:t>
            </a:r>
          </a:p>
        </p:txBody>
      </p:sp>
      <p:sp>
        <p:nvSpPr>
          <p:cNvPr id="16" name="Title 1"/>
          <p:cNvSpPr txBox="1">
            <a:spLocks/>
          </p:cNvSpPr>
          <p:nvPr/>
        </p:nvSpPr>
        <p:spPr>
          <a:xfrm>
            <a:off x="39477" y="0"/>
            <a:ext cx="9104523" cy="52141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GB" sz="3200" b="1" dirty="0" smtClean="0">
                <a:solidFill>
                  <a:srgbClr val="01835F"/>
                </a:solidFill>
                <a:effectLst/>
                <a:latin typeface="Arial" panose="020B0604020202020204" pitchFamily="34" charset="0"/>
                <a:cs typeface="Arial" panose="020B0604020202020204" pitchFamily="34" charset="0"/>
              </a:rPr>
              <a:t>Export Laminate as XML or FEA Input</a:t>
            </a:r>
            <a:endParaRPr lang="en-US" sz="3200" b="1" dirty="0">
              <a:solidFill>
                <a:srgbClr val="01835F"/>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928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EA25871D-9707-46F0-9693-56A3CC074945" descr="E00CF4C6-18EE-40A1-B2D1-4022C2ED723D@ce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339975"/>
            <a:ext cx="9108000" cy="2232025"/>
          </a:xfrm>
        </p:spPr>
        <p:txBody>
          <a:bodyPr>
            <a:normAutofit/>
          </a:bodyPr>
          <a:lstStyle/>
          <a:p>
            <a:pPr>
              <a:spcBef>
                <a:spcPts val="1200"/>
              </a:spcBef>
              <a:spcAft>
                <a:spcPts val="1200"/>
              </a:spcAft>
            </a:pPr>
            <a:r>
              <a:rPr lang="en-GB" sz="4800" b="1" dirty="0" smtClean="0">
                <a:solidFill>
                  <a:srgbClr val="01835F"/>
                </a:solidFill>
                <a:latin typeface="Arial" panose="020B0604020202020204" pitchFamily="34" charset="0"/>
                <a:cs typeface="Arial" panose="020B0604020202020204" pitchFamily="34" charset="0"/>
              </a:rPr>
              <a:t>Additional Material</a:t>
            </a:r>
            <a:endParaRPr lang="en-GB" sz="4700" b="1" dirty="0">
              <a:solidFill>
                <a:srgbClr val="01835F"/>
              </a:solidFill>
              <a:latin typeface="Arial" panose="020B0604020202020204" pitchFamily="34" charset="0"/>
              <a:cs typeface="Arial" panose="020B0604020202020204" pitchFamily="34" charset="0"/>
            </a:endParaRPr>
          </a:p>
        </p:txBody>
      </p:sp>
      <p:sp>
        <p:nvSpPr>
          <p:cNvPr id="8"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a:t>
            </a:r>
            <a:fld id="{E37C1E7D-B139-43D1-9A4B-2BEC8A902E95}" type="slidenum">
              <a:rPr lang="en-US" altLang="en-US" smtClean="0">
                <a:solidFill>
                  <a:srgbClr val="0055A0"/>
                </a:solidFill>
                <a:latin typeface="Arial" charset="0"/>
              </a:rPr>
              <a:pPr/>
              <a:t>19</a:t>
            </a:fld>
            <a:endParaRPr lang="en-US" altLang="en-US" dirty="0" smtClean="0">
              <a:solidFill>
                <a:srgbClr val="0055A0"/>
              </a:solidFill>
              <a:latin typeface="Arial" charset="0"/>
            </a:endParaRPr>
          </a:p>
        </p:txBody>
      </p:sp>
    </p:spTree>
    <p:extLst>
      <p:ext uri="{BB962C8B-B14F-4D97-AF65-F5344CB8AC3E}">
        <p14:creationId xmlns:p14="http://schemas.microsoft.com/office/powerpoint/2010/main" val="398158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77" y="999312"/>
            <a:ext cx="9104523" cy="5020487"/>
          </a:xfrm>
        </p:spPr>
        <p:txBody>
          <a:bodyPr>
            <a:normAutofit lnSpcReduction="10000"/>
          </a:bodyPr>
          <a:lstStyle/>
          <a:p>
            <a:r>
              <a:rPr lang="en-US" sz="2200" dirty="0" err="1" smtClean="0">
                <a:solidFill>
                  <a:srgbClr val="0055A0"/>
                </a:solidFill>
                <a:latin typeface="Arial" panose="020B0604020202020204" pitchFamily="34" charset="0"/>
                <a:cs typeface="Arial" panose="020B0604020202020204" pitchFamily="34" charset="0"/>
              </a:rPr>
              <a:t>Esacomp</a:t>
            </a:r>
            <a:r>
              <a:rPr lang="en-US" sz="2200" dirty="0" smtClean="0">
                <a:solidFill>
                  <a:srgbClr val="0055A0"/>
                </a:solidFill>
                <a:latin typeface="Arial" panose="020B0604020202020204" pitchFamily="34" charset="0"/>
                <a:cs typeface="Arial" panose="020B0604020202020204" pitchFamily="34" charset="0"/>
              </a:rPr>
              <a:t> </a:t>
            </a:r>
            <a:r>
              <a:rPr lang="en-US" sz="2200" dirty="0">
                <a:solidFill>
                  <a:srgbClr val="0055A0"/>
                </a:solidFill>
                <a:latin typeface="Arial" panose="020B0604020202020204" pitchFamily="34" charset="0"/>
                <a:cs typeface="Arial" panose="020B0604020202020204" pitchFamily="34" charset="0"/>
              </a:rPr>
              <a:t>as a conceptual design tool. From the micro-mechanics to analytical and FEA more powerful tool.</a:t>
            </a:r>
          </a:p>
          <a:p>
            <a:endParaRPr lang="en-US" sz="1800" dirty="0">
              <a:solidFill>
                <a:srgbClr val="0055A0"/>
              </a:solidFill>
              <a:latin typeface="Arial" panose="020B0604020202020204" pitchFamily="34" charset="0"/>
              <a:cs typeface="Arial" panose="020B0604020202020204" pitchFamily="34" charset="0"/>
            </a:endParaRPr>
          </a:p>
          <a:p>
            <a:r>
              <a:rPr lang="en-US" sz="2200" dirty="0">
                <a:solidFill>
                  <a:srgbClr val="0055A0"/>
                </a:solidFill>
                <a:latin typeface="Arial" panose="020B0604020202020204" pitchFamily="34" charset="0"/>
                <a:cs typeface="Arial" panose="020B0604020202020204" pitchFamily="34" charset="0"/>
              </a:rPr>
              <a:t>Some good basic functionalities of the program:</a:t>
            </a:r>
          </a:p>
          <a:p>
            <a:pPr lvl="1"/>
            <a:r>
              <a:rPr lang="en-US" sz="1800" dirty="0" smtClean="0">
                <a:solidFill>
                  <a:srgbClr val="01835F"/>
                </a:solidFill>
                <a:latin typeface="Arial" panose="020B0604020202020204" pitchFamily="34" charset="0"/>
                <a:cs typeface="Arial" panose="020B0604020202020204" pitchFamily="34" charset="0"/>
              </a:rPr>
              <a:t>A </a:t>
            </a:r>
            <a:r>
              <a:rPr lang="en-US" sz="1800" dirty="0">
                <a:solidFill>
                  <a:srgbClr val="01835F"/>
                </a:solidFill>
                <a:latin typeface="Arial" panose="020B0604020202020204" pitchFamily="34" charset="0"/>
                <a:cs typeface="Arial" panose="020B0604020202020204" pitchFamily="34" charset="0"/>
              </a:rPr>
              <a:t>good Data Bank of composite material data to start </a:t>
            </a:r>
            <a:r>
              <a:rPr lang="en-US" sz="1800" dirty="0" smtClean="0">
                <a:solidFill>
                  <a:srgbClr val="01835F"/>
                </a:solidFill>
                <a:latin typeface="Arial" panose="020B0604020202020204" pitchFamily="34" charset="0"/>
                <a:cs typeface="Arial" panose="020B0604020202020204" pitchFamily="34" charset="0"/>
              </a:rPr>
              <a:t>with </a:t>
            </a:r>
            <a:endParaRPr lang="en-US" sz="1800" dirty="0">
              <a:solidFill>
                <a:srgbClr val="01835F"/>
              </a:solidFill>
              <a:latin typeface="Arial" panose="020B0604020202020204" pitchFamily="34" charset="0"/>
              <a:cs typeface="Arial" panose="020B0604020202020204" pitchFamily="34" charset="0"/>
            </a:endParaRPr>
          </a:p>
          <a:p>
            <a:pPr lvl="1"/>
            <a:r>
              <a:rPr lang="en-US" sz="1800" dirty="0" smtClean="0">
                <a:solidFill>
                  <a:srgbClr val="01835F"/>
                </a:solidFill>
                <a:latin typeface="Arial" panose="020B0604020202020204" pitchFamily="34" charset="0"/>
                <a:cs typeface="Arial" panose="020B0604020202020204" pitchFamily="34" charset="0"/>
              </a:rPr>
              <a:t>Intuitive </a:t>
            </a:r>
            <a:r>
              <a:rPr lang="en-US" sz="1800" dirty="0">
                <a:solidFill>
                  <a:srgbClr val="01835F"/>
                </a:solidFill>
                <a:latin typeface="Arial" panose="020B0604020202020204" pitchFamily="34" charset="0"/>
                <a:cs typeface="Arial" panose="020B0604020202020204" pitchFamily="34" charset="0"/>
              </a:rPr>
              <a:t>ply and laminate creation with </a:t>
            </a:r>
            <a:r>
              <a:rPr lang="en-US" sz="1800" dirty="0" smtClean="0">
                <a:solidFill>
                  <a:srgbClr val="01835F"/>
                </a:solidFill>
                <a:latin typeface="Arial" panose="020B0604020202020204" pitchFamily="34" charset="0"/>
                <a:cs typeface="Arial" panose="020B0604020202020204" pitchFamily="34" charset="0"/>
              </a:rPr>
              <a:t>friendly UI</a:t>
            </a:r>
            <a:endParaRPr lang="en-US" sz="1800" dirty="0">
              <a:solidFill>
                <a:srgbClr val="01835F"/>
              </a:solidFill>
              <a:latin typeface="Arial" panose="020B0604020202020204" pitchFamily="34" charset="0"/>
              <a:cs typeface="Arial" panose="020B0604020202020204" pitchFamily="34" charset="0"/>
            </a:endParaRPr>
          </a:p>
          <a:p>
            <a:pPr lvl="1"/>
            <a:r>
              <a:rPr lang="en-US" sz="1800" dirty="0" smtClean="0">
                <a:solidFill>
                  <a:srgbClr val="01835F"/>
                </a:solidFill>
                <a:latin typeface="Arial" panose="020B0604020202020204" pitchFamily="34" charset="0"/>
                <a:cs typeface="Arial" panose="020B0604020202020204" pitchFamily="34" charset="0"/>
              </a:rPr>
              <a:t>Fundamental </a:t>
            </a:r>
            <a:r>
              <a:rPr lang="en-US" sz="1800" dirty="0">
                <a:solidFill>
                  <a:srgbClr val="01835F"/>
                </a:solidFill>
                <a:latin typeface="Arial" panose="020B0604020202020204" pitchFamily="34" charset="0"/>
                <a:cs typeface="Arial" panose="020B0604020202020204" pitchFamily="34" charset="0"/>
              </a:rPr>
              <a:t>laminate design and </a:t>
            </a:r>
            <a:r>
              <a:rPr lang="en-US" sz="1800" dirty="0" smtClean="0">
                <a:solidFill>
                  <a:srgbClr val="01835F"/>
                </a:solidFill>
                <a:latin typeface="Arial" panose="020B0604020202020204" pitchFamily="34" charset="0"/>
                <a:cs typeface="Arial" panose="020B0604020202020204" pitchFamily="34" charset="0"/>
              </a:rPr>
              <a:t>analysis </a:t>
            </a:r>
            <a:endParaRPr lang="en-US" sz="1800" dirty="0">
              <a:solidFill>
                <a:srgbClr val="01835F"/>
              </a:solidFill>
              <a:latin typeface="Arial" panose="020B0604020202020204" pitchFamily="34" charset="0"/>
              <a:cs typeface="Arial" panose="020B0604020202020204" pitchFamily="34" charset="0"/>
            </a:endParaRPr>
          </a:p>
          <a:p>
            <a:pPr lvl="1"/>
            <a:r>
              <a:rPr lang="en-US" sz="1800" dirty="0" smtClean="0">
                <a:solidFill>
                  <a:srgbClr val="01835F"/>
                </a:solidFill>
                <a:latin typeface="Arial" panose="020B0604020202020204" pitchFamily="34" charset="0"/>
                <a:cs typeface="Arial" panose="020B0604020202020204" pitchFamily="34" charset="0"/>
              </a:rPr>
              <a:t>Some </a:t>
            </a:r>
            <a:r>
              <a:rPr lang="en-US" sz="1800" dirty="0">
                <a:solidFill>
                  <a:srgbClr val="01835F"/>
                </a:solidFill>
                <a:latin typeface="Arial" panose="020B0604020202020204" pitchFamily="34" charset="0"/>
                <a:cs typeface="Arial" panose="020B0604020202020204" pitchFamily="34" charset="0"/>
              </a:rPr>
              <a:t>example of plate </a:t>
            </a:r>
            <a:r>
              <a:rPr lang="en-US" sz="1800" dirty="0" smtClean="0">
                <a:solidFill>
                  <a:srgbClr val="01835F"/>
                </a:solidFill>
                <a:latin typeface="Arial" panose="020B0604020202020204" pitchFamily="34" charset="0"/>
                <a:cs typeface="Arial" panose="020B0604020202020204" pitchFamily="34" charset="0"/>
              </a:rPr>
              <a:t>analysis</a:t>
            </a:r>
            <a:endParaRPr lang="en-US" sz="1800" dirty="0">
              <a:solidFill>
                <a:srgbClr val="01835F"/>
              </a:solidFill>
              <a:latin typeface="Arial" panose="020B0604020202020204" pitchFamily="34" charset="0"/>
              <a:cs typeface="Arial" panose="020B0604020202020204" pitchFamily="34" charset="0"/>
            </a:endParaRPr>
          </a:p>
          <a:p>
            <a:pPr lvl="1"/>
            <a:r>
              <a:rPr lang="en-US" sz="1800" dirty="0" smtClean="0">
                <a:solidFill>
                  <a:srgbClr val="01835F"/>
                </a:solidFill>
                <a:latin typeface="Arial" panose="020B0604020202020204" pitchFamily="34" charset="0"/>
                <a:cs typeface="Arial" panose="020B0604020202020204" pitchFamily="34" charset="0"/>
              </a:rPr>
              <a:t>Integration </a:t>
            </a:r>
            <a:r>
              <a:rPr lang="en-US" sz="1800" dirty="0">
                <a:solidFill>
                  <a:srgbClr val="01835F"/>
                </a:solidFill>
                <a:latin typeface="Arial" panose="020B0604020202020204" pitchFamily="34" charset="0"/>
                <a:cs typeface="Arial" panose="020B0604020202020204" pitchFamily="34" charset="0"/>
              </a:rPr>
              <a:t>with other FEA tools (</a:t>
            </a:r>
            <a:r>
              <a:rPr lang="en-US" sz="1800" dirty="0" err="1">
                <a:solidFill>
                  <a:srgbClr val="01835F"/>
                </a:solidFill>
                <a:latin typeface="Arial" panose="020B0604020202020204" pitchFamily="34" charset="0"/>
                <a:cs typeface="Arial" panose="020B0604020202020204" pitchFamily="34" charset="0"/>
              </a:rPr>
              <a:t>ie</a:t>
            </a:r>
            <a:r>
              <a:rPr lang="en-US" sz="1800" dirty="0">
                <a:solidFill>
                  <a:srgbClr val="01835F"/>
                </a:solidFill>
                <a:latin typeface="Arial" panose="020B0604020202020204" pitchFamily="34" charset="0"/>
                <a:cs typeface="Arial" panose="020B0604020202020204" pitchFamily="34" charset="0"/>
              </a:rPr>
              <a:t> </a:t>
            </a:r>
            <a:r>
              <a:rPr lang="en-US" sz="1800" dirty="0" err="1">
                <a:solidFill>
                  <a:srgbClr val="01835F"/>
                </a:solidFill>
                <a:latin typeface="Arial" panose="020B0604020202020204" pitchFamily="34" charset="0"/>
                <a:cs typeface="Arial" panose="020B0604020202020204" pitchFamily="34" charset="0"/>
              </a:rPr>
              <a:t>Ansys</a:t>
            </a:r>
            <a:r>
              <a:rPr lang="en-US" sz="1800" dirty="0">
                <a:solidFill>
                  <a:srgbClr val="01835F"/>
                </a:solidFill>
                <a:latin typeface="Arial" panose="020B0604020202020204" pitchFamily="34" charset="0"/>
                <a:cs typeface="Arial" panose="020B0604020202020204" pitchFamily="34" charset="0"/>
              </a:rPr>
              <a:t> APDL and ACP</a:t>
            </a:r>
            <a:r>
              <a:rPr lang="en-US" sz="1800" dirty="0" smtClean="0">
                <a:solidFill>
                  <a:srgbClr val="01835F"/>
                </a:solidFill>
                <a:latin typeface="Arial" panose="020B0604020202020204" pitchFamily="34" charset="0"/>
                <a:cs typeface="Arial" panose="020B0604020202020204" pitchFamily="34" charset="0"/>
              </a:rPr>
              <a:t>)</a:t>
            </a:r>
            <a:endParaRPr lang="en-US" sz="1800" dirty="0">
              <a:solidFill>
                <a:srgbClr val="01835F"/>
              </a:solidFill>
              <a:latin typeface="Arial" panose="020B0604020202020204" pitchFamily="34" charset="0"/>
              <a:cs typeface="Arial" panose="020B0604020202020204" pitchFamily="34" charset="0"/>
            </a:endParaRPr>
          </a:p>
          <a:p>
            <a:pPr lvl="1"/>
            <a:endParaRPr lang="en-US" sz="1500" dirty="0">
              <a:solidFill>
                <a:srgbClr val="0055A0"/>
              </a:solidFill>
              <a:latin typeface="Arial" panose="020B0604020202020204" pitchFamily="34" charset="0"/>
              <a:cs typeface="Arial" panose="020B0604020202020204" pitchFamily="34" charset="0"/>
            </a:endParaRPr>
          </a:p>
          <a:p>
            <a:r>
              <a:rPr lang="en-US" sz="2200" dirty="0" smtClean="0">
                <a:solidFill>
                  <a:srgbClr val="0055A0"/>
                </a:solidFill>
                <a:latin typeface="Arial" panose="020B0604020202020204" pitchFamily="34" charset="0"/>
                <a:cs typeface="Arial" panose="020B0604020202020204" pitchFamily="34" charset="0"/>
              </a:rPr>
              <a:t>What is not covered here is micro-mechanics</a:t>
            </a:r>
          </a:p>
          <a:p>
            <a:endParaRPr lang="en-US" sz="2200" dirty="0" smtClean="0">
              <a:solidFill>
                <a:srgbClr val="0055A0"/>
              </a:solidFill>
              <a:latin typeface="Arial" panose="020B0604020202020204" pitchFamily="34" charset="0"/>
              <a:cs typeface="Arial" panose="020B0604020202020204" pitchFamily="34" charset="0"/>
            </a:endParaRPr>
          </a:p>
          <a:p>
            <a:r>
              <a:rPr lang="en-US" sz="2200" dirty="0" smtClean="0">
                <a:solidFill>
                  <a:srgbClr val="0055A0"/>
                </a:solidFill>
                <a:latin typeface="Arial" panose="020B0604020202020204" pitchFamily="34" charset="0"/>
                <a:cs typeface="Arial" panose="020B0604020202020204" pitchFamily="34" charset="0"/>
              </a:rPr>
              <a:t>More </a:t>
            </a:r>
            <a:r>
              <a:rPr lang="en-US" sz="2200" dirty="0">
                <a:solidFill>
                  <a:srgbClr val="0055A0"/>
                </a:solidFill>
                <a:latin typeface="Arial" panose="020B0604020202020204" pitchFamily="34" charset="0"/>
                <a:cs typeface="Arial" panose="020B0604020202020204" pitchFamily="34" charset="0"/>
              </a:rPr>
              <a:t>advanced options will not be shown here and we point to the </a:t>
            </a:r>
            <a:r>
              <a:rPr lang="en-US" sz="2200" dirty="0" err="1">
                <a:solidFill>
                  <a:srgbClr val="0055A0"/>
                </a:solidFill>
                <a:latin typeface="Arial" panose="020B0604020202020204" pitchFamily="34" charset="0"/>
                <a:cs typeface="Arial" panose="020B0604020202020204" pitchFamily="34" charset="0"/>
              </a:rPr>
              <a:t>EsaComp</a:t>
            </a:r>
            <a:r>
              <a:rPr lang="en-US" sz="2200" dirty="0">
                <a:solidFill>
                  <a:srgbClr val="0055A0"/>
                </a:solidFill>
                <a:latin typeface="Arial" panose="020B0604020202020204" pitchFamily="34" charset="0"/>
                <a:cs typeface="Arial" panose="020B0604020202020204" pitchFamily="34" charset="0"/>
              </a:rPr>
              <a:t> website for material download, webinars, </a:t>
            </a:r>
            <a:r>
              <a:rPr lang="en-US" sz="2200" dirty="0" err="1">
                <a:solidFill>
                  <a:srgbClr val="0055A0"/>
                </a:solidFill>
                <a:latin typeface="Arial" panose="020B0604020202020204" pitchFamily="34" charset="0"/>
                <a:cs typeface="Arial" panose="020B0604020202020204" pitchFamily="34" charset="0"/>
              </a:rPr>
              <a:t>ets</a:t>
            </a:r>
            <a:r>
              <a:rPr lang="en-US" sz="2200" dirty="0">
                <a:solidFill>
                  <a:srgbClr val="0055A0"/>
                </a:solidFill>
                <a:latin typeface="Arial" panose="020B0604020202020204" pitchFamily="34" charset="0"/>
                <a:cs typeface="Arial" panose="020B0604020202020204" pitchFamily="34" charset="0"/>
              </a:rPr>
              <a:t>. A specific presentation by Harri Katajisto is also added to the WS material.</a:t>
            </a:r>
          </a:p>
          <a:p>
            <a:endParaRPr lang="en-US" sz="1800" dirty="0">
              <a:solidFill>
                <a:srgbClr val="0055A0"/>
              </a:solidFill>
              <a:latin typeface="Arial" panose="020B0604020202020204" pitchFamily="34" charset="0"/>
              <a:cs typeface="Arial" panose="020B0604020202020204" pitchFamily="34" charset="0"/>
            </a:endParaRPr>
          </a:p>
          <a:p>
            <a:endParaRPr lang="en-US" sz="1800" dirty="0">
              <a:solidFill>
                <a:srgbClr val="0055A0"/>
              </a:solidFill>
              <a:latin typeface="Arial" panose="020B0604020202020204" pitchFamily="34" charset="0"/>
              <a:cs typeface="Arial" panose="020B0604020202020204" pitchFamily="34" charset="0"/>
            </a:endParaRPr>
          </a:p>
          <a:p>
            <a:endParaRPr lang="en-US" sz="1800" dirty="0">
              <a:solidFill>
                <a:srgbClr val="0055A0"/>
              </a:solidFill>
              <a:latin typeface="Arial" panose="020B0604020202020204" pitchFamily="34" charset="0"/>
              <a:cs typeface="Arial" panose="020B0604020202020204" pitchFamily="34" charset="0"/>
            </a:endParaRPr>
          </a:p>
          <a:p>
            <a:endParaRPr lang="en-GB" dirty="0">
              <a:solidFill>
                <a:srgbClr val="0055A0"/>
              </a:solidFill>
              <a:latin typeface="Arial" panose="020B0604020202020204" pitchFamily="34" charset="0"/>
              <a:cs typeface="Arial" panose="020B0604020202020204" pitchFamily="34" charset="0"/>
            </a:endParaRPr>
          </a:p>
          <a:p>
            <a:pPr marL="61722" indent="0">
              <a:buNone/>
              <a:defRPr/>
            </a:pPr>
            <a:endParaRPr lang="en-US" dirty="0">
              <a:solidFill>
                <a:srgbClr val="0055A0"/>
              </a:solidFill>
              <a:latin typeface="Arial" panose="020B0604020202020204" pitchFamily="34" charset="0"/>
              <a:cs typeface="Arial" panose="020B0604020202020204" pitchFamily="34" charset="0"/>
            </a:endParaRPr>
          </a:p>
          <a:p>
            <a:pPr marL="301752" lvl="1" indent="0">
              <a:buNone/>
            </a:pPr>
            <a:endParaRPr lang="en-GB" sz="1500" dirty="0">
              <a:solidFill>
                <a:srgbClr val="0055A0"/>
              </a:solidFill>
              <a:latin typeface="Arial" panose="020B0604020202020204" pitchFamily="34" charset="0"/>
              <a:cs typeface="Arial" panose="020B0604020202020204" pitchFamily="34" charset="0"/>
            </a:endParaRPr>
          </a:p>
          <a:p>
            <a:pPr lvl="1"/>
            <a:endParaRPr lang="en-US" sz="2100" dirty="0">
              <a:solidFill>
                <a:srgbClr val="0055A0"/>
              </a:solidFill>
              <a:latin typeface="Arial" panose="020B0604020202020204" pitchFamily="34" charset="0"/>
              <a:cs typeface="Arial" panose="020B0604020202020204" pitchFamily="34" charset="0"/>
            </a:endParaRPr>
          </a:p>
          <a:p>
            <a:endParaRPr lang="en-GB" sz="1800" dirty="0">
              <a:solidFill>
                <a:srgbClr val="0055A0"/>
              </a:solidFill>
              <a:latin typeface="Arial" panose="020B0604020202020204" pitchFamily="34" charset="0"/>
              <a:cs typeface="Arial" panose="020B0604020202020204" pitchFamily="34" charset="0"/>
            </a:endParaRPr>
          </a:p>
          <a:p>
            <a:endParaRPr lang="en-US" dirty="0">
              <a:solidFill>
                <a:srgbClr val="0055A0"/>
              </a:solidFill>
              <a:latin typeface="Arial" panose="020B0604020202020204" pitchFamily="34" charset="0"/>
              <a:cs typeface="Arial" panose="020B0604020202020204" pitchFamily="34" charset="0"/>
            </a:endParaRPr>
          </a:p>
          <a:p>
            <a:endParaRPr lang="en-US" dirty="0">
              <a:solidFill>
                <a:srgbClr val="0055A0"/>
              </a:solidFill>
              <a:latin typeface="Arial" panose="020B0604020202020204" pitchFamily="34" charset="0"/>
              <a:cs typeface="Arial" panose="020B0604020202020204" pitchFamily="34" charset="0"/>
            </a:endParaRPr>
          </a:p>
          <a:p>
            <a:pPr lvl="1"/>
            <a:endParaRPr lang="en-US" sz="1500" dirty="0">
              <a:solidFill>
                <a:srgbClr val="0055A0"/>
              </a:solidFill>
              <a:latin typeface="Arial" panose="020B0604020202020204" pitchFamily="34" charset="0"/>
              <a:cs typeface="Arial" panose="020B0604020202020204" pitchFamily="34" charset="0"/>
            </a:endParaRPr>
          </a:p>
          <a:p>
            <a:endParaRPr lang="en-US" dirty="0">
              <a:solidFill>
                <a:srgbClr val="0055A0"/>
              </a:solidFill>
              <a:latin typeface="Arial" panose="020B0604020202020204" pitchFamily="34" charset="0"/>
              <a:cs typeface="Arial" panose="020B0604020202020204" pitchFamily="34" charset="0"/>
            </a:endParaRPr>
          </a:p>
          <a:p>
            <a:endParaRPr lang="en-GB" sz="2400" dirty="0">
              <a:solidFill>
                <a:srgbClr val="0055A0"/>
              </a:solidFill>
              <a:latin typeface="Arial" panose="020B0604020202020204" pitchFamily="34" charset="0"/>
              <a:cs typeface="Arial" panose="020B0604020202020204" pitchFamily="34" charset="0"/>
            </a:endParaRPr>
          </a:p>
          <a:p>
            <a:pPr lvl="0"/>
            <a:endParaRPr lang="en-GB" sz="2400" dirty="0">
              <a:solidFill>
                <a:srgbClr val="0055A0"/>
              </a:solidFill>
              <a:latin typeface="Arial" panose="020B0604020202020204" pitchFamily="34" charset="0"/>
              <a:cs typeface="Arial" panose="020B0604020202020204" pitchFamily="34" charset="0"/>
            </a:endParaRPr>
          </a:p>
          <a:p>
            <a:pPr marL="61722" indent="0">
              <a:buNone/>
            </a:pPr>
            <a:endParaRPr lang="en-US" sz="2400" dirty="0">
              <a:solidFill>
                <a:srgbClr val="0055A0"/>
              </a:solidFill>
              <a:latin typeface="Arial" panose="020B0604020202020204" pitchFamily="34" charset="0"/>
              <a:cs typeface="Arial" panose="020B0604020202020204" pitchFamily="34" charset="0"/>
            </a:endParaRPr>
          </a:p>
        </p:txBody>
      </p:sp>
      <p:pic>
        <p:nvPicPr>
          <p:cNvPr id="12" name="EA25871D-9707-46F0-9693-56A3CC074945" descr="E00CF4C6-18EE-40A1-B2D1-4022C2ED723D@ce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3</a:t>
            </a:r>
          </a:p>
        </p:txBody>
      </p:sp>
      <p:sp>
        <p:nvSpPr>
          <p:cNvPr id="2" name="Rectangle 1"/>
          <p:cNvSpPr/>
          <p:nvPr/>
        </p:nvSpPr>
        <p:spPr>
          <a:xfrm>
            <a:off x="609600" y="103794"/>
            <a:ext cx="8287846" cy="584775"/>
          </a:xfrm>
          <a:prstGeom prst="rect">
            <a:avLst/>
          </a:prstGeom>
        </p:spPr>
        <p:txBody>
          <a:bodyPr wrap="none">
            <a:spAutoFit/>
          </a:bodyPr>
          <a:lstStyle/>
          <a:p>
            <a:r>
              <a:rPr lang="en-GB" sz="3200" b="1" dirty="0">
                <a:solidFill>
                  <a:srgbClr val="01835F"/>
                </a:solidFill>
                <a:latin typeface="Arial" panose="020B0604020202020204" pitchFamily="34" charset="0"/>
                <a:cs typeface="Arial" panose="020B0604020202020204" pitchFamily="34" charset="0"/>
              </a:rPr>
              <a:t>Main topics of </a:t>
            </a:r>
            <a:r>
              <a:rPr lang="en-GB" sz="3200" b="1" dirty="0" smtClean="0">
                <a:solidFill>
                  <a:srgbClr val="01835F"/>
                </a:solidFill>
                <a:latin typeface="Arial" panose="020B0604020202020204" pitchFamily="34" charset="0"/>
                <a:cs typeface="Arial" panose="020B0604020202020204" pitchFamily="34" charset="0"/>
              </a:rPr>
              <a:t>the </a:t>
            </a:r>
            <a:r>
              <a:rPr lang="en-GB" sz="3200" b="1" dirty="0" err="1" smtClean="0">
                <a:solidFill>
                  <a:srgbClr val="01835F"/>
                </a:solidFill>
                <a:latin typeface="Arial" panose="020B0604020202020204" pitchFamily="34" charset="0"/>
                <a:cs typeface="Arial" panose="020B0604020202020204" pitchFamily="34" charset="0"/>
              </a:rPr>
              <a:t>ESAComp</a:t>
            </a:r>
            <a:r>
              <a:rPr lang="en-GB" sz="3200" b="1" dirty="0" smtClean="0">
                <a:solidFill>
                  <a:srgbClr val="01835F"/>
                </a:solidFill>
                <a:latin typeface="Arial" panose="020B0604020202020204" pitchFamily="34" charset="0"/>
                <a:cs typeface="Arial" panose="020B0604020202020204" pitchFamily="34" charset="0"/>
              </a:rPr>
              <a:t> introduction</a:t>
            </a:r>
            <a:endParaRPr lang="en-GB" sz="3200" b="1" dirty="0">
              <a:solidFill>
                <a:srgbClr val="0183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786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79" y="1737146"/>
            <a:ext cx="6227696" cy="4206455"/>
          </a:xfrm>
        </p:spPr>
        <p:txBody>
          <a:bodyPr>
            <a:normAutofit/>
          </a:bodyPr>
          <a:lstStyle/>
          <a:p>
            <a:pPr>
              <a:lnSpc>
                <a:spcPct val="150000"/>
              </a:lnSpc>
              <a:spcAft>
                <a:spcPts val="450"/>
              </a:spcAft>
            </a:pPr>
            <a:endParaRPr lang="en-GB" sz="1425" dirty="0">
              <a:solidFill>
                <a:srgbClr val="002060"/>
              </a:solidFill>
            </a:endParaRPr>
          </a:p>
          <a:p>
            <a:endParaRPr lang="en-GB" sz="1425" dirty="0">
              <a:solidFill>
                <a:srgbClr val="002060"/>
              </a:solidFill>
            </a:endParaRPr>
          </a:p>
          <a:p>
            <a:endParaRPr lang="en-US" sz="1425" dirty="0">
              <a:solidFill>
                <a:schemeClr val="bg1">
                  <a:lumMod val="50000"/>
                </a:schemeClr>
              </a:solidFill>
            </a:endParaRPr>
          </a:p>
          <a:p>
            <a:endParaRPr lang="en-GB" sz="1500" dirty="0">
              <a:solidFill>
                <a:srgbClr val="002060"/>
              </a:solidFill>
            </a:endParaRPr>
          </a:p>
          <a:p>
            <a:pPr marL="61722" indent="0">
              <a:buNone/>
              <a:defRPr/>
            </a:pPr>
            <a:endParaRPr lang="en-US" sz="1500" dirty="0">
              <a:solidFill>
                <a:srgbClr val="002060"/>
              </a:solidFill>
            </a:endParaRPr>
          </a:p>
          <a:p>
            <a:pPr marL="301752" lvl="1" indent="0">
              <a:buNone/>
            </a:pPr>
            <a:endParaRPr lang="en-GB" sz="1200" dirty="0">
              <a:solidFill>
                <a:srgbClr val="002060"/>
              </a:solidFill>
            </a:endParaRPr>
          </a:p>
          <a:p>
            <a:pPr lvl="1"/>
            <a:endParaRPr lang="en-US" sz="1575" dirty="0">
              <a:solidFill>
                <a:srgbClr val="002060"/>
              </a:solidFill>
            </a:endParaRPr>
          </a:p>
          <a:p>
            <a:endParaRPr lang="en-GB" sz="1350" dirty="0">
              <a:solidFill>
                <a:srgbClr val="002060"/>
              </a:solidFill>
            </a:endParaRPr>
          </a:p>
          <a:p>
            <a:endParaRPr lang="en-US" sz="1500" dirty="0"/>
          </a:p>
          <a:p>
            <a:endParaRPr lang="en-US" sz="1500" dirty="0"/>
          </a:p>
          <a:p>
            <a:pPr lvl="1"/>
            <a:endParaRPr lang="en-US" sz="1200" dirty="0"/>
          </a:p>
          <a:p>
            <a:endParaRPr lang="en-US" sz="1500" dirty="0"/>
          </a:p>
          <a:p>
            <a:endParaRPr lang="en-GB" sz="1800" dirty="0"/>
          </a:p>
          <a:p>
            <a:pPr lvl="0"/>
            <a:endParaRPr lang="en-GB" sz="1800" dirty="0"/>
          </a:p>
          <a:p>
            <a:pPr marL="61722" indent="0">
              <a:buNone/>
            </a:pPr>
            <a:endParaRPr lang="en-US" sz="1800" dirty="0"/>
          </a:p>
        </p:txBody>
      </p:sp>
      <p:sp>
        <p:nvSpPr>
          <p:cNvPr id="6" name="Slide Number Placeholder 5"/>
          <p:cNvSpPr>
            <a:spLocks noGrp="1"/>
          </p:cNvSpPr>
          <p:nvPr>
            <p:ph type="sldNum" sz="quarter" idx="12"/>
          </p:nvPr>
        </p:nvSpPr>
        <p:spPr/>
        <p:txBody>
          <a:bodyPr/>
          <a:lstStyle/>
          <a:p>
            <a:r>
              <a:rPr lang="en-US" dirty="0" smtClean="0">
                <a:solidFill>
                  <a:srgbClr val="0055A0"/>
                </a:solidFill>
                <a:latin typeface="Arial" panose="020B0604020202020204" pitchFamily="34" charset="0"/>
                <a:cs typeface="Arial" panose="020B0604020202020204" pitchFamily="34" charset="0"/>
              </a:rPr>
              <a:t>Page </a:t>
            </a:r>
            <a:fld id="{065808CA-B9D4-C243-A36C-A942D4F130F2}" type="slidenum">
              <a:rPr lang="en-US" smtClean="0">
                <a:solidFill>
                  <a:srgbClr val="0055A0"/>
                </a:solidFill>
                <a:latin typeface="Arial" panose="020B0604020202020204" pitchFamily="34" charset="0"/>
                <a:cs typeface="Arial" panose="020B0604020202020204" pitchFamily="34" charset="0"/>
              </a:rPr>
              <a:pPr/>
              <a:t>20</a:t>
            </a:fld>
            <a:endParaRPr lang="en-US" dirty="0">
              <a:solidFill>
                <a:srgbClr val="0055A0"/>
              </a:solidFill>
              <a:latin typeface="Arial" panose="020B0604020202020204" pitchFamily="34" charset="0"/>
              <a:cs typeface="Arial" panose="020B0604020202020204" pitchFamily="34" charset="0"/>
            </a:endParaRPr>
          </a:p>
        </p:txBody>
      </p:sp>
      <p:pic>
        <p:nvPicPr>
          <p:cNvPr id="10" name="EA25871D-9707-46F0-9693-56A3CC074945" descr="E00CF4C6-18EE-40A1-B2D1-4022C2ED723D@ce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0" y="0"/>
            <a:ext cx="9144000" cy="495162"/>
          </a:xfrm>
        </p:spPr>
        <p:txBody>
          <a:bodyPr>
            <a:noAutofit/>
          </a:bodyPr>
          <a:lstStyle/>
          <a:p>
            <a:pPr>
              <a:spcBef>
                <a:spcPts val="1200"/>
              </a:spcBef>
              <a:spcAft>
                <a:spcPts val="2400"/>
              </a:spcAft>
            </a:pPr>
            <a:r>
              <a:rPr lang="en-GB" sz="3100" b="1" dirty="0" smtClean="0">
                <a:solidFill>
                  <a:srgbClr val="01835F"/>
                </a:solidFill>
                <a:latin typeface="Arial" panose="020B0604020202020204" pitchFamily="34" charset="0"/>
                <a:cs typeface="Arial" panose="020B0604020202020204" pitchFamily="34" charset="0"/>
              </a:rPr>
              <a:t>Shareware Laminate Analysis: Laminator</a:t>
            </a:r>
            <a:endParaRPr lang="en-GB" sz="3100" b="1" dirty="0">
              <a:solidFill>
                <a:srgbClr val="01835F"/>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4877" y="840319"/>
            <a:ext cx="4989149" cy="4683691"/>
          </a:xfrm>
          <a:prstGeom prst="rect">
            <a:avLst/>
          </a:prstGeom>
        </p:spPr>
      </p:pic>
      <p:pic>
        <p:nvPicPr>
          <p:cNvPr id="7" name="Picture 6"/>
          <p:cNvPicPr>
            <a:picLocks noChangeAspect="1"/>
          </p:cNvPicPr>
          <p:nvPr/>
        </p:nvPicPr>
        <p:blipFill>
          <a:blip r:embed="rId4"/>
          <a:stretch>
            <a:fillRect/>
          </a:stretch>
        </p:blipFill>
        <p:spPr>
          <a:xfrm>
            <a:off x="5205413" y="3174966"/>
            <a:ext cx="3938587" cy="2296882"/>
          </a:xfrm>
          <a:prstGeom prst="rect">
            <a:avLst/>
          </a:prstGeom>
        </p:spPr>
      </p:pic>
    </p:spTree>
    <p:extLst>
      <p:ext uri="{BB962C8B-B14F-4D97-AF65-F5344CB8AC3E}">
        <p14:creationId xmlns:p14="http://schemas.microsoft.com/office/powerpoint/2010/main" val="4258827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7" y="602734"/>
            <a:ext cx="6227696" cy="418184"/>
          </a:xfrm>
        </p:spPr>
        <p:txBody>
          <a:bodyPr>
            <a:normAutofit fontScale="92500" lnSpcReduction="10000"/>
          </a:bodyPr>
          <a:lstStyle/>
          <a:p>
            <a:pPr>
              <a:lnSpc>
                <a:spcPct val="150000"/>
              </a:lnSpc>
              <a:spcAft>
                <a:spcPts val="450"/>
              </a:spcAft>
            </a:pPr>
            <a:r>
              <a:rPr lang="en-GB" sz="1600" dirty="0" smtClean="0">
                <a:solidFill>
                  <a:srgbClr val="01835F"/>
                </a:solidFill>
                <a:latin typeface="Arial" panose="020B0604020202020204" pitchFamily="34" charset="0"/>
                <a:cs typeface="Arial" panose="020B0604020202020204" pitchFamily="34" charset="0"/>
              </a:rPr>
              <a:t>Input data interactive or from text file</a:t>
            </a:r>
            <a:endParaRPr lang="en-US" sz="1800" dirty="0"/>
          </a:p>
        </p:txBody>
      </p:sp>
      <p:sp>
        <p:nvSpPr>
          <p:cNvPr id="6" name="Slide Number Placeholder 5"/>
          <p:cNvSpPr>
            <a:spLocks noGrp="1"/>
          </p:cNvSpPr>
          <p:nvPr>
            <p:ph type="sldNum" sz="quarter" idx="12"/>
          </p:nvPr>
        </p:nvSpPr>
        <p:spPr/>
        <p:txBody>
          <a:bodyPr/>
          <a:lstStyle/>
          <a:p>
            <a:r>
              <a:rPr lang="en-US" dirty="0" smtClean="0">
                <a:solidFill>
                  <a:srgbClr val="0055A0"/>
                </a:solidFill>
                <a:latin typeface="Arial" panose="020B0604020202020204" pitchFamily="34" charset="0"/>
                <a:cs typeface="Arial" panose="020B0604020202020204" pitchFamily="34" charset="0"/>
              </a:rPr>
              <a:t>Page </a:t>
            </a:r>
            <a:fld id="{065808CA-B9D4-C243-A36C-A942D4F130F2}" type="slidenum">
              <a:rPr lang="en-US" smtClean="0">
                <a:solidFill>
                  <a:srgbClr val="0055A0"/>
                </a:solidFill>
                <a:latin typeface="Arial" panose="020B0604020202020204" pitchFamily="34" charset="0"/>
                <a:cs typeface="Arial" panose="020B0604020202020204" pitchFamily="34" charset="0"/>
              </a:rPr>
              <a:pPr/>
              <a:t>21</a:t>
            </a:fld>
            <a:endParaRPr lang="en-US" dirty="0">
              <a:solidFill>
                <a:srgbClr val="0055A0"/>
              </a:solidFill>
              <a:latin typeface="Arial" panose="020B0604020202020204" pitchFamily="34" charset="0"/>
              <a:cs typeface="Arial" panose="020B0604020202020204" pitchFamily="34" charset="0"/>
            </a:endParaRPr>
          </a:p>
        </p:txBody>
      </p:sp>
      <p:pic>
        <p:nvPicPr>
          <p:cNvPr id="10" name="EA25871D-9707-46F0-9693-56A3CC074945" descr="E00CF4C6-18EE-40A1-B2D1-4022C2ED723D@ce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0" y="0"/>
            <a:ext cx="9144000" cy="495162"/>
          </a:xfrm>
        </p:spPr>
        <p:txBody>
          <a:bodyPr>
            <a:noAutofit/>
          </a:bodyPr>
          <a:lstStyle/>
          <a:p>
            <a:pPr>
              <a:spcBef>
                <a:spcPts val="1200"/>
              </a:spcBef>
              <a:spcAft>
                <a:spcPts val="2400"/>
              </a:spcAft>
            </a:pPr>
            <a:r>
              <a:rPr lang="en-GB" sz="3100" b="1" dirty="0" smtClean="0">
                <a:solidFill>
                  <a:srgbClr val="01835F"/>
                </a:solidFill>
                <a:latin typeface="Arial" panose="020B0604020202020204" pitchFamily="34" charset="0"/>
                <a:cs typeface="Arial" panose="020B0604020202020204" pitchFamily="34" charset="0"/>
              </a:rPr>
              <a:t>Laminator Input data</a:t>
            </a:r>
            <a:endParaRPr lang="en-GB" sz="3100" b="1" dirty="0">
              <a:solidFill>
                <a:srgbClr val="01835F"/>
              </a:solidFill>
              <a:latin typeface="Arial" panose="020B0604020202020204" pitchFamily="34" charset="0"/>
              <a:cs typeface="Arial" panose="020B0604020202020204" pitchFamily="34" charset="0"/>
            </a:endParaRPr>
          </a:p>
        </p:txBody>
      </p:sp>
      <p:sp>
        <p:nvSpPr>
          <p:cNvPr id="2" name="Rectangle 1"/>
          <p:cNvSpPr/>
          <p:nvPr/>
        </p:nvSpPr>
        <p:spPr>
          <a:xfrm>
            <a:off x="266700" y="1150118"/>
            <a:ext cx="8610600" cy="2169825"/>
          </a:xfrm>
          <a:prstGeom prst="rect">
            <a:avLst/>
          </a:prstGeom>
        </p:spPr>
        <p:txBody>
          <a:bodyPr wrap="square">
            <a:spAutoFit/>
          </a:bodyPr>
          <a:lstStyle/>
          <a:p>
            <a:r>
              <a:rPr lang="en-GB" sz="900" dirty="0"/>
              <a:t>1</a:t>
            </a:r>
          </a:p>
          <a:p>
            <a:r>
              <a:rPr lang="en-GB" sz="900" dirty="0"/>
              <a:t>1 1.340e+005 7.000e+003 4.200e+003 0.250  0.000e+000  </a:t>
            </a:r>
            <a:r>
              <a:rPr lang="en-GB" sz="900" dirty="0" err="1"/>
              <a:t>0.000e+000</a:t>
            </a:r>
            <a:r>
              <a:rPr lang="en-GB" sz="900" dirty="0"/>
              <a:t>  0.0000  0.0000</a:t>
            </a:r>
          </a:p>
          <a:p>
            <a:r>
              <a:rPr lang="en-GB" sz="900" dirty="0"/>
              <a:t>8  </a:t>
            </a:r>
          </a:p>
          <a:p>
            <a:r>
              <a:rPr lang="en-GB" sz="900" dirty="0"/>
              <a:t>  1  1    0.0  1.300e-001</a:t>
            </a:r>
          </a:p>
          <a:p>
            <a:r>
              <a:rPr lang="en-GB" sz="900" dirty="0"/>
              <a:t>  2  1   45.0  1.300e-001</a:t>
            </a:r>
          </a:p>
          <a:p>
            <a:r>
              <a:rPr lang="en-GB" sz="900" dirty="0"/>
              <a:t>  3  1  -45.0  1.300e-001</a:t>
            </a:r>
          </a:p>
          <a:p>
            <a:r>
              <a:rPr lang="en-GB" sz="900" dirty="0"/>
              <a:t>  4  1   90.0  1.300e-001</a:t>
            </a:r>
          </a:p>
          <a:p>
            <a:r>
              <a:rPr lang="en-GB" sz="900" dirty="0"/>
              <a:t>  5  1   90.0  1.300e-001</a:t>
            </a:r>
          </a:p>
          <a:p>
            <a:r>
              <a:rPr lang="en-GB" sz="900" dirty="0"/>
              <a:t>  6  1  -45.0  1.300e-001</a:t>
            </a:r>
          </a:p>
          <a:p>
            <a:r>
              <a:rPr lang="en-GB" sz="900" dirty="0"/>
              <a:t>  7  1   45.0  1.300e-001</a:t>
            </a:r>
          </a:p>
          <a:p>
            <a:r>
              <a:rPr lang="en-GB" sz="900" dirty="0"/>
              <a:t>  8  1    0.0  1.300e-001</a:t>
            </a:r>
          </a:p>
          <a:p>
            <a:r>
              <a:rPr lang="en-GB" sz="900" dirty="0"/>
              <a:t>1</a:t>
            </a:r>
          </a:p>
          <a:p>
            <a:r>
              <a:rPr lang="en-GB" sz="900" dirty="0"/>
              <a:t> 4.4500e+002  0.0000e+000  </a:t>
            </a:r>
            <a:r>
              <a:rPr lang="en-GB" sz="900" dirty="0" err="1"/>
              <a:t>0.0000e+000</a:t>
            </a:r>
            <a:r>
              <a:rPr lang="en-GB" sz="900" dirty="0"/>
              <a:t>  </a:t>
            </a:r>
            <a:r>
              <a:rPr lang="en-GB" sz="900" dirty="0" err="1"/>
              <a:t>0.0000e+000</a:t>
            </a:r>
            <a:r>
              <a:rPr lang="en-GB" sz="900" dirty="0"/>
              <a:t>  </a:t>
            </a:r>
            <a:r>
              <a:rPr lang="en-GB" sz="900" dirty="0" err="1"/>
              <a:t>0.0000e+000</a:t>
            </a:r>
            <a:r>
              <a:rPr lang="en-GB" sz="900" dirty="0"/>
              <a:t>  </a:t>
            </a:r>
            <a:r>
              <a:rPr lang="en-GB" sz="900" dirty="0" err="1"/>
              <a:t>0.0000e+000</a:t>
            </a:r>
            <a:r>
              <a:rPr lang="en-GB" sz="900" dirty="0"/>
              <a:t> </a:t>
            </a:r>
          </a:p>
          <a:p>
            <a:r>
              <a:rPr lang="en-GB" sz="900" dirty="0"/>
              <a:t>     0.000       0.00</a:t>
            </a:r>
          </a:p>
          <a:p>
            <a:r>
              <a:rPr lang="en-GB" sz="900" dirty="0"/>
              <a:t>    1270.0    -1130.0       42.0     -141.0       63.0</a:t>
            </a:r>
          </a:p>
        </p:txBody>
      </p:sp>
      <p:pic>
        <p:nvPicPr>
          <p:cNvPr id="4" name="Picture 3"/>
          <p:cNvPicPr>
            <a:picLocks noChangeAspect="1"/>
          </p:cNvPicPr>
          <p:nvPr/>
        </p:nvPicPr>
        <p:blipFill>
          <a:blip r:embed="rId3"/>
          <a:stretch>
            <a:fillRect/>
          </a:stretch>
        </p:blipFill>
        <p:spPr>
          <a:xfrm>
            <a:off x="5689932" y="1021739"/>
            <a:ext cx="3448988" cy="3500755"/>
          </a:xfrm>
          <a:prstGeom prst="rect">
            <a:avLst/>
          </a:prstGeom>
        </p:spPr>
      </p:pic>
      <p:pic>
        <p:nvPicPr>
          <p:cNvPr id="9" name="Picture 8"/>
          <p:cNvPicPr>
            <a:picLocks noChangeAspect="1"/>
          </p:cNvPicPr>
          <p:nvPr/>
        </p:nvPicPr>
        <p:blipFill>
          <a:blip r:embed="rId4"/>
          <a:stretch>
            <a:fillRect/>
          </a:stretch>
        </p:blipFill>
        <p:spPr>
          <a:xfrm>
            <a:off x="1981200" y="3495156"/>
            <a:ext cx="3228147" cy="3276600"/>
          </a:xfrm>
          <a:prstGeom prst="rect">
            <a:avLst/>
          </a:prstGeom>
        </p:spPr>
      </p:pic>
    </p:spTree>
    <p:extLst>
      <p:ext uri="{BB962C8B-B14F-4D97-AF65-F5344CB8AC3E}">
        <p14:creationId xmlns:p14="http://schemas.microsoft.com/office/powerpoint/2010/main" val="564887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7" y="602734"/>
            <a:ext cx="6227696" cy="418184"/>
          </a:xfrm>
        </p:spPr>
        <p:txBody>
          <a:bodyPr>
            <a:normAutofit fontScale="92500" lnSpcReduction="10000"/>
          </a:bodyPr>
          <a:lstStyle/>
          <a:p>
            <a:pPr>
              <a:lnSpc>
                <a:spcPct val="150000"/>
              </a:lnSpc>
              <a:spcAft>
                <a:spcPts val="450"/>
              </a:spcAft>
            </a:pPr>
            <a:r>
              <a:rPr lang="en-GB" sz="1600" dirty="0" smtClean="0">
                <a:solidFill>
                  <a:srgbClr val="01835F"/>
                </a:solidFill>
                <a:latin typeface="Arial" panose="020B0604020202020204" pitchFamily="34" charset="0"/>
                <a:cs typeface="Arial" panose="020B0604020202020204" pitchFamily="34" charset="0"/>
              </a:rPr>
              <a:t>Input data interactive or from text file</a:t>
            </a:r>
            <a:endParaRPr lang="en-US" sz="1800" dirty="0"/>
          </a:p>
        </p:txBody>
      </p:sp>
      <p:sp>
        <p:nvSpPr>
          <p:cNvPr id="6" name="Slide Number Placeholder 5"/>
          <p:cNvSpPr>
            <a:spLocks noGrp="1"/>
          </p:cNvSpPr>
          <p:nvPr>
            <p:ph type="sldNum" sz="quarter" idx="12"/>
          </p:nvPr>
        </p:nvSpPr>
        <p:spPr/>
        <p:txBody>
          <a:bodyPr/>
          <a:lstStyle/>
          <a:p>
            <a:r>
              <a:rPr lang="en-US" dirty="0" smtClean="0">
                <a:solidFill>
                  <a:srgbClr val="0055A0"/>
                </a:solidFill>
                <a:latin typeface="Arial" panose="020B0604020202020204" pitchFamily="34" charset="0"/>
                <a:cs typeface="Arial" panose="020B0604020202020204" pitchFamily="34" charset="0"/>
              </a:rPr>
              <a:t>Page </a:t>
            </a:r>
            <a:fld id="{065808CA-B9D4-C243-A36C-A942D4F130F2}" type="slidenum">
              <a:rPr lang="en-US" smtClean="0">
                <a:solidFill>
                  <a:srgbClr val="0055A0"/>
                </a:solidFill>
                <a:latin typeface="Arial" panose="020B0604020202020204" pitchFamily="34" charset="0"/>
                <a:cs typeface="Arial" panose="020B0604020202020204" pitchFamily="34" charset="0"/>
              </a:rPr>
              <a:pPr/>
              <a:t>22</a:t>
            </a:fld>
            <a:endParaRPr lang="en-US" dirty="0">
              <a:solidFill>
                <a:srgbClr val="0055A0"/>
              </a:solidFill>
              <a:latin typeface="Arial" panose="020B0604020202020204" pitchFamily="34" charset="0"/>
              <a:cs typeface="Arial" panose="020B0604020202020204" pitchFamily="34" charset="0"/>
            </a:endParaRPr>
          </a:p>
        </p:txBody>
      </p:sp>
      <p:pic>
        <p:nvPicPr>
          <p:cNvPr id="10" name="EA25871D-9707-46F0-9693-56A3CC074945" descr="E00CF4C6-18EE-40A1-B2D1-4022C2ED723D@ce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6700" y="1150118"/>
            <a:ext cx="8610600" cy="2169825"/>
          </a:xfrm>
          <a:prstGeom prst="rect">
            <a:avLst/>
          </a:prstGeom>
        </p:spPr>
        <p:txBody>
          <a:bodyPr wrap="square">
            <a:spAutoFit/>
          </a:bodyPr>
          <a:lstStyle/>
          <a:p>
            <a:r>
              <a:rPr lang="en-GB" sz="900" dirty="0"/>
              <a:t>1</a:t>
            </a:r>
          </a:p>
          <a:p>
            <a:r>
              <a:rPr lang="en-GB" sz="900" dirty="0"/>
              <a:t>1 1.340e+005 7.000e+003 4.200e+003 0.250  0.000e+000  </a:t>
            </a:r>
            <a:r>
              <a:rPr lang="en-GB" sz="900" dirty="0" err="1"/>
              <a:t>0.000e+000</a:t>
            </a:r>
            <a:r>
              <a:rPr lang="en-GB" sz="900" dirty="0"/>
              <a:t>  0.0000  0.0000</a:t>
            </a:r>
          </a:p>
          <a:p>
            <a:r>
              <a:rPr lang="en-GB" sz="900" dirty="0"/>
              <a:t>8  </a:t>
            </a:r>
          </a:p>
          <a:p>
            <a:r>
              <a:rPr lang="en-GB" sz="900" dirty="0"/>
              <a:t>  1  1    0.0  1.300e-001</a:t>
            </a:r>
          </a:p>
          <a:p>
            <a:r>
              <a:rPr lang="en-GB" sz="900" dirty="0"/>
              <a:t>  2  1   45.0  1.300e-001</a:t>
            </a:r>
          </a:p>
          <a:p>
            <a:r>
              <a:rPr lang="en-GB" sz="900" dirty="0"/>
              <a:t>  3  1  -45.0  1.300e-001</a:t>
            </a:r>
          </a:p>
          <a:p>
            <a:r>
              <a:rPr lang="en-GB" sz="900" dirty="0"/>
              <a:t>  4  1   90.0  1.300e-001</a:t>
            </a:r>
          </a:p>
          <a:p>
            <a:r>
              <a:rPr lang="en-GB" sz="900" dirty="0"/>
              <a:t>  5  1   90.0  1.300e-001</a:t>
            </a:r>
          </a:p>
          <a:p>
            <a:r>
              <a:rPr lang="en-GB" sz="900" dirty="0"/>
              <a:t>  6  1  -45.0  1.300e-001</a:t>
            </a:r>
          </a:p>
          <a:p>
            <a:r>
              <a:rPr lang="en-GB" sz="900" dirty="0"/>
              <a:t>  7  1   45.0  1.300e-001</a:t>
            </a:r>
          </a:p>
          <a:p>
            <a:r>
              <a:rPr lang="en-GB" sz="900" dirty="0"/>
              <a:t>  8  1    0.0  1.300e-001</a:t>
            </a:r>
          </a:p>
          <a:p>
            <a:r>
              <a:rPr lang="en-GB" sz="900" dirty="0"/>
              <a:t>1</a:t>
            </a:r>
          </a:p>
          <a:p>
            <a:r>
              <a:rPr lang="en-GB" sz="900" dirty="0"/>
              <a:t> 4.4500e+002  0.0000e+000  </a:t>
            </a:r>
            <a:r>
              <a:rPr lang="en-GB" sz="900" dirty="0" err="1"/>
              <a:t>0.0000e+000</a:t>
            </a:r>
            <a:r>
              <a:rPr lang="en-GB" sz="900" dirty="0"/>
              <a:t>  </a:t>
            </a:r>
            <a:r>
              <a:rPr lang="en-GB" sz="900" dirty="0" err="1"/>
              <a:t>0.0000e+000</a:t>
            </a:r>
            <a:r>
              <a:rPr lang="en-GB" sz="900" dirty="0"/>
              <a:t>  </a:t>
            </a:r>
            <a:r>
              <a:rPr lang="en-GB" sz="900" dirty="0" err="1"/>
              <a:t>0.0000e+000</a:t>
            </a:r>
            <a:r>
              <a:rPr lang="en-GB" sz="900" dirty="0"/>
              <a:t>  </a:t>
            </a:r>
            <a:r>
              <a:rPr lang="en-GB" sz="900" dirty="0" err="1"/>
              <a:t>0.0000e+000</a:t>
            </a:r>
            <a:r>
              <a:rPr lang="en-GB" sz="900" dirty="0"/>
              <a:t> </a:t>
            </a:r>
          </a:p>
          <a:p>
            <a:r>
              <a:rPr lang="en-GB" sz="900" dirty="0"/>
              <a:t>     0.000       0.00</a:t>
            </a:r>
          </a:p>
          <a:p>
            <a:r>
              <a:rPr lang="en-GB" sz="900" dirty="0"/>
              <a:t>    1270.0    -1130.0       42.0     -141.0       63.0</a:t>
            </a:r>
          </a:p>
        </p:txBody>
      </p:sp>
      <p:pic>
        <p:nvPicPr>
          <p:cNvPr id="4" name="Picture 3"/>
          <p:cNvPicPr>
            <a:picLocks noChangeAspect="1"/>
          </p:cNvPicPr>
          <p:nvPr/>
        </p:nvPicPr>
        <p:blipFill>
          <a:blip r:embed="rId3"/>
          <a:stretch>
            <a:fillRect/>
          </a:stretch>
        </p:blipFill>
        <p:spPr>
          <a:xfrm>
            <a:off x="5689932" y="1021739"/>
            <a:ext cx="3448988" cy="3500755"/>
          </a:xfrm>
          <a:prstGeom prst="rect">
            <a:avLst/>
          </a:prstGeom>
        </p:spPr>
      </p:pic>
      <p:pic>
        <p:nvPicPr>
          <p:cNvPr id="9" name="Picture 8"/>
          <p:cNvPicPr>
            <a:picLocks noChangeAspect="1"/>
          </p:cNvPicPr>
          <p:nvPr/>
        </p:nvPicPr>
        <p:blipFill>
          <a:blip r:embed="rId4"/>
          <a:stretch>
            <a:fillRect/>
          </a:stretch>
        </p:blipFill>
        <p:spPr>
          <a:xfrm>
            <a:off x="1981200" y="3495156"/>
            <a:ext cx="3228147" cy="3276600"/>
          </a:xfrm>
          <a:prstGeom prst="rect">
            <a:avLst/>
          </a:prstGeom>
        </p:spPr>
      </p:pic>
      <p:sp>
        <p:nvSpPr>
          <p:cNvPr id="13" name="Title 1"/>
          <p:cNvSpPr txBox="1">
            <a:spLocks/>
          </p:cNvSpPr>
          <p:nvPr/>
        </p:nvSpPr>
        <p:spPr>
          <a:xfrm>
            <a:off x="0" y="0"/>
            <a:ext cx="9144000" cy="495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2400"/>
              </a:spcAft>
            </a:pPr>
            <a:r>
              <a:rPr lang="en-GB" sz="3100" b="1" smtClean="0">
                <a:solidFill>
                  <a:srgbClr val="01835F"/>
                </a:solidFill>
                <a:latin typeface="Arial" panose="020B0604020202020204" pitchFamily="34" charset="0"/>
                <a:cs typeface="Arial" panose="020B0604020202020204" pitchFamily="34" charset="0"/>
              </a:rPr>
              <a:t>Laminator Input data</a:t>
            </a:r>
            <a:endParaRPr lang="en-GB" sz="3100" b="1" dirty="0">
              <a:solidFill>
                <a:srgbClr val="0183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535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79" y="1737146"/>
            <a:ext cx="6227696" cy="4206455"/>
          </a:xfrm>
        </p:spPr>
        <p:txBody>
          <a:bodyPr>
            <a:normAutofit/>
          </a:bodyPr>
          <a:lstStyle/>
          <a:p>
            <a:pPr>
              <a:lnSpc>
                <a:spcPct val="150000"/>
              </a:lnSpc>
              <a:spcAft>
                <a:spcPts val="450"/>
              </a:spcAft>
            </a:pPr>
            <a:endParaRPr lang="en-GB" sz="1425" dirty="0">
              <a:solidFill>
                <a:srgbClr val="002060"/>
              </a:solidFill>
            </a:endParaRPr>
          </a:p>
          <a:p>
            <a:endParaRPr lang="en-GB" sz="1425" dirty="0">
              <a:solidFill>
                <a:srgbClr val="002060"/>
              </a:solidFill>
            </a:endParaRPr>
          </a:p>
          <a:p>
            <a:endParaRPr lang="en-US" sz="1425" dirty="0">
              <a:solidFill>
                <a:schemeClr val="bg1">
                  <a:lumMod val="50000"/>
                </a:schemeClr>
              </a:solidFill>
            </a:endParaRPr>
          </a:p>
          <a:p>
            <a:endParaRPr lang="en-GB" sz="1500" dirty="0">
              <a:solidFill>
                <a:srgbClr val="002060"/>
              </a:solidFill>
            </a:endParaRPr>
          </a:p>
          <a:p>
            <a:pPr marL="61722" indent="0">
              <a:buNone/>
              <a:defRPr/>
            </a:pPr>
            <a:endParaRPr lang="en-US" sz="1500" dirty="0">
              <a:solidFill>
                <a:srgbClr val="002060"/>
              </a:solidFill>
            </a:endParaRPr>
          </a:p>
          <a:p>
            <a:pPr marL="301752" lvl="1" indent="0">
              <a:buNone/>
            </a:pPr>
            <a:endParaRPr lang="en-GB" sz="1200" dirty="0">
              <a:solidFill>
                <a:srgbClr val="002060"/>
              </a:solidFill>
            </a:endParaRPr>
          </a:p>
          <a:p>
            <a:pPr lvl="1"/>
            <a:endParaRPr lang="en-US" sz="1575" dirty="0">
              <a:solidFill>
                <a:srgbClr val="002060"/>
              </a:solidFill>
            </a:endParaRPr>
          </a:p>
          <a:p>
            <a:endParaRPr lang="en-GB" sz="1350" dirty="0">
              <a:solidFill>
                <a:srgbClr val="002060"/>
              </a:solidFill>
            </a:endParaRPr>
          </a:p>
          <a:p>
            <a:endParaRPr lang="en-US" sz="1500" dirty="0"/>
          </a:p>
          <a:p>
            <a:endParaRPr lang="en-US" sz="1500" dirty="0"/>
          </a:p>
          <a:p>
            <a:pPr lvl="1"/>
            <a:endParaRPr lang="en-US" sz="1200" dirty="0"/>
          </a:p>
          <a:p>
            <a:endParaRPr lang="en-US" sz="1500" dirty="0"/>
          </a:p>
          <a:p>
            <a:endParaRPr lang="en-GB" sz="1800" dirty="0"/>
          </a:p>
          <a:p>
            <a:pPr lvl="0"/>
            <a:endParaRPr lang="en-GB" sz="1800" dirty="0"/>
          </a:p>
          <a:p>
            <a:pPr marL="61722" indent="0">
              <a:buNone/>
            </a:pPr>
            <a:endParaRPr lang="en-US" sz="1800" dirty="0"/>
          </a:p>
        </p:txBody>
      </p:sp>
      <p:sp>
        <p:nvSpPr>
          <p:cNvPr id="6" name="Slide Number Placeholder 5"/>
          <p:cNvSpPr>
            <a:spLocks noGrp="1"/>
          </p:cNvSpPr>
          <p:nvPr>
            <p:ph type="sldNum" sz="quarter" idx="12"/>
          </p:nvPr>
        </p:nvSpPr>
        <p:spPr/>
        <p:txBody>
          <a:bodyPr/>
          <a:lstStyle/>
          <a:p>
            <a:r>
              <a:rPr lang="en-US" dirty="0" smtClean="0">
                <a:solidFill>
                  <a:srgbClr val="0055A0"/>
                </a:solidFill>
                <a:latin typeface="Arial" panose="020B0604020202020204" pitchFamily="34" charset="0"/>
                <a:cs typeface="Arial" panose="020B0604020202020204" pitchFamily="34" charset="0"/>
              </a:rPr>
              <a:t>Page </a:t>
            </a:r>
            <a:fld id="{065808CA-B9D4-C243-A36C-A942D4F130F2}" type="slidenum">
              <a:rPr lang="en-US" smtClean="0">
                <a:solidFill>
                  <a:srgbClr val="0055A0"/>
                </a:solidFill>
                <a:latin typeface="Arial" panose="020B0604020202020204" pitchFamily="34" charset="0"/>
                <a:cs typeface="Arial" panose="020B0604020202020204" pitchFamily="34" charset="0"/>
              </a:rPr>
              <a:pPr/>
              <a:t>23</a:t>
            </a:fld>
            <a:endParaRPr lang="en-US" dirty="0">
              <a:solidFill>
                <a:srgbClr val="0055A0"/>
              </a:solidFill>
              <a:latin typeface="Arial" panose="020B0604020202020204" pitchFamily="34" charset="0"/>
              <a:cs typeface="Arial" panose="020B0604020202020204" pitchFamily="34" charset="0"/>
            </a:endParaRPr>
          </a:p>
        </p:txBody>
      </p:sp>
      <p:pic>
        <p:nvPicPr>
          <p:cNvPr id="10" name="EA25871D-9707-46F0-9693-56A3CC074945" descr="E00CF4C6-18EE-40A1-B2D1-4022C2ED723D@ce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0" y="0"/>
            <a:ext cx="9144000" cy="495162"/>
          </a:xfrm>
        </p:spPr>
        <p:txBody>
          <a:bodyPr>
            <a:noAutofit/>
          </a:bodyPr>
          <a:lstStyle/>
          <a:p>
            <a:pPr>
              <a:spcBef>
                <a:spcPts val="1200"/>
              </a:spcBef>
              <a:spcAft>
                <a:spcPts val="2400"/>
              </a:spcAft>
            </a:pPr>
            <a:r>
              <a:rPr lang="en-GB" sz="3100" b="1" dirty="0" smtClean="0">
                <a:solidFill>
                  <a:srgbClr val="01835F"/>
                </a:solidFill>
                <a:latin typeface="Arial" panose="020B0604020202020204" pitchFamily="34" charset="0"/>
                <a:cs typeface="Arial" panose="020B0604020202020204" pitchFamily="34" charset="0"/>
              </a:rPr>
              <a:t>Example of Laminator output</a:t>
            </a:r>
            <a:endParaRPr lang="en-GB" sz="3100" b="1" dirty="0">
              <a:solidFill>
                <a:srgbClr val="01835F"/>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r="21736"/>
          <a:stretch/>
        </p:blipFill>
        <p:spPr>
          <a:xfrm>
            <a:off x="4098384" y="1281002"/>
            <a:ext cx="4265294" cy="1047750"/>
          </a:xfrm>
          <a:prstGeom prst="rect">
            <a:avLst/>
          </a:prstGeom>
        </p:spPr>
      </p:pic>
      <p:pic>
        <p:nvPicPr>
          <p:cNvPr id="9" name="Picture 8"/>
          <p:cNvPicPr>
            <a:picLocks noChangeAspect="1"/>
          </p:cNvPicPr>
          <p:nvPr/>
        </p:nvPicPr>
        <p:blipFill rotWithShape="1">
          <a:blip r:embed="rId4"/>
          <a:srcRect r="39543"/>
          <a:stretch/>
        </p:blipFill>
        <p:spPr>
          <a:xfrm>
            <a:off x="457200" y="2384113"/>
            <a:ext cx="3276600" cy="1972936"/>
          </a:xfrm>
          <a:prstGeom prst="rect">
            <a:avLst/>
          </a:prstGeom>
        </p:spPr>
      </p:pic>
      <p:pic>
        <p:nvPicPr>
          <p:cNvPr id="13" name="Picture 12"/>
          <p:cNvPicPr>
            <a:picLocks noChangeAspect="1"/>
          </p:cNvPicPr>
          <p:nvPr/>
        </p:nvPicPr>
        <p:blipFill rotWithShape="1">
          <a:blip r:embed="rId5"/>
          <a:srcRect r="3789"/>
          <a:stretch/>
        </p:blipFill>
        <p:spPr>
          <a:xfrm>
            <a:off x="4033520" y="3114592"/>
            <a:ext cx="4582160" cy="2077616"/>
          </a:xfrm>
          <a:prstGeom prst="rect">
            <a:avLst/>
          </a:prstGeom>
        </p:spPr>
      </p:pic>
    </p:spTree>
    <p:extLst>
      <p:ext uri="{BB962C8B-B14F-4D97-AF65-F5344CB8AC3E}">
        <p14:creationId xmlns:p14="http://schemas.microsoft.com/office/powerpoint/2010/main" val="2096109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79" y="1737146"/>
            <a:ext cx="6227696" cy="4206455"/>
          </a:xfrm>
        </p:spPr>
        <p:txBody>
          <a:bodyPr>
            <a:normAutofit/>
          </a:bodyPr>
          <a:lstStyle/>
          <a:p>
            <a:pPr>
              <a:lnSpc>
                <a:spcPct val="150000"/>
              </a:lnSpc>
              <a:spcAft>
                <a:spcPts val="450"/>
              </a:spcAft>
            </a:pPr>
            <a:endParaRPr lang="en-GB" sz="1425" dirty="0">
              <a:solidFill>
                <a:srgbClr val="002060"/>
              </a:solidFill>
            </a:endParaRPr>
          </a:p>
          <a:p>
            <a:endParaRPr lang="en-GB" sz="1425" dirty="0">
              <a:solidFill>
                <a:srgbClr val="002060"/>
              </a:solidFill>
            </a:endParaRPr>
          </a:p>
          <a:p>
            <a:endParaRPr lang="en-US" sz="1425" dirty="0">
              <a:solidFill>
                <a:schemeClr val="bg1">
                  <a:lumMod val="50000"/>
                </a:schemeClr>
              </a:solidFill>
            </a:endParaRPr>
          </a:p>
          <a:p>
            <a:endParaRPr lang="en-GB" sz="1500" dirty="0">
              <a:solidFill>
                <a:srgbClr val="002060"/>
              </a:solidFill>
            </a:endParaRPr>
          </a:p>
          <a:p>
            <a:pPr marL="61722" indent="0">
              <a:buNone/>
              <a:defRPr/>
            </a:pPr>
            <a:endParaRPr lang="en-US" sz="1500" dirty="0">
              <a:solidFill>
                <a:srgbClr val="002060"/>
              </a:solidFill>
            </a:endParaRPr>
          </a:p>
          <a:p>
            <a:pPr marL="301752" lvl="1" indent="0">
              <a:buNone/>
            </a:pPr>
            <a:endParaRPr lang="en-GB" sz="1200" dirty="0">
              <a:solidFill>
                <a:srgbClr val="002060"/>
              </a:solidFill>
            </a:endParaRPr>
          </a:p>
          <a:p>
            <a:pPr lvl="1"/>
            <a:endParaRPr lang="en-US" sz="1575" dirty="0">
              <a:solidFill>
                <a:srgbClr val="002060"/>
              </a:solidFill>
            </a:endParaRPr>
          </a:p>
          <a:p>
            <a:endParaRPr lang="en-GB" sz="1350" dirty="0">
              <a:solidFill>
                <a:srgbClr val="002060"/>
              </a:solidFill>
            </a:endParaRPr>
          </a:p>
          <a:p>
            <a:endParaRPr lang="en-US" sz="1500" dirty="0"/>
          </a:p>
          <a:p>
            <a:endParaRPr lang="en-US" sz="1500" dirty="0"/>
          </a:p>
          <a:p>
            <a:pPr lvl="1"/>
            <a:endParaRPr lang="en-US" sz="1200" dirty="0"/>
          </a:p>
          <a:p>
            <a:endParaRPr lang="en-US" sz="1500" dirty="0"/>
          </a:p>
          <a:p>
            <a:endParaRPr lang="en-GB" sz="1800" dirty="0"/>
          </a:p>
          <a:p>
            <a:pPr lvl="0"/>
            <a:endParaRPr lang="en-GB" sz="1800" dirty="0"/>
          </a:p>
          <a:p>
            <a:pPr marL="61722" indent="0">
              <a:buNone/>
            </a:pPr>
            <a:endParaRPr lang="en-US" sz="1800" dirty="0"/>
          </a:p>
        </p:txBody>
      </p:sp>
      <p:sp>
        <p:nvSpPr>
          <p:cNvPr id="6" name="Slide Number Placeholder 5"/>
          <p:cNvSpPr>
            <a:spLocks noGrp="1"/>
          </p:cNvSpPr>
          <p:nvPr>
            <p:ph type="sldNum" sz="quarter" idx="12"/>
          </p:nvPr>
        </p:nvSpPr>
        <p:spPr/>
        <p:txBody>
          <a:bodyPr/>
          <a:lstStyle/>
          <a:p>
            <a:r>
              <a:rPr lang="en-US" dirty="0" smtClean="0">
                <a:solidFill>
                  <a:srgbClr val="0055A0"/>
                </a:solidFill>
                <a:latin typeface="Arial" panose="020B0604020202020204" pitchFamily="34" charset="0"/>
                <a:cs typeface="Arial" panose="020B0604020202020204" pitchFamily="34" charset="0"/>
              </a:rPr>
              <a:t>Page </a:t>
            </a:r>
            <a:fld id="{065808CA-B9D4-C243-A36C-A942D4F130F2}" type="slidenum">
              <a:rPr lang="en-US" smtClean="0">
                <a:solidFill>
                  <a:srgbClr val="0055A0"/>
                </a:solidFill>
                <a:latin typeface="Arial" panose="020B0604020202020204" pitchFamily="34" charset="0"/>
                <a:cs typeface="Arial" panose="020B0604020202020204" pitchFamily="34" charset="0"/>
              </a:rPr>
              <a:pPr/>
              <a:t>24</a:t>
            </a:fld>
            <a:endParaRPr lang="en-US" dirty="0">
              <a:solidFill>
                <a:srgbClr val="0055A0"/>
              </a:solidFill>
              <a:latin typeface="Arial" panose="020B0604020202020204" pitchFamily="34" charset="0"/>
              <a:cs typeface="Arial" panose="020B0604020202020204" pitchFamily="34" charset="0"/>
            </a:endParaRPr>
          </a:p>
        </p:txBody>
      </p:sp>
      <p:sp>
        <p:nvSpPr>
          <p:cNvPr id="9" name="Rectangle 2"/>
          <p:cNvSpPr txBox="1">
            <a:spLocks noChangeArrowheads="1"/>
          </p:cNvSpPr>
          <p:nvPr/>
        </p:nvSpPr>
        <p:spPr>
          <a:xfrm>
            <a:off x="93392" y="1737145"/>
            <a:ext cx="4899567" cy="3920705"/>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altLang="en-US" sz="1800" dirty="0">
                <a:solidFill>
                  <a:srgbClr val="3E5370"/>
                </a:solidFill>
              </a:rPr>
              <a:t>The starting point for the laminate analysis is CLT, Classical Laminate Theory</a:t>
            </a:r>
          </a:p>
          <a:p>
            <a:pPr lvl="1"/>
            <a:r>
              <a:rPr lang="en-US" altLang="en-US" sz="1500" dirty="0">
                <a:solidFill>
                  <a:srgbClr val="3E5370"/>
                </a:solidFill>
              </a:rPr>
              <a:t>limitations are valid for thin laminates</a:t>
            </a:r>
          </a:p>
          <a:p>
            <a:pPr lvl="1"/>
            <a:endParaRPr lang="en-US" altLang="en-US" sz="1500" dirty="0">
              <a:solidFill>
                <a:srgbClr val="3E5370"/>
              </a:solidFill>
            </a:endParaRPr>
          </a:p>
          <a:p>
            <a:r>
              <a:rPr lang="en-GB" sz="1800" dirty="0">
                <a:solidFill>
                  <a:srgbClr val="3E5370"/>
                </a:solidFill>
              </a:rPr>
              <a:t>ABD-MATRIX: The ABD-matrix  characterize the relation between cross-sectional loads - to strains and curvatures of the mid-plane. </a:t>
            </a:r>
            <a:r>
              <a:rPr lang="en-US" sz="1800" dirty="0">
                <a:solidFill>
                  <a:srgbClr val="3E5370"/>
                </a:solidFill>
              </a:rPr>
              <a:t>S</a:t>
            </a:r>
            <a:r>
              <a:rPr lang="en-US" altLang="en-US" sz="1800" dirty="0">
                <a:solidFill>
                  <a:srgbClr val="3E5370"/>
                </a:solidFill>
              </a:rPr>
              <a:t>olved from ply properties, orientations and stacking sequence</a:t>
            </a:r>
          </a:p>
          <a:p>
            <a:r>
              <a:rPr lang="en-US" altLang="en-US" sz="1800" i="1" dirty="0">
                <a:solidFill>
                  <a:srgbClr val="3E5370"/>
                </a:solidFill>
              </a:rPr>
              <a:t>Typically compliance matrices [a], [b] and [d] need to be solved since the loads are input and deformations are calculated </a:t>
            </a:r>
          </a:p>
        </p:txBody>
      </p:sp>
      <p:pic>
        <p:nvPicPr>
          <p:cNvPr id="13" name="Picture 12"/>
          <p:cNvPicPr>
            <a:picLocks noChangeAspect="1"/>
          </p:cNvPicPr>
          <p:nvPr/>
        </p:nvPicPr>
        <p:blipFill>
          <a:blip r:embed="rId2"/>
          <a:stretch>
            <a:fillRect/>
          </a:stretch>
        </p:blipFill>
        <p:spPr>
          <a:xfrm>
            <a:off x="5505292" y="1755385"/>
            <a:ext cx="3215244" cy="1903610"/>
          </a:xfrm>
          <a:prstGeom prst="rect">
            <a:avLst/>
          </a:prstGeom>
        </p:spPr>
      </p:pic>
      <p:pic>
        <p:nvPicPr>
          <p:cNvPr id="14" name="Picture 13"/>
          <p:cNvPicPr>
            <a:picLocks noChangeAspect="1"/>
          </p:cNvPicPr>
          <p:nvPr/>
        </p:nvPicPr>
        <p:blipFill>
          <a:blip r:embed="rId3"/>
          <a:stretch>
            <a:fillRect/>
          </a:stretch>
        </p:blipFill>
        <p:spPr>
          <a:xfrm>
            <a:off x="5639152" y="3793850"/>
            <a:ext cx="3202493" cy="1504374"/>
          </a:xfrm>
          <a:prstGeom prst="rect">
            <a:avLst/>
          </a:prstGeom>
        </p:spPr>
      </p:pic>
      <p:pic>
        <p:nvPicPr>
          <p:cNvPr id="10" name="EA25871D-9707-46F0-9693-56A3CC074945" descr="E00CF4C6-18EE-40A1-B2D1-4022C2ED723D@cer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0" y="0"/>
            <a:ext cx="9144000" cy="495162"/>
          </a:xfrm>
        </p:spPr>
        <p:txBody>
          <a:bodyPr>
            <a:noAutofit/>
          </a:bodyPr>
          <a:lstStyle/>
          <a:p>
            <a:pPr>
              <a:spcBef>
                <a:spcPts val="1200"/>
              </a:spcBef>
              <a:spcAft>
                <a:spcPts val="2400"/>
              </a:spcAft>
            </a:pPr>
            <a:r>
              <a:rPr lang="en-GB" sz="3100" b="1" dirty="0" smtClean="0">
                <a:solidFill>
                  <a:srgbClr val="01835F"/>
                </a:solidFill>
                <a:latin typeface="Arial" panose="020B0604020202020204" pitchFamily="34" charset="0"/>
                <a:cs typeface="Arial" panose="020B0604020202020204" pitchFamily="34" charset="0"/>
              </a:rPr>
              <a:t>Classic Lamination Theory CLT</a:t>
            </a:r>
            <a:endParaRPr lang="en-GB" sz="3100" b="1" dirty="0">
              <a:solidFill>
                <a:srgbClr val="0183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359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solidFill>
                  <a:srgbClr val="0055A0"/>
                </a:solidFill>
                <a:latin typeface="Arial" panose="020B0604020202020204" pitchFamily="34" charset="0"/>
                <a:cs typeface="Arial" panose="020B0604020202020204" pitchFamily="34" charset="0"/>
              </a:rPr>
              <a:t>Page </a:t>
            </a:r>
            <a:fld id="{065808CA-B9D4-C243-A36C-A942D4F130F2}" type="slidenum">
              <a:rPr lang="en-US" smtClean="0">
                <a:solidFill>
                  <a:srgbClr val="0055A0"/>
                </a:solidFill>
                <a:latin typeface="Arial" panose="020B0604020202020204" pitchFamily="34" charset="0"/>
                <a:cs typeface="Arial" panose="020B0604020202020204" pitchFamily="34" charset="0"/>
              </a:rPr>
              <a:pPr/>
              <a:t>25</a:t>
            </a:fld>
            <a:endParaRPr lang="en-US" dirty="0">
              <a:solidFill>
                <a:srgbClr val="0055A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002466" y="1496767"/>
            <a:ext cx="2905953" cy="3774971"/>
          </a:xfrm>
          <a:prstGeom prst="rect">
            <a:avLst/>
          </a:prstGeom>
        </p:spPr>
      </p:pic>
      <p:pic>
        <p:nvPicPr>
          <p:cNvPr id="5" name="Picture 4"/>
          <p:cNvPicPr>
            <a:picLocks noChangeAspect="1"/>
          </p:cNvPicPr>
          <p:nvPr/>
        </p:nvPicPr>
        <p:blipFill>
          <a:blip r:embed="rId3"/>
          <a:stretch>
            <a:fillRect/>
          </a:stretch>
        </p:blipFill>
        <p:spPr>
          <a:xfrm>
            <a:off x="6573727" y="1496767"/>
            <a:ext cx="1640432" cy="3774971"/>
          </a:xfrm>
          <a:prstGeom prst="rect">
            <a:avLst/>
          </a:prstGeom>
        </p:spPr>
      </p:pic>
      <p:sp>
        <p:nvSpPr>
          <p:cNvPr id="2" name="Rectangle 1"/>
          <p:cNvSpPr/>
          <p:nvPr/>
        </p:nvSpPr>
        <p:spPr>
          <a:xfrm>
            <a:off x="275992" y="1496767"/>
            <a:ext cx="2210837" cy="3970318"/>
          </a:xfrm>
          <a:prstGeom prst="rect">
            <a:avLst/>
          </a:prstGeom>
        </p:spPr>
        <p:txBody>
          <a:bodyPr wrap="square">
            <a:spAutoFit/>
          </a:bodyPr>
          <a:lstStyle/>
          <a:p>
            <a:r>
              <a:rPr lang="en-GB" dirty="0">
                <a:solidFill>
                  <a:srgbClr val="3E5370"/>
                </a:solidFill>
              </a:rPr>
              <a:t>Influence of some components of the ABD-matrix:</a:t>
            </a:r>
          </a:p>
          <a:p>
            <a:endParaRPr lang="en-GB" b="1" dirty="0">
              <a:solidFill>
                <a:srgbClr val="3E5370"/>
              </a:solidFill>
            </a:endParaRPr>
          </a:p>
          <a:p>
            <a:r>
              <a:rPr lang="en-GB" b="1" dirty="0">
                <a:solidFill>
                  <a:srgbClr val="3E5370"/>
                </a:solidFill>
              </a:rPr>
              <a:t>symmetric laminate:  </a:t>
            </a:r>
            <a:r>
              <a:rPr lang="en-GB" dirty="0">
                <a:solidFill>
                  <a:srgbClr val="3E5370"/>
                </a:solidFill>
              </a:rPr>
              <a:t>your B matrix is zero, no extensional/shear- bending /twisting </a:t>
            </a:r>
          </a:p>
          <a:p>
            <a:endParaRPr lang="en-GB" dirty="0">
              <a:solidFill>
                <a:srgbClr val="3E5370"/>
              </a:solidFill>
            </a:endParaRPr>
          </a:p>
          <a:p>
            <a:r>
              <a:rPr lang="en-GB" b="1" dirty="0">
                <a:solidFill>
                  <a:srgbClr val="3E5370"/>
                </a:solidFill>
              </a:rPr>
              <a:t>balanced laminate. </a:t>
            </a:r>
            <a:r>
              <a:rPr lang="en-GB" dirty="0">
                <a:solidFill>
                  <a:srgbClr val="3E5370"/>
                </a:solidFill>
              </a:rPr>
              <a:t>your A16 and A26 terms are zero: no in-plane extensional to shear coupling terms</a:t>
            </a:r>
          </a:p>
        </p:txBody>
      </p:sp>
      <p:pic>
        <p:nvPicPr>
          <p:cNvPr id="9" name="EA25871D-9707-46F0-9693-56A3CC074945" descr="E00CF4C6-18EE-40A1-B2D1-4022C2ED723D@cer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0" y="0"/>
            <a:ext cx="9144000" cy="495162"/>
          </a:xfrm>
        </p:spPr>
        <p:txBody>
          <a:bodyPr>
            <a:noAutofit/>
          </a:bodyPr>
          <a:lstStyle/>
          <a:p>
            <a:pPr>
              <a:spcBef>
                <a:spcPts val="1200"/>
              </a:spcBef>
              <a:spcAft>
                <a:spcPts val="2400"/>
              </a:spcAft>
            </a:pPr>
            <a:r>
              <a:rPr lang="en-GB" sz="3100" b="1" dirty="0" smtClean="0">
                <a:solidFill>
                  <a:srgbClr val="01835F"/>
                </a:solidFill>
                <a:latin typeface="Arial" panose="020B0604020202020204" pitchFamily="34" charset="0"/>
                <a:cs typeface="Arial" panose="020B0604020202020204" pitchFamily="34" charset="0"/>
              </a:rPr>
              <a:t>ABD Matrix</a:t>
            </a:r>
            <a:endParaRPr lang="en-GB" sz="3100" b="1" dirty="0">
              <a:solidFill>
                <a:srgbClr val="0183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283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624492" cy="4206455"/>
          </a:xfrm>
        </p:spPr>
        <p:txBody>
          <a:bodyPr>
            <a:normAutofit lnSpcReduction="10000"/>
          </a:bodyPr>
          <a:lstStyle/>
          <a:p>
            <a:pPr>
              <a:spcAft>
                <a:spcPts val="450"/>
              </a:spcAft>
            </a:pPr>
            <a:r>
              <a:rPr lang="en-GB" sz="2400" dirty="0">
                <a:solidFill>
                  <a:srgbClr val="3E5370"/>
                </a:solidFill>
              </a:rPr>
              <a:t>Review the laminate’s ABD Matrix stiffness coefficients There </a:t>
            </a:r>
            <a:r>
              <a:rPr lang="en-GB" sz="2400" b="1" dirty="0" err="1">
                <a:solidFill>
                  <a:srgbClr val="3E5370"/>
                </a:solidFill>
              </a:rPr>
              <a:t>EsaComp</a:t>
            </a:r>
            <a:r>
              <a:rPr lang="en-GB" sz="2400" b="1" dirty="0">
                <a:solidFill>
                  <a:srgbClr val="3E5370"/>
                </a:solidFill>
              </a:rPr>
              <a:t> provides the ABD elements and a laminate code</a:t>
            </a:r>
            <a:r>
              <a:rPr lang="en-GB" sz="2400" b="1" dirty="0" smtClean="0">
                <a:solidFill>
                  <a:srgbClr val="3E5370"/>
                </a:solidFill>
              </a:rPr>
              <a:t>.</a:t>
            </a:r>
          </a:p>
          <a:p>
            <a:pPr>
              <a:spcAft>
                <a:spcPts val="450"/>
              </a:spcAft>
            </a:pPr>
            <a:endParaRPr lang="en-GB" sz="2400" b="1" dirty="0">
              <a:solidFill>
                <a:srgbClr val="3E5370"/>
              </a:solidFill>
            </a:endParaRPr>
          </a:p>
          <a:p>
            <a:pPr>
              <a:spcAft>
                <a:spcPts val="450"/>
              </a:spcAft>
            </a:pPr>
            <a:r>
              <a:rPr lang="en-GB" sz="2400" b="1" dirty="0">
                <a:solidFill>
                  <a:srgbClr val="3E5370"/>
                </a:solidFill>
              </a:rPr>
              <a:t>Check if your laminate is symmetric and balanced</a:t>
            </a:r>
            <a:r>
              <a:rPr lang="en-GB" sz="2400" dirty="0">
                <a:solidFill>
                  <a:srgbClr val="3E5370"/>
                </a:solidFill>
              </a:rPr>
              <a:t> (to avoid plate warping). The non-zero locations will show you whether or not you have a symmetric and/or balanced laminate</a:t>
            </a:r>
          </a:p>
          <a:p>
            <a:pPr marL="0" indent="0">
              <a:buNone/>
            </a:pPr>
            <a:endParaRPr lang="en-GB" sz="1800" dirty="0">
              <a:solidFill>
                <a:schemeClr val="bg1">
                  <a:lumMod val="50000"/>
                </a:schemeClr>
              </a:solidFill>
            </a:endParaRPr>
          </a:p>
          <a:p>
            <a:r>
              <a:rPr lang="en-GB" sz="2400" b="1" dirty="0" err="1">
                <a:solidFill>
                  <a:srgbClr val="3E5370"/>
                </a:solidFill>
              </a:rPr>
              <a:t>Sym</a:t>
            </a:r>
            <a:r>
              <a:rPr lang="en-GB" sz="2400" b="1" dirty="0">
                <a:solidFill>
                  <a:srgbClr val="3E5370"/>
                </a:solidFill>
              </a:rPr>
              <a:t>/Bal laminate reduces post cure warpage and in-plane axial/bending and shear/bending coupling</a:t>
            </a:r>
          </a:p>
          <a:p>
            <a:pPr>
              <a:lnSpc>
                <a:spcPct val="100000"/>
              </a:lnSpc>
            </a:pPr>
            <a:r>
              <a:rPr lang="en-GB" sz="1800" dirty="0">
                <a:solidFill>
                  <a:srgbClr val="3E5370"/>
                </a:solidFill>
              </a:rPr>
              <a:t>The D16 and D26 terms are small compared to the D11 term in the stiffness matrix; if so, you have a </a:t>
            </a:r>
            <a:r>
              <a:rPr lang="en-GB" sz="1800" dirty="0" err="1">
                <a:solidFill>
                  <a:srgbClr val="3E5370"/>
                </a:solidFill>
              </a:rPr>
              <a:t>flexurally</a:t>
            </a:r>
            <a:r>
              <a:rPr lang="en-GB" sz="1800" dirty="0">
                <a:solidFill>
                  <a:srgbClr val="3E5370"/>
                </a:solidFill>
              </a:rPr>
              <a:t> balanced laminate</a:t>
            </a:r>
          </a:p>
          <a:p>
            <a:endParaRPr lang="en-GB" sz="1800" dirty="0">
              <a:solidFill>
                <a:schemeClr val="bg1">
                  <a:lumMod val="50000"/>
                </a:schemeClr>
              </a:solidFill>
            </a:endParaRPr>
          </a:p>
          <a:p>
            <a:endParaRPr lang="en-US" sz="1800" dirty="0">
              <a:solidFill>
                <a:schemeClr val="bg1">
                  <a:lumMod val="50000"/>
                </a:schemeClr>
              </a:solidFill>
            </a:endParaRPr>
          </a:p>
          <a:p>
            <a:endParaRPr lang="en-GB" sz="1800" dirty="0">
              <a:solidFill>
                <a:srgbClr val="002060"/>
              </a:solidFill>
            </a:endParaRPr>
          </a:p>
          <a:p>
            <a:pPr marL="61722" indent="0">
              <a:buNone/>
              <a:defRPr/>
            </a:pPr>
            <a:endParaRPr lang="en-US" sz="1800" dirty="0">
              <a:solidFill>
                <a:srgbClr val="002060"/>
              </a:solidFill>
            </a:endParaRPr>
          </a:p>
          <a:p>
            <a:pPr marL="301752" lvl="1" indent="0">
              <a:buNone/>
            </a:pPr>
            <a:endParaRPr lang="en-GB" sz="1600" dirty="0">
              <a:solidFill>
                <a:srgbClr val="002060"/>
              </a:solidFill>
            </a:endParaRPr>
          </a:p>
          <a:p>
            <a:pPr lvl="1"/>
            <a:endParaRPr lang="en-US" sz="1800" dirty="0">
              <a:solidFill>
                <a:srgbClr val="002060"/>
              </a:solidFill>
            </a:endParaRPr>
          </a:p>
          <a:p>
            <a:endParaRPr lang="en-GB" sz="1600" dirty="0">
              <a:solidFill>
                <a:srgbClr val="002060"/>
              </a:solidFill>
            </a:endParaRPr>
          </a:p>
          <a:p>
            <a:endParaRPr lang="en-US" sz="1800" dirty="0"/>
          </a:p>
          <a:p>
            <a:endParaRPr lang="en-US" sz="1800" dirty="0"/>
          </a:p>
          <a:p>
            <a:pPr lvl="1"/>
            <a:endParaRPr lang="en-US" sz="1600" dirty="0"/>
          </a:p>
          <a:p>
            <a:endParaRPr lang="en-US" sz="1800" dirty="0"/>
          </a:p>
          <a:p>
            <a:endParaRPr lang="en-GB" sz="2400" dirty="0"/>
          </a:p>
          <a:p>
            <a:pPr lvl="0"/>
            <a:endParaRPr lang="en-GB" sz="2400" dirty="0"/>
          </a:p>
          <a:p>
            <a:pPr marL="61722" indent="0">
              <a:buNone/>
            </a:pPr>
            <a:endParaRPr lang="en-US" sz="2400" dirty="0"/>
          </a:p>
        </p:txBody>
      </p:sp>
      <p:sp>
        <p:nvSpPr>
          <p:cNvPr id="6" name="Slide Number Placeholder 5"/>
          <p:cNvSpPr>
            <a:spLocks noGrp="1"/>
          </p:cNvSpPr>
          <p:nvPr>
            <p:ph type="sldNum" sz="quarter" idx="12"/>
          </p:nvPr>
        </p:nvSpPr>
        <p:spPr/>
        <p:txBody>
          <a:bodyPr/>
          <a:lstStyle/>
          <a:p>
            <a:r>
              <a:rPr lang="en-US" dirty="0" smtClean="0">
                <a:solidFill>
                  <a:srgbClr val="0055A0"/>
                </a:solidFill>
                <a:latin typeface="Arial" panose="020B0604020202020204" pitchFamily="34" charset="0"/>
                <a:cs typeface="Arial" panose="020B0604020202020204" pitchFamily="34" charset="0"/>
              </a:rPr>
              <a:t>Page </a:t>
            </a:r>
            <a:fld id="{065808CA-B9D4-C243-A36C-A942D4F130F2}" type="slidenum">
              <a:rPr lang="en-US" smtClean="0">
                <a:solidFill>
                  <a:srgbClr val="0055A0"/>
                </a:solidFill>
                <a:latin typeface="Arial" panose="020B0604020202020204" pitchFamily="34" charset="0"/>
                <a:cs typeface="Arial" panose="020B0604020202020204" pitchFamily="34" charset="0"/>
              </a:rPr>
              <a:pPr/>
              <a:t>26</a:t>
            </a:fld>
            <a:endParaRPr lang="en-US" dirty="0">
              <a:solidFill>
                <a:srgbClr val="0055A0"/>
              </a:solidFill>
              <a:latin typeface="Arial" panose="020B0604020202020204" pitchFamily="34" charset="0"/>
              <a:cs typeface="Arial" panose="020B0604020202020204" pitchFamily="34" charset="0"/>
            </a:endParaRPr>
          </a:p>
        </p:txBody>
      </p:sp>
      <p:pic>
        <p:nvPicPr>
          <p:cNvPr id="5" name="EA25871D-9707-46F0-9693-56A3CC074945" descr="E00CF4C6-18EE-40A1-B2D1-4022C2ED723D@ce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0" y="0"/>
            <a:ext cx="9144000" cy="495162"/>
          </a:xfrm>
        </p:spPr>
        <p:txBody>
          <a:bodyPr>
            <a:noAutofit/>
          </a:bodyPr>
          <a:lstStyle/>
          <a:p>
            <a:pPr>
              <a:spcBef>
                <a:spcPts val="1200"/>
              </a:spcBef>
              <a:spcAft>
                <a:spcPts val="2400"/>
              </a:spcAft>
            </a:pPr>
            <a:r>
              <a:rPr lang="en-GB" sz="3100" b="1" dirty="0" smtClean="0">
                <a:solidFill>
                  <a:srgbClr val="01835F"/>
                </a:solidFill>
                <a:latin typeface="Arial" panose="020B0604020202020204" pitchFamily="34" charset="0"/>
                <a:cs typeface="Arial" panose="020B0604020202020204" pitchFamily="34" charset="0"/>
              </a:rPr>
              <a:t>Symmetric and Balanced Laminates</a:t>
            </a:r>
            <a:endParaRPr lang="en-GB" sz="3100" b="1" dirty="0">
              <a:solidFill>
                <a:srgbClr val="0183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119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905" y="762000"/>
            <a:ext cx="4624969" cy="5181601"/>
          </a:xfrm>
        </p:spPr>
        <p:txBody>
          <a:bodyPr>
            <a:noAutofit/>
          </a:bodyPr>
          <a:lstStyle/>
          <a:p>
            <a:pPr>
              <a:lnSpc>
                <a:spcPct val="150000"/>
              </a:lnSpc>
              <a:spcAft>
                <a:spcPts val="450"/>
              </a:spcAft>
            </a:pPr>
            <a:r>
              <a:rPr lang="en-GB" sz="2000" b="1" dirty="0">
                <a:solidFill>
                  <a:schemeClr val="tx1">
                    <a:lumMod val="95000"/>
                    <a:lumOff val="5000"/>
                  </a:schemeClr>
                </a:solidFill>
              </a:rPr>
              <a:t>Symmetric laminate</a:t>
            </a:r>
          </a:p>
          <a:p>
            <a:pPr>
              <a:spcAft>
                <a:spcPts val="450"/>
              </a:spcAft>
            </a:pPr>
            <a:r>
              <a:rPr lang="en-GB" sz="1600" dirty="0">
                <a:solidFill>
                  <a:srgbClr val="002060"/>
                </a:solidFill>
              </a:rPr>
              <a:t>Symmetry:  A laminate is symmetric when the plies above the mid-plane are a mirror image of those below the mid-plane</a:t>
            </a:r>
            <a:r>
              <a:rPr lang="en-GB" sz="1600" dirty="0" smtClean="0">
                <a:solidFill>
                  <a:srgbClr val="002060"/>
                </a:solidFill>
              </a:rPr>
              <a:t>.</a:t>
            </a:r>
          </a:p>
          <a:p>
            <a:pPr>
              <a:spcAft>
                <a:spcPts val="450"/>
              </a:spcAft>
            </a:pPr>
            <a:endParaRPr lang="en-GB" sz="1600" dirty="0">
              <a:solidFill>
                <a:srgbClr val="002060"/>
              </a:solidFill>
            </a:endParaRPr>
          </a:p>
          <a:p>
            <a:pPr>
              <a:lnSpc>
                <a:spcPct val="150000"/>
              </a:lnSpc>
              <a:spcAft>
                <a:spcPts val="450"/>
              </a:spcAft>
            </a:pPr>
            <a:r>
              <a:rPr lang="en-GB" sz="1600" i="1" dirty="0">
                <a:solidFill>
                  <a:srgbClr val="3E5370"/>
                </a:solidFill>
              </a:rPr>
              <a:t>Symmetrical lay-ups help to avoid thermal twisting of parts as they cool down after curing.</a:t>
            </a:r>
          </a:p>
          <a:p>
            <a:pPr>
              <a:lnSpc>
                <a:spcPct val="150000"/>
              </a:lnSpc>
              <a:spcAft>
                <a:spcPts val="450"/>
              </a:spcAft>
            </a:pPr>
            <a:r>
              <a:rPr lang="en-GB" sz="2000" b="1" dirty="0"/>
              <a:t>Balanced laminate</a:t>
            </a:r>
          </a:p>
          <a:p>
            <a:r>
              <a:rPr lang="en-GB" sz="1600" dirty="0">
                <a:solidFill>
                  <a:srgbClr val="002060"/>
                </a:solidFill>
              </a:rPr>
              <a:t>Balance:  A laminate is balanced when it has equal numbers of –and + angled plies.</a:t>
            </a:r>
          </a:p>
          <a:p>
            <a:endParaRPr lang="en-GB" sz="1600" dirty="0">
              <a:solidFill>
                <a:srgbClr val="002060"/>
              </a:solidFill>
            </a:endParaRPr>
          </a:p>
          <a:p>
            <a:r>
              <a:rPr lang="en-GB" sz="1600" dirty="0">
                <a:solidFill>
                  <a:srgbClr val="3E5370"/>
                </a:solidFill>
              </a:rPr>
              <a:t>Note: If the laminate is balanced and symmetric, the entire [B] matrix is zero and the in-plane normal shear coupling terms A </a:t>
            </a:r>
            <a:r>
              <a:rPr lang="en-GB" sz="1600" baseline="-25000" dirty="0">
                <a:solidFill>
                  <a:srgbClr val="3E5370"/>
                </a:solidFill>
              </a:rPr>
              <a:t>16</a:t>
            </a:r>
            <a:r>
              <a:rPr lang="en-GB" sz="1600" dirty="0">
                <a:solidFill>
                  <a:srgbClr val="3E5370"/>
                </a:solidFill>
              </a:rPr>
              <a:t> and A</a:t>
            </a:r>
            <a:r>
              <a:rPr lang="en-GB" sz="1600" baseline="-25000" dirty="0">
                <a:solidFill>
                  <a:srgbClr val="3E5370"/>
                </a:solidFill>
              </a:rPr>
              <a:t>26</a:t>
            </a:r>
            <a:r>
              <a:rPr lang="en-GB" sz="1600" dirty="0">
                <a:solidFill>
                  <a:srgbClr val="3E5370"/>
                </a:solidFill>
              </a:rPr>
              <a:t> are also zero. </a:t>
            </a:r>
            <a:endParaRPr lang="en-GB" sz="2000" dirty="0">
              <a:solidFill>
                <a:srgbClr val="3E5370"/>
              </a:solidFill>
            </a:endParaRPr>
          </a:p>
          <a:p>
            <a:endParaRPr lang="en-US" sz="1600" dirty="0">
              <a:solidFill>
                <a:schemeClr val="bg1">
                  <a:lumMod val="50000"/>
                </a:schemeClr>
              </a:solidFill>
            </a:endParaRPr>
          </a:p>
          <a:p>
            <a:endParaRPr lang="en-GB" sz="1600" dirty="0">
              <a:solidFill>
                <a:srgbClr val="002060"/>
              </a:solidFill>
            </a:endParaRPr>
          </a:p>
          <a:p>
            <a:pPr marL="61722" indent="0">
              <a:buNone/>
              <a:defRPr/>
            </a:pPr>
            <a:endParaRPr lang="en-US" sz="1600" dirty="0">
              <a:solidFill>
                <a:srgbClr val="002060"/>
              </a:solidFill>
            </a:endParaRPr>
          </a:p>
          <a:p>
            <a:pPr marL="301752" lvl="1" indent="0">
              <a:buNone/>
            </a:pPr>
            <a:endParaRPr lang="en-GB" sz="1400" dirty="0">
              <a:solidFill>
                <a:srgbClr val="002060"/>
              </a:solidFill>
            </a:endParaRPr>
          </a:p>
          <a:p>
            <a:pPr lvl="1"/>
            <a:endParaRPr lang="en-US" sz="1600" dirty="0">
              <a:solidFill>
                <a:srgbClr val="002060"/>
              </a:solidFill>
            </a:endParaRPr>
          </a:p>
          <a:p>
            <a:endParaRPr lang="en-GB" sz="1400" dirty="0">
              <a:solidFill>
                <a:srgbClr val="002060"/>
              </a:solidFill>
            </a:endParaRPr>
          </a:p>
          <a:p>
            <a:endParaRPr lang="en-US" sz="1600" dirty="0"/>
          </a:p>
          <a:p>
            <a:endParaRPr lang="en-US" sz="1600" dirty="0"/>
          </a:p>
          <a:p>
            <a:pPr lvl="1"/>
            <a:endParaRPr lang="en-US" sz="1400" dirty="0"/>
          </a:p>
          <a:p>
            <a:endParaRPr lang="en-US" sz="1600" dirty="0"/>
          </a:p>
          <a:p>
            <a:endParaRPr lang="en-GB" sz="2000" dirty="0"/>
          </a:p>
          <a:p>
            <a:pPr lvl="0"/>
            <a:endParaRPr lang="en-GB" sz="2000" dirty="0"/>
          </a:p>
          <a:p>
            <a:pPr marL="61722" indent="0">
              <a:buNone/>
            </a:pPr>
            <a:endParaRPr lang="en-US" sz="2000" dirty="0"/>
          </a:p>
        </p:txBody>
      </p:sp>
      <p:sp>
        <p:nvSpPr>
          <p:cNvPr id="6" name="Slide Number Placeholder 5"/>
          <p:cNvSpPr>
            <a:spLocks noGrp="1"/>
          </p:cNvSpPr>
          <p:nvPr>
            <p:ph type="sldNum" sz="quarter" idx="12"/>
          </p:nvPr>
        </p:nvSpPr>
        <p:spPr/>
        <p:txBody>
          <a:bodyPr/>
          <a:lstStyle/>
          <a:p>
            <a:r>
              <a:rPr lang="en-US" dirty="0" smtClean="0">
                <a:solidFill>
                  <a:srgbClr val="0055A0"/>
                </a:solidFill>
                <a:latin typeface="Arial" panose="020B0604020202020204" pitchFamily="34" charset="0"/>
                <a:cs typeface="Arial" panose="020B0604020202020204" pitchFamily="34" charset="0"/>
              </a:rPr>
              <a:t>Page </a:t>
            </a:r>
            <a:fld id="{065808CA-B9D4-C243-A36C-A942D4F130F2}" type="slidenum">
              <a:rPr lang="en-US" smtClean="0">
                <a:solidFill>
                  <a:srgbClr val="0055A0"/>
                </a:solidFill>
                <a:latin typeface="Arial" panose="020B0604020202020204" pitchFamily="34" charset="0"/>
                <a:cs typeface="Arial" panose="020B0604020202020204" pitchFamily="34" charset="0"/>
              </a:rPr>
              <a:pPr/>
              <a:t>27</a:t>
            </a:fld>
            <a:endParaRPr lang="en-US" dirty="0">
              <a:solidFill>
                <a:srgbClr val="0055A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683856" y="2301807"/>
            <a:ext cx="2262281" cy="2669166"/>
          </a:xfrm>
          <a:prstGeom prst="rect">
            <a:avLst/>
          </a:prstGeom>
        </p:spPr>
      </p:pic>
      <p:pic>
        <p:nvPicPr>
          <p:cNvPr id="8" name="EA25871D-9707-46F0-9693-56A3CC074945" descr="E00CF4C6-18EE-40A1-B2D1-4022C2ED723D@cer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0" y="0"/>
            <a:ext cx="9144000" cy="495162"/>
          </a:xfrm>
        </p:spPr>
        <p:txBody>
          <a:bodyPr>
            <a:noAutofit/>
          </a:bodyPr>
          <a:lstStyle/>
          <a:p>
            <a:pPr>
              <a:spcBef>
                <a:spcPts val="1200"/>
              </a:spcBef>
              <a:spcAft>
                <a:spcPts val="2400"/>
              </a:spcAft>
            </a:pPr>
            <a:r>
              <a:rPr lang="en-GB" sz="3100" b="1" dirty="0" smtClean="0">
                <a:solidFill>
                  <a:srgbClr val="01835F"/>
                </a:solidFill>
                <a:latin typeface="Arial" panose="020B0604020202020204" pitchFamily="34" charset="0"/>
                <a:cs typeface="Arial" panose="020B0604020202020204" pitchFamily="34" charset="0"/>
              </a:rPr>
              <a:t>Symmetric and Balanced Laminates</a:t>
            </a:r>
            <a:endParaRPr lang="en-GB" sz="3100" b="1" dirty="0">
              <a:solidFill>
                <a:srgbClr val="0183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69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545" y="838201"/>
            <a:ext cx="7981805" cy="3033616"/>
          </a:xfrm>
        </p:spPr>
        <p:txBody>
          <a:bodyPr>
            <a:noAutofit/>
          </a:bodyPr>
          <a:lstStyle/>
          <a:p>
            <a:r>
              <a:rPr lang="en-GB" sz="1800" dirty="0"/>
              <a:t>Isotropic means having the same properties in all directions. </a:t>
            </a:r>
          </a:p>
          <a:p>
            <a:r>
              <a:rPr lang="en-GB" sz="1800" dirty="0"/>
              <a:t>Quasi-isotropic means having is </a:t>
            </a:r>
            <a:r>
              <a:rPr lang="en-GB" sz="1800" dirty="0" err="1"/>
              <a:t>ortropic</a:t>
            </a:r>
            <a:r>
              <a:rPr lang="en-GB" sz="1800" dirty="0"/>
              <a:t> properties in-plane. </a:t>
            </a:r>
          </a:p>
          <a:p>
            <a:r>
              <a:rPr lang="en-GB" sz="1800" dirty="0"/>
              <a:t>A quasi-isotropic part has either randomly oriented </a:t>
            </a:r>
            <a:r>
              <a:rPr lang="en-GB" sz="1800" dirty="0" err="1"/>
              <a:t>fiber</a:t>
            </a:r>
            <a:r>
              <a:rPr lang="en-GB" sz="1800" dirty="0"/>
              <a:t> in all directions, or has </a:t>
            </a:r>
            <a:r>
              <a:rPr lang="en-GB" sz="1800" dirty="0" err="1"/>
              <a:t>fibers</a:t>
            </a:r>
            <a:r>
              <a:rPr lang="en-GB" sz="1800" dirty="0"/>
              <a:t> oriented such that equal strength is developed all around the plane of the part. </a:t>
            </a:r>
          </a:p>
          <a:p>
            <a:r>
              <a:rPr lang="en-GB" sz="1800" dirty="0"/>
              <a:t>Generally, a quasi-isotropic laminate made from woven fabric has plies oriented at 0º, 90º +45º and –45º, with at least 12.5% of the plies in each of these four directions</a:t>
            </a:r>
          </a:p>
          <a:p>
            <a:r>
              <a:rPr lang="en-GB" sz="1800" dirty="0"/>
              <a:t>Quasi-isotropic properties can also be achieved with 0º, 60º and 120º oriented unidirectional plies</a:t>
            </a:r>
            <a:r>
              <a:rPr lang="en-GB" sz="1800" dirty="0" smtClean="0"/>
              <a:t>.</a:t>
            </a:r>
            <a:endParaRPr lang="en-GB" sz="1800" dirty="0">
              <a:solidFill>
                <a:srgbClr val="002060"/>
              </a:solidFill>
            </a:endParaRPr>
          </a:p>
          <a:p>
            <a:endParaRPr lang="en-US" sz="1800" dirty="0">
              <a:solidFill>
                <a:schemeClr val="bg1">
                  <a:lumMod val="50000"/>
                </a:schemeClr>
              </a:solidFill>
            </a:endParaRPr>
          </a:p>
          <a:p>
            <a:endParaRPr lang="en-GB" sz="1800" dirty="0">
              <a:solidFill>
                <a:srgbClr val="002060"/>
              </a:solidFill>
            </a:endParaRPr>
          </a:p>
          <a:p>
            <a:pPr marL="61722" indent="0">
              <a:buNone/>
              <a:defRPr/>
            </a:pPr>
            <a:endParaRPr lang="en-US" sz="1800" dirty="0">
              <a:solidFill>
                <a:srgbClr val="002060"/>
              </a:solidFill>
            </a:endParaRPr>
          </a:p>
          <a:p>
            <a:pPr marL="301752" lvl="1" indent="0">
              <a:buNone/>
            </a:pPr>
            <a:endParaRPr lang="en-GB" sz="1600" dirty="0">
              <a:solidFill>
                <a:srgbClr val="002060"/>
              </a:solidFill>
            </a:endParaRPr>
          </a:p>
          <a:p>
            <a:pPr lvl="1"/>
            <a:endParaRPr lang="en-US" sz="1800" dirty="0">
              <a:solidFill>
                <a:srgbClr val="002060"/>
              </a:solidFill>
            </a:endParaRPr>
          </a:p>
          <a:p>
            <a:endParaRPr lang="en-GB" sz="1600" dirty="0">
              <a:solidFill>
                <a:srgbClr val="002060"/>
              </a:solidFill>
            </a:endParaRPr>
          </a:p>
          <a:p>
            <a:endParaRPr lang="en-US" sz="1800" dirty="0"/>
          </a:p>
          <a:p>
            <a:endParaRPr lang="en-US" sz="1800" dirty="0"/>
          </a:p>
          <a:p>
            <a:pPr lvl="1"/>
            <a:endParaRPr lang="en-US" sz="1600" dirty="0"/>
          </a:p>
          <a:p>
            <a:endParaRPr lang="en-US" sz="1800" dirty="0"/>
          </a:p>
          <a:p>
            <a:endParaRPr lang="en-GB" sz="2400" dirty="0"/>
          </a:p>
          <a:p>
            <a:pPr lvl="0"/>
            <a:endParaRPr lang="en-GB" sz="2400" dirty="0"/>
          </a:p>
          <a:p>
            <a:pPr marL="61722" indent="0">
              <a:buNone/>
            </a:pPr>
            <a:endParaRPr lang="en-US" sz="2400" dirty="0"/>
          </a:p>
        </p:txBody>
      </p:sp>
      <p:sp>
        <p:nvSpPr>
          <p:cNvPr id="6" name="Slide Number Placeholder 5"/>
          <p:cNvSpPr>
            <a:spLocks noGrp="1"/>
          </p:cNvSpPr>
          <p:nvPr>
            <p:ph type="sldNum" sz="quarter" idx="12"/>
          </p:nvPr>
        </p:nvSpPr>
        <p:spPr/>
        <p:txBody>
          <a:bodyPr/>
          <a:lstStyle/>
          <a:p>
            <a:r>
              <a:rPr lang="en-US" dirty="0" smtClean="0">
                <a:solidFill>
                  <a:srgbClr val="0055A0"/>
                </a:solidFill>
                <a:latin typeface="Arial" panose="020B0604020202020204" pitchFamily="34" charset="0"/>
                <a:cs typeface="Arial" panose="020B0604020202020204" pitchFamily="34" charset="0"/>
              </a:rPr>
              <a:t>Page </a:t>
            </a:r>
            <a:fld id="{065808CA-B9D4-C243-A36C-A942D4F130F2}" type="slidenum">
              <a:rPr lang="en-US" smtClean="0">
                <a:solidFill>
                  <a:srgbClr val="0055A0"/>
                </a:solidFill>
                <a:latin typeface="Arial" panose="020B0604020202020204" pitchFamily="34" charset="0"/>
                <a:cs typeface="Arial" panose="020B0604020202020204" pitchFamily="34" charset="0"/>
              </a:rPr>
              <a:pPr/>
              <a:t>28</a:t>
            </a:fld>
            <a:endParaRPr lang="en-US" dirty="0">
              <a:solidFill>
                <a:srgbClr val="0055A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484823" y="4194253"/>
            <a:ext cx="2789507" cy="1638616"/>
          </a:xfrm>
          <a:prstGeom prst="rect">
            <a:avLst/>
          </a:prstGeom>
        </p:spPr>
      </p:pic>
      <p:pic>
        <p:nvPicPr>
          <p:cNvPr id="8" name="Picture 7"/>
          <p:cNvPicPr>
            <a:picLocks noChangeAspect="1"/>
          </p:cNvPicPr>
          <p:nvPr/>
        </p:nvPicPr>
        <p:blipFill rotWithShape="1">
          <a:blip r:embed="rId3"/>
          <a:srcRect t="47097" b="21953"/>
          <a:stretch/>
        </p:blipFill>
        <p:spPr>
          <a:xfrm>
            <a:off x="153273" y="4356381"/>
            <a:ext cx="5090530" cy="1405054"/>
          </a:xfrm>
          <a:prstGeom prst="rect">
            <a:avLst/>
          </a:prstGeom>
        </p:spPr>
      </p:pic>
      <p:pic>
        <p:nvPicPr>
          <p:cNvPr id="9" name="EA25871D-9707-46F0-9693-56A3CC074945" descr="E00CF4C6-18EE-40A1-B2D1-4022C2ED723D@cer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0" y="0"/>
            <a:ext cx="9144000" cy="495162"/>
          </a:xfrm>
        </p:spPr>
        <p:txBody>
          <a:bodyPr>
            <a:noAutofit/>
          </a:bodyPr>
          <a:lstStyle/>
          <a:p>
            <a:pPr>
              <a:spcBef>
                <a:spcPts val="1200"/>
              </a:spcBef>
              <a:spcAft>
                <a:spcPts val="2400"/>
              </a:spcAft>
            </a:pPr>
            <a:r>
              <a:rPr lang="en-GB" sz="3100" b="1" dirty="0" smtClean="0">
                <a:solidFill>
                  <a:srgbClr val="01835F"/>
                </a:solidFill>
                <a:latin typeface="Arial" panose="020B0604020202020204" pitchFamily="34" charset="0"/>
                <a:cs typeface="Arial" panose="020B0604020202020204" pitchFamily="34" charset="0"/>
              </a:rPr>
              <a:t>Quasi-Isotropic Laminate</a:t>
            </a:r>
            <a:endParaRPr lang="en-GB" sz="3100" b="1" dirty="0">
              <a:solidFill>
                <a:srgbClr val="0183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85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747" y="609600"/>
            <a:ext cx="8252480" cy="5288757"/>
          </a:xfrm>
        </p:spPr>
        <p:txBody>
          <a:bodyPr>
            <a:noAutofit/>
          </a:bodyPr>
          <a:lstStyle/>
          <a:p>
            <a:r>
              <a:rPr lang="en-GB" sz="1200" b="1" dirty="0" smtClean="0"/>
              <a:t>Examples of Lay-up </a:t>
            </a:r>
            <a:r>
              <a:rPr lang="en-GB" sz="1200" b="1" dirty="0"/>
              <a:t>code</a:t>
            </a:r>
          </a:p>
          <a:p>
            <a:r>
              <a:rPr lang="en-GB" sz="1200" dirty="0"/>
              <a:t>A lay-up code is provided for each intermediate laminate and for the final laminate when the lay-up is being specified. The code identifies layers, layer orientations, and the stacking sequence of layers as follows: </a:t>
            </a:r>
          </a:p>
          <a:p>
            <a:r>
              <a:rPr lang="en-GB" sz="1200" dirty="0"/>
              <a:t>Layer orientations are given in parentheses from the top surface to the bottom surface. A slash (/) separates the layers. For example, the code (+45/-45/-45/+45) defines a four-layer laminate in which the orientations of the top and bottom layers are +45 degrees and the orientations of the middle layers are -45 degrees. </a:t>
            </a:r>
          </a:p>
          <a:p>
            <a:r>
              <a:rPr lang="en-GB" sz="1200" dirty="0"/>
              <a:t>A contracted notation may be used in the lay-up code for a symmetric laminate. In this notation layer orientations are given only for the upper half of a laminate. Symmetry is indicated with the letter S after the parentheses. The letter E or O is further used to identify that the laminate has an even or odd number of layers. Thus, the code for the laminate (+45/-45/-45/+45) may be given in the form (+45/-45)SE. Correspondingly, the code (+45/-45)SO refers to the lay-up (+45/-45/+45). </a:t>
            </a:r>
          </a:p>
          <a:p>
            <a:r>
              <a:rPr lang="en-GB" sz="1200" dirty="0"/>
              <a:t>Codes of antisymmetric balanced laminates may also be contracted to the form that gives layer orientations only the upper half of a laminate. The letters AB after the parentheses specify that the lay-up is antisymmetric balanced. For example, the code (+45/-45)AB defines the lay-up (+45/-45/+45/-45). </a:t>
            </a:r>
          </a:p>
          <a:p>
            <a:r>
              <a:rPr lang="en-GB" sz="1200" dirty="0"/>
              <a:t>Multipliers after the parentheses may be used to indicate that several layers or layer groups are stacked. For instance, a contracted form for the lay-up (+45/-45/+45/ -45/+45/-45) is (+45/-45)3. </a:t>
            </a:r>
          </a:p>
          <a:p>
            <a:r>
              <a:rPr lang="en-GB" sz="1200" dirty="0"/>
              <a:t>Several pairs of parentheses may be used in the code. For instance, the code ((+45/-45)2/0)SE is a contracted form for the symmetric lay-up (+45/-45/+45/-45/0/0/-45/+45/-45/+45). </a:t>
            </a:r>
          </a:p>
          <a:p>
            <a:r>
              <a:rPr lang="en-GB" sz="1200" dirty="0"/>
              <a:t>When a laminate contains different plies, the ply is identified for each layer with a letter that appears after the layer orientation. For instance, the code (+45a/-45b)SE specifies a symmetric four-layer laminate where the ply </a:t>
            </a:r>
            <a:r>
              <a:rPr lang="en-GB" sz="1200" i="1" dirty="0"/>
              <a:t>a</a:t>
            </a:r>
            <a:r>
              <a:rPr lang="en-GB" sz="1200" dirty="0"/>
              <a:t> is used in surface layers and the ply </a:t>
            </a:r>
            <a:r>
              <a:rPr lang="en-GB" sz="1200" i="1" dirty="0"/>
              <a:t>b</a:t>
            </a:r>
            <a:r>
              <a:rPr lang="en-GB" sz="1200" dirty="0"/>
              <a:t> in the middle layers. </a:t>
            </a:r>
          </a:p>
          <a:p>
            <a:r>
              <a:rPr lang="en-GB" sz="1200" dirty="0"/>
              <a:t>Concerning the specified practice, it should be noted that slightly different forms of the code can be found in the literature. For instance: </a:t>
            </a:r>
          </a:p>
          <a:p>
            <a:r>
              <a:rPr lang="en-GB" sz="1200" dirty="0"/>
              <a:t>brackets are often used instead of parentheses </a:t>
            </a:r>
          </a:p>
          <a:p>
            <a:r>
              <a:rPr lang="en-GB" sz="1200" dirty="0"/>
              <a:t>multipliers and letters specifying the symmetry or </a:t>
            </a:r>
            <a:r>
              <a:rPr lang="en-GB" sz="1200" dirty="0" err="1"/>
              <a:t>antisymmetry</a:t>
            </a:r>
            <a:r>
              <a:rPr lang="en-GB" sz="1200" dirty="0"/>
              <a:t> may be subscripts </a:t>
            </a:r>
          </a:p>
          <a:p>
            <a:r>
              <a:rPr lang="en-GB" sz="1200" dirty="0"/>
              <a:t>multipliers often appear in front of the parentheses or brackets. </a:t>
            </a:r>
            <a:endParaRPr lang="en-GB" sz="1200" dirty="0">
              <a:solidFill>
                <a:srgbClr val="002060"/>
              </a:solidFill>
            </a:endParaRPr>
          </a:p>
          <a:p>
            <a:pPr>
              <a:lnSpc>
                <a:spcPct val="150000"/>
              </a:lnSpc>
              <a:spcAft>
                <a:spcPts val="450"/>
              </a:spcAft>
            </a:pPr>
            <a:endParaRPr lang="en-GB" sz="1200" dirty="0">
              <a:solidFill>
                <a:srgbClr val="002060"/>
              </a:solidFill>
            </a:endParaRPr>
          </a:p>
          <a:p>
            <a:endParaRPr lang="en-GB" sz="1200" dirty="0">
              <a:solidFill>
                <a:srgbClr val="002060"/>
              </a:solidFill>
            </a:endParaRPr>
          </a:p>
          <a:p>
            <a:endParaRPr lang="en-US" sz="1200" dirty="0">
              <a:solidFill>
                <a:schemeClr val="bg1">
                  <a:lumMod val="50000"/>
                </a:schemeClr>
              </a:solidFill>
            </a:endParaRPr>
          </a:p>
          <a:p>
            <a:endParaRPr lang="en-GB" sz="1200" dirty="0">
              <a:solidFill>
                <a:srgbClr val="002060"/>
              </a:solidFill>
            </a:endParaRPr>
          </a:p>
          <a:p>
            <a:pPr marL="61722" indent="0">
              <a:buNone/>
              <a:defRPr/>
            </a:pPr>
            <a:endParaRPr lang="en-US" sz="1200" dirty="0">
              <a:solidFill>
                <a:srgbClr val="002060"/>
              </a:solidFill>
            </a:endParaRPr>
          </a:p>
          <a:p>
            <a:pPr marL="301752" lvl="1" indent="0">
              <a:buNone/>
            </a:pPr>
            <a:endParaRPr lang="en-GB" sz="900" dirty="0">
              <a:solidFill>
                <a:srgbClr val="002060"/>
              </a:solidFill>
            </a:endParaRPr>
          </a:p>
          <a:p>
            <a:pPr lvl="1"/>
            <a:endParaRPr lang="en-US" sz="1600" dirty="0">
              <a:solidFill>
                <a:srgbClr val="002060"/>
              </a:solidFill>
            </a:endParaRPr>
          </a:p>
          <a:p>
            <a:endParaRPr lang="en-GB" sz="1200" dirty="0">
              <a:solidFill>
                <a:srgbClr val="002060"/>
              </a:solidFill>
            </a:endParaRPr>
          </a:p>
          <a:p>
            <a:endParaRPr lang="en-US" sz="1200" dirty="0"/>
          </a:p>
          <a:p>
            <a:endParaRPr lang="en-US" sz="1200" dirty="0"/>
          </a:p>
          <a:p>
            <a:pPr lvl="1"/>
            <a:endParaRPr lang="en-US" sz="900" dirty="0"/>
          </a:p>
          <a:p>
            <a:endParaRPr lang="en-US" sz="1200" dirty="0"/>
          </a:p>
          <a:p>
            <a:endParaRPr lang="en-GB" sz="1600" dirty="0"/>
          </a:p>
          <a:p>
            <a:pPr lvl="0"/>
            <a:endParaRPr lang="en-GB" sz="1600" dirty="0"/>
          </a:p>
          <a:p>
            <a:pPr marL="61722" indent="0">
              <a:buNone/>
            </a:pPr>
            <a:endParaRPr lang="en-US" sz="1600" dirty="0"/>
          </a:p>
        </p:txBody>
      </p:sp>
      <p:sp>
        <p:nvSpPr>
          <p:cNvPr id="6" name="Slide Number Placeholder 5"/>
          <p:cNvSpPr>
            <a:spLocks noGrp="1"/>
          </p:cNvSpPr>
          <p:nvPr>
            <p:ph type="sldNum" sz="quarter" idx="12"/>
          </p:nvPr>
        </p:nvSpPr>
        <p:spPr/>
        <p:txBody>
          <a:bodyPr/>
          <a:lstStyle/>
          <a:p>
            <a:r>
              <a:rPr lang="en-US" dirty="0" smtClean="0">
                <a:solidFill>
                  <a:srgbClr val="0055A0"/>
                </a:solidFill>
                <a:latin typeface="Arial" panose="020B0604020202020204" pitchFamily="34" charset="0"/>
                <a:cs typeface="Arial" panose="020B0604020202020204" pitchFamily="34" charset="0"/>
              </a:rPr>
              <a:t>Page </a:t>
            </a:r>
            <a:fld id="{065808CA-B9D4-C243-A36C-A942D4F130F2}" type="slidenum">
              <a:rPr lang="en-US" smtClean="0">
                <a:solidFill>
                  <a:srgbClr val="0055A0"/>
                </a:solidFill>
                <a:latin typeface="Arial" panose="020B0604020202020204" pitchFamily="34" charset="0"/>
                <a:cs typeface="Arial" panose="020B0604020202020204" pitchFamily="34" charset="0"/>
              </a:rPr>
              <a:pPr/>
              <a:t>29</a:t>
            </a:fld>
            <a:endParaRPr lang="en-US" dirty="0">
              <a:solidFill>
                <a:srgbClr val="0055A0"/>
              </a:solidFill>
              <a:latin typeface="Arial" panose="020B0604020202020204" pitchFamily="34" charset="0"/>
              <a:cs typeface="Arial" panose="020B0604020202020204" pitchFamily="34" charset="0"/>
            </a:endParaRPr>
          </a:p>
        </p:txBody>
      </p:sp>
      <p:pic>
        <p:nvPicPr>
          <p:cNvPr id="5" name="EA25871D-9707-46F0-9693-56A3CC074945" descr="E00CF4C6-18EE-40A1-B2D1-4022C2ED723D@ce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0" y="0"/>
            <a:ext cx="9144000" cy="495162"/>
          </a:xfrm>
        </p:spPr>
        <p:txBody>
          <a:bodyPr>
            <a:noAutofit/>
          </a:bodyPr>
          <a:lstStyle/>
          <a:p>
            <a:pPr>
              <a:spcBef>
                <a:spcPts val="1200"/>
              </a:spcBef>
              <a:spcAft>
                <a:spcPts val="2400"/>
              </a:spcAft>
            </a:pPr>
            <a:r>
              <a:rPr lang="en-GB" sz="3100" b="1" dirty="0" err="1" smtClean="0">
                <a:solidFill>
                  <a:srgbClr val="01835F"/>
                </a:solidFill>
                <a:latin typeface="Arial" panose="020B0604020202020204" pitchFamily="34" charset="0"/>
                <a:cs typeface="Arial" panose="020B0604020202020204" pitchFamily="34" charset="0"/>
              </a:rPr>
              <a:t>EsaComp</a:t>
            </a:r>
            <a:r>
              <a:rPr lang="en-GB" sz="3100" b="1" dirty="0" smtClean="0">
                <a:solidFill>
                  <a:srgbClr val="01835F"/>
                </a:solidFill>
                <a:latin typeface="Arial" panose="020B0604020202020204" pitchFamily="34" charset="0"/>
                <a:cs typeface="Arial" panose="020B0604020202020204" pitchFamily="34" charset="0"/>
              </a:rPr>
              <a:t> Lay-up </a:t>
            </a:r>
            <a:r>
              <a:rPr lang="en-GB" sz="3100" b="1" dirty="0" smtClean="0">
                <a:solidFill>
                  <a:srgbClr val="01835F"/>
                </a:solidFill>
                <a:latin typeface="Arial" panose="020B0604020202020204" pitchFamily="34" charset="0"/>
                <a:cs typeface="Arial" panose="020B0604020202020204" pitchFamily="34" charset="0"/>
              </a:rPr>
              <a:t>Code</a:t>
            </a:r>
            <a:endParaRPr lang="en-GB" sz="3100" b="1" dirty="0">
              <a:solidFill>
                <a:srgbClr val="0183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685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32826"/>
          <a:stretch/>
        </p:blipFill>
        <p:spPr>
          <a:xfrm>
            <a:off x="76200" y="1066800"/>
            <a:ext cx="8946373" cy="4284000"/>
          </a:xfrm>
          <a:prstGeom prst="rect">
            <a:avLst/>
          </a:prstGeom>
        </p:spPr>
      </p:pic>
      <p:sp>
        <p:nvSpPr>
          <p:cNvPr id="5" name="Rectangle 4"/>
          <p:cNvSpPr/>
          <p:nvPr/>
        </p:nvSpPr>
        <p:spPr>
          <a:xfrm>
            <a:off x="3602556" y="5723751"/>
            <a:ext cx="1445011" cy="338554"/>
          </a:xfrm>
          <a:prstGeom prst="rect">
            <a:avLst/>
          </a:prstGeom>
        </p:spPr>
        <p:txBody>
          <a:bodyPr wrap="none">
            <a:spAutoFit/>
          </a:bodyPr>
          <a:lstStyle/>
          <a:p>
            <a:r>
              <a:rPr lang="en-US" altLang="en-US" sz="1600" b="1" dirty="0">
                <a:solidFill>
                  <a:srgbClr val="01835F"/>
                </a:solidFill>
              </a:rPr>
              <a:t>Harri Katajisto </a:t>
            </a:r>
            <a:endParaRPr lang="en-GB" sz="1600" b="1" dirty="0">
              <a:solidFill>
                <a:srgbClr val="01835F"/>
              </a:solidFill>
            </a:endParaRPr>
          </a:p>
        </p:txBody>
      </p:sp>
      <p:pic>
        <p:nvPicPr>
          <p:cNvPr id="11" name="EA25871D-9707-46F0-9693-56A3CC074945" descr="E00CF4C6-18EE-40A1-B2D1-4022C2ED723D@cer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4</a:t>
            </a:r>
          </a:p>
        </p:txBody>
      </p:sp>
    </p:spTree>
    <p:extLst>
      <p:ext uri="{BB962C8B-B14F-4D97-AF65-F5344CB8AC3E}">
        <p14:creationId xmlns:p14="http://schemas.microsoft.com/office/powerpoint/2010/main" val="2735040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15482"/>
            <a:ext cx="8421959" cy="5151834"/>
          </a:xfrm>
        </p:spPr>
        <p:txBody>
          <a:bodyPr>
            <a:noAutofit/>
          </a:bodyPr>
          <a:lstStyle/>
          <a:p>
            <a:pPr marL="61722" indent="0">
              <a:buNone/>
            </a:pPr>
            <a:r>
              <a:rPr lang="en-GB" sz="1200" b="1" dirty="0"/>
              <a:t>Classification based on constitutive </a:t>
            </a:r>
            <a:r>
              <a:rPr lang="en-GB" sz="1200" b="1" dirty="0" err="1"/>
              <a:t>behavior</a:t>
            </a:r>
            <a:endParaRPr lang="en-GB" sz="1200" b="1" dirty="0"/>
          </a:p>
          <a:p>
            <a:pPr marL="61722" indent="0">
              <a:buNone/>
            </a:pPr>
            <a:r>
              <a:rPr lang="en-GB" sz="1200" dirty="0"/>
              <a:t>Classification based on constitutive </a:t>
            </a:r>
            <a:r>
              <a:rPr lang="en-GB" sz="1200" dirty="0" err="1"/>
              <a:t>behavior</a:t>
            </a:r>
            <a:r>
              <a:rPr lang="en-GB" sz="1200" dirty="0"/>
              <a:t> is provided for each intermediate laminate and for the final laminate when the lay-up is being specified. Classification is given by identifying the types of the </a:t>
            </a:r>
            <a:r>
              <a:rPr lang="en-GB" sz="1200" i="1" dirty="0"/>
              <a:t>in-plane stiffness matrix</a:t>
            </a:r>
            <a:r>
              <a:rPr lang="en-GB" sz="1200" dirty="0"/>
              <a:t> [</a:t>
            </a:r>
            <a:r>
              <a:rPr lang="en-GB" sz="1200" i="1" dirty="0"/>
              <a:t>A</a:t>
            </a:r>
            <a:r>
              <a:rPr lang="en-GB" sz="1200" dirty="0"/>
              <a:t>], </a:t>
            </a:r>
            <a:r>
              <a:rPr lang="en-GB" sz="1200" i="1" dirty="0"/>
              <a:t>coupling stiffness matrix</a:t>
            </a:r>
            <a:r>
              <a:rPr lang="en-GB" sz="1200" dirty="0"/>
              <a:t> [</a:t>
            </a:r>
            <a:r>
              <a:rPr lang="en-GB" sz="1200" i="1" dirty="0"/>
              <a:t>B</a:t>
            </a:r>
            <a:r>
              <a:rPr lang="en-GB" sz="1200" dirty="0"/>
              <a:t>], and </a:t>
            </a:r>
            <a:r>
              <a:rPr lang="en-GB" sz="1200" i="1" dirty="0"/>
              <a:t>flexural stiffness matrix</a:t>
            </a:r>
            <a:r>
              <a:rPr lang="en-GB" sz="1200" dirty="0"/>
              <a:t> [</a:t>
            </a:r>
            <a:r>
              <a:rPr lang="en-GB" sz="1200" i="1" dirty="0"/>
              <a:t>D</a:t>
            </a:r>
            <a:r>
              <a:rPr lang="en-GB" sz="1200" dirty="0"/>
              <a:t>] that define the following relations: </a:t>
            </a:r>
          </a:p>
          <a:p>
            <a:pPr marL="61722" indent="0">
              <a:buNone/>
            </a:pPr>
            <a:r>
              <a:rPr lang="en-GB" sz="1200" dirty="0"/>
              <a:t>the in-plane stiffness matrix [</a:t>
            </a:r>
            <a:r>
              <a:rPr lang="en-GB" sz="1200" i="1" dirty="0"/>
              <a:t>A</a:t>
            </a:r>
            <a:r>
              <a:rPr lang="en-GB" sz="1200" dirty="0"/>
              <a:t>] relates the resultant in-plane forces to the </a:t>
            </a:r>
            <a:r>
              <a:rPr lang="en-GB" sz="1200" dirty="0" err="1"/>
              <a:t>midplane</a:t>
            </a:r>
            <a:r>
              <a:rPr lang="en-GB" sz="1200" dirty="0"/>
              <a:t> strains </a:t>
            </a:r>
          </a:p>
          <a:p>
            <a:pPr marL="61722" indent="0">
              <a:buNone/>
            </a:pPr>
            <a:r>
              <a:rPr lang="en-GB" sz="1200" dirty="0"/>
              <a:t>the flexural stiffness matrix [</a:t>
            </a:r>
            <a:r>
              <a:rPr lang="en-GB" sz="1200" i="1" dirty="0"/>
              <a:t>D</a:t>
            </a:r>
            <a:r>
              <a:rPr lang="en-GB" sz="1200" dirty="0"/>
              <a:t>] relates the resultant moments to the curvatures </a:t>
            </a:r>
          </a:p>
          <a:p>
            <a:pPr marL="61722" indent="0">
              <a:buNone/>
            </a:pPr>
            <a:r>
              <a:rPr lang="en-GB" sz="1200" dirty="0"/>
              <a:t>the coupling stiffness matrix [</a:t>
            </a:r>
            <a:r>
              <a:rPr lang="en-GB" sz="1200" i="1" dirty="0"/>
              <a:t>B</a:t>
            </a:r>
            <a:r>
              <a:rPr lang="en-GB" sz="1200" dirty="0"/>
              <a:t>] relates the resultant in-plane forces to the curvatures and the resultant moments to the </a:t>
            </a:r>
            <a:r>
              <a:rPr lang="en-GB" sz="1200" dirty="0" err="1"/>
              <a:t>midplane</a:t>
            </a:r>
            <a:r>
              <a:rPr lang="en-GB" sz="1200" dirty="0"/>
              <a:t> strains. </a:t>
            </a:r>
          </a:p>
          <a:p>
            <a:pPr marL="61722" indent="0">
              <a:buNone/>
            </a:pPr>
            <a:r>
              <a:rPr lang="en-GB" sz="1200" dirty="0"/>
              <a:t>The rows and columns of the matrices are referred to with the indexes 1, 2, and 6 which is the normal practice in mechanics of laminates. The code used in the classification is of the form </a:t>
            </a:r>
            <a:r>
              <a:rPr lang="en-GB" sz="1200" i="1" dirty="0" err="1"/>
              <a:t>AfBeDq</a:t>
            </a:r>
            <a:r>
              <a:rPr lang="en-GB" sz="1200" dirty="0"/>
              <a:t> where the letters </a:t>
            </a:r>
            <a:r>
              <a:rPr lang="en-GB" sz="1200" i="1" dirty="0"/>
              <a:t>f</a:t>
            </a:r>
            <a:r>
              <a:rPr lang="en-GB" sz="1200" dirty="0"/>
              <a:t>, </a:t>
            </a:r>
            <a:r>
              <a:rPr lang="en-GB" sz="1200" i="1" dirty="0"/>
              <a:t>e</a:t>
            </a:r>
            <a:r>
              <a:rPr lang="en-GB" sz="1200" dirty="0"/>
              <a:t>, and </a:t>
            </a:r>
            <a:r>
              <a:rPr lang="en-GB" sz="1200" i="1" dirty="0"/>
              <a:t>q</a:t>
            </a:r>
            <a:r>
              <a:rPr lang="en-GB" sz="1200" dirty="0"/>
              <a:t> identify the types of the preceding matrices: </a:t>
            </a:r>
          </a:p>
          <a:p>
            <a:pPr marL="61722" indent="0">
              <a:buNone/>
            </a:pPr>
            <a:r>
              <a:rPr lang="en-GB" sz="1200" i="1" dirty="0"/>
              <a:t>f</a:t>
            </a:r>
            <a:r>
              <a:rPr lang="en-GB" sz="1200" dirty="0"/>
              <a:t> : full matrix </a:t>
            </a:r>
          </a:p>
          <a:p>
            <a:pPr marL="61722" indent="0">
              <a:buNone/>
            </a:pPr>
            <a:r>
              <a:rPr lang="en-GB" sz="1200" i="1" dirty="0"/>
              <a:t>e</a:t>
            </a:r>
            <a:r>
              <a:rPr lang="en-GB" sz="1200" dirty="0"/>
              <a:t> : elements 11 and 22 of the matrix are equal </a:t>
            </a:r>
          </a:p>
          <a:p>
            <a:pPr marL="61722" indent="0">
              <a:buNone/>
            </a:pPr>
            <a:r>
              <a:rPr lang="en-GB" sz="1200" i="1" dirty="0"/>
              <a:t>q</a:t>
            </a:r>
            <a:r>
              <a:rPr lang="en-GB" sz="1200" dirty="0"/>
              <a:t> : quasi-isotropic form where the elements 16, 26, 61, and 62 are zero, the elements 11 and 22 are equal, and only two of the elements 11, 12 and 66 are independent </a:t>
            </a:r>
          </a:p>
          <a:p>
            <a:pPr marL="61722" indent="0">
              <a:buNone/>
            </a:pPr>
            <a:r>
              <a:rPr lang="en-GB" sz="1200" i="1" dirty="0"/>
              <a:t>s</a:t>
            </a:r>
            <a:r>
              <a:rPr lang="en-GB" sz="1200" dirty="0"/>
              <a:t> : specially orthotropic form where the elements 16, 26, 61, and 62 are zero </a:t>
            </a:r>
          </a:p>
          <a:p>
            <a:pPr marL="61722" indent="0">
              <a:buNone/>
            </a:pPr>
            <a:r>
              <a:rPr lang="en-GB" sz="1200" i="1" dirty="0"/>
              <a:t>t</a:t>
            </a:r>
            <a:r>
              <a:rPr lang="en-GB" sz="1200" dirty="0"/>
              <a:t> : only the elements 16, 26, 61, and 62 exist </a:t>
            </a:r>
          </a:p>
          <a:p>
            <a:pPr marL="61722" indent="0">
              <a:buNone/>
            </a:pPr>
            <a:r>
              <a:rPr lang="en-GB" sz="1200" i="1" dirty="0"/>
              <a:t>l</a:t>
            </a:r>
            <a:r>
              <a:rPr lang="en-GB" sz="1200" dirty="0"/>
              <a:t> : only the elements 11 and 22 exist </a:t>
            </a:r>
          </a:p>
          <a:p>
            <a:pPr marL="61722" indent="0">
              <a:buNone/>
            </a:pPr>
            <a:r>
              <a:rPr lang="en-GB" sz="1200" i="1" dirty="0"/>
              <a:t>o</a:t>
            </a:r>
            <a:r>
              <a:rPr lang="en-GB" sz="1200" dirty="0"/>
              <a:t> : all elements are zero. </a:t>
            </a:r>
          </a:p>
          <a:p>
            <a:pPr marL="61722" indent="0">
              <a:buNone/>
            </a:pPr>
            <a:r>
              <a:rPr lang="en-GB" sz="1200" dirty="0"/>
              <a:t>The following examples illustrate the classification: </a:t>
            </a:r>
          </a:p>
          <a:p>
            <a:pPr marL="61722" indent="0">
              <a:buNone/>
            </a:pPr>
            <a:r>
              <a:rPr lang="en-GB" sz="1200" dirty="0"/>
              <a:t>The code </a:t>
            </a:r>
            <a:r>
              <a:rPr lang="en-GB" sz="1200" i="1" dirty="0" err="1"/>
              <a:t>AsBoDs</a:t>
            </a:r>
            <a:r>
              <a:rPr lang="en-GB" sz="1200" dirty="0"/>
              <a:t> identifies that the in-plane and flexural stiffness matrices have a specially orthotropic form and the coupling stiffness matrix is zero. An example of laminates with such </a:t>
            </a:r>
            <a:r>
              <a:rPr lang="en-GB" sz="1200" dirty="0" err="1"/>
              <a:t>behavior</a:t>
            </a:r>
            <a:r>
              <a:rPr lang="en-GB" sz="1200" dirty="0"/>
              <a:t> is a symmetric cross-ply laminate. </a:t>
            </a:r>
          </a:p>
          <a:p>
            <a:pPr marL="61722" indent="0">
              <a:buNone/>
            </a:pPr>
            <a:r>
              <a:rPr lang="en-GB" sz="1200" dirty="0"/>
              <a:t>The code </a:t>
            </a:r>
            <a:r>
              <a:rPr lang="en-GB" sz="1200" i="1" dirty="0" err="1"/>
              <a:t>AsBoDf</a:t>
            </a:r>
            <a:r>
              <a:rPr lang="en-GB" sz="1200" dirty="0"/>
              <a:t> identifies that the in-plane stiffness matrix has a specially orthotropic form, the coupling stiffness matrix is zero, and the flexural stiffness matrix is full. Symmetric angle-ply laminates, for example, possess this kind of mechanical </a:t>
            </a:r>
            <a:r>
              <a:rPr lang="en-GB" sz="1200" dirty="0" err="1"/>
              <a:t>behavior</a:t>
            </a:r>
            <a:r>
              <a:rPr lang="en-GB" sz="1200" dirty="0"/>
              <a:t>. </a:t>
            </a:r>
          </a:p>
          <a:p>
            <a:pPr marL="61722" indent="0">
              <a:buNone/>
            </a:pPr>
            <a:r>
              <a:rPr lang="en-GB" sz="1200" dirty="0"/>
              <a:t>The code </a:t>
            </a:r>
            <a:r>
              <a:rPr lang="en-GB" sz="1200" i="1" dirty="0" err="1"/>
              <a:t>AfBfDf</a:t>
            </a:r>
            <a:r>
              <a:rPr lang="en-GB" sz="1200" dirty="0"/>
              <a:t> identifies that all matrices are full. This is the most general form of mechanical </a:t>
            </a:r>
            <a:r>
              <a:rPr lang="en-GB" sz="1200" dirty="0" err="1"/>
              <a:t>behavior</a:t>
            </a:r>
            <a:r>
              <a:rPr lang="en-GB" sz="1200" dirty="0"/>
              <a:t>. Due to many types of coupling effects, laminates of this type are not normally used. </a:t>
            </a:r>
          </a:p>
          <a:p>
            <a:pPr>
              <a:lnSpc>
                <a:spcPct val="150000"/>
              </a:lnSpc>
              <a:spcAft>
                <a:spcPts val="450"/>
              </a:spcAft>
            </a:pPr>
            <a:endParaRPr lang="en-GB" sz="1200" dirty="0">
              <a:solidFill>
                <a:srgbClr val="002060"/>
              </a:solidFill>
            </a:endParaRPr>
          </a:p>
          <a:p>
            <a:endParaRPr lang="en-GB" sz="1200" dirty="0">
              <a:solidFill>
                <a:srgbClr val="002060"/>
              </a:solidFill>
            </a:endParaRPr>
          </a:p>
          <a:p>
            <a:endParaRPr lang="en-US" sz="1200" dirty="0">
              <a:solidFill>
                <a:schemeClr val="bg1">
                  <a:lumMod val="50000"/>
                </a:schemeClr>
              </a:solidFill>
            </a:endParaRPr>
          </a:p>
          <a:p>
            <a:endParaRPr lang="en-GB" sz="1200" dirty="0">
              <a:solidFill>
                <a:srgbClr val="002060"/>
              </a:solidFill>
            </a:endParaRPr>
          </a:p>
          <a:p>
            <a:pPr marL="61722" indent="0">
              <a:buNone/>
              <a:defRPr/>
            </a:pPr>
            <a:endParaRPr lang="en-US" sz="1200" dirty="0">
              <a:solidFill>
                <a:srgbClr val="002060"/>
              </a:solidFill>
            </a:endParaRPr>
          </a:p>
          <a:p>
            <a:pPr marL="301752" lvl="1" indent="0">
              <a:buNone/>
            </a:pPr>
            <a:endParaRPr lang="en-GB" sz="1050" dirty="0">
              <a:solidFill>
                <a:srgbClr val="002060"/>
              </a:solidFill>
            </a:endParaRPr>
          </a:p>
          <a:p>
            <a:pPr lvl="1"/>
            <a:endParaRPr lang="en-US" sz="1200" dirty="0">
              <a:solidFill>
                <a:srgbClr val="002060"/>
              </a:solidFill>
            </a:endParaRPr>
          </a:p>
          <a:p>
            <a:endParaRPr lang="en-GB" sz="1100" dirty="0">
              <a:solidFill>
                <a:srgbClr val="002060"/>
              </a:solidFill>
            </a:endParaRPr>
          </a:p>
          <a:p>
            <a:endParaRPr lang="en-US" sz="1200" dirty="0"/>
          </a:p>
          <a:p>
            <a:endParaRPr lang="en-US" sz="1200" dirty="0"/>
          </a:p>
          <a:p>
            <a:pPr lvl="1"/>
            <a:endParaRPr lang="en-US" sz="1050" dirty="0"/>
          </a:p>
          <a:p>
            <a:endParaRPr lang="en-US" sz="1200" dirty="0"/>
          </a:p>
          <a:p>
            <a:endParaRPr lang="en-GB" sz="1600" dirty="0"/>
          </a:p>
          <a:p>
            <a:pPr lvl="0"/>
            <a:endParaRPr lang="en-GB" sz="1600" dirty="0"/>
          </a:p>
          <a:p>
            <a:pPr marL="61722" indent="0">
              <a:buNone/>
            </a:pPr>
            <a:endParaRPr lang="en-US" sz="1600" dirty="0"/>
          </a:p>
        </p:txBody>
      </p:sp>
      <p:sp>
        <p:nvSpPr>
          <p:cNvPr id="6" name="Slide Number Placeholder 5"/>
          <p:cNvSpPr>
            <a:spLocks noGrp="1"/>
          </p:cNvSpPr>
          <p:nvPr>
            <p:ph type="sldNum" sz="quarter" idx="12"/>
          </p:nvPr>
        </p:nvSpPr>
        <p:spPr/>
        <p:txBody>
          <a:bodyPr/>
          <a:lstStyle/>
          <a:p>
            <a:r>
              <a:rPr lang="en-US" dirty="0" smtClean="0">
                <a:solidFill>
                  <a:srgbClr val="0055A0"/>
                </a:solidFill>
                <a:latin typeface="Arial" panose="020B0604020202020204" pitchFamily="34" charset="0"/>
                <a:cs typeface="Arial" panose="020B0604020202020204" pitchFamily="34" charset="0"/>
              </a:rPr>
              <a:t>Page </a:t>
            </a:r>
            <a:fld id="{065808CA-B9D4-C243-A36C-A942D4F130F2}" type="slidenum">
              <a:rPr lang="en-US" smtClean="0">
                <a:solidFill>
                  <a:srgbClr val="0055A0"/>
                </a:solidFill>
                <a:latin typeface="Arial" panose="020B0604020202020204" pitchFamily="34" charset="0"/>
                <a:cs typeface="Arial" panose="020B0604020202020204" pitchFamily="34" charset="0"/>
              </a:rPr>
              <a:pPr/>
              <a:t>30</a:t>
            </a:fld>
            <a:endParaRPr lang="en-US" dirty="0">
              <a:solidFill>
                <a:srgbClr val="0055A0"/>
              </a:solidFill>
              <a:latin typeface="Arial" panose="020B0604020202020204" pitchFamily="34" charset="0"/>
              <a:cs typeface="Arial" panose="020B0604020202020204" pitchFamily="34" charset="0"/>
            </a:endParaRPr>
          </a:p>
        </p:txBody>
      </p:sp>
      <p:pic>
        <p:nvPicPr>
          <p:cNvPr id="5" name="EA25871D-9707-46F0-9693-56A3CC074945" descr="E00CF4C6-18EE-40A1-B2D1-4022C2ED723D@ce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0" y="0"/>
            <a:ext cx="9144000" cy="495162"/>
          </a:xfrm>
        </p:spPr>
        <p:txBody>
          <a:bodyPr>
            <a:noAutofit/>
          </a:bodyPr>
          <a:lstStyle/>
          <a:p>
            <a:pPr>
              <a:spcBef>
                <a:spcPts val="1200"/>
              </a:spcBef>
              <a:spcAft>
                <a:spcPts val="2400"/>
              </a:spcAft>
            </a:pPr>
            <a:r>
              <a:rPr lang="en-GB" sz="3100" b="1" dirty="0" err="1">
                <a:solidFill>
                  <a:srgbClr val="01835F"/>
                </a:solidFill>
                <a:latin typeface="Arial" panose="020B0604020202020204" pitchFamily="34" charset="0"/>
                <a:cs typeface="Arial" panose="020B0604020202020204" pitchFamily="34" charset="0"/>
              </a:rPr>
              <a:t>EsaComp</a:t>
            </a:r>
            <a:r>
              <a:rPr lang="en-GB" sz="3100" b="1" dirty="0">
                <a:solidFill>
                  <a:srgbClr val="01835F"/>
                </a:solidFill>
                <a:latin typeface="Arial" panose="020B0604020202020204" pitchFamily="34" charset="0"/>
                <a:cs typeface="Arial" panose="020B0604020202020204" pitchFamily="34" charset="0"/>
              </a:rPr>
              <a:t> Lay-up </a:t>
            </a:r>
            <a:r>
              <a:rPr lang="en-GB" sz="3100" b="1" dirty="0" smtClean="0">
                <a:solidFill>
                  <a:srgbClr val="01835F"/>
                </a:solidFill>
                <a:latin typeface="Arial" panose="020B0604020202020204" pitchFamily="34" charset="0"/>
                <a:cs typeface="Arial" panose="020B0604020202020204" pitchFamily="34" charset="0"/>
              </a:rPr>
              <a:t>Code</a:t>
            </a:r>
            <a:endParaRPr lang="en-GB" sz="3100" b="1" dirty="0">
              <a:solidFill>
                <a:srgbClr val="0183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583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0462" y="1951704"/>
            <a:ext cx="5443538" cy="2900363"/>
          </a:xfrm>
          <a:prstGeom prst="rect">
            <a:avLst/>
          </a:prstGeom>
        </p:spPr>
      </p:pic>
      <p:sp>
        <p:nvSpPr>
          <p:cNvPr id="3" name="Content Placeholder 2"/>
          <p:cNvSpPr>
            <a:spLocks noGrp="1"/>
          </p:cNvSpPr>
          <p:nvPr>
            <p:ph idx="1"/>
          </p:nvPr>
        </p:nvSpPr>
        <p:spPr>
          <a:xfrm>
            <a:off x="2771140" y="1648597"/>
            <a:ext cx="6227696" cy="4206455"/>
          </a:xfrm>
        </p:spPr>
        <p:txBody>
          <a:bodyPr>
            <a:normAutofit/>
          </a:bodyPr>
          <a:lstStyle/>
          <a:p>
            <a:pPr marL="0" indent="0">
              <a:spcBef>
                <a:spcPct val="0"/>
              </a:spcBef>
              <a:spcAft>
                <a:spcPts val="450"/>
              </a:spcAft>
              <a:buNone/>
            </a:pPr>
            <a:endParaRPr lang="en-GB" sz="2400" dirty="0">
              <a:solidFill>
                <a:schemeClr val="tx2">
                  <a:satMod val="130000"/>
                </a:schemeClr>
              </a:solidFill>
              <a:effectLst>
                <a:outerShdw blurRad="50000" dist="30000" dir="5400000" algn="tl" rotWithShape="0">
                  <a:srgbClr val="000000">
                    <a:alpha val="30000"/>
                  </a:srgbClr>
                </a:outerShdw>
              </a:effectLst>
              <a:latin typeface="Arial" panose="020B0604020202020204" pitchFamily="34" charset="0"/>
              <a:ea typeface="+mj-ea"/>
              <a:cs typeface="+mj-cs"/>
            </a:endParaRPr>
          </a:p>
          <a:p>
            <a:endParaRPr lang="en-GB" sz="1425" dirty="0">
              <a:solidFill>
                <a:srgbClr val="002060"/>
              </a:solidFill>
            </a:endParaRPr>
          </a:p>
          <a:p>
            <a:endParaRPr lang="en-US" sz="1425" dirty="0">
              <a:solidFill>
                <a:schemeClr val="bg1">
                  <a:lumMod val="50000"/>
                </a:schemeClr>
              </a:solidFill>
            </a:endParaRPr>
          </a:p>
          <a:p>
            <a:endParaRPr lang="en-GB" sz="1500" dirty="0">
              <a:solidFill>
                <a:srgbClr val="002060"/>
              </a:solidFill>
            </a:endParaRPr>
          </a:p>
          <a:p>
            <a:pPr marL="61722" indent="0">
              <a:buNone/>
              <a:defRPr/>
            </a:pPr>
            <a:endParaRPr lang="en-US" sz="1500" dirty="0">
              <a:solidFill>
                <a:srgbClr val="002060"/>
              </a:solidFill>
            </a:endParaRPr>
          </a:p>
          <a:p>
            <a:pPr marL="301752" lvl="1" indent="0">
              <a:buNone/>
            </a:pPr>
            <a:endParaRPr lang="en-GB" sz="1200" dirty="0">
              <a:solidFill>
                <a:srgbClr val="002060"/>
              </a:solidFill>
            </a:endParaRPr>
          </a:p>
          <a:p>
            <a:pPr lvl="1"/>
            <a:endParaRPr lang="en-US" sz="1575" dirty="0">
              <a:solidFill>
                <a:srgbClr val="002060"/>
              </a:solidFill>
            </a:endParaRPr>
          </a:p>
          <a:p>
            <a:endParaRPr lang="en-GB" sz="1350" dirty="0">
              <a:solidFill>
                <a:srgbClr val="002060"/>
              </a:solidFill>
            </a:endParaRPr>
          </a:p>
          <a:p>
            <a:endParaRPr lang="en-US" sz="1500" dirty="0"/>
          </a:p>
          <a:p>
            <a:endParaRPr lang="en-US" sz="1500" dirty="0"/>
          </a:p>
          <a:p>
            <a:pPr lvl="1"/>
            <a:endParaRPr lang="en-US" sz="1200" dirty="0"/>
          </a:p>
          <a:p>
            <a:endParaRPr lang="en-US" sz="1500" dirty="0"/>
          </a:p>
          <a:p>
            <a:endParaRPr lang="en-GB" sz="1800" dirty="0"/>
          </a:p>
          <a:p>
            <a:pPr lvl="0"/>
            <a:endParaRPr lang="en-GB" sz="1800" dirty="0"/>
          </a:p>
          <a:p>
            <a:pPr marL="61722" indent="0">
              <a:buNone/>
            </a:pPr>
            <a:endParaRPr lang="en-US" sz="1800" dirty="0"/>
          </a:p>
        </p:txBody>
      </p:sp>
      <p:sp>
        <p:nvSpPr>
          <p:cNvPr id="7" name="Title 1"/>
          <p:cNvSpPr txBox="1">
            <a:spLocks/>
          </p:cNvSpPr>
          <p:nvPr/>
        </p:nvSpPr>
        <p:spPr>
          <a:xfrm>
            <a:off x="2846305" y="16441"/>
            <a:ext cx="4208477" cy="702452"/>
          </a:xfrm>
          <a:prstGeom prst="rect">
            <a:avLst/>
          </a:prstGeom>
        </p:spPr>
        <p:txBody>
          <a:bodyPr anchor="ctr">
            <a:normAutofit fontScale="97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GB" sz="3200" b="1" dirty="0" err="1">
                <a:solidFill>
                  <a:srgbClr val="01835F"/>
                </a:solidFill>
                <a:effectLst/>
                <a:latin typeface="Arial" panose="020B0604020202020204" pitchFamily="34" charset="0"/>
              </a:rPr>
              <a:t>ESAComp</a:t>
            </a:r>
            <a:r>
              <a:rPr lang="en-GB" sz="3200" b="1" dirty="0">
                <a:solidFill>
                  <a:srgbClr val="01835F"/>
                </a:solidFill>
                <a:effectLst/>
                <a:latin typeface="Arial" panose="020B0604020202020204" pitchFamily="34" charset="0"/>
              </a:rPr>
              <a:t> Shortly </a:t>
            </a:r>
            <a:endParaRPr lang="en-US" sz="3200" b="1" dirty="0">
              <a:solidFill>
                <a:srgbClr val="01835F"/>
              </a:solidFill>
              <a:effectLst/>
              <a:latin typeface="Arial" panose="020B0604020202020204" pitchFamily="34" charset="0"/>
            </a:endParaRPr>
          </a:p>
        </p:txBody>
      </p:sp>
      <p:sp>
        <p:nvSpPr>
          <p:cNvPr id="11" name="Footer Placeholder 4"/>
          <p:cNvSpPr>
            <a:spLocks noGrp="1"/>
          </p:cNvSpPr>
          <p:nvPr>
            <p:ph type="ftr" sz="quarter" idx="11"/>
          </p:nvPr>
        </p:nvSpPr>
        <p:spPr>
          <a:xfrm>
            <a:off x="2240565" y="5743159"/>
            <a:ext cx="4514850" cy="2202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Clr>
                <a:srgbClr val="FF6600"/>
              </a:buClr>
              <a:buFont typeface="Wingdings" panose="05000000000000000000" pitchFamily="2" charset="2"/>
              <a:buChar char="n"/>
              <a:defRPr sz="1050">
                <a:solidFill>
                  <a:schemeClr val="tx1"/>
                </a:solidFill>
                <a:latin typeface="Arial" panose="020B0604020202020204" pitchFamily="34" charset="0"/>
              </a:defRPr>
            </a:lvl1pPr>
            <a:lvl2pPr marL="557213" indent="-214313">
              <a:lnSpc>
                <a:spcPct val="120000"/>
              </a:lnSpc>
              <a:buChar char="•"/>
              <a:defRPr sz="1050">
                <a:solidFill>
                  <a:schemeClr val="tx1"/>
                </a:solidFill>
                <a:latin typeface="Arial" panose="020B0604020202020204" pitchFamily="34" charset="0"/>
              </a:defRPr>
            </a:lvl2pPr>
            <a:lvl3pPr marL="857250" indent="-171450">
              <a:lnSpc>
                <a:spcPct val="120000"/>
              </a:lnSpc>
              <a:buChar char="-"/>
              <a:defRPr sz="900">
                <a:solidFill>
                  <a:schemeClr val="tx1"/>
                </a:solidFill>
                <a:latin typeface="Arial" panose="020B0604020202020204" pitchFamily="34" charset="0"/>
              </a:defRPr>
            </a:lvl3pPr>
            <a:lvl4pPr marL="1200150" indent="-171450">
              <a:lnSpc>
                <a:spcPct val="120000"/>
              </a:lnSpc>
              <a:buChar char="-"/>
              <a:defRPr sz="900">
                <a:solidFill>
                  <a:schemeClr val="tx1"/>
                </a:solidFill>
                <a:latin typeface="Arial" panose="020B0604020202020204" pitchFamily="34" charset="0"/>
              </a:defRPr>
            </a:lvl4pPr>
            <a:lvl5pPr marL="1543050" indent="-171450">
              <a:lnSpc>
                <a:spcPct val="120000"/>
              </a:lnSpc>
              <a:buChar char="-"/>
              <a:defRPr sz="900">
                <a:solidFill>
                  <a:schemeClr val="tx1"/>
                </a:solidFill>
                <a:latin typeface="Arial" panose="020B0604020202020204" pitchFamily="34" charset="0"/>
              </a:defRPr>
            </a:lvl5pPr>
            <a:lvl6pPr marL="1885950" indent="-171450" eaLnBrk="0" fontAlgn="base" hangingPunct="0">
              <a:lnSpc>
                <a:spcPct val="120000"/>
              </a:lnSpc>
              <a:spcBef>
                <a:spcPct val="0"/>
              </a:spcBef>
              <a:spcAft>
                <a:spcPct val="0"/>
              </a:spcAft>
              <a:buChar char="-"/>
              <a:defRPr sz="900">
                <a:solidFill>
                  <a:schemeClr val="tx1"/>
                </a:solidFill>
                <a:latin typeface="Arial" panose="020B0604020202020204" pitchFamily="34" charset="0"/>
              </a:defRPr>
            </a:lvl6pPr>
            <a:lvl7pPr marL="2228850" indent="-171450" eaLnBrk="0" fontAlgn="base" hangingPunct="0">
              <a:lnSpc>
                <a:spcPct val="120000"/>
              </a:lnSpc>
              <a:spcBef>
                <a:spcPct val="0"/>
              </a:spcBef>
              <a:spcAft>
                <a:spcPct val="0"/>
              </a:spcAft>
              <a:buChar char="-"/>
              <a:defRPr sz="900">
                <a:solidFill>
                  <a:schemeClr val="tx1"/>
                </a:solidFill>
                <a:latin typeface="Arial" panose="020B0604020202020204" pitchFamily="34" charset="0"/>
              </a:defRPr>
            </a:lvl7pPr>
            <a:lvl8pPr marL="2571750" indent="-171450" eaLnBrk="0" fontAlgn="base" hangingPunct="0">
              <a:lnSpc>
                <a:spcPct val="120000"/>
              </a:lnSpc>
              <a:spcBef>
                <a:spcPct val="0"/>
              </a:spcBef>
              <a:spcAft>
                <a:spcPct val="0"/>
              </a:spcAft>
              <a:buChar char="-"/>
              <a:defRPr sz="900">
                <a:solidFill>
                  <a:schemeClr val="tx1"/>
                </a:solidFill>
                <a:latin typeface="Arial" panose="020B0604020202020204" pitchFamily="34" charset="0"/>
              </a:defRPr>
            </a:lvl8pPr>
            <a:lvl9pPr marL="2914650" indent="-171450" eaLnBrk="0" fontAlgn="base" hangingPunct="0">
              <a:lnSpc>
                <a:spcPct val="120000"/>
              </a:lnSpc>
              <a:spcBef>
                <a:spcPct val="0"/>
              </a:spcBef>
              <a:spcAft>
                <a:spcPct val="0"/>
              </a:spcAft>
              <a:buChar char="-"/>
              <a:defRPr sz="900">
                <a:solidFill>
                  <a:schemeClr val="tx1"/>
                </a:solidFill>
                <a:latin typeface="Arial" panose="020B0604020202020204" pitchFamily="34" charset="0"/>
              </a:defRPr>
            </a:lvl9pPr>
          </a:lstStyle>
          <a:p>
            <a:pPr>
              <a:lnSpc>
                <a:spcPct val="100000"/>
              </a:lnSpc>
              <a:buClrTx/>
              <a:buFontTx/>
              <a:buNone/>
            </a:pPr>
            <a:r>
              <a:rPr lang="en-US" altLang="en-US" sz="750" dirty="0"/>
              <a:t>Harri Katajisto - PIER Workshop on Non-Sensitive Materials in High Energy Physics </a:t>
            </a:r>
            <a:r>
              <a:rPr lang="nn-NO" altLang="en-US" sz="750" dirty="0"/>
              <a:t> 2012, Sepember 13-14</a:t>
            </a:r>
            <a:endParaRPr lang="en-US" altLang="en-US" sz="750" dirty="0"/>
          </a:p>
        </p:txBody>
      </p:sp>
      <p:sp>
        <p:nvSpPr>
          <p:cNvPr id="33" name="Oval 32"/>
          <p:cNvSpPr/>
          <p:nvPr/>
        </p:nvSpPr>
        <p:spPr>
          <a:xfrm>
            <a:off x="3352800" y="1802936"/>
            <a:ext cx="2438400" cy="26738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4" name="Rectangle 33"/>
          <p:cNvSpPr/>
          <p:nvPr/>
        </p:nvSpPr>
        <p:spPr>
          <a:xfrm>
            <a:off x="2846305" y="5098734"/>
            <a:ext cx="6234014" cy="300082"/>
          </a:xfrm>
          <a:prstGeom prst="rect">
            <a:avLst/>
          </a:prstGeom>
        </p:spPr>
        <p:txBody>
          <a:bodyPr wrap="square">
            <a:spAutoFit/>
          </a:bodyPr>
          <a:lstStyle/>
          <a:p>
            <a:r>
              <a:rPr lang="en-GB" sz="1350" u="sng" dirty="0">
                <a:hlinkClick r:id="rId3"/>
              </a:rPr>
              <a:t>https://indico.desy.de/contributionDisplay.py?sessionId=3&amp;contribId=11&amp;confId=6112</a:t>
            </a:r>
            <a:endParaRPr lang="en-GB" sz="1350" dirty="0"/>
          </a:p>
        </p:txBody>
      </p:sp>
      <p:sp>
        <p:nvSpPr>
          <p:cNvPr id="4" name="Rectangle 3"/>
          <p:cNvSpPr/>
          <p:nvPr/>
        </p:nvSpPr>
        <p:spPr>
          <a:xfrm>
            <a:off x="55353" y="1214946"/>
            <a:ext cx="3525345" cy="3985706"/>
          </a:xfrm>
          <a:prstGeom prst="rect">
            <a:avLst/>
          </a:prstGeom>
        </p:spPr>
        <p:txBody>
          <a:bodyPr wrap="square">
            <a:spAutoFit/>
          </a:bodyPr>
          <a:lstStyle/>
          <a:p>
            <a:endParaRPr lang="en-GB" sz="900" dirty="0">
              <a:latin typeface="Arial" panose="020B0604020202020204" pitchFamily="34" charset="0"/>
              <a:cs typeface="Arial" panose="020B0604020202020204" pitchFamily="34" charset="0"/>
            </a:endParaRPr>
          </a:p>
          <a:p>
            <a:pPr marL="257175" indent="-257175">
              <a:buFont typeface="Courier New" panose="02070309020205020404" pitchFamily="49" charset="0"/>
              <a:buChar char="o"/>
            </a:pPr>
            <a:r>
              <a:rPr lang="en-GB" sz="2000" b="1" dirty="0" smtClean="0">
                <a:solidFill>
                  <a:srgbClr val="3E5370"/>
                </a:solidFill>
                <a:latin typeface="Arial" panose="020B0604020202020204" pitchFamily="34" charset="0"/>
                <a:cs typeface="Arial" panose="020B0604020202020204" pitchFamily="34" charset="0"/>
              </a:rPr>
              <a:t>A</a:t>
            </a:r>
            <a:r>
              <a:rPr lang="en-GB" sz="2000" dirty="0" smtClean="0">
                <a:solidFill>
                  <a:srgbClr val="3E5370"/>
                </a:solidFill>
                <a:latin typeface="Arial" panose="020B0604020202020204" pitchFamily="34" charset="0"/>
                <a:cs typeface="Arial" panose="020B0604020202020204" pitchFamily="34" charset="0"/>
              </a:rPr>
              <a:t> </a:t>
            </a:r>
            <a:r>
              <a:rPr lang="en-GB" sz="2000" b="1" dirty="0" smtClean="0">
                <a:solidFill>
                  <a:srgbClr val="3E5370"/>
                </a:solidFill>
                <a:latin typeface="Arial" panose="020B0604020202020204" pitchFamily="34" charset="0"/>
                <a:cs typeface="Arial" panose="020B0604020202020204" pitchFamily="34" charset="0"/>
              </a:rPr>
              <a:t>toolbox for composite designers and analysts </a:t>
            </a:r>
            <a:endParaRPr lang="en-GB" sz="2000" b="1" dirty="0" smtClean="0">
              <a:solidFill>
                <a:srgbClr val="3E5370"/>
              </a:solidFill>
              <a:latin typeface="Arial" panose="020B0604020202020204" pitchFamily="34" charset="0"/>
              <a:cs typeface="Arial" panose="020B0604020202020204" pitchFamily="34" charset="0"/>
            </a:endParaRPr>
          </a:p>
          <a:p>
            <a:pPr marL="257175" indent="-257175">
              <a:buFont typeface="Courier New" panose="02070309020205020404" pitchFamily="49" charset="0"/>
              <a:buChar char="o"/>
            </a:pPr>
            <a:endParaRPr lang="en-GB" sz="2000" b="1" dirty="0" smtClean="0">
              <a:solidFill>
                <a:srgbClr val="3E5370"/>
              </a:solidFill>
              <a:latin typeface="Arial" panose="020B0604020202020204" pitchFamily="34" charset="0"/>
              <a:cs typeface="Arial" panose="020B0604020202020204" pitchFamily="34" charset="0"/>
            </a:endParaRPr>
          </a:p>
          <a:p>
            <a:pPr marL="257175" indent="-257175">
              <a:buFont typeface="Courier New" panose="02070309020205020404" pitchFamily="49" charset="0"/>
              <a:buChar char="o"/>
            </a:pPr>
            <a:r>
              <a:rPr lang="en-GB" sz="2000" b="1" dirty="0" smtClean="0">
                <a:solidFill>
                  <a:srgbClr val="3E5370"/>
                </a:solidFill>
                <a:latin typeface="Arial" panose="020B0604020202020204" pitchFamily="34" charset="0"/>
                <a:cs typeface="Arial" panose="020B0604020202020204" pitchFamily="34" charset="0"/>
              </a:rPr>
              <a:t>Conceptual design</a:t>
            </a:r>
            <a:endParaRPr lang="en-GB" sz="2000" b="1" dirty="0">
              <a:solidFill>
                <a:srgbClr val="3E5370"/>
              </a:solidFill>
              <a:latin typeface="Arial" panose="020B0604020202020204" pitchFamily="34" charset="0"/>
              <a:cs typeface="Arial" panose="020B0604020202020204" pitchFamily="34" charset="0"/>
            </a:endParaRPr>
          </a:p>
          <a:p>
            <a:endParaRPr lang="en-GB" dirty="0">
              <a:solidFill>
                <a:srgbClr val="3E5370"/>
              </a:solidFill>
              <a:latin typeface="Arial" panose="020B0604020202020204" pitchFamily="34" charset="0"/>
              <a:cs typeface="Arial" panose="020B0604020202020204" pitchFamily="34" charset="0"/>
            </a:endParaRPr>
          </a:p>
          <a:p>
            <a:pPr marL="257175" indent="-257175">
              <a:buClr>
                <a:srgbClr val="3E5370"/>
              </a:buClr>
              <a:buFont typeface="Courier New" panose="02070309020205020404" pitchFamily="49" charset="0"/>
              <a:buChar char="o"/>
            </a:pPr>
            <a:r>
              <a:rPr lang="en-GB" sz="2000" dirty="0">
                <a:solidFill>
                  <a:srgbClr val="3E5370"/>
                </a:solidFill>
                <a:latin typeface="Arial" panose="020B0604020202020204" pitchFamily="34" charset="0"/>
                <a:cs typeface="Arial" panose="020B0604020202020204" pitchFamily="34" charset="0"/>
              </a:rPr>
              <a:t>Common analyses cover:</a:t>
            </a:r>
          </a:p>
          <a:p>
            <a:pPr marL="714375" lvl="1" indent="-257175">
              <a:buFont typeface="Arial" panose="020B0604020202020204" pitchFamily="34" charset="0"/>
              <a:buChar char="•"/>
            </a:pPr>
            <a:r>
              <a:rPr lang="en-GB" u="sng" dirty="0">
                <a:solidFill>
                  <a:srgbClr val="01835F"/>
                </a:solidFill>
                <a:latin typeface="Arial" panose="020B0604020202020204" pitchFamily="34" charset="0"/>
                <a:cs typeface="Arial" panose="020B0604020202020204" pitchFamily="34" charset="0"/>
              </a:rPr>
              <a:t>Laminates analysis</a:t>
            </a:r>
          </a:p>
          <a:p>
            <a:pPr marL="714375" lvl="1" indent="-257175">
              <a:buFont typeface="Arial" panose="020B0604020202020204" pitchFamily="34" charset="0"/>
              <a:buChar char="•"/>
            </a:pPr>
            <a:r>
              <a:rPr lang="en-GB" dirty="0">
                <a:solidFill>
                  <a:srgbClr val="01835F"/>
                </a:solidFill>
                <a:latin typeface="Arial" panose="020B0604020202020204" pitchFamily="34" charset="0"/>
                <a:cs typeface="Arial" panose="020B0604020202020204" pitchFamily="34" charset="0"/>
              </a:rPr>
              <a:t>Linear static stress/strain prediction, </a:t>
            </a:r>
          </a:p>
          <a:p>
            <a:pPr marL="714375" lvl="1" indent="-257175">
              <a:buFont typeface="Arial" panose="020B0604020202020204" pitchFamily="34" charset="0"/>
              <a:buChar char="•"/>
            </a:pPr>
            <a:r>
              <a:rPr lang="en-GB" dirty="0">
                <a:solidFill>
                  <a:srgbClr val="01835F"/>
                </a:solidFill>
                <a:latin typeface="Arial" panose="020B0604020202020204" pitchFamily="34" charset="0"/>
                <a:cs typeface="Arial" panose="020B0604020202020204" pitchFamily="34" charset="0"/>
              </a:rPr>
              <a:t>Nonlinearity, </a:t>
            </a:r>
            <a:r>
              <a:rPr lang="en-GB" dirty="0" smtClean="0">
                <a:solidFill>
                  <a:srgbClr val="01835F"/>
                </a:solidFill>
                <a:latin typeface="Arial" panose="020B0604020202020204" pitchFamily="34" charset="0"/>
                <a:cs typeface="Arial" panose="020B0604020202020204" pitchFamily="34" charset="0"/>
              </a:rPr>
              <a:t>buckling </a:t>
            </a:r>
            <a:endParaRPr lang="en-GB" dirty="0">
              <a:solidFill>
                <a:srgbClr val="01835F"/>
              </a:solidFill>
              <a:latin typeface="Arial" panose="020B0604020202020204" pitchFamily="34" charset="0"/>
              <a:cs typeface="Arial" panose="020B0604020202020204" pitchFamily="34" charset="0"/>
            </a:endParaRPr>
          </a:p>
          <a:p>
            <a:pPr marL="714375" lvl="1" indent="-257175">
              <a:buFont typeface="Arial" panose="020B0604020202020204" pitchFamily="34" charset="0"/>
              <a:buChar char="•"/>
            </a:pPr>
            <a:r>
              <a:rPr lang="en-GB" dirty="0">
                <a:solidFill>
                  <a:srgbClr val="01835F"/>
                </a:solidFill>
                <a:latin typeface="Arial" panose="020B0604020202020204" pitchFamily="34" charset="0"/>
                <a:cs typeface="Arial" panose="020B0604020202020204" pitchFamily="34" charset="0"/>
              </a:rPr>
              <a:t>Failure of laminates and shell structures </a:t>
            </a:r>
          </a:p>
          <a:p>
            <a:endParaRPr lang="en-GB" dirty="0">
              <a:solidFill>
                <a:srgbClr val="3E5370"/>
              </a:solidFill>
              <a:latin typeface="Arial" panose="020B0604020202020204" pitchFamily="34" charset="0"/>
              <a:cs typeface="Arial" panose="020B0604020202020204" pitchFamily="34" charset="0"/>
            </a:endParaRPr>
          </a:p>
        </p:txBody>
      </p:sp>
      <p:pic>
        <p:nvPicPr>
          <p:cNvPr id="15" name="EA25871D-9707-46F0-9693-56A3CC074945" descr="E00CF4C6-18EE-40A1-B2D1-4022C2ED723D@cer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5</a:t>
            </a:r>
          </a:p>
        </p:txBody>
      </p:sp>
    </p:spTree>
    <p:extLst>
      <p:ext uri="{BB962C8B-B14F-4D97-AF65-F5344CB8AC3E}">
        <p14:creationId xmlns:p14="http://schemas.microsoft.com/office/powerpoint/2010/main" val="1934709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79" y="1737146"/>
            <a:ext cx="6227696" cy="4206455"/>
          </a:xfrm>
        </p:spPr>
        <p:txBody>
          <a:bodyPr>
            <a:normAutofit/>
          </a:bodyPr>
          <a:lstStyle/>
          <a:p>
            <a:pPr>
              <a:lnSpc>
                <a:spcPct val="150000"/>
              </a:lnSpc>
              <a:spcAft>
                <a:spcPts val="450"/>
              </a:spcAft>
            </a:pPr>
            <a:endParaRPr lang="en-GB" sz="1425" dirty="0">
              <a:solidFill>
                <a:srgbClr val="002060"/>
              </a:solidFill>
            </a:endParaRPr>
          </a:p>
          <a:p>
            <a:endParaRPr lang="en-GB" sz="1425" dirty="0">
              <a:solidFill>
                <a:srgbClr val="002060"/>
              </a:solidFill>
            </a:endParaRPr>
          </a:p>
          <a:p>
            <a:endParaRPr lang="en-US" sz="1425" dirty="0">
              <a:solidFill>
                <a:schemeClr val="bg1">
                  <a:lumMod val="50000"/>
                </a:schemeClr>
              </a:solidFill>
            </a:endParaRPr>
          </a:p>
          <a:p>
            <a:endParaRPr lang="en-GB" sz="1500" dirty="0">
              <a:solidFill>
                <a:srgbClr val="002060"/>
              </a:solidFill>
            </a:endParaRPr>
          </a:p>
          <a:p>
            <a:pPr marL="61722" indent="0">
              <a:buNone/>
              <a:defRPr/>
            </a:pPr>
            <a:endParaRPr lang="en-US" sz="1500" dirty="0">
              <a:solidFill>
                <a:srgbClr val="002060"/>
              </a:solidFill>
            </a:endParaRPr>
          </a:p>
          <a:p>
            <a:pPr marL="301752" lvl="1" indent="0">
              <a:buNone/>
            </a:pPr>
            <a:endParaRPr lang="en-GB" sz="1200" dirty="0">
              <a:solidFill>
                <a:srgbClr val="002060"/>
              </a:solidFill>
            </a:endParaRPr>
          </a:p>
          <a:p>
            <a:pPr lvl="1"/>
            <a:endParaRPr lang="en-US" sz="1575" dirty="0">
              <a:solidFill>
                <a:srgbClr val="002060"/>
              </a:solidFill>
            </a:endParaRPr>
          </a:p>
          <a:p>
            <a:endParaRPr lang="en-GB" sz="1350" dirty="0">
              <a:solidFill>
                <a:srgbClr val="002060"/>
              </a:solidFill>
            </a:endParaRPr>
          </a:p>
          <a:p>
            <a:endParaRPr lang="en-US" sz="1500" dirty="0"/>
          </a:p>
          <a:p>
            <a:endParaRPr lang="en-US" sz="1500" dirty="0"/>
          </a:p>
          <a:p>
            <a:pPr lvl="1"/>
            <a:endParaRPr lang="en-US" sz="1200" dirty="0"/>
          </a:p>
          <a:p>
            <a:endParaRPr lang="en-US" sz="1500" dirty="0"/>
          </a:p>
          <a:p>
            <a:endParaRPr lang="en-GB" sz="1800" dirty="0"/>
          </a:p>
          <a:p>
            <a:pPr lvl="0"/>
            <a:endParaRPr lang="en-GB" sz="1800" dirty="0"/>
          </a:p>
          <a:p>
            <a:pPr marL="61722" indent="0">
              <a:buNone/>
            </a:pPr>
            <a:endParaRPr lang="en-US" sz="1800" dirty="0"/>
          </a:p>
        </p:txBody>
      </p:sp>
      <p:sp>
        <p:nvSpPr>
          <p:cNvPr id="7" name="Title 1"/>
          <p:cNvSpPr txBox="1">
            <a:spLocks/>
          </p:cNvSpPr>
          <p:nvPr/>
        </p:nvSpPr>
        <p:spPr>
          <a:xfrm>
            <a:off x="1592782" y="226365"/>
            <a:ext cx="6552620" cy="50424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GB" sz="3200" b="1" dirty="0" err="1">
                <a:solidFill>
                  <a:srgbClr val="01835F"/>
                </a:solidFill>
                <a:effectLst/>
                <a:latin typeface="Arial" panose="020B0604020202020204" pitchFamily="34" charset="0"/>
                <a:cs typeface="Arial" panose="020B0604020202020204" pitchFamily="34" charset="0"/>
              </a:rPr>
              <a:t>ESAComp</a:t>
            </a:r>
            <a:r>
              <a:rPr lang="en-GB" sz="3200" b="1" dirty="0">
                <a:solidFill>
                  <a:srgbClr val="01835F"/>
                </a:solidFill>
                <a:effectLst/>
                <a:latin typeface="Arial" panose="020B0604020202020204" pitchFamily="34" charset="0"/>
                <a:cs typeface="Arial" panose="020B0604020202020204" pitchFamily="34" charset="0"/>
              </a:rPr>
              <a:t> Material Data Bank </a:t>
            </a:r>
          </a:p>
          <a:p>
            <a:pPr marL="61722">
              <a:lnSpc>
                <a:spcPct val="110000"/>
              </a:lnSpc>
              <a:spcBef>
                <a:spcPts val="450"/>
              </a:spcBef>
              <a:buClr>
                <a:schemeClr val="accent1"/>
              </a:buClr>
              <a:buSzPct val="80000"/>
              <a:defRPr/>
            </a:pPr>
            <a:endParaRPr lang="en-US" sz="3200" b="1" dirty="0">
              <a:solidFill>
                <a:srgbClr val="01835F"/>
              </a:solidFill>
              <a:effectLst/>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793599" y="1981200"/>
            <a:ext cx="2806484" cy="4464000"/>
          </a:xfrm>
          <a:prstGeom prst="rect">
            <a:avLst/>
          </a:prstGeom>
        </p:spPr>
      </p:pic>
      <p:sp>
        <p:nvSpPr>
          <p:cNvPr id="2" name="Rectangle 1"/>
          <p:cNvSpPr/>
          <p:nvPr/>
        </p:nvSpPr>
        <p:spPr>
          <a:xfrm>
            <a:off x="39477" y="847558"/>
            <a:ext cx="9256923" cy="2416046"/>
          </a:xfrm>
          <a:prstGeom prst="rect">
            <a:avLst/>
          </a:prstGeom>
        </p:spPr>
        <p:txBody>
          <a:bodyPr wrap="square">
            <a:spAutoFit/>
          </a:bodyPr>
          <a:lstStyle/>
          <a:p>
            <a:pPr marL="342900" indent="-342900">
              <a:spcAft>
                <a:spcPts val="600"/>
              </a:spcAft>
              <a:buFont typeface="Arial" panose="020B0604020202020204" pitchFamily="34" charset="0"/>
              <a:buChar char="•"/>
            </a:pPr>
            <a:r>
              <a:rPr lang="en-GB" sz="2000" dirty="0" smtClean="0">
                <a:solidFill>
                  <a:srgbClr val="0055A0"/>
                </a:solidFill>
                <a:latin typeface="Arial" panose="020B0604020202020204" pitchFamily="34" charset="0"/>
                <a:cs typeface="Arial" panose="020B0604020202020204" pitchFamily="34" charset="0"/>
              </a:rPr>
              <a:t>Updated </a:t>
            </a:r>
            <a:r>
              <a:rPr lang="en-GB" sz="2000" dirty="0">
                <a:solidFill>
                  <a:srgbClr val="0055A0"/>
                </a:solidFill>
                <a:latin typeface="Arial" panose="020B0604020202020204" pitchFamily="34" charset="0"/>
                <a:cs typeface="Arial" panose="020B0604020202020204" pitchFamily="34" charset="0"/>
              </a:rPr>
              <a:t>database of 1000+ material within </a:t>
            </a:r>
            <a:r>
              <a:rPr lang="en-GB" sz="2000" dirty="0" err="1">
                <a:solidFill>
                  <a:srgbClr val="0055A0"/>
                </a:solidFill>
                <a:latin typeface="Arial" panose="020B0604020202020204" pitchFamily="34" charset="0"/>
                <a:cs typeface="Arial" panose="020B0604020202020204" pitchFamily="34" charset="0"/>
              </a:rPr>
              <a:t>ESAComp</a:t>
            </a:r>
            <a:r>
              <a:rPr lang="en-GB" sz="2000" dirty="0">
                <a:solidFill>
                  <a:srgbClr val="0055A0"/>
                </a:solidFill>
                <a:latin typeface="Arial" panose="020B0604020202020204" pitchFamily="34" charset="0"/>
                <a:cs typeface="Arial" panose="020B0604020202020204" pitchFamily="34" charset="0"/>
              </a:rPr>
              <a:t> </a:t>
            </a:r>
            <a:endParaRPr lang="en-GB" dirty="0">
              <a:solidFill>
                <a:srgbClr val="0055A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55A0"/>
                </a:solidFill>
                <a:latin typeface="Arial" panose="020B0604020202020204" pitchFamily="34" charset="0"/>
                <a:cs typeface="Arial" panose="020B0604020202020204" pitchFamily="34" charset="0"/>
              </a:rPr>
              <a:t>Types of </a:t>
            </a:r>
            <a:r>
              <a:rPr lang="en-GB" dirty="0" smtClean="0">
                <a:solidFill>
                  <a:srgbClr val="0055A0"/>
                </a:solidFill>
                <a:latin typeface="Arial" panose="020B0604020202020204" pitchFamily="34" charset="0"/>
                <a:cs typeface="Arial" panose="020B0604020202020204" pitchFamily="34" charset="0"/>
              </a:rPr>
              <a:t>materials:</a:t>
            </a:r>
          </a:p>
          <a:p>
            <a:pPr marL="742950" lvl="1" indent="-285750">
              <a:buFont typeface="Arial" panose="020B0604020202020204" pitchFamily="34" charset="0"/>
              <a:buChar char="•"/>
            </a:pPr>
            <a:r>
              <a:rPr lang="en-GB" dirty="0" err="1" smtClean="0">
                <a:solidFill>
                  <a:srgbClr val="01835F"/>
                </a:solidFill>
                <a:latin typeface="Arial" panose="020B0604020202020204" pitchFamily="34" charset="0"/>
                <a:cs typeface="Arial" panose="020B0604020202020204" pitchFamily="34" charset="0"/>
              </a:rPr>
              <a:t>Fibers</a:t>
            </a:r>
            <a:endParaRPr lang="en-GB" dirty="0" smtClean="0">
              <a:solidFill>
                <a:srgbClr val="01835F"/>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smtClean="0">
                <a:solidFill>
                  <a:srgbClr val="01835F"/>
                </a:solidFill>
                <a:latin typeface="Arial" panose="020B0604020202020204" pitchFamily="34" charset="0"/>
                <a:cs typeface="Arial" panose="020B0604020202020204" pitchFamily="34" charset="0"/>
              </a:rPr>
              <a:t>Matrix materials</a:t>
            </a:r>
          </a:p>
          <a:p>
            <a:pPr marL="742950" lvl="1" indent="-285750">
              <a:buFont typeface="Arial" panose="020B0604020202020204" pitchFamily="34" charset="0"/>
              <a:buChar char="•"/>
            </a:pPr>
            <a:r>
              <a:rPr lang="en-GB" dirty="0" smtClean="0">
                <a:solidFill>
                  <a:srgbClr val="01835F"/>
                </a:solidFill>
                <a:latin typeface="Arial" panose="020B0604020202020204" pitchFamily="34" charset="0"/>
                <a:cs typeface="Arial" panose="020B0604020202020204" pitchFamily="34" charset="0"/>
              </a:rPr>
              <a:t>Reinforced </a:t>
            </a:r>
            <a:r>
              <a:rPr lang="en-GB" dirty="0">
                <a:solidFill>
                  <a:srgbClr val="01835F"/>
                </a:solidFill>
                <a:latin typeface="Arial" panose="020B0604020202020204" pitchFamily="34" charset="0"/>
                <a:cs typeface="Arial" panose="020B0604020202020204" pitchFamily="34" charset="0"/>
              </a:rPr>
              <a:t>plies </a:t>
            </a:r>
            <a:endParaRPr lang="en-GB" dirty="0" smtClean="0">
              <a:solidFill>
                <a:srgbClr val="01835F"/>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smtClean="0">
                <a:solidFill>
                  <a:srgbClr val="01835F"/>
                </a:solidFill>
                <a:latin typeface="Arial" panose="020B0604020202020204" pitchFamily="34" charset="0"/>
                <a:cs typeface="Arial" panose="020B0604020202020204" pitchFamily="34" charset="0"/>
              </a:rPr>
              <a:t>Core </a:t>
            </a:r>
            <a:r>
              <a:rPr lang="en-GB" dirty="0">
                <a:solidFill>
                  <a:srgbClr val="01835F"/>
                </a:solidFill>
                <a:latin typeface="Arial" panose="020B0604020202020204" pitchFamily="34" charset="0"/>
                <a:cs typeface="Arial" panose="020B0604020202020204" pitchFamily="34" charset="0"/>
              </a:rPr>
              <a:t>materials </a:t>
            </a:r>
            <a:endParaRPr lang="en-GB" dirty="0" smtClean="0">
              <a:solidFill>
                <a:srgbClr val="01835F"/>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smtClean="0">
                <a:solidFill>
                  <a:srgbClr val="01835F"/>
                </a:solidFill>
                <a:latin typeface="Arial" panose="020B0604020202020204" pitchFamily="34" charset="0"/>
                <a:cs typeface="Arial" panose="020B0604020202020204" pitchFamily="34" charset="0"/>
              </a:rPr>
              <a:t>Adhesives </a:t>
            </a:r>
            <a:endParaRPr lang="en-GB" dirty="0">
              <a:solidFill>
                <a:srgbClr val="01835F"/>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smtClean="0">
                <a:solidFill>
                  <a:srgbClr val="01835F"/>
                </a:solidFill>
                <a:latin typeface="Arial" panose="020B0604020202020204" pitchFamily="34" charset="0"/>
                <a:cs typeface="Arial" panose="020B0604020202020204" pitchFamily="34" charset="0"/>
              </a:rPr>
              <a:t>Homogeneous </a:t>
            </a:r>
            <a:r>
              <a:rPr lang="en-GB" dirty="0">
                <a:solidFill>
                  <a:srgbClr val="01835F"/>
                </a:solidFill>
                <a:latin typeface="Arial" panose="020B0604020202020204" pitchFamily="34" charset="0"/>
                <a:cs typeface="Arial" panose="020B0604020202020204" pitchFamily="34" charset="0"/>
              </a:rPr>
              <a:t>materials (e.g. metals) </a:t>
            </a:r>
          </a:p>
        </p:txBody>
      </p:sp>
      <p:pic>
        <p:nvPicPr>
          <p:cNvPr id="8" name="Picture 7"/>
          <p:cNvPicPr>
            <a:picLocks noChangeAspect="1"/>
          </p:cNvPicPr>
          <p:nvPr/>
        </p:nvPicPr>
        <p:blipFill>
          <a:blip r:embed="rId3"/>
          <a:stretch>
            <a:fillRect/>
          </a:stretch>
        </p:blipFill>
        <p:spPr>
          <a:xfrm>
            <a:off x="1271825" y="3407896"/>
            <a:ext cx="4104000" cy="3013859"/>
          </a:xfrm>
          <a:prstGeom prst="rect">
            <a:avLst/>
          </a:prstGeom>
        </p:spPr>
      </p:pic>
      <p:pic>
        <p:nvPicPr>
          <p:cNvPr id="13" name="EA25871D-9707-46F0-9693-56A3CC074945" descr="E00CF4C6-18EE-40A1-B2D1-4022C2ED723D@cer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7" y="6442991"/>
            <a:ext cx="1800000" cy="41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a:t>
            </a:r>
            <a:r>
              <a:rPr lang="en-US" altLang="en-US" dirty="0">
                <a:solidFill>
                  <a:srgbClr val="0055A0"/>
                </a:solidFill>
                <a:latin typeface="Arial" charset="0"/>
              </a:rPr>
              <a:t>6</a:t>
            </a:r>
            <a:endParaRPr lang="en-US" altLang="en-US" dirty="0" smtClean="0">
              <a:solidFill>
                <a:srgbClr val="0055A0"/>
              </a:solidFill>
              <a:latin typeface="Arial" charset="0"/>
            </a:endParaRPr>
          </a:p>
        </p:txBody>
      </p:sp>
    </p:spTree>
    <p:extLst>
      <p:ext uri="{BB962C8B-B14F-4D97-AF65-F5344CB8AC3E}">
        <p14:creationId xmlns:p14="http://schemas.microsoft.com/office/powerpoint/2010/main" val="3527221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79" y="1737146"/>
            <a:ext cx="6227696" cy="4206455"/>
          </a:xfrm>
        </p:spPr>
        <p:txBody>
          <a:bodyPr>
            <a:normAutofit/>
          </a:bodyPr>
          <a:lstStyle/>
          <a:p>
            <a:pPr>
              <a:lnSpc>
                <a:spcPct val="150000"/>
              </a:lnSpc>
              <a:spcAft>
                <a:spcPts val="450"/>
              </a:spcAft>
            </a:pPr>
            <a:endParaRPr lang="en-GB" sz="1425" dirty="0">
              <a:solidFill>
                <a:srgbClr val="002060"/>
              </a:solidFill>
            </a:endParaRPr>
          </a:p>
          <a:p>
            <a:endParaRPr lang="en-GB" sz="1425" dirty="0">
              <a:solidFill>
                <a:srgbClr val="002060"/>
              </a:solidFill>
            </a:endParaRPr>
          </a:p>
          <a:p>
            <a:endParaRPr lang="en-US" sz="1425" dirty="0">
              <a:solidFill>
                <a:schemeClr val="bg1">
                  <a:lumMod val="50000"/>
                </a:schemeClr>
              </a:solidFill>
            </a:endParaRPr>
          </a:p>
          <a:p>
            <a:endParaRPr lang="en-GB" sz="1500" dirty="0">
              <a:solidFill>
                <a:srgbClr val="002060"/>
              </a:solidFill>
            </a:endParaRPr>
          </a:p>
          <a:p>
            <a:pPr marL="61722" indent="0">
              <a:buNone/>
              <a:defRPr/>
            </a:pPr>
            <a:endParaRPr lang="en-US" sz="1500" dirty="0">
              <a:solidFill>
                <a:srgbClr val="002060"/>
              </a:solidFill>
            </a:endParaRPr>
          </a:p>
          <a:p>
            <a:pPr marL="301752" lvl="1" indent="0">
              <a:buNone/>
            </a:pPr>
            <a:endParaRPr lang="en-GB" sz="1200" dirty="0">
              <a:solidFill>
                <a:srgbClr val="002060"/>
              </a:solidFill>
            </a:endParaRPr>
          </a:p>
          <a:p>
            <a:pPr lvl="1"/>
            <a:endParaRPr lang="en-US" sz="1575" dirty="0">
              <a:solidFill>
                <a:srgbClr val="002060"/>
              </a:solidFill>
            </a:endParaRPr>
          </a:p>
          <a:p>
            <a:endParaRPr lang="en-GB" sz="1350" dirty="0">
              <a:solidFill>
                <a:srgbClr val="002060"/>
              </a:solidFill>
            </a:endParaRPr>
          </a:p>
          <a:p>
            <a:endParaRPr lang="en-US" sz="1500" dirty="0"/>
          </a:p>
          <a:p>
            <a:endParaRPr lang="en-US" sz="1500" dirty="0"/>
          </a:p>
          <a:p>
            <a:pPr lvl="1"/>
            <a:endParaRPr lang="en-US" sz="1200" dirty="0"/>
          </a:p>
          <a:p>
            <a:endParaRPr lang="en-US" sz="1500" dirty="0"/>
          </a:p>
          <a:p>
            <a:endParaRPr lang="en-GB" sz="1800" dirty="0"/>
          </a:p>
          <a:p>
            <a:pPr lvl="0"/>
            <a:endParaRPr lang="en-GB" sz="1800" dirty="0"/>
          </a:p>
          <a:p>
            <a:pPr marL="61722" indent="0">
              <a:buNone/>
            </a:pPr>
            <a:endParaRPr lang="en-US" sz="1800" dirty="0"/>
          </a:p>
        </p:txBody>
      </p:sp>
      <p:sp>
        <p:nvSpPr>
          <p:cNvPr id="2" name="Rectangle 1"/>
          <p:cNvSpPr/>
          <p:nvPr/>
        </p:nvSpPr>
        <p:spPr>
          <a:xfrm>
            <a:off x="0" y="727480"/>
            <a:ext cx="9104523" cy="1836400"/>
          </a:xfrm>
          <a:prstGeom prst="rect">
            <a:avLst/>
          </a:prstGeom>
        </p:spPr>
        <p:txBody>
          <a:bodyPr wrap="square">
            <a:spAutoFit/>
          </a:bodyPr>
          <a:lstStyle/>
          <a:p>
            <a:pPr marL="800100" lvl="1" indent="-342900">
              <a:spcAft>
                <a:spcPts val="800"/>
              </a:spcAft>
              <a:buFont typeface="Wingdings" panose="05000000000000000000" pitchFamily="2" charset="2"/>
              <a:buChar char="§"/>
            </a:pPr>
            <a:r>
              <a:rPr lang="en-GB" sz="2000" dirty="0" smtClean="0">
                <a:solidFill>
                  <a:srgbClr val="01835F"/>
                </a:solidFill>
                <a:latin typeface="Arial" panose="020B0604020202020204" pitchFamily="34" charset="0"/>
                <a:cs typeface="Arial" panose="020B0604020202020204" pitchFamily="34" charset="0"/>
              </a:rPr>
              <a:t>About </a:t>
            </a:r>
            <a:r>
              <a:rPr lang="en-GB" sz="2000" b="1" dirty="0">
                <a:solidFill>
                  <a:srgbClr val="01835F"/>
                </a:solidFill>
                <a:latin typeface="Arial" panose="020B0604020202020204" pitchFamily="34" charset="0"/>
                <a:cs typeface="Arial" panose="020B0604020202020204" pitchFamily="34" charset="0"/>
              </a:rPr>
              <a:t>fifty reinforced ply </a:t>
            </a:r>
            <a:r>
              <a:rPr lang="en-GB" sz="2000" dirty="0">
                <a:solidFill>
                  <a:srgbClr val="01835F"/>
                </a:solidFill>
                <a:latin typeface="Arial" panose="020B0604020202020204" pitchFamily="34" charset="0"/>
                <a:cs typeface="Arial" panose="020B0604020202020204" pitchFamily="34" charset="0"/>
              </a:rPr>
              <a:t>material systems with statistical test data. </a:t>
            </a:r>
            <a:endParaRPr lang="en-GB" sz="2000" dirty="0" smtClean="0">
              <a:solidFill>
                <a:srgbClr val="01835F"/>
              </a:solidFill>
              <a:latin typeface="Arial" panose="020B0604020202020204" pitchFamily="34" charset="0"/>
              <a:cs typeface="Arial" panose="020B0604020202020204" pitchFamily="34" charset="0"/>
            </a:endParaRPr>
          </a:p>
          <a:p>
            <a:pPr marL="800100" lvl="1" indent="-342900">
              <a:spcAft>
                <a:spcPts val="800"/>
              </a:spcAft>
              <a:buFont typeface="Wingdings" panose="05000000000000000000" pitchFamily="2" charset="2"/>
              <a:buChar char="§"/>
            </a:pPr>
            <a:r>
              <a:rPr lang="en-GB" sz="2000" dirty="0" smtClean="0">
                <a:solidFill>
                  <a:srgbClr val="01835F"/>
                </a:solidFill>
                <a:latin typeface="Arial" panose="020B0604020202020204" pitchFamily="34" charset="0"/>
                <a:cs typeface="Arial" panose="020B0604020202020204" pitchFamily="34" charset="0"/>
              </a:rPr>
              <a:t>The </a:t>
            </a:r>
            <a:r>
              <a:rPr lang="en-GB" sz="2000" dirty="0">
                <a:solidFill>
                  <a:srgbClr val="01835F"/>
                </a:solidFill>
                <a:latin typeface="Arial" panose="020B0604020202020204" pitchFamily="34" charset="0"/>
                <a:cs typeface="Arial" panose="020B0604020202020204" pitchFamily="34" charset="0"/>
              </a:rPr>
              <a:t>information has been extracted from </a:t>
            </a:r>
            <a:r>
              <a:rPr lang="en-GB" sz="2000" b="1" dirty="0">
                <a:solidFill>
                  <a:srgbClr val="01835F"/>
                </a:solidFill>
                <a:latin typeface="Arial" panose="020B0604020202020204" pitchFamily="34" charset="0"/>
                <a:cs typeface="Arial" panose="020B0604020202020204" pitchFamily="34" charset="0"/>
              </a:rPr>
              <a:t>Advanced General Aviation Transport Experiments (AGATE) and MIL-HDBK-17-2F</a:t>
            </a:r>
            <a:r>
              <a:rPr lang="en-GB" sz="2000" dirty="0">
                <a:solidFill>
                  <a:srgbClr val="01835F"/>
                </a:solidFill>
                <a:latin typeface="Arial" panose="020B0604020202020204" pitchFamily="34" charset="0"/>
                <a:cs typeface="Arial" panose="020B0604020202020204" pitchFamily="34" charset="0"/>
              </a:rPr>
              <a:t> material databases. </a:t>
            </a:r>
          </a:p>
          <a:p>
            <a:endParaRPr lang="en-GB" sz="2000" dirty="0">
              <a:solidFill>
                <a:srgbClr val="0055A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2"/>
          <a:srcRect r="36338"/>
          <a:stretch/>
        </p:blipFill>
        <p:spPr>
          <a:xfrm>
            <a:off x="398118" y="2822970"/>
            <a:ext cx="2448000" cy="3199617"/>
          </a:xfrm>
          <a:prstGeom prst="rect">
            <a:avLst/>
          </a:prstGeom>
        </p:spPr>
      </p:pic>
      <p:pic>
        <p:nvPicPr>
          <p:cNvPr id="13" name="Picture 12"/>
          <p:cNvPicPr>
            <a:picLocks noChangeAspect="1"/>
          </p:cNvPicPr>
          <p:nvPr/>
        </p:nvPicPr>
        <p:blipFill rotWithShape="1">
          <a:blip r:embed="rId3"/>
          <a:srcRect r="18086"/>
          <a:stretch/>
        </p:blipFill>
        <p:spPr>
          <a:xfrm>
            <a:off x="6401104" y="2462011"/>
            <a:ext cx="2219927" cy="4140000"/>
          </a:xfrm>
          <a:prstGeom prst="rect">
            <a:avLst/>
          </a:prstGeom>
        </p:spPr>
      </p:pic>
      <p:pic>
        <p:nvPicPr>
          <p:cNvPr id="15" name="Picture 14"/>
          <p:cNvPicPr>
            <a:picLocks noChangeAspect="1"/>
          </p:cNvPicPr>
          <p:nvPr/>
        </p:nvPicPr>
        <p:blipFill rotWithShape="1">
          <a:blip r:embed="rId4"/>
          <a:srcRect r="16909"/>
          <a:stretch/>
        </p:blipFill>
        <p:spPr>
          <a:xfrm>
            <a:off x="3124200" y="2601739"/>
            <a:ext cx="2808000" cy="3494261"/>
          </a:xfrm>
          <a:prstGeom prst="rect">
            <a:avLst/>
          </a:prstGeom>
        </p:spPr>
      </p:pic>
      <p:pic>
        <p:nvPicPr>
          <p:cNvPr id="16" name="EA25871D-9707-46F0-9693-56A3CC074945" descr="E00CF4C6-18EE-40A1-B2D1-4022C2ED723D@cer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a:t>
            </a:r>
            <a:r>
              <a:rPr lang="en-US" altLang="en-US" dirty="0">
                <a:solidFill>
                  <a:srgbClr val="0055A0"/>
                </a:solidFill>
                <a:latin typeface="Arial" charset="0"/>
              </a:rPr>
              <a:t>7</a:t>
            </a:r>
            <a:endParaRPr lang="en-US" altLang="en-US" dirty="0" smtClean="0">
              <a:solidFill>
                <a:srgbClr val="0055A0"/>
              </a:solidFill>
              <a:latin typeface="Arial" charset="0"/>
            </a:endParaRPr>
          </a:p>
        </p:txBody>
      </p:sp>
      <p:sp>
        <p:nvSpPr>
          <p:cNvPr id="18" name="Title 1"/>
          <p:cNvSpPr txBox="1">
            <a:spLocks/>
          </p:cNvSpPr>
          <p:nvPr/>
        </p:nvSpPr>
        <p:spPr>
          <a:xfrm>
            <a:off x="118673" y="-5192"/>
            <a:ext cx="7993002" cy="52708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GB" sz="3200" b="1" dirty="0" err="1">
                <a:solidFill>
                  <a:srgbClr val="01835F"/>
                </a:solidFill>
                <a:effectLst/>
                <a:latin typeface="Arial" panose="020B0604020202020204" pitchFamily="34" charset="0"/>
                <a:cs typeface="Arial" panose="020B0604020202020204" pitchFamily="34" charset="0"/>
              </a:rPr>
              <a:t>ESAComp</a:t>
            </a:r>
            <a:r>
              <a:rPr lang="en-GB" sz="3200" b="1" dirty="0">
                <a:solidFill>
                  <a:srgbClr val="01835F"/>
                </a:solidFill>
                <a:effectLst/>
                <a:latin typeface="Arial" panose="020B0604020202020204" pitchFamily="34" charset="0"/>
                <a:cs typeface="Arial" panose="020B0604020202020204" pitchFamily="34" charset="0"/>
              </a:rPr>
              <a:t> Material Data Bank </a:t>
            </a:r>
          </a:p>
        </p:txBody>
      </p:sp>
    </p:spTree>
    <p:extLst>
      <p:ext uri="{BB962C8B-B14F-4D97-AF65-F5344CB8AC3E}">
        <p14:creationId xmlns:p14="http://schemas.microsoft.com/office/powerpoint/2010/main" val="2822785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79" y="1737146"/>
            <a:ext cx="6227696" cy="4206455"/>
          </a:xfrm>
        </p:spPr>
        <p:txBody>
          <a:bodyPr>
            <a:normAutofit/>
          </a:bodyPr>
          <a:lstStyle/>
          <a:p>
            <a:pPr>
              <a:lnSpc>
                <a:spcPct val="150000"/>
              </a:lnSpc>
              <a:spcAft>
                <a:spcPts val="450"/>
              </a:spcAft>
            </a:pPr>
            <a:endParaRPr lang="en-GB" sz="1425" dirty="0">
              <a:solidFill>
                <a:srgbClr val="002060"/>
              </a:solidFill>
            </a:endParaRPr>
          </a:p>
          <a:p>
            <a:endParaRPr lang="en-GB" sz="1425" dirty="0">
              <a:solidFill>
                <a:srgbClr val="002060"/>
              </a:solidFill>
            </a:endParaRPr>
          </a:p>
          <a:p>
            <a:endParaRPr lang="en-US" sz="1425" dirty="0">
              <a:solidFill>
                <a:schemeClr val="bg1">
                  <a:lumMod val="50000"/>
                </a:schemeClr>
              </a:solidFill>
            </a:endParaRPr>
          </a:p>
          <a:p>
            <a:endParaRPr lang="en-GB" sz="1500" dirty="0">
              <a:solidFill>
                <a:srgbClr val="002060"/>
              </a:solidFill>
            </a:endParaRPr>
          </a:p>
          <a:p>
            <a:pPr marL="61722" indent="0">
              <a:buNone/>
              <a:defRPr/>
            </a:pPr>
            <a:endParaRPr lang="en-US" sz="1500" dirty="0">
              <a:solidFill>
                <a:srgbClr val="002060"/>
              </a:solidFill>
            </a:endParaRPr>
          </a:p>
          <a:p>
            <a:pPr marL="301752" lvl="1" indent="0">
              <a:buNone/>
            </a:pPr>
            <a:endParaRPr lang="en-GB" sz="1200" dirty="0">
              <a:solidFill>
                <a:srgbClr val="002060"/>
              </a:solidFill>
            </a:endParaRPr>
          </a:p>
          <a:p>
            <a:pPr lvl="1"/>
            <a:endParaRPr lang="en-US" sz="1575" dirty="0">
              <a:solidFill>
                <a:srgbClr val="002060"/>
              </a:solidFill>
            </a:endParaRPr>
          </a:p>
          <a:p>
            <a:endParaRPr lang="en-GB" sz="1350" dirty="0">
              <a:solidFill>
                <a:srgbClr val="002060"/>
              </a:solidFill>
            </a:endParaRPr>
          </a:p>
          <a:p>
            <a:endParaRPr lang="en-US" sz="1500" dirty="0"/>
          </a:p>
          <a:p>
            <a:endParaRPr lang="en-US" sz="1500" dirty="0"/>
          </a:p>
          <a:p>
            <a:pPr lvl="1"/>
            <a:endParaRPr lang="en-US" sz="1200" dirty="0"/>
          </a:p>
          <a:p>
            <a:endParaRPr lang="en-US" sz="1500" dirty="0"/>
          </a:p>
          <a:p>
            <a:endParaRPr lang="en-GB" sz="1800" dirty="0"/>
          </a:p>
          <a:p>
            <a:pPr lvl="0"/>
            <a:endParaRPr lang="en-GB" sz="1800" dirty="0"/>
          </a:p>
          <a:p>
            <a:pPr marL="61722" indent="0">
              <a:buNone/>
            </a:pPr>
            <a:endParaRPr lang="en-US" sz="1800" dirty="0"/>
          </a:p>
        </p:txBody>
      </p:sp>
      <p:pic>
        <p:nvPicPr>
          <p:cNvPr id="2" name="Picture 1"/>
          <p:cNvPicPr>
            <a:picLocks noChangeAspect="1"/>
          </p:cNvPicPr>
          <p:nvPr/>
        </p:nvPicPr>
        <p:blipFill>
          <a:blip r:embed="rId2"/>
          <a:stretch>
            <a:fillRect/>
          </a:stretch>
        </p:blipFill>
        <p:spPr>
          <a:xfrm>
            <a:off x="316252" y="1565252"/>
            <a:ext cx="3299688" cy="3030771"/>
          </a:xfrm>
          <a:prstGeom prst="rect">
            <a:avLst/>
          </a:prstGeom>
        </p:spPr>
      </p:pic>
      <p:pic>
        <p:nvPicPr>
          <p:cNvPr id="4" name="Picture 3"/>
          <p:cNvPicPr>
            <a:picLocks noChangeAspect="1"/>
          </p:cNvPicPr>
          <p:nvPr/>
        </p:nvPicPr>
        <p:blipFill>
          <a:blip r:embed="rId3"/>
          <a:stretch>
            <a:fillRect/>
          </a:stretch>
        </p:blipFill>
        <p:spPr>
          <a:xfrm>
            <a:off x="3956786" y="2186065"/>
            <a:ext cx="3989351" cy="3578942"/>
          </a:xfrm>
          <a:prstGeom prst="rect">
            <a:avLst/>
          </a:prstGeom>
        </p:spPr>
      </p:pic>
      <p:cxnSp>
        <p:nvCxnSpPr>
          <p:cNvPr id="8" name="Straight Arrow Connector 7"/>
          <p:cNvCxnSpPr/>
          <p:nvPr/>
        </p:nvCxnSpPr>
        <p:spPr>
          <a:xfrm>
            <a:off x="907026" y="3462813"/>
            <a:ext cx="3628496" cy="8161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751137" y="5012416"/>
            <a:ext cx="2360265" cy="7715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14" name="EA25871D-9707-46F0-9693-56A3CC074945" descr="E00CF4C6-18EE-40A1-B2D1-4022C2ED723D@cer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a:t>
            </a:r>
            <a:r>
              <a:rPr lang="en-US" altLang="en-US" dirty="0">
                <a:solidFill>
                  <a:srgbClr val="0055A0"/>
                </a:solidFill>
                <a:latin typeface="Arial" charset="0"/>
              </a:rPr>
              <a:t>8</a:t>
            </a:r>
            <a:endParaRPr lang="en-US" altLang="en-US" dirty="0" smtClean="0">
              <a:solidFill>
                <a:srgbClr val="0055A0"/>
              </a:solidFill>
              <a:latin typeface="Arial" charset="0"/>
            </a:endParaRPr>
          </a:p>
        </p:txBody>
      </p:sp>
      <p:sp>
        <p:nvSpPr>
          <p:cNvPr id="16" name="Title 1"/>
          <p:cNvSpPr txBox="1">
            <a:spLocks/>
          </p:cNvSpPr>
          <p:nvPr/>
        </p:nvSpPr>
        <p:spPr>
          <a:xfrm>
            <a:off x="39477" y="0"/>
            <a:ext cx="9104523" cy="52141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GB" sz="3200" b="1" dirty="0" smtClean="0">
                <a:solidFill>
                  <a:srgbClr val="01835F"/>
                </a:solidFill>
                <a:effectLst/>
                <a:latin typeface="Arial" panose="020B0604020202020204" pitchFamily="34" charset="0"/>
                <a:cs typeface="Arial" panose="020B0604020202020204" pitchFamily="34" charset="0"/>
              </a:rPr>
              <a:t>How to Select (or Create) a Ply</a:t>
            </a:r>
            <a:endParaRPr lang="en-US" sz="3200" b="1" dirty="0">
              <a:solidFill>
                <a:srgbClr val="01835F"/>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383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79" y="1737146"/>
            <a:ext cx="6227696" cy="4206455"/>
          </a:xfrm>
        </p:spPr>
        <p:txBody>
          <a:bodyPr>
            <a:normAutofit/>
          </a:bodyPr>
          <a:lstStyle/>
          <a:p>
            <a:pPr>
              <a:lnSpc>
                <a:spcPct val="150000"/>
              </a:lnSpc>
              <a:spcAft>
                <a:spcPts val="450"/>
              </a:spcAft>
            </a:pPr>
            <a:endParaRPr lang="en-GB" sz="1425" dirty="0">
              <a:solidFill>
                <a:srgbClr val="002060"/>
              </a:solidFill>
            </a:endParaRPr>
          </a:p>
          <a:p>
            <a:endParaRPr lang="en-GB" sz="1425" dirty="0">
              <a:solidFill>
                <a:srgbClr val="002060"/>
              </a:solidFill>
            </a:endParaRPr>
          </a:p>
          <a:p>
            <a:endParaRPr lang="en-US" sz="1425" dirty="0">
              <a:solidFill>
                <a:schemeClr val="bg1">
                  <a:lumMod val="50000"/>
                </a:schemeClr>
              </a:solidFill>
            </a:endParaRPr>
          </a:p>
          <a:p>
            <a:endParaRPr lang="en-GB" sz="1500" dirty="0">
              <a:solidFill>
                <a:srgbClr val="002060"/>
              </a:solidFill>
            </a:endParaRPr>
          </a:p>
          <a:p>
            <a:pPr marL="61722" indent="0">
              <a:buNone/>
              <a:defRPr/>
            </a:pPr>
            <a:endParaRPr lang="en-US" sz="1500" dirty="0">
              <a:solidFill>
                <a:srgbClr val="002060"/>
              </a:solidFill>
            </a:endParaRPr>
          </a:p>
          <a:p>
            <a:pPr marL="301752" lvl="1" indent="0">
              <a:buNone/>
            </a:pPr>
            <a:endParaRPr lang="en-GB" sz="1200" dirty="0">
              <a:solidFill>
                <a:srgbClr val="002060"/>
              </a:solidFill>
            </a:endParaRPr>
          </a:p>
          <a:p>
            <a:pPr lvl="1"/>
            <a:endParaRPr lang="en-US" sz="1575" dirty="0">
              <a:solidFill>
                <a:srgbClr val="002060"/>
              </a:solidFill>
            </a:endParaRPr>
          </a:p>
          <a:p>
            <a:endParaRPr lang="en-GB" sz="1350" dirty="0">
              <a:solidFill>
                <a:srgbClr val="002060"/>
              </a:solidFill>
            </a:endParaRPr>
          </a:p>
          <a:p>
            <a:endParaRPr lang="en-US" sz="1500" dirty="0"/>
          </a:p>
          <a:p>
            <a:endParaRPr lang="en-US" sz="1500" dirty="0"/>
          </a:p>
          <a:p>
            <a:pPr lvl="1"/>
            <a:endParaRPr lang="en-US" sz="1200" dirty="0"/>
          </a:p>
          <a:p>
            <a:endParaRPr lang="en-US" sz="1500" dirty="0"/>
          </a:p>
          <a:p>
            <a:endParaRPr lang="en-GB" sz="1800" dirty="0"/>
          </a:p>
          <a:p>
            <a:pPr lvl="0"/>
            <a:endParaRPr lang="en-GB" sz="1800" dirty="0"/>
          </a:p>
          <a:p>
            <a:pPr marL="61722" indent="0">
              <a:buNone/>
            </a:pPr>
            <a:endParaRPr lang="en-US" sz="1800" dirty="0"/>
          </a:p>
        </p:txBody>
      </p:sp>
      <p:pic>
        <p:nvPicPr>
          <p:cNvPr id="9" name="Picture 8"/>
          <p:cNvPicPr>
            <a:picLocks noChangeAspect="1"/>
          </p:cNvPicPr>
          <p:nvPr/>
        </p:nvPicPr>
        <p:blipFill>
          <a:blip r:embed="rId2"/>
          <a:stretch>
            <a:fillRect/>
          </a:stretch>
        </p:blipFill>
        <p:spPr>
          <a:xfrm>
            <a:off x="506159" y="1367751"/>
            <a:ext cx="3379424" cy="2044518"/>
          </a:xfrm>
          <a:prstGeom prst="rect">
            <a:avLst/>
          </a:prstGeom>
        </p:spPr>
      </p:pic>
      <p:pic>
        <p:nvPicPr>
          <p:cNvPr id="5" name="Picture 4"/>
          <p:cNvPicPr>
            <a:picLocks noChangeAspect="1"/>
          </p:cNvPicPr>
          <p:nvPr/>
        </p:nvPicPr>
        <p:blipFill>
          <a:blip r:embed="rId3"/>
          <a:stretch>
            <a:fillRect/>
          </a:stretch>
        </p:blipFill>
        <p:spPr>
          <a:xfrm>
            <a:off x="4491929" y="1399027"/>
            <a:ext cx="4026887" cy="3693167"/>
          </a:xfrm>
          <a:prstGeom prst="rect">
            <a:avLst/>
          </a:prstGeom>
        </p:spPr>
      </p:pic>
      <p:pic>
        <p:nvPicPr>
          <p:cNvPr id="10" name="Picture 9"/>
          <p:cNvPicPr>
            <a:picLocks noChangeAspect="1"/>
          </p:cNvPicPr>
          <p:nvPr/>
        </p:nvPicPr>
        <p:blipFill>
          <a:blip r:embed="rId4"/>
          <a:stretch>
            <a:fillRect/>
          </a:stretch>
        </p:blipFill>
        <p:spPr>
          <a:xfrm>
            <a:off x="408369" y="4296910"/>
            <a:ext cx="3700735" cy="1811137"/>
          </a:xfrm>
          <a:prstGeom prst="rect">
            <a:avLst/>
          </a:prstGeom>
        </p:spPr>
      </p:pic>
      <p:cxnSp>
        <p:nvCxnSpPr>
          <p:cNvPr id="14" name="Straight Arrow Connector 13"/>
          <p:cNvCxnSpPr/>
          <p:nvPr/>
        </p:nvCxnSpPr>
        <p:spPr>
          <a:xfrm flipV="1">
            <a:off x="5706408" y="2581474"/>
            <a:ext cx="1381863" cy="6545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8382382" y="2763824"/>
            <a:ext cx="721748" cy="321192"/>
          </a:xfrm>
          <a:prstGeom prst="rect">
            <a:avLst/>
          </a:prstGeom>
        </p:spPr>
        <p:txBody>
          <a:bodyPr anchor="ctr">
            <a:normAutofit fontScale="7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61722">
              <a:lnSpc>
                <a:spcPct val="110000"/>
              </a:lnSpc>
              <a:spcBef>
                <a:spcPts val="450"/>
              </a:spcBef>
              <a:buClr>
                <a:schemeClr val="accent1"/>
              </a:buClr>
              <a:buSzPct val="80000"/>
              <a:defRPr/>
            </a:pPr>
            <a:r>
              <a:rPr lang="en-GB" sz="2175" b="1" dirty="0"/>
              <a:t>CPT</a:t>
            </a:r>
          </a:p>
          <a:p>
            <a:pPr marL="61722">
              <a:lnSpc>
                <a:spcPct val="110000"/>
              </a:lnSpc>
              <a:spcBef>
                <a:spcPts val="450"/>
              </a:spcBef>
              <a:buClr>
                <a:schemeClr val="accent1"/>
              </a:buClr>
              <a:buSzPct val="80000"/>
              <a:defRPr/>
            </a:pPr>
            <a:endParaRPr lang="en-US" sz="1650" b="1" dirty="0">
              <a:solidFill>
                <a:srgbClr val="002060"/>
              </a:solidFill>
              <a:latin typeface="+mn-lt"/>
              <a:ea typeface="+mn-ea"/>
              <a:cs typeface="+mn-cs"/>
            </a:endParaRPr>
          </a:p>
        </p:txBody>
      </p:sp>
      <p:pic>
        <p:nvPicPr>
          <p:cNvPr id="20" name="EA25871D-9707-46F0-9693-56A3CC074945" descr="E00CF4C6-18EE-40A1-B2D1-4022C2ED723D@cer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9</a:t>
            </a:r>
          </a:p>
        </p:txBody>
      </p:sp>
      <p:sp>
        <p:nvSpPr>
          <p:cNvPr id="22" name="Title 1"/>
          <p:cNvSpPr txBox="1">
            <a:spLocks/>
          </p:cNvSpPr>
          <p:nvPr/>
        </p:nvSpPr>
        <p:spPr>
          <a:xfrm>
            <a:off x="39477" y="0"/>
            <a:ext cx="9104523" cy="52141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GB" sz="3200" b="1" dirty="0" smtClean="0">
                <a:solidFill>
                  <a:srgbClr val="01835F"/>
                </a:solidFill>
                <a:effectLst/>
                <a:latin typeface="Arial" panose="020B0604020202020204" pitchFamily="34" charset="0"/>
                <a:cs typeface="Arial" panose="020B0604020202020204" pitchFamily="34" charset="0"/>
              </a:rPr>
              <a:t>Ply Properties</a:t>
            </a:r>
            <a:endParaRPr lang="en-US" sz="3200" b="1" dirty="0">
              <a:solidFill>
                <a:srgbClr val="01835F"/>
              </a:solidFill>
              <a:effectLst/>
              <a:latin typeface="Arial" panose="020B0604020202020204" pitchFamily="34" charset="0"/>
              <a:ea typeface="+mn-ea"/>
              <a:cs typeface="Arial" panose="020B0604020202020204" pitchFamily="34" charset="0"/>
            </a:endParaRPr>
          </a:p>
        </p:txBody>
      </p:sp>
      <p:cxnSp>
        <p:nvCxnSpPr>
          <p:cNvPr id="12" name="Straight Arrow Connector 11"/>
          <p:cNvCxnSpPr/>
          <p:nvPr/>
        </p:nvCxnSpPr>
        <p:spPr>
          <a:xfrm flipH="1">
            <a:off x="3273996" y="3505200"/>
            <a:ext cx="1983804" cy="7917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69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79" y="1737146"/>
            <a:ext cx="6227696" cy="4206455"/>
          </a:xfrm>
        </p:spPr>
        <p:txBody>
          <a:bodyPr>
            <a:normAutofit/>
          </a:bodyPr>
          <a:lstStyle/>
          <a:p>
            <a:pPr>
              <a:lnSpc>
                <a:spcPct val="150000"/>
              </a:lnSpc>
              <a:spcAft>
                <a:spcPts val="450"/>
              </a:spcAft>
            </a:pPr>
            <a:endParaRPr lang="en-GB" sz="1425" dirty="0">
              <a:solidFill>
                <a:srgbClr val="002060"/>
              </a:solidFill>
            </a:endParaRPr>
          </a:p>
          <a:p>
            <a:endParaRPr lang="en-GB" sz="1425" dirty="0">
              <a:solidFill>
                <a:srgbClr val="002060"/>
              </a:solidFill>
            </a:endParaRPr>
          </a:p>
          <a:p>
            <a:endParaRPr lang="en-US" sz="1425" dirty="0">
              <a:solidFill>
                <a:schemeClr val="bg1">
                  <a:lumMod val="50000"/>
                </a:schemeClr>
              </a:solidFill>
            </a:endParaRPr>
          </a:p>
          <a:p>
            <a:endParaRPr lang="en-GB" sz="1500" dirty="0">
              <a:solidFill>
                <a:srgbClr val="002060"/>
              </a:solidFill>
            </a:endParaRPr>
          </a:p>
          <a:p>
            <a:pPr marL="61722" indent="0">
              <a:buNone/>
              <a:defRPr/>
            </a:pPr>
            <a:endParaRPr lang="en-US" sz="1500" dirty="0">
              <a:solidFill>
                <a:srgbClr val="002060"/>
              </a:solidFill>
            </a:endParaRPr>
          </a:p>
          <a:p>
            <a:pPr marL="301752" lvl="1" indent="0">
              <a:buNone/>
            </a:pPr>
            <a:endParaRPr lang="en-GB" sz="1200" dirty="0">
              <a:solidFill>
                <a:srgbClr val="002060"/>
              </a:solidFill>
            </a:endParaRPr>
          </a:p>
          <a:p>
            <a:pPr lvl="1"/>
            <a:endParaRPr lang="en-US" sz="1575" dirty="0">
              <a:solidFill>
                <a:srgbClr val="002060"/>
              </a:solidFill>
            </a:endParaRPr>
          </a:p>
          <a:p>
            <a:endParaRPr lang="en-GB" sz="1350" dirty="0">
              <a:solidFill>
                <a:srgbClr val="002060"/>
              </a:solidFill>
            </a:endParaRPr>
          </a:p>
          <a:p>
            <a:endParaRPr lang="en-US" sz="1500" dirty="0"/>
          </a:p>
          <a:p>
            <a:endParaRPr lang="en-US" sz="1500" dirty="0"/>
          </a:p>
          <a:p>
            <a:pPr lvl="1"/>
            <a:endParaRPr lang="en-US" sz="1200" dirty="0"/>
          </a:p>
          <a:p>
            <a:endParaRPr lang="en-US" sz="1500" dirty="0"/>
          </a:p>
          <a:p>
            <a:endParaRPr lang="en-GB" sz="1800" dirty="0"/>
          </a:p>
          <a:p>
            <a:pPr lvl="0"/>
            <a:endParaRPr lang="en-GB" sz="1800" dirty="0"/>
          </a:p>
          <a:p>
            <a:pPr marL="61722" indent="0">
              <a:buNone/>
            </a:pPr>
            <a:endParaRPr lang="en-US" sz="1800" dirty="0"/>
          </a:p>
        </p:txBody>
      </p:sp>
      <p:pic>
        <p:nvPicPr>
          <p:cNvPr id="2" name="Picture 1"/>
          <p:cNvPicPr>
            <a:picLocks noChangeAspect="1"/>
          </p:cNvPicPr>
          <p:nvPr/>
        </p:nvPicPr>
        <p:blipFill>
          <a:blip r:embed="rId2"/>
          <a:stretch>
            <a:fillRect/>
          </a:stretch>
        </p:blipFill>
        <p:spPr>
          <a:xfrm>
            <a:off x="863302" y="1697660"/>
            <a:ext cx="3760688" cy="2908431"/>
          </a:xfrm>
          <a:prstGeom prst="rect">
            <a:avLst/>
          </a:prstGeom>
        </p:spPr>
      </p:pic>
      <p:pic>
        <p:nvPicPr>
          <p:cNvPr id="4" name="Picture 3"/>
          <p:cNvPicPr>
            <a:picLocks noChangeAspect="1"/>
          </p:cNvPicPr>
          <p:nvPr/>
        </p:nvPicPr>
        <p:blipFill>
          <a:blip r:embed="rId3"/>
          <a:stretch>
            <a:fillRect/>
          </a:stretch>
        </p:blipFill>
        <p:spPr>
          <a:xfrm>
            <a:off x="1791301" y="2524031"/>
            <a:ext cx="2435092" cy="1874855"/>
          </a:xfrm>
          <a:prstGeom prst="rect">
            <a:avLst/>
          </a:prstGeom>
        </p:spPr>
      </p:pic>
      <p:pic>
        <p:nvPicPr>
          <p:cNvPr id="5" name="Picture 4"/>
          <p:cNvPicPr>
            <a:picLocks noChangeAspect="1"/>
          </p:cNvPicPr>
          <p:nvPr/>
        </p:nvPicPr>
        <p:blipFill>
          <a:blip r:embed="rId4"/>
          <a:stretch>
            <a:fillRect/>
          </a:stretch>
        </p:blipFill>
        <p:spPr>
          <a:xfrm>
            <a:off x="6105034" y="1112481"/>
            <a:ext cx="2763233" cy="2438147"/>
          </a:xfrm>
          <a:prstGeom prst="rect">
            <a:avLst/>
          </a:prstGeom>
        </p:spPr>
      </p:pic>
      <p:pic>
        <p:nvPicPr>
          <p:cNvPr id="8" name="Picture 7"/>
          <p:cNvPicPr>
            <a:picLocks noChangeAspect="1"/>
          </p:cNvPicPr>
          <p:nvPr/>
        </p:nvPicPr>
        <p:blipFill>
          <a:blip r:embed="rId5"/>
          <a:stretch>
            <a:fillRect/>
          </a:stretch>
        </p:blipFill>
        <p:spPr>
          <a:xfrm>
            <a:off x="6553200" y="3683977"/>
            <a:ext cx="2192267" cy="2664059"/>
          </a:xfrm>
          <a:prstGeom prst="rect">
            <a:avLst/>
          </a:prstGeom>
        </p:spPr>
      </p:pic>
      <p:cxnSp>
        <p:nvCxnSpPr>
          <p:cNvPr id="9" name="Straight Arrow Connector 8"/>
          <p:cNvCxnSpPr/>
          <p:nvPr/>
        </p:nvCxnSpPr>
        <p:spPr>
          <a:xfrm>
            <a:off x="1668754" y="2270262"/>
            <a:ext cx="215225" cy="972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904478" y="1603795"/>
            <a:ext cx="3014891" cy="14985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204353" y="3344758"/>
            <a:ext cx="203681" cy="3868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591235" y="2124650"/>
            <a:ext cx="481519" cy="435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20" name="Oval 19"/>
          <p:cNvSpPr/>
          <p:nvPr/>
        </p:nvSpPr>
        <p:spPr>
          <a:xfrm>
            <a:off x="7570956" y="1355931"/>
            <a:ext cx="869146" cy="435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22" name="Picture 21"/>
          <p:cNvPicPr>
            <a:picLocks noChangeAspect="1"/>
          </p:cNvPicPr>
          <p:nvPr/>
        </p:nvPicPr>
        <p:blipFill>
          <a:blip r:embed="rId6"/>
          <a:stretch>
            <a:fillRect/>
          </a:stretch>
        </p:blipFill>
        <p:spPr>
          <a:xfrm>
            <a:off x="749957" y="4711912"/>
            <a:ext cx="2258890" cy="1219004"/>
          </a:xfrm>
          <a:prstGeom prst="rect">
            <a:avLst/>
          </a:prstGeom>
        </p:spPr>
      </p:pic>
      <p:sp>
        <p:nvSpPr>
          <p:cNvPr id="16" name="Content Placeholder 2"/>
          <p:cNvSpPr txBox="1">
            <a:spLocks/>
          </p:cNvSpPr>
          <p:nvPr/>
        </p:nvSpPr>
        <p:spPr>
          <a:xfrm>
            <a:off x="4716669" y="4043358"/>
            <a:ext cx="1490287" cy="1156096"/>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722" indent="0">
              <a:buNone/>
            </a:pPr>
            <a:r>
              <a:rPr lang="en-GB" sz="1350" dirty="0"/>
              <a:t>P-layer: a laminate in which the thickness proportion of the selected p-layer(s) is varied in the analyses.</a:t>
            </a:r>
          </a:p>
        </p:txBody>
      </p:sp>
      <p:cxnSp>
        <p:nvCxnSpPr>
          <p:cNvPr id="21" name="Straight Arrow Connector 20"/>
          <p:cNvCxnSpPr/>
          <p:nvPr/>
        </p:nvCxnSpPr>
        <p:spPr>
          <a:xfrm flipH="1">
            <a:off x="6134425" y="3050754"/>
            <a:ext cx="1075964" cy="9926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EA25871D-9707-46F0-9693-56A3CC074945" descr="E00CF4C6-18EE-40A1-B2D1-4022C2ED723D@cer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77" y="6246000"/>
            <a:ext cx="2654401"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4"/>
          <p:cNvSpPr>
            <a:spLocks noGrp="1"/>
          </p:cNvSpPr>
          <p:nvPr>
            <p:ph type="sldNum" sz="quarter" idx="11"/>
          </p:nvPr>
        </p:nvSpPr>
        <p:spPr>
          <a:xfrm>
            <a:off x="7696200" y="6477000"/>
            <a:ext cx="2133600" cy="476250"/>
          </a:xfrm>
          <a:noFill/>
        </p:spPr>
        <p:txBody>
          <a:bodyPr/>
          <a:lstStyle/>
          <a:p>
            <a:r>
              <a:rPr lang="en-US" altLang="en-US" dirty="0" smtClean="0">
                <a:solidFill>
                  <a:srgbClr val="0055A0"/>
                </a:solidFill>
                <a:latin typeface="Arial" charset="0"/>
              </a:rPr>
              <a:t>Page 10</a:t>
            </a:r>
          </a:p>
        </p:txBody>
      </p:sp>
      <p:sp>
        <p:nvSpPr>
          <p:cNvPr id="26" name="Title 1"/>
          <p:cNvSpPr txBox="1">
            <a:spLocks/>
          </p:cNvSpPr>
          <p:nvPr/>
        </p:nvSpPr>
        <p:spPr>
          <a:xfrm>
            <a:off x="39477" y="0"/>
            <a:ext cx="9104523" cy="52141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GB" sz="3200" b="1" dirty="0" smtClean="0">
                <a:solidFill>
                  <a:srgbClr val="01835F"/>
                </a:solidFill>
                <a:effectLst/>
                <a:latin typeface="Arial" panose="020B0604020202020204" pitchFamily="34" charset="0"/>
                <a:cs typeface="Arial" panose="020B0604020202020204" pitchFamily="34" charset="0"/>
              </a:rPr>
              <a:t>From Ply to Laminate</a:t>
            </a:r>
            <a:endParaRPr lang="en-US" sz="3200" b="1" dirty="0">
              <a:solidFill>
                <a:srgbClr val="01835F"/>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2482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8620</TotalTime>
  <Words>2252</Words>
  <Application>Microsoft Office PowerPoint</Application>
  <PresentationFormat>On-screen Show (4:3)</PresentationFormat>
  <Paragraphs>496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Courier New</vt:lpstr>
      <vt:lpstr>Verdana</vt:lpstr>
      <vt:lpstr>Wingdings</vt:lpstr>
      <vt:lpstr>Wingdings 2</vt:lpstr>
      <vt:lpstr>Office Theme</vt:lpstr>
      <vt:lpstr>Modelling Composite Materials: Introduction to ESAComp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Material</vt:lpstr>
      <vt:lpstr>Shareware Laminate Analysis: Laminator</vt:lpstr>
      <vt:lpstr>Laminator Input data</vt:lpstr>
      <vt:lpstr>PowerPoint Presentation</vt:lpstr>
      <vt:lpstr>Example of Laminator output</vt:lpstr>
      <vt:lpstr>Classic Lamination Theory CLT</vt:lpstr>
      <vt:lpstr>ABD Matrix</vt:lpstr>
      <vt:lpstr>Symmetric and Balanced Laminates</vt:lpstr>
      <vt:lpstr>Symmetric and Balanced Laminates</vt:lpstr>
      <vt:lpstr>Quasi-Isotropic Laminate</vt:lpstr>
      <vt:lpstr>EsaComp Lay-up Code</vt:lpstr>
      <vt:lpstr>EsaComp Lay-up Code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ITk Upgrade: Outer Cylinder &amp; Structural Bulkheads</dc:title>
  <dc:creator>Diego Alvarez Feito</dc:creator>
  <cp:lastModifiedBy>Andrea Catinaccio</cp:lastModifiedBy>
  <cp:revision>975</cp:revision>
  <cp:lastPrinted>2014-04-23T12:08:29Z</cp:lastPrinted>
  <dcterms:created xsi:type="dcterms:W3CDTF">2006-08-16T00:00:00Z</dcterms:created>
  <dcterms:modified xsi:type="dcterms:W3CDTF">2016-03-01T07:39:40Z</dcterms:modified>
</cp:coreProperties>
</file>