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53" r:id="rId1"/>
  </p:sldMasterIdLst>
  <p:notesMasterIdLst>
    <p:notesMasterId r:id="rId27"/>
  </p:notesMasterIdLst>
  <p:handoutMasterIdLst>
    <p:handoutMasterId r:id="rId28"/>
  </p:handoutMasterIdLst>
  <p:sldIdLst>
    <p:sldId id="256" r:id="rId2"/>
    <p:sldId id="366" r:id="rId3"/>
    <p:sldId id="357" r:id="rId4"/>
    <p:sldId id="377" r:id="rId5"/>
    <p:sldId id="368" r:id="rId6"/>
    <p:sldId id="358" r:id="rId7"/>
    <p:sldId id="359" r:id="rId8"/>
    <p:sldId id="369" r:id="rId9"/>
    <p:sldId id="367" r:id="rId10"/>
    <p:sldId id="370" r:id="rId11"/>
    <p:sldId id="365" r:id="rId12"/>
    <p:sldId id="371" r:id="rId13"/>
    <p:sldId id="360" r:id="rId14"/>
    <p:sldId id="364" r:id="rId15"/>
    <p:sldId id="372" r:id="rId16"/>
    <p:sldId id="362" r:id="rId17"/>
    <p:sldId id="376" r:id="rId18"/>
    <p:sldId id="378" r:id="rId19"/>
    <p:sldId id="361" r:id="rId20"/>
    <p:sldId id="363" r:id="rId21"/>
    <p:sldId id="374" r:id="rId22"/>
    <p:sldId id="380" r:id="rId23"/>
    <p:sldId id="375" r:id="rId24"/>
    <p:sldId id="373" r:id="rId25"/>
    <p:sldId id="379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Ian Pong" initials="IP" lastIdx="20" clrIdx="0">
    <p:extLst>
      <p:ext uri="{19B8F6BF-5375-455C-9EA6-DF929625EA0E}">
        <p15:presenceInfo xmlns:p15="http://schemas.microsoft.com/office/powerpoint/2012/main" userId="S-1-5-21-1715567821-1060284298-725345543-46218" providerId="AD"/>
      </p:ext>
    </p:extLst>
  </p:cmAuthor>
  <p:cmAuthor id="3" name="Algirdas Baskys" initials="AB" lastIdx="1" clrIdx="1">
    <p:extLst>
      <p:ext uri="{19B8F6BF-5375-455C-9EA6-DF929625EA0E}">
        <p15:presenceInfo xmlns:p15="http://schemas.microsoft.com/office/powerpoint/2012/main" userId="084525905047c893" providerId="Windows Live"/>
      </p:ext>
    </p:extLst>
  </p:cmAuthor>
  <p:cmAuthor id="4" name="Algirdas  Baskys" initials="AB" lastIdx="2" clrIdx="2">
    <p:extLst>
      <p:ext uri="{19B8F6BF-5375-455C-9EA6-DF929625EA0E}">
        <p15:presenceInfo xmlns:p15="http://schemas.microsoft.com/office/powerpoint/2012/main" userId="S::abaskys@lbl.gov::5ab6fbd9-ca6e-4c04-86cb-a54dbf24e78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1144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04" autoAdjust="0"/>
    <p:restoredTop sz="85444" autoAdjust="0"/>
  </p:normalViewPr>
  <p:slideViewPr>
    <p:cSldViewPr snapToGrid="0" snapToObjects="1">
      <p:cViewPr>
        <p:scale>
          <a:sx n="102" d="100"/>
          <a:sy n="102" d="100"/>
        </p:scale>
        <p:origin x="1112" y="-10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5" d="100"/>
          <a:sy n="85" d="100"/>
        </p:scale>
        <p:origin x="220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7741A3-4457-4123-B723-C69E622CE36B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1C690DB-2890-456C-B221-A0BE3FCEB134}">
      <dgm:prSet phldrT="[Text]"/>
      <dgm:spPr/>
      <dgm:t>
        <a:bodyPr/>
        <a:lstStyle/>
        <a:p>
          <a:r>
            <a:rPr lang="en-US" dirty="0"/>
            <a:t>Read controls</a:t>
          </a:r>
        </a:p>
      </dgm:t>
    </dgm:pt>
    <dgm:pt modelId="{7E285870-85A1-42A0-9217-54BB0268447B}" type="parTrans" cxnId="{22FEF5B5-A7F7-4EEE-9F5B-3EE071B36BA5}">
      <dgm:prSet/>
      <dgm:spPr/>
      <dgm:t>
        <a:bodyPr/>
        <a:lstStyle/>
        <a:p>
          <a:endParaRPr lang="en-US"/>
        </a:p>
      </dgm:t>
    </dgm:pt>
    <dgm:pt modelId="{1C09E1C4-2A61-4262-951B-6314489704AC}" type="sibTrans" cxnId="{22FEF5B5-A7F7-4EEE-9F5B-3EE071B36BA5}">
      <dgm:prSet/>
      <dgm:spPr/>
      <dgm:t>
        <a:bodyPr/>
        <a:lstStyle/>
        <a:p>
          <a:endParaRPr lang="en-US"/>
        </a:p>
      </dgm:t>
    </dgm:pt>
    <dgm:pt modelId="{AD4A2F93-D29A-42A1-8644-E9E733B66F1E}">
      <dgm:prSet phldrT="[Text]"/>
      <dgm:spPr/>
      <dgm:t>
        <a:bodyPr/>
        <a:lstStyle/>
        <a:p>
          <a:r>
            <a:rPr lang="en-US" dirty="0"/>
            <a:t>Await instrument response</a:t>
          </a:r>
        </a:p>
      </dgm:t>
    </dgm:pt>
    <dgm:pt modelId="{1FAB0260-FAE8-4AAB-9A73-631A56F7A33E}" type="parTrans" cxnId="{6D76AECC-C0C4-4364-9D61-53505CD8051C}">
      <dgm:prSet/>
      <dgm:spPr/>
      <dgm:t>
        <a:bodyPr/>
        <a:lstStyle/>
        <a:p>
          <a:endParaRPr lang="en-US"/>
        </a:p>
      </dgm:t>
    </dgm:pt>
    <dgm:pt modelId="{3184B4F6-B354-4BB0-B60F-FFDFBB162A38}" type="sibTrans" cxnId="{6D76AECC-C0C4-4364-9D61-53505CD8051C}">
      <dgm:prSet/>
      <dgm:spPr/>
      <dgm:t>
        <a:bodyPr/>
        <a:lstStyle/>
        <a:p>
          <a:endParaRPr lang="en-US"/>
        </a:p>
      </dgm:t>
    </dgm:pt>
    <dgm:pt modelId="{B77C11CB-3D87-4F09-8AF9-471A786E9891}">
      <dgm:prSet phldrT="[Text]"/>
      <dgm:spPr/>
      <dgm:t>
        <a:bodyPr/>
        <a:lstStyle/>
        <a:p>
          <a:r>
            <a:rPr lang="en-US" dirty="0"/>
            <a:t>Update indicators/data files</a:t>
          </a:r>
        </a:p>
      </dgm:t>
    </dgm:pt>
    <dgm:pt modelId="{42222128-1BD6-40FF-B767-53FCEFB27EDE}" type="parTrans" cxnId="{CADF4676-478A-4359-8046-92437F4E6AD9}">
      <dgm:prSet/>
      <dgm:spPr/>
      <dgm:t>
        <a:bodyPr/>
        <a:lstStyle/>
        <a:p>
          <a:endParaRPr lang="en-US"/>
        </a:p>
      </dgm:t>
    </dgm:pt>
    <dgm:pt modelId="{15782F7A-1627-4F42-B553-A566A0AB19F9}" type="sibTrans" cxnId="{CADF4676-478A-4359-8046-92437F4E6AD9}">
      <dgm:prSet/>
      <dgm:spPr/>
      <dgm:t>
        <a:bodyPr/>
        <a:lstStyle/>
        <a:p>
          <a:endParaRPr lang="en-US"/>
        </a:p>
      </dgm:t>
    </dgm:pt>
    <dgm:pt modelId="{3312315A-E811-4CF7-BC09-30996F37BB52}">
      <dgm:prSet phldrT="[Text]"/>
      <dgm:spPr/>
      <dgm:t>
        <a:bodyPr/>
        <a:lstStyle/>
        <a:p>
          <a:r>
            <a:rPr lang="en-US" dirty="0"/>
            <a:t>Send instructions to instruments</a:t>
          </a:r>
        </a:p>
      </dgm:t>
    </dgm:pt>
    <dgm:pt modelId="{8487D3E6-1ABC-435B-B924-C31C73064D53}" type="parTrans" cxnId="{E7921C3D-3515-4AF7-AD0F-0C550E62CC9D}">
      <dgm:prSet/>
      <dgm:spPr/>
      <dgm:t>
        <a:bodyPr/>
        <a:lstStyle/>
        <a:p>
          <a:endParaRPr lang="en-US"/>
        </a:p>
      </dgm:t>
    </dgm:pt>
    <dgm:pt modelId="{ED82FDB5-BF5E-4D5E-B276-702F1E7E888F}" type="sibTrans" cxnId="{E7921C3D-3515-4AF7-AD0F-0C550E62CC9D}">
      <dgm:prSet/>
      <dgm:spPr/>
      <dgm:t>
        <a:bodyPr/>
        <a:lstStyle/>
        <a:p>
          <a:endParaRPr lang="en-US"/>
        </a:p>
      </dgm:t>
    </dgm:pt>
    <dgm:pt modelId="{EAA2D3FC-09BC-4977-952A-D60B7224C618}" type="pres">
      <dgm:prSet presAssocID="{987741A3-4457-4123-B723-C69E622CE36B}" presName="cycle" presStyleCnt="0">
        <dgm:presLayoutVars>
          <dgm:dir/>
          <dgm:resizeHandles val="exact"/>
        </dgm:presLayoutVars>
      </dgm:prSet>
      <dgm:spPr/>
    </dgm:pt>
    <dgm:pt modelId="{D3B0F430-1B6D-4E84-B655-36D5867AF433}" type="pres">
      <dgm:prSet presAssocID="{11C690DB-2890-456C-B221-A0BE3FCEB134}" presName="node" presStyleLbl="node1" presStyleIdx="0" presStyleCnt="4">
        <dgm:presLayoutVars>
          <dgm:bulletEnabled val="1"/>
        </dgm:presLayoutVars>
      </dgm:prSet>
      <dgm:spPr/>
    </dgm:pt>
    <dgm:pt modelId="{41EE9899-095D-4CF6-801E-60C850F763D6}" type="pres">
      <dgm:prSet presAssocID="{11C690DB-2890-456C-B221-A0BE3FCEB134}" presName="spNode" presStyleCnt="0"/>
      <dgm:spPr/>
    </dgm:pt>
    <dgm:pt modelId="{DB529395-524B-43C8-8E01-A7928D7AA1CE}" type="pres">
      <dgm:prSet presAssocID="{1C09E1C4-2A61-4262-951B-6314489704AC}" presName="sibTrans" presStyleLbl="sibTrans1D1" presStyleIdx="0" presStyleCnt="4"/>
      <dgm:spPr/>
    </dgm:pt>
    <dgm:pt modelId="{70906060-683B-45CA-8EC3-B78234047B61}" type="pres">
      <dgm:prSet presAssocID="{3312315A-E811-4CF7-BC09-30996F37BB52}" presName="node" presStyleLbl="node1" presStyleIdx="1" presStyleCnt="4">
        <dgm:presLayoutVars>
          <dgm:bulletEnabled val="1"/>
        </dgm:presLayoutVars>
      </dgm:prSet>
      <dgm:spPr/>
    </dgm:pt>
    <dgm:pt modelId="{3F8CBFB9-DAD2-48AF-AA1B-1CB5EFF2344D}" type="pres">
      <dgm:prSet presAssocID="{3312315A-E811-4CF7-BC09-30996F37BB52}" presName="spNode" presStyleCnt="0"/>
      <dgm:spPr/>
    </dgm:pt>
    <dgm:pt modelId="{180E3BB0-680A-4AF6-9F5E-6F3C4A0960FB}" type="pres">
      <dgm:prSet presAssocID="{ED82FDB5-BF5E-4D5E-B276-702F1E7E888F}" presName="sibTrans" presStyleLbl="sibTrans1D1" presStyleIdx="1" presStyleCnt="4"/>
      <dgm:spPr/>
    </dgm:pt>
    <dgm:pt modelId="{A9319756-4995-49F1-B475-D94E56319D76}" type="pres">
      <dgm:prSet presAssocID="{AD4A2F93-D29A-42A1-8644-E9E733B66F1E}" presName="node" presStyleLbl="node1" presStyleIdx="2" presStyleCnt="4">
        <dgm:presLayoutVars>
          <dgm:bulletEnabled val="1"/>
        </dgm:presLayoutVars>
      </dgm:prSet>
      <dgm:spPr/>
    </dgm:pt>
    <dgm:pt modelId="{30FC1299-27D6-4020-ACE5-366E3DBF7211}" type="pres">
      <dgm:prSet presAssocID="{AD4A2F93-D29A-42A1-8644-E9E733B66F1E}" presName="spNode" presStyleCnt="0"/>
      <dgm:spPr/>
    </dgm:pt>
    <dgm:pt modelId="{070B1A56-C698-417E-9AAE-7446E8153BA9}" type="pres">
      <dgm:prSet presAssocID="{3184B4F6-B354-4BB0-B60F-FFDFBB162A38}" presName="sibTrans" presStyleLbl="sibTrans1D1" presStyleIdx="2" presStyleCnt="4"/>
      <dgm:spPr/>
    </dgm:pt>
    <dgm:pt modelId="{57660C6B-DB3A-4487-AA26-50DFE5676AA8}" type="pres">
      <dgm:prSet presAssocID="{B77C11CB-3D87-4F09-8AF9-471A786E9891}" presName="node" presStyleLbl="node1" presStyleIdx="3" presStyleCnt="4">
        <dgm:presLayoutVars>
          <dgm:bulletEnabled val="1"/>
        </dgm:presLayoutVars>
      </dgm:prSet>
      <dgm:spPr/>
    </dgm:pt>
    <dgm:pt modelId="{12452413-CB3A-4B6A-8914-C405C02D233A}" type="pres">
      <dgm:prSet presAssocID="{B77C11CB-3D87-4F09-8AF9-471A786E9891}" presName="spNode" presStyleCnt="0"/>
      <dgm:spPr/>
    </dgm:pt>
    <dgm:pt modelId="{F4AB0E7B-D408-4474-9C97-59196B68BA86}" type="pres">
      <dgm:prSet presAssocID="{15782F7A-1627-4F42-B553-A566A0AB19F9}" presName="sibTrans" presStyleLbl="sibTrans1D1" presStyleIdx="3" presStyleCnt="4"/>
      <dgm:spPr/>
    </dgm:pt>
  </dgm:ptLst>
  <dgm:cxnLst>
    <dgm:cxn modelId="{419ECE0C-1FDA-491E-B27D-A842E3C2E6B7}" type="presOf" srcId="{987741A3-4457-4123-B723-C69E622CE36B}" destId="{EAA2D3FC-09BC-4977-952A-D60B7224C618}" srcOrd="0" destOrd="0" presId="urn:microsoft.com/office/officeart/2005/8/layout/cycle5"/>
    <dgm:cxn modelId="{E7921C3D-3515-4AF7-AD0F-0C550E62CC9D}" srcId="{987741A3-4457-4123-B723-C69E622CE36B}" destId="{3312315A-E811-4CF7-BC09-30996F37BB52}" srcOrd="1" destOrd="0" parTransId="{8487D3E6-1ABC-435B-B924-C31C73064D53}" sibTransId="{ED82FDB5-BF5E-4D5E-B276-702F1E7E888F}"/>
    <dgm:cxn modelId="{0F61B04F-FD4F-44FE-B529-CF8B7D1324C4}" type="presOf" srcId="{11C690DB-2890-456C-B221-A0BE3FCEB134}" destId="{D3B0F430-1B6D-4E84-B655-36D5867AF433}" srcOrd="0" destOrd="0" presId="urn:microsoft.com/office/officeart/2005/8/layout/cycle5"/>
    <dgm:cxn modelId="{D741A458-B436-41B6-A06C-302AB0D1FBF7}" type="presOf" srcId="{B77C11CB-3D87-4F09-8AF9-471A786E9891}" destId="{57660C6B-DB3A-4487-AA26-50DFE5676AA8}" srcOrd="0" destOrd="0" presId="urn:microsoft.com/office/officeart/2005/8/layout/cycle5"/>
    <dgm:cxn modelId="{CADF4676-478A-4359-8046-92437F4E6AD9}" srcId="{987741A3-4457-4123-B723-C69E622CE36B}" destId="{B77C11CB-3D87-4F09-8AF9-471A786E9891}" srcOrd="3" destOrd="0" parTransId="{42222128-1BD6-40FF-B767-53FCEFB27EDE}" sibTransId="{15782F7A-1627-4F42-B553-A566A0AB19F9}"/>
    <dgm:cxn modelId="{B1620A80-F9E5-4249-8337-AC285E934F01}" type="presOf" srcId="{3184B4F6-B354-4BB0-B60F-FFDFBB162A38}" destId="{070B1A56-C698-417E-9AAE-7446E8153BA9}" srcOrd="0" destOrd="0" presId="urn:microsoft.com/office/officeart/2005/8/layout/cycle5"/>
    <dgm:cxn modelId="{3C96A98B-79D5-4CAB-932B-85C8C5131576}" type="presOf" srcId="{ED82FDB5-BF5E-4D5E-B276-702F1E7E888F}" destId="{180E3BB0-680A-4AF6-9F5E-6F3C4A0960FB}" srcOrd="0" destOrd="0" presId="urn:microsoft.com/office/officeart/2005/8/layout/cycle5"/>
    <dgm:cxn modelId="{BF74418D-07F6-47EA-9636-F82827E856DD}" type="presOf" srcId="{1C09E1C4-2A61-4262-951B-6314489704AC}" destId="{DB529395-524B-43C8-8E01-A7928D7AA1CE}" srcOrd="0" destOrd="0" presId="urn:microsoft.com/office/officeart/2005/8/layout/cycle5"/>
    <dgm:cxn modelId="{22FEF5B5-A7F7-4EEE-9F5B-3EE071B36BA5}" srcId="{987741A3-4457-4123-B723-C69E622CE36B}" destId="{11C690DB-2890-456C-B221-A0BE3FCEB134}" srcOrd="0" destOrd="0" parTransId="{7E285870-85A1-42A0-9217-54BB0268447B}" sibTransId="{1C09E1C4-2A61-4262-951B-6314489704AC}"/>
    <dgm:cxn modelId="{10DD0CBE-1706-4817-9DF1-49B990129101}" type="presOf" srcId="{15782F7A-1627-4F42-B553-A566A0AB19F9}" destId="{F4AB0E7B-D408-4474-9C97-59196B68BA86}" srcOrd="0" destOrd="0" presId="urn:microsoft.com/office/officeart/2005/8/layout/cycle5"/>
    <dgm:cxn modelId="{69E2D4C4-F0B3-4B9F-8B4F-5008C0B1E476}" type="presOf" srcId="{AD4A2F93-D29A-42A1-8644-E9E733B66F1E}" destId="{A9319756-4995-49F1-B475-D94E56319D76}" srcOrd="0" destOrd="0" presId="urn:microsoft.com/office/officeart/2005/8/layout/cycle5"/>
    <dgm:cxn modelId="{6D76AECC-C0C4-4364-9D61-53505CD8051C}" srcId="{987741A3-4457-4123-B723-C69E622CE36B}" destId="{AD4A2F93-D29A-42A1-8644-E9E733B66F1E}" srcOrd="2" destOrd="0" parTransId="{1FAB0260-FAE8-4AAB-9A73-631A56F7A33E}" sibTransId="{3184B4F6-B354-4BB0-B60F-FFDFBB162A38}"/>
    <dgm:cxn modelId="{B13FB0E3-0617-4095-B3E1-50930BCB5B1F}" type="presOf" srcId="{3312315A-E811-4CF7-BC09-30996F37BB52}" destId="{70906060-683B-45CA-8EC3-B78234047B61}" srcOrd="0" destOrd="0" presId="urn:microsoft.com/office/officeart/2005/8/layout/cycle5"/>
    <dgm:cxn modelId="{8F211634-98FA-49BE-8E80-90BF82B99A29}" type="presParOf" srcId="{EAA2D3FC-09BC-4977-952A-D60B7224C618}" destId="{D3B0F430-1B6D-4E84-B655-36D5867AF433}" srcOrd="0" destOrd="0" presId="urn:microsoft.com/office/officeart/2005/8/layout/cycle5"/>
    <dgm:cxn modelId="{BEE0BAE0-3274-4E88-98FB-1F1BF7BD0AAA}" type="presParOf" srcId="{EAA2D3FC-09BC-4977-952A-D60B7224C618}" destId="{41EE9899-095D-4CF6-801E-60C850F763D6}" srcOrd="1" destOrd="0" presId="urn:microsoft.com/office/officeart/2005/8/layout/cycle5"/>
    <dgm:cxn modelId="{F77E14A5-514C-47DA-A48E-7A3D4638BB14}" type="presParOf" srcId="{EAA2D3FC-09BC-4977-952A-D60B7224C618}" destId="{DB529395-524B-43C8-8E01-A7928D7AA1CE}" srcOrd="2" destOrd="0" presId="urn:microsoft.com/office/officeart/2005/8/layout/cycle5"/>
    <dgm:cxn modelId="{AC3CF5B2-C9EC-4375-A7F1-A9BDF2FC88EB}" type="presParOf" srcId="{EAA2D3FC-09BC-4977-952A-D60B7224C618}" destId="{70906060-683B-45CA-8EC3-B78234047B61}" srcOrd="3" destOrd="0" presId="urn:microsoft.com/office/officeart/2005/8/layout/cycle5"/>
    <dgm:cxn modelId="{83414AD1-58AD-41AA-B940-526A784CB48C}" type="presParOf" srcId="{EAA2D3FC-09BC-4977-952A-D60B7224C618}" destId="{3F8CBFB9-DAD2-48AF-AA1B-1CB5EFF2344D}" srcOrd="4" destOrd="0" presId="urn:microsoft.com/office/officeart/2005/8/layout/cycle5"/>
    <dgm:cxn modelId="{2442368B-8328-423F-8730-D13590ACB6E7}" type="presParOf" srcId="{EAA2D3FC-09BC-4977-952A-D60B7224C618}" destId="{180E3BB0-680A-4AF6-9F5E-6F3C4A0960FB}" srcOrd="5" destOrd="0" presId="urn:microsoft.com/office/officeart/2005/8/layout/cycle5"/>
    <dgm:cxn modelId="{85DD12FF-6EF0-4EDF-BFC1-838865D8AAD6}" type="presParOf" srcId="{EAA2D3FC-09BC-4977-952A-D60B7224C618}" destId="{A9319756-4995-49F1-B475-D94E56319D76}" srcOrd="6" destOrd="0" presId="urn:microsoft.com/office/officeart/2005/8/layout/cycle5"/>
    <dgm:cxn modelId="{6D0C89CD-1887-4621-B36A-F986C08758D6}" type="presParOf" srcId="{EAA2D3FC-09BC-4977-952A-D60B7224C618}" destId="{30FC1299-27D6-4020-ACE5-366E3DBF7211}" srcOrd="7" destOrd="0" presId="urn:microsoft.com/office/officeart/2005/8/layout/cycle5"/>
    <dgm:cxn modelId="{A79A9DDE-16BE-45E3-9921-FD15818D171D}" type="presParOf" srcId="{EAA2D3FC-09BC-4977-952A-D60B7224C618}" destId="{070B1A56-C698-417E-9AAE-7446E8153BA9}" srcOrd="8" destOrd="0" presId="urn:microsoft.com/office/officeart/2005/8/layout/cycle5"/>
    <dgm:cxn modelId="{D437BB52-B052-446E-9113-1554DF6DD0F9}" type="presParOf" srcId="{EAA2D3FC-09BC-4977-952A-D60B7224C618}" destId="{57660C6B-DB3A-4487-AA26-50DFE5676AA8}" srcOrd="9" destOrd="0" presId="urn:microsoft.com/office/officeart/2005/8/layout/cycle5"/>
    <dgm:cxn modelId="{C4D47852-3F8F-42E3-B718-BAB2EB046910}" type="presParOf" srcId="{EAA2D3FC-09BC-4977-952A-D60B7224C618}" destId="{12452413-CB3A-4B6A-8914-C405C02D233A}" srcOrd="10" destOrd="0" presId="urn:microsoft.com/office/officeart/2005/8/layout/cycle5"/>
    <dgm:cxn modelId="{D91CFA13-5179-4C37-A7E2-55809F72D18D}" type="presParOf" srcId="{EAA2D3FC-09BC-4977-952A-D60B7224C618}" destId="{F4AB0E7B-D408-4474-9C97-59196B68BA86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B0F430-1B6D-4E84-B655-36D5867AF433}">
      <dsp:nvSpPr>
        <dsp:cNvPr id="0" name=""/>
        <dsp:cNvSpPr/>
      </dsp:nvSpPr>
      <dsp:spPr>
        <a:xfrm>
          <a:off x="3570368" y="3616"/>
          <a:ext cx="2993863" cy="194601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Read controls</a:t>
          </a:r>
        </a:p>
      </dsp:txBody>
      <dsp:txXfrm>
        <a:off x="3665364" y="98612"/>
        <a:ext cx="2803871" cy="1756019"/>
      </dsp:txXfrm>
    </dsp:sp>
    <dsp:sp modelId="{DB529395-524B-43C8-8E01-A7928D7AA1CE}">
      <dsp:nvSpPr>
        <dsp:cNvPr id="0" name=""/>
        <dsp:cNvSpPr/>
      </dsp:nvSpPr>
      <dsp:spPr>
        <a:xfrm>
          <a:off x="1850937" y="976622"/>
          <a:ext cx="6432725" cy="6432725"/>
        </a:xfrm>
        <a:custGeom>
          <a:avLst/>
          <a:gdLst/>
          <a:ahLst/>
          <a:cxnLst/>
          <a:rect l="0" t="0" r="0" b="0"/>
          <a:pathLst>
            <a:path>
              <a:moveTo>
                <a:pt x="5126973" y="628978"/>
              </a:moveTo>
              <a:arcTo wR="3216362" hR="3216362" stAng="18386603" swAng="163447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906060-683B-45CA-8EC3-B78234047B61}">
      <dsp:nvSpPr>
        <dsp:cNvPr id="0" name=""/>
        <dsp:cNvSpPr/>
      </dsp:nvSpPr>
      <dsp:spPr>
        <a:xfrm>
          <a:off x="6786731" y="3219979"/>
          <a:ext cx="2993863" cy="194601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Send instructions to instruments</a:t>
          </a:r>
        </a:p>
      </dsp:txBody>
      <dsp:txXfrm>
        <a:off x="6881727" y="3314975"/>
        <a:ext cx="2803871" cy="1756019"/>
      </dsp:txXfrm>
    </dsp:sp>
    <dsp:sp modelId="{180E3BB0-680A-4AF6-9F5E-6F3C4A0960FB}">
      <dsp:nvSpPr>
        <dsp:cNvPr id="0" name=""/>
        <dsp:cNvSpPr/>
      </dsp:nvSpPr>
      <dsp:spPr>
        <a:xfrm>
          <a:off x="1850937" y="976622"/>
          <a:ext cx="6432725" cy="6432725"/>
        </a:xfrm>
        <a:custGeom>
          <a:avLst/>
          <a:gdLst/>
          <a:ahLst/>
          <a:cxnLst/>
          <a:rect l="0" t="0" r="0" b="0"/>
          <a:pathLst>
            <a:path>
              <a:moveTo>
                <a:pt x="6099405" y="4642215"/>
              </a:moveTo>
              <a:arcTo wR="3216362" hR="3216362" stAng="1578924" swAng="163447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319756-4995-49F1-B475-D94E56319D76}">
      <dsp:nvSpPr>
        <dsp:cNvPr id="0" name=""/>
        <dsp:cNvSpPr/>
      </dsp:nvSpPr>
      <dsp:spPr>
        <a:xfrm>
          <a:off x="3570368" y="6436342"/>
          <a:ext cx="2993863" cy="194601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Await instrument response</a:t>
          </a:r>
        </a:p>
      </dsp:txBody>
      <dsp:txXfrm>
        <a:off x="3665364" y="6531338"/>
        <a:ext cx="2803871" cy="1756019"/>
      </dsp:txXfrm>
    </dsp:sp>
    <dsp:sp modelId="{070B1A56-C698-417E-9AAE-7446E8153BA9}">
      <dsp:nvSpPr>
        <dsp:cNvPr id="0" name=""/>
        <dsp:cNvSpPr/>
      </dsp:nvSpPr>
      <dsp:spPr>
        <a:xfrm>
          <a:off x="1850937" y="976622"/>
          <a:ext cx="6432725" cy="6432725"/>
        </a:xfrm>
        <a:custGeom>
          <a:avLst/>
          <a:gdLst/>
          <a:ahLst/>
          <a:cxnLst/>
          <a:rect l="0" t="0" r="0" b="0"/>
          <a:pathLst>
            <a:path>
              <a:moveTo>
                <a:pt x="1305752" y="5803747"/>
              </a:moveTo>
              <a:arcTo wR="3216362" hR="3216362" stAng="7586603" swAng="163447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660C6B-DB3A-4487-AA26-50DFE5676AA8}">
      <dsp:nvSpPr>
        <dsp:cNvPr id="0" name=""/>
        <dsp:cNvSpPr/>
      </dsp:nvSpPr>
      <dsp:spPr>
        <a:xfrm>
          <a:off x="354005" y="3219979"/>
          <a:ext cx="2993863" cy="194601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Update indicators/data files</a:t>
          </a:r>
        </a:p>
      </dsp:txBody>
      <dsp:txXfrm>
        <a:off x="449001" y="3314975"/>
        <a:ext cx="2803871" cy="1756019"/>
      </dsp:txXfrm>
    </dsp:sp>
    <dsp:sp modelId="{F4AB0E7B-D408-4474-9C97-59196B68BA86}">
      <dsp:nvSpPr>
        <dsp:cNvPr id="0" name=""/>
        <dsp:cNvSpPr/>
      </dsp:nvSpPr>
      <dsp:spPr>
        <a:xfrm>
          <a:off x="1850937" y="976622"/>
          <a:ext cx="6432725" cy="6432725"/>
        </a:xfrm>
        <a:custGeom>
          <a:avLst/>
          <a:gdLst/>
          <a:ahLst/>
          <a:cxnLst/>
          <a:rect l="0" t="0" r="0" b="0"/>
          <a:pathLst>
            <a:path>
              <a:moveTo>
                <a:pt x="333320" y="1790509"/>
              </a:moveTo>
              <a:arcTo wR="3216362" hR="3216362" stAng="12378924" swAng="163447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6D4FD-FF72-4225-86D8-493BC3128DDD}" type="datetimeFigureOut">
              <a:rPr lang="en-US" smtClean="0"/>
              <a:t>8/17/21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79686A-C00E-44AE-BF36-BEF938A1C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7067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Shape 57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0" name="Shape 58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2400">
        <a:latin typeface="+mn-lt"/>
        <a:ea typeface="+mn-ea"/>
        <a:cs typeface="+mn-cs"/>
        <a:sym typeface="Calibri"/>
      </a:defRPr>
    </a:lvl1pPr>
    <a:lvl2pPr indent="228600" latinLnBrk="0">
      <a:defRPr sz="2400">
        <a:latin typeface="+mn-lt"/>
        <a:ea typeface="+mn-ea"/>
        <a:cs typeface="+mn-cs"/>
        <a:sym typeface="Calibri"/>
      </a:defRPr>
    </a:lvl2pPr>
    <a:lvl3pPr indent="457200" latinLnBrk="0">
      <a:defRPr sz="2400">
        <a:latin typeface="+mn-lt"/>
        <a:ea typeface="+mn-ea"/>
        <a:cs typeface="+mn-cs"/>
        <a:sym typeface="Calibri"/>
      </a:defRPr>
    </a:lvl3pPr>
    <a:lvl4pPr indent="685800" latinLnBrk="0">
      <a:defRPr sz="2400">
        <a:latin typeface="+mn-lt"/>
        <a:ea typeface="+mn-ea"/>
        <a:cs typeface="+mn-cs"/>
        <a:sym typeface="Calibri"/>
      </a:defRPr>
    </a:lvl4pPr>
    <a:lvl5pPr indent="914400" latinLnBrk="0">
      <a:defRPr sz="2400">
        <a:latin typeface="+mn-lt"/>
        <a:ea typeface="+mn-ea"/>
        <a:cs typeface="+mn-cs"/>
        <a:sym typeface="Calibri"/>
      </a:defRPr>
    </a:lvl5pPr>
    <a:lvl6pPr indent="1143000" latinLnBrk="0">
      <a:defRPr sz="2400">
        <a:latin typeface="+mn-lt"/>
        <a:ea typeface="+mn-ea"/>
        <a:cs typeface="+mn-cs"/>
        <a:sym typeface="Calibri"/>
      </a:defRPr>
    </a:lvl6pPr>
    <a:lvl7pPr indent="1371600" latinLnBrk="0">
      <a:defRPr sz="2400">
        <a:latin typeface="+mn-lt"/>
        <a:ea typeface="+mn-ea"/>
        <a:cs typeface="+mn-cs"/>
        <a:sym typeface="Calibri"/>
      </a:defRPr>
    </a:lvl7pPr>
    <a:lvl8pPr indent="1600200" latinLnBrk="0">
      <a:defRPr sz="2400">
        <a:latin typeface="+mn-lt"/>
        <a:ea typeface="+mn-ea"/>
        <a:cs typeface="+mn-cs"/>
        <a:sym typeface="Calibri"/>
      </a:defRPr>
    </a:lvl8pPr>
    <a:lvl9pPr indent="1828800" latinLnBrk="0">
      <a:defRPr sz="24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International electrotechnical commission</a:t>
            </a:r>
          </a:p>
        </p:txBody>
      </p:sp>
    </p:spTree>
    <p:extLst>
      <p:ext uri="{BB962C8B-B14F-4D97-AF65-F5344CB8AC3E}">
        <p14:creationId xmlns:p14="http://schemas.microsoft.com/office/powerpoint/2010/main" val="2705487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Written by Heng Pan</a:t>
            </a:r>
          </a:p>
        </p:txBody>
      </p:sp>
    </p:spTree>
    <p:extLst>
      <p:ext uri="{BB962C8B-B14F-4D97-AF65-F5344CB8AC3E}">
        <p14:creationId xmlns:p14="http://schemas.microsoft.com/office/powerpoint/2010/main" val="2577046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Reduces GPIB bus crowding</a:t>
            </a:r>
          </a:p>
        </p:txBody>
      </p:sp>
    </p:spTree>
    <p:extLst>
      <p:ext uri="{BB962C8B-B14F-4D97-AF65-F5344CB8AC3E}">
        <p14:creationId xmlns:p14="http://schemas.microsoft.com/office/powerpoint/2010/main" val="617241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Temperature is controlled by turning the compressor on or off.</a:t>
            </a:r>
          </a:p>
        </p:txBody>
      </p:sp>
    </p:spTree>
    <p:extLst>
      <p:ext uri="{BB962C8B-B14F-4D97-AF65-F5344CB8AC3E}">
        <p14:creationId xmlns:p14="http://schemas.microsoft.com/office/powerpoint/2010/main" val="2270846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079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1781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616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200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Move towards a 2 row connector to reduce costs</a:t>
            </a:r>
          </a:p>
        </p:txBody>
      </p:sp>
    </p:spTree>
    <p:extLst>
      <p:ext uri="{BB962C8B-B14F-4D97-AF65-F5344CB8AC3E}">
        <p14:creationId xmlns:p14="http://schemas.microsoft.com/office/powerpoint/2010/main" val="2250069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RGB_White-Seal_White-Mark_SC_Horizontal–400dpi.png" descr="RGB_White-Seal_White-Mark_SC_Horizontal–400dpi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9570" y="12951502"/>
            <a:ext cx="3140938" cy="52723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" name="image4.jpg" descr="image4.jpg">
            <a:extLst>
              <a:ext uri="{FF2B5EF4-FFF2-40B4-BE49-F238E27FC236}">
                <a16:creationId xmlns:a16="http://schemas.microsoft.com/office/drawing/2014/main" id="{57795F10-1D82-EA4B-A09C-054AF45541C0}"/>
              </a:ext>
            </a:extLst>
          </p:cNvPr>
          <p:cNvPicPr>
            <a:picLocks/>
          </p:cNvPicPr>
          <p:nvPr userDrawn="1"/>
        </p:nvPicPr>
        <p:blipFill>
          <a:blip r:embed="rId3">
            <a:alphaModFix amt="4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08000"/>
                    </a14:imgEffect>
                    <a14:imgEffect>
                      <a14:brightnessContrast bright="-4000" contrast="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0" y="0"/>
            <a:ext cx="24375600" cy="126492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30" name="Rectangle"/>
          <p:cNvSpPr/>
          <p:nvPr/>
        </p:nvSpPr>
        <p:spPr>
          <a:xfrm>
            <a:off x="4200" y="7428530"/>
            <a:ext cx="24375600" cy="5261330"/>
          </a:xfrm>
          <a:prstGeom prst="rect">
            <a:avLst/>
          </a:prstGeom>
          <a:gradFill>
            <a:gsLst>
              <a:gs pos="0">
                <a:srgbClr val="1F497D"/>
              </a:gs>
              <a:gs pos="100000">
                <a:schemeClr val="accent3">
                  <a:alpha val="48000"/>
                </a:schemeClr>
              </a:gs>
            </a:gsLst>
            <a:lin ang="16200000"/>
          </a:gradFill>
          <a:ln w="12700">
            <a:miter lim="400000"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91438" tIns="91438" rIns="91438" bIns="9143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</p:txBody>
      </p:sp>
      <p:sp>
        <p:nvSpPr>
          <p:cNvPr id="13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965574" y="8229600"/>
            <a:ext cx="16452852" cy="3886940"/>
          </a:xfrm>
          <a:prstGeom prst="rect">
            <a:avLst/>
          </a:prstGeom>
        </p:spPr>
        <p:txBody>
          <a:bodyPr anchor="ctr"/>
          <a:lstStyle>
            <a:lvl1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2pPr>
            <a:lvl3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3pPr>
            <a:lvl4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4pPr>
            <a:lvl5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133" name="Rectangle"/>
          <p:cNvSpPr>
            <a:spLocks noGrp="1"/>
          </p:cNvSpPr>
          <p:nvPr>
            <p:ph type="body" sz="half" idx="13"/>
          </p:nvPr>
        </p:nvSpPr>
        <p:spPr>
          <a:xfrm>
            <a:off x="4724" y="4994183"/>
            <a:ext cx="24374552" cy="2427058"/>
          </a:xfrm>
          <a:prstGeom prst="rect">
            <a:avLst/>
          </a:prstGeom>
          <a:solidFill>
            <a:srgbClr val="1F497D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7200" baseline="0">
                <a:solidFill>
                  <a:schemeClr val="bg1"/>
                </a:solidFill>
              </a:defRPr>
            </a:lvl1pPr>
          </a:lstStyle>
          <a:p>
            <a:pPr marL="124324" lvl="0" indent="-124324">
              <a:defRPr sz="4800"/>
            </a:pPr>
            <a:r>
              <a:rPr lang="en-GB" sz="7200"/>
              <a:t>Click to edit Master text styles</a:t>
            </a:r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900000" y="12600000"/>
            <a:ext cx="1188000" cy="1044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F4495-27E8-004C-8903-BF4538E257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54176" y="12774313"/>
            <a:ext cx="2585316" cy="839374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fld id="{CCFFE8FF-2B72-42E7-A3C2-B3A6AEB52B46}" type="datetime1">
              <a:rPr lang="en-US" smtClean="0"/>
              <a:t>8/17/21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01F61-6447-2C47-AAA5-8A361603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/>
              <a:t>Name -- 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9C193-CAEC-E34E-92A4-59DB19B6A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F72E2FE-7B63-AF4A-93E8-BA374B01E2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4176" y="3048000"/>
            <a:ext cx="21031199" cy="9061450"/>
          </a:xfrm>
        </p:spPr>
        <p:txBody>
          <a:bodyPr lIns="182880" rIns="182880">
            <a:normAutofit/>
          </a:bodyPr>
          <a:lstStyle>
            <a:lvl1pPr marL="540000" indent="-540000">
              <a:defRPr sz="6000"/>
            </a:lvl1pPr>
            <a:lvl2pPr marL="1080000" indent="-720000">
              <a:buFont typeface="Courier New" panose="02070309020205020404" pitchFamily="49" charset="0"/>
              <a:buChar char="o"/>
              <a:defRPr sz="4800"/>
            </a:lvl2pPr>
            <a:lvl3pPr marL="1800000" indent="-720000">
              <a:buFont typeface="Wingdings" pitchFamily="2" charset="2"/>
              <a:buChar char="Ø"/>
              <a:defRPr sz="4400"/>
            </a:lvl3pPr>
            <a:lvl4pPr marL="2340000" indent="-540000">
              <a:buFont typeface="Wingdings" pitchFamily="2" charset="2"/>
              <a:buChar char="ü"/>
              <a:defRPr sz="3600"/>
            </a:lvl4pPr>
            <a:lvl5pPr marL="3240000" indent="-540000">
              <a:defRPr sz="2800"/>
            </a:lvl5pPr>
          </a:lstStyle>
          <a:p>
            <a:pPr lvl="0"/>
            <a:r>
              <a:rPr lang="en-US" dirty="0"/>
              <a:t>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10" name="Rectangle 51">
            <a:extLst>
              <a:ext uri="{FF2B5EF4-FFF2-40B4-BE49-F238E27FC236}">
                <a16:creationId xmlns:a16="http://schemas.microsoft.com/office/drawing/2014/main" id="{F7F6A2DC-690D-9C48-866E-84FDBF471032}"/>
              </a:ext>
            </a:extLst>
          </p:cNvPr>
          <p:cNvSpPr/>
          <p:nvPr userDrawn="1"/>
        </p:nvSpPr>
        <p:spPr>
          <a:xfrm>
            <a:off x="4200" y="-5773"/>
            <a:ext cx="24375600" cy="2277918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7081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440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07B60B32-36BC-C140-891C-CE927D306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000" y="44739"/>
            <a:ext cx="23760000" cy="2176895"/>
          </a:xfrm>
        </p:spPr>
        <p:txBody>
          <a:bodyPr>
            <a:normAutofit/>
          </a:bodyPr>
          <a:lstStyle>
            <a:lvl1pPr algn="l">
              <a:defRPr sz="96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494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F4495-27E8-004C-8903-BF4538E257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54176" y="12774313"/>
            <a:ext cx="2585316" cy="839374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fld id="{31CAD96F-9047-4AB8-8497-F8F8C3A97634}" type="datetime1">
              <a:rPr lang="en-US" smtClean="0"/>
              <a:t>8/17/21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01F61-6447-2C47-AAA5-8A361603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/>
              <a:t>Name -- 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9C193-CAEC-E34E-92A4-59DB19B6A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5"/>
            <a:ext cx="21031200" cy="30003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1654176" y="3299012"/>
            <a:ext cx="21031200" cy="5825938"/>
          </a:xfrm>
        </p:spPr>
        <p:txBody>
          <a:bodyPr anchor="b">
            <a:normAutofit/>
          </a:bodyPr>
          <a:lstStyle>
            <a:lvl1pPr marL="0" indent="0">
              <a:lnSpc>
                <a:spcPct val="150000"/>
              </a:lnSpc>
              <a:spcAft>
                <a:spcPts val="1800"/>
              </a:spcAft>
              <a:buNone/>
              <a:defRPr sz="6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7771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F4495-27E8-004C-8903-BF4538E257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54176" y="12774313"/>
            <a:ext cx="2585316" cy="839374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fld id="{89027A96-3D83-418A-A388-0E992FFD0728}" type="datetime1">
              <a:rPr lang="en-US" smtClean="0"/>
              <a:t>8/17/21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01F61-6447-2C47-AAA5-8A361603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/>
              <a:t>Name -- 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9C193-CAEC-E34E-92A4-59DB19B6A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51">
            <a:extLst>
              <a:ext uri="{FF2B5EF4-FFF2-40B4-BE49-F238E27FC236}">
                <a16:creationId xmlns:a16="http://schemas.microsoft.com/office/drawing/2014/main" id="{F7F6A2DC-690D-9C48-866E-84FDBF471032}"/>
              </a:ext>
            </a:extLst>
          </p:cNvPr>
          <p:cNvSpPr/>
          <p:nvPr userDrawn="1"/>
        </p:nvSpPr>
        <p:spPr>
          <a:xfrm>
            <a:off x="4200" y="-5773"/>
            <a:ext cx="24375600" cy="2277918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7081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440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07B60B32-36BC-C140-891C-CE927D306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000" y="44739"/>
            <a:ext cx="23760000" cy="2176895"/>
          </a:xfrm>
        </p:spPr>
        <p:txBody>
          <a:bodyPr>
            <a:normAutofit/>
          </a:bodyPr>
          <a:lstStyle>
            <a:lvl1pPr algn="l">
              <a:defRPr sz="96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677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3"/>
            <a:ext cx="24384000" cy="1711326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1828330" eaLnBrk="0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4800">
              <a:solidFill>
                <a:prstClr val="black"/>
              </a:solidFill>
              <a:latin typeface="Franklin Gothic Book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25157"/>
            <a:ext cx="24384000" cy="1711530"/>
          </a:xfrm>
          <a:prstGeom prst="rect">
            <a:avLst/>
          </a:prstGeom>
        </p:spPr>
        <p:txBody>
          <a:bodyPr anchor="ctr"/>
          <a:lstStyle>
            <a:lvl1pPr>
              <a:defRPr sz="5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605280" y="2941956"/>
            <a:ext cx="21742400" cy="90976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 marL="574676" indent="-45085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2pPr>
            <a:lvl3pPr marL="1597024" indent="-685800"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</a:defRPr>
            </a:lvl3pPr>
            <a:lvl4pPr marL="2051050" indent="-685800"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</a:defRPr>
            </a:lvl4pPr>
            <a:lvl5pPr marL="2505076" indent="-685800"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F679EE-959D-724E-B3F3-4EB37B74AB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48802" y="12649203"/>
            <a:ext cx="13778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260E43B-7F43-FA45-AAB7-E054FD6CC4E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73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tif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1">
            <a:extLst>
              <a:ext uri="{FF2B5EF4-FFF2-40B4-BE49-F238E27FC236}">
                <a16:creationId xmlns:a16="http://schemas.microsoft.com/office/drawing/2014/main" id="{9C1FF5CC-DD7B-EA48-9EEA-CBA2AB304914}"/>
              </a:ext>
            </a:extLst>
          </p:cNvPr>
          <p:cNvSpPr/>
          <p:nvPr userDrawn="1"/>
        </p:nvSpPr>
        <p:spPr>
          <a:xfrm>
            <a:off x="4200" y="12643553"/>
            <a:ext cx="24375600" cy="1072447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7081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05555F-2535-DA45-A3F8-E4DC3AB86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2B235-36FF-A74E-9551-09783DCFA1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875634-6A51-4E47-9CB3-EFDB0E57DF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86000" y="12774313"/>
            <a:ext cx="1953491" cy="839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6C3E7-E432-4215-B30E-7CC02747BB1B}" type="datetime1">
              <a:rPr lang="en-US" smtClean="0"/>
              <a:t>8/17/21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86D19-4C67-4E4D-B372-AB5467AD06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83777" y="12828875"/>
            <a:ext cx="13725895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Name -- 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A94FF-C450-0242-8C3C-BB96B744A6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900000" y="12672000"/>
            <a:ext cx="1188000" cy="10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aseline="0">
                <a:solidFill>
                  <a:schemeClr val="bg1"/>
                </a:solidFill>
              </a:defRPr>
            </a:lvl1pPr>
          </a:lstStyle>
          <a:p>
            <a:fld id="{695884B8-C86C-9247-916E-0E4ED69A0A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3663" y="12708000"/>
            <a:ext cx="3961599" cy="100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72000"/>
            <a:ext cx="1223438" cy="10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01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687" r:id="rId3"/>
    <p:sldLayoutId id="2147483662" r:id="rId4"/>
    <p:sldLayoutId id="2147483701" r:id="rId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Soren Prestemon…"/>
          <p:cNvSpPr txBox="1">
            <a:spLocks noGrp="1"/>
          </p:cNvSpPr>
          <p:nvPr>
            <p:ph type="body"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Algirdas Baskys (</a:t>
            </a:r>
            <a:r>
              <a:rPr lang="en-US" dirty="0" err="1"/>
              <a:t>abaskys@lbl.gov</a:t>
            </a:r>
            <a:r>
              <a:rPr lang="en-US" dirty="0"/>
              <a:t>)</a:t>
            </a:r>
          </a:p>
          <a:p>
            <a:r>
              <a:rPr lang="en-US" dirty="0"/>
              <a:t>Research Scientist</a:t>
            </a:r>
          </a:p>
          <a:p>
            <a:r>
              <a:rPr lang="en-US" dirty="0"/>
              <a:t>Lawrence Berkeley National Laboratory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E5C7D5-CA4C-E14F-85AC-328CE2B0D82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GB" dirty="0"/>
              <a:t>RRR measurement system upgrade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93702D-E525-4CC8-AE7E-0A41799BA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FE8FF-2B72-42E7-A3C2-B3A6AEB52B46}" type="datetime1">
              <a:rPr lang="en-US" smtClean="0"/>
              <a:t>8/17/21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A0AD28-CAFF-4AAF-A314-5BC7C077B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A. Baskys. RRR measurement system upgrade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57351D-1B8C-4BC1-8800-96B005FC7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10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81BE523-2585-4533-BDC3-F3D14F355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Restructuring LabView code (1)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D9AB3067-619B-4B35-822C-32FD6F5DFB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227828"/>
              </p:ext>
            </p:extLst>
          </p:nvPr>
        </p:nvGraphicFramePr>
        <p:xfrm>
          <a:off x="14249400" y="4237610"/>
          <a:ext cx="10134600" cy="83859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CD62233-29D6-4E51-8284-7B40F5FCE07A}"/>
              </a:ext>
            </a:extLst>
          </p:cNvPr>
          <p:cNvSpPr txBox="1"/>
          <p:nvPr/>
        </p:nvSpPr>
        <p:spPr>
          <a:xfrm>
            <a:off x="731100" y="4968507"/>
            <a:ext cx="1236345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The general code structure on right with a large single loop: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Straight forward to understand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Works well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Simple to maintain*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Inflexible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Can get convoluted when complexity or the number of instruments grows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Data acquisition rate is limited by the slowest instrument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299E99C-4316-43D2-972E-835148E25FE6}"/>
              </a:ext>
            </a:extLst>
          </p:cNvPr>
          <p:cNvGrpSpPr/>
          <p:nvPr/>
        </p:nvGrpSpPr>
        <p:grpSpPr>
          <a:xfrm>
            <a:off x="17762364" y="1272839"/>
            <a:ext cx="2993863" cy="1946011"/>
            <a:chOff x="3570368" y="3616"/>
            <a:chExt cx="2993863" cy="194601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1D23225-94FC-4865-A728-748C42D3C156}"/>
                </a:ext>
              </a:extLst>
            </p:cNvPr>
            <p:cNvSpPr/>
            <p:nvPr/>
          </p:nvSpPr>
          <p:spPr>
            <a:xfrm>
              <a:off x="3570368" y="3616"/>
              <a:ext cx="2993863" cy="194601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ctangle: Rounded Corners 4">
              <a:extLst>
                <a:ext uri="{FF2B5EF4-FFF2-40B4-BE49-F238E27FC236}">
                  <a16:creationId xmlns:a16="http://schemas.microsoft.com/office/drawing/2014/main" id="{00F5C5BE-A909-4371-A2EA-0663842C2948}"/>
                </a:ext>
              </a:extLst>
            </p:cNvPr>
            <p:cNvSpPr txBox="1"/>
            <p:nvPr/>
          </p:nvSpPr>
          <p:spPr>
            <a:xfrm>
              <a:off x="3665364" y="98612"/>
              <a:ext cx="2803871" cy="17560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/>
                <a:t>Initialize instruments</a:t>
              </a:r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FAFDBD9-17FC-4955-B9C7-138C789BAF8A}"/>
              </a:ext>
            </a:extLst>
          </p:cNvPr>
          <p:cNvCxnSpPr/>
          <p:nvPr/>
        </p:nvCxnSpPr>
        <p:spPr>
          <a:xfrm>
            <a:off x="19316700" y="3352800"/>
            <a:ext cx="0" cy="7429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32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6DADFB-3A47-BC47-9A62-AA77B9CCA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FE8FF-2B72-42E7-A3C2-B3A6AEB52B46}" type="datetime1">
              <a:rPr lang="en-US" smtClean="0"/>
              <a:t>8/17/21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96F71F-01F8-CB4B-A79B-98339092B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A. Baskys. RRR measurement system upgrade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87AE3F-0A42-A143-A3F4-663AC8A64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11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7279396-EB8A-F444-A4E7-BCF19F0BB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Restructuring LabView code (2)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7CD954-07D5-4C4F-BCB2-03D38AEE0193}"/>
              </a:ext>
            </a:extLst>
          </p:cNvPr>
          <p:cNvSpPr txBox="1"/>
          <p:nvPr/>
        </p:nvSpPr>
        <p:spPr>
          <a:xfrm>
            <a:off x="578700" y="3751069"/>
            <a:ext cx="15739132" cy="7848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Moving to event-based structure (Queued message handler):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Each state machine runs in parallel (not slowing down the rest of the code)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Code can be executed only when required based on the captured events</a:t>
            </a:r>
          </a:p>
          <a:p>
            <a:pPr lvl="4"/>
            <a:r>
              <a:rPr lang="en-US" dirty="0"/>
              <a:t>	(e.g. no need to send PID parameters on each iteration of loop, only when 	user makes a change).</a:t>
            </a:r>
          </a:p>
          <a:p>
            <a:pPr marL="571500" lvl="4" indent="-571500">
              <a:buFont typeface="Arial" panose="020B0604020202020204" pitchFamily="34" charset="0"/>
              <a:buChar char="•"/>
            </a:pPr>
            <a:r>
              <a:rPr lang="en-US" dirty="0"/>
              <a:t>Easier to manage large programs</a:t>
            </a:r>
          </a:p>
          <a:p>
            <a:pPr marL="571500" lvl="4" indent="-571500">
              <a:buFont typeface="Arial" panose="020B0604020202020204" pitchFamily="34" charset="0"/>
              <a:buChar char="•"/>
            </a:pPr>
            <a:r>
              <a:rPr lang="en-US" dirty="0"/>
              <a:t>Captured states allow for easy event logging </a:t>
            </a:r>
          </a:p>
          <a:p>
            <a:pPr lvl="4"/>
            <a:endParaRPr lang="en-US" dirty="0"/>
          </a:p>
          <a:p>
            <a:pPr lvl="4"/>
            <a:r>
              <a:rPr lang="en-US" b="1" dirty="0"/>
              <a:t>But:</a:t>
            </a:r>
          </a:p>
          <a:p>
            <a:pPr marL="571500" lvl="4" indent="-571500">
              <a:buFont typeface="Arial" panose="020B0604020202020204" pitchFamily="34" charset="0"/>
              <a:buChar char="•"/>
            </a:pPr>
            <a:r>
              <a:rPr lang="en-US" dirty="0"/>
              <a:t>Additional complexity</a:t>
            </a:r>
          </a:p>
          <a:p>
            <a:pPr marL="571500" lvl="4" indent="-571500">
              <a:buFont typeface="Arial" panose="020B0604020202020204" pitchFamily="34" charset="0"/>
              <a:buChar char="•"/>
            </a:pPr>
            <a:r>
              <a:rPr lang="en-US" dirty="0"/>
              <a:t>Time overhead to set up</a:t>
            </a:r>
          </a:p>
          <a:p>
            <a:pPr lvl="4"/>
            <a:endParaRPr lang="en-US" dirty="0"/>
          </a:p>
          <a:p>
            <a:pPr marL="571500" lvl="3" indent="-571500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lvl="8" indent="-57150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325FD66-DDB3-4194-A83A-90DF1A6DEA6E}"/>
              </a:ext>
            </a:extLst>
          </p:cNvPr>
          <p:cNvGrpSpPr/>
          <p:nvPr/>
        </p:nvGrpSpPr>
        <p:grpSpPr>
          <a:xfrm>
            <a:off x="19915267" y="2913998"/>
            <a:ext cx="2993863" cy="1370471"/>
            <a:chOff x="3570368" y="3616"/>
            <a:chExt cx="2993863" cy="194601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8BA4C23-0630-472C-B0E9-EF6A4E96F275}"/>
                </a:ext>
              </a:extLst>
            </p:cNvPr>
            <p:cNvSpPr/>
            <p:nvPr/>
          </p:nvSpPr>
          <p:spPr>
            <a:xfrm>
              <a:off x="3570368" y="3616"/>
              <a:ext cx="2993863" cy="194601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ctangle: Rounded Corners 4">
              <a:extLst>
                <a:ext uri="{FF2B5EF4-FFF2-40B4-BE49-F238E27FC236}">
                  <a16:creationId xmlns:a16="http://schemas.microsoft.com/office/drawing/2014/main" id="{E558C009-13C8-40F5-8128-7E4D4B72FD61}"/>
                </a:ext>
              </a:extLst>
            </p:cNvPr>
            <p:cNvSpPr txBox="1"/>
            <p:nvPr/>
          </p:nvSpPr>
          <p:spPr>
            <a:xfrm>
              <a:off x="3665364" y="98612"/>
              <a:ext cx="2803871" cy="17560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b="1" kern="1200" dirty="0"/>
                <a:t>Event handler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7F90AC9-A193-4183-9FF5-7E95091ED69D}"/>
              </a:ext>
            </a:extLst>
          </p:cNvPr>
          <p:cNvGrpSpPr/>
          <p:nvPr/>
        </p:nvGrpSpPr>
        <p:grpSpPr>
          <a:xfrm>
            <a:off x="19915268" y="4436869"/>
            <a:ext cx="2993863" cy="1370471"/>
            <a:chOff x="3570368" y="3616"/>
            <a:chExt cx="2993863" cy="1946011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358E696-6555-4179-9DA1-CB845EAE6236}"/>
                </a:ext>
              </a:extLst>
            </p:cNvPr>
            <p:cNvSpPr/>
            <p:nvPr/>
          </p:nvSpPr>
          <p:spPr>
            <a:xfrm>
              <a:off x="3570368" y="3616"/>
              <a:ext cx="2993863" cy="194601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ectangle: Rounded Corners 4">
              <a:extLst>
                <a:ext uri="{FF2B5EF4-FFF2-40B4-BE49-F238E27FC236}">
                  <a16:creationId xmlns:a16="http://schemas.microsoft.com/office/drawing/2014/main" id="{6F2B3997-5773-4D16-9A20-A226A327E6A4}"/>
                </a:ext>
              </a:extLst>
            </p:cNvPr>
            <p:cNvSpPr txBox="1"/>
            <p:nvPr/>
          </p:nvSpPr>
          <p:spPr>
            <a:xfrm>
              <a:off x="3665364" y="98612"/>
              <a:ext cx="2803871" cy="17560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b="1" kern="1200" dirty="0"/>
                <a:t>Voltage measurement </a:t>
              </a:r>
              <a:r>
                <a:rPr lang="en-US" sz="3200" kern="1200" dirty="0"/>
                <a:t>state machine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47D141-CB48-4C08-853C-76C2499F4527}"/>
              </a:ext>
            </a:extLst>
          </p:cNvPr>
          <p:cNvGrpSpPr/>
          <p:nvPr/>
        </p:nvGrpSpPr>
        <p:grpSpPr>
          <a:xfrm>
            <a:off x="19952860" y="5984167"/>
            <a:ext cx="2993863" cy="1370471"/>
            <a:chOff x="3570368" y="3616"/>
            <a:chExt cx="2993863" cy="194601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8E0A865-5EA6-4587-8497-A4A7EC3A3D8C}"/>
                </a:ext>
              </a:extLst>
            </p:cNvPr>
            <p:cNvSpPr/>
            <p:nvPr/>
          </p:nvSpPr>
          <p:spPr>
            <a:xfrm>
              <a:off x="3570368" y="3616"/>
              <a:ext cx="2993863" cy="194601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ctangle: Rounded Corners 4">
              <a:extLst>
                <a:ext uri="{FF2B5EF4-FFF2-40B4-BE49-F238E27FC236}">
                  <a16:creationId xmlns:a16="http://schemas.microsoft.com/office/drawing/2014/main" id="{FD2F10BA-589D-45F1-9742-B9D988B75FB8}"/>
                </a:ext>
              </a:extLst>
            </p:cNvPr>
            <p:cNvSpPr txBox="1"/>
            <p:nvPr/>
          </p:nvSpPr>
          <p:spPr>
            <a:xfrm>
              <a:off x="3665364" y="98612"/>
              <a:ext cx="2803871" cy="17560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b="1" kern="1200" dirty="0"/>
                <a:t>Current source </a:t>
              </a:r>
              <a:r>
                <a:rPr lang="en-US" sz="3200" kern="1200" dirty="0"/>
                <a:t>state machine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5083603-B91A-42D0-A464-9A6929A5C82F}"/>
              </a:ext>
            </a:extLst>
          </p:cNvPr>
          <p:cNvGrpSpPr/>
          <p:nvPr/>
        </p:nvGrpSpPr>
        <p:grpSpPr>
          <a:xfrm>
            <a:off x="19952860" y="7531465"/>
            <a:ext cx="2993863" cy="1370471"/>
            <a:chOff x="3570368" y="3616"/>
            <a:chExt cx="2993863" cy="1946011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35CB2B4-279B-4F5B-B571-83543B61C660}"/>
                </a:ext>
              </a:extLst>
            </p:cNvPr>
            <p:cNvSpPr/>
            <p:nvPr/>
          </p:nvSpPr>
          <p:spPr>
            <a:xfrm>
              <a:off x="3570368" y="3616"/>
              <a:ext cx="2993863" cy="194601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ectangle: Rounded Corners 4">
              <a:extLst>
                <a:ext uri="{FF2B5EF4-FFF2-40B4-BE49-F238E27FC236}">
                  <a16:creationId xmlns:a16="http://schemas.microsoft.com/office/drawing/2014/main" id="{11F6B554-E9AC-4151-8F79-3E3B63471EF1}"/>
                </a:ext>
              </a:extLst>
            </p:cNvPr>
            <p:cNvSpPr txBox="1"/>
            <p:nvPr/>
          </p:nvSpPr>
          <p:spPr>
            <a:xfrm>
              <a:off x="3665364" y="98612"/>
              <a:ext cx="2803871" cy="17560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b="1" kern="1200" dirty="0"/>
                <a:t>Temperature and pressure </a:t>
              </a:r>
              <a:r>
                <a:rPr lang="en-US" sz="3200" kern="1200" dirty="0"/>
                <a:t>state machine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74429E0-F745-49F1-B4DF-67B0E5A1E07F}"/>
              </a:ext>
            </a:extLst>
          </p:cNvPr>
          <p:cNvGrpSpPr/>
          <p:nvPr/>
        </p:nvGrpSpPr>
        <p:grpSpPr>
          <a:xfrm>
            <a:off x="19952859" y="9078763"/>
            <a:ext cx="2993863" cy="1370471"/>
            <a:chOff x="3570368" y="3616"/>
            <a:chExt cx="2993863" cy="1946011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821F18A-EDA7-442C-BC9C-88D8EF73EF93}"/>
                </a:ext>
              </a:extLst>
            </p:cNvPr>
            <p:cNvSpPr/>
            <p:nvPr/>
          </p:nvSpPr>
          <p:spPr>
            <a:xfrm>
              <a:off x="3570368" y="3616"/>
              <a:ext cx="2993863" cy="194601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ectangle: Rounded Corners 4">
              <a:extLst>
                <a:ext uri="{FF2B5EF4-FFF2-40B4-BE49-F238E27FC236}">
                  <a16:creationId xmlns:a16="http://schemas.microsoft.com/office/drawing/2014/main" id="{EC8135DF-8AB9-44FD-B6FE-EE6D8BAFDE3F}"/>
                </a:ext>
              </a:extLst>
            </p:cNvPr>
            <p:cNvSpPr txBox="1"/>
            <p:nvPr/>
          </p:nvSpPr>
          <p:spPr>
            <a:xfrm>
              <a:off x="3665364" y="98612"/>
              <a:ext cx="2803871" cy="17560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b="1" kern="1200" dirty="0"/>
                <a:t>Plotting</a:t>
              </a:r>
            </a:p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/>
                <a:t>state machine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AABB114-7B63-4106-9B41-98A98E0FBCCC}"/>
              </a:ext>
            </a:extLst>
          </p:cNvPr>
          <p:cNvGrpSpPr/>
          <p:nvPr/>
        </p:nvGrpSpPr>
        <p:grpSpPr>
          <a:xfrm>
            <a:off x="19977576" y="10626061"/>
            <a:ext cx="2993863" cy="1370471"/>
            <a:chOff x="3570368" y="3616"/>
            <a:chExt cx="2993863" cy="1946011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EC977346-AC68-4187-BAA5-B4F8E8F86A29}"/>
                </a:ext>
              </a:extLst>
            </p:cNvPr>
            <p:cNvSpPr/>
            <p:nvPr/>
          </p:nvSpPr>
          <p:spPr>
            <a:xfrm>
              <a:off x="3570368" y="3616"/>
              <a:ext cx="2993863" cy="194601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ectangle: Rounded Corners 4">
              <a:extLst>
                <a:ext uri="{FF2B5EF4-FFF2-40B4-BE49-F238E27FC236}">
                  <a16:creationId xmlns:a16="http://schemas.microsoft.com/office/drawing/2014/main" id="{6CBC9381-1965-4C98-A52C-CE9719341FAD}"/>
                </a:ext>
              </a:extLst>
            </p:cNvPr>
            <p:cNvSpPr txBox="1"/>
            <p:nvPr/>
          </p:nvSpPr>
          <p:spPr>
            <a:xfrm>
              <a:off x="3665364" y="98612"/>
              <a:ext cx="2803871" cy="17560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/>
                <a:t>Logger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C772978C-D806-4CD4-A7B4-032C51F3D4BD}"/>
              </a:ext>
            </a:extLst>
          </p:cNvPr>
          <p:cNvSpPr/>
          <p:nvPr/>
        </p:nvSpPr>
        <p:spPr>
          <a:xfrm>
            <a:off x="17811750" y="2980899"/>
            <a:ext cx="609600" cy="90156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Messaging Queues</a:t>
            </a:r>
          </a:p>
        </p:txBody>
      </p:sp>
      <p:sp>
        <p:nvSpPr>
          <p:cNvPr id="27" name="Arrow: Left-Right 26">
            <a:extLst>
              <a:ext uri="{FF2B5EF4-FFF2-40B4-BE49-F238E27FC236}">
                <a16:creationId xmlns:a16="http://schemas.microsoft.com/office/drawing/2014/main" id="{21D64AEC-81AC-4381-92C5-1D6E4C6CB5BD}"/>
              </a:ext>
            </a:extLst>
          </p:cNvPr>
          <p:cNvSpPr/>
          <p:nvPr/>
        </p:nvSpPr>
        <p:spPr>
          <a:xfrm>
            <a:off x="18669000" y="3427219"/>
            <a:ext cx="1151271" cy="3238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Left-Right 30">
            <a:extLst>
              <a:ext uri="{FF2B5EF4-FFF2-40B4-BE49-F238E27FC236}">
                <a16:creationId xmlns:a16="http://schemas.microsoft.com/office/drawing/2014/main" id="{D297C73C-2637-49F2-B604-EF60CD569103}"/>
              </a:ext>
            </a:extLst>
          </p:cNvPr>
          <p:cNvSpPr/>
          <p:nvPr/>
        </p:nvSpPr>
        <p:spPr>
          <a:xfrm>
            <a:off x="18668999" y="4992083"/>
            <a:ext cx="1151271" cy="3238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Left-Right 31">
            <a:extLst>
              <a:ext uri="{FF2B5EF4-FFF2-40B4-BE49-F238E27FC236}">
                <a16:creationId xmlns:a16="http://schemas.microsoft.com/office/drawing/2014/main" id="{26389626-B771-4CAE-80E0-F14FFD95880B}"/>
              </a:ext>
            </a:extLst>
          </p:cNvPr>
          <p:cNvSpPr/>
          <p:nvPr/>
        </p:nvSpPr>
        <p:spPr>
          <a:xfrm>
            <a:off x="18668998" y="6507477"/>
            <a:ext cx="1151271" cy="3238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Left-Right 32">
            <a:extLst>
              <a:ext uri="{FF2B5EF4-FFF2-40B4-BE49-F238E27FC236}">
                <a16:creationId xmlns:a16="http://schemas.microsoft.com/office/drawing/2014/main" id="{176B9B36-F556-4123-A218-635E809C7208}"/>
              </a:ext>
            </a:extLst>
          </p:cNvPr>
          <p:cNvSpPr/>
          <p:nvPr/>
        </p:nvSpPr>
        <p:spPr>
          <a:xfrm>
            <a:off x="18674049" y="8034241"/>
            <a:ext cx="1151271" cy="3238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Left-Right 33">
            <a:extLst>
              <a:ext uri="{FF2B5EF4-FFF2-40B4-BE49-F238E27FC236}">
                <a16:creationId xmlns:a16="http://schemas.microsoft.com/office/drawing/2014/main" id="{2D3BCFF3-8531-4C7B-A85E-950327E55037}"/>
              </a:ext>
            </a:extLst>
          </p:cNvPr>
          <p:cNvSpPr/>
          <p:nvPr/>
        </p:nvSpPr>
        <p:spPr>
          <a:xfrm>
            <a:off x="18669000" y="9622607"/>
            <a:ext cx="1151271" cy="3238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Left-Right 34">
            <a:extLst>
              <a:ext uri="{FF2B5EF4-FFF2-40B4-BE49-F238E27FC236}">
                <a16:creationId xmlns:a16="http://schemas.microsoft.com/office/drawing/2014/main" id="{062F42FC-4120-4AD9-A81C-D46AAACEEFF7}"/>
              </a:ext>
            </a:extLst>
          </p:cNvPr>
          <p:cNvSpPr/>
          <p:nvPr/>
        </p:nvSpPr>
        <p:spPr>
          <a:xfrm>
            <a:off x="18669000" y="11114499"/>
            <a:ext cx="1151271" cy="3238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72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8615DC-8C79-4A6E-A678-3BD63AD55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FE8FF-2B72-42E7-A3C2-B3A6AEB52B46}" type="datetime1">
              <a:rPr lang="en-US" smtClean="0"/>
              <a:t>8/17/21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614181-CC9D-482C-96C3-E0218CF8E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A. Baskys. RRR measurement system upgrade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D16972-856C-4B69-BD03-192677AB7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12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8CEA926-5121-4DE1-A21F-7380165C0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Restructuring LabView code (3)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D187043-7D2E-41CC-8D50-999BC127B5D3}"/>
              </a:ext>
            </a:extLst>
          </p:cNvPr>
          <p:cNvGrpSpPr/>
          <p:nvPr/>
        </p:nvGrpSpPr>
        <p:grpSpPr>
          <a:xfrm>
            <a:off x="2742560" y="2741983"/>
            <a:ext cx="2993863" cy="1370471"/>
            <a:chOff x="3570368" y="3616"/>
            <a:chExt cx="2993863" cy="194601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AE1A2E4-1A22-43BC-8CBB-7791D6D765F8}"/>
                </a:ext>
              </a:extLst>
            </p:cNvPr>
            <p:cNvSpPr/>
            <p:nvPr/>
          </p:nvSpPr>
          <p:spPr>
            <a:xfrm>
              <a:off x="3570368" y="3616"/>
              <a:ext cx="2993863" cy="194601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0860055-4DCC-41A3-83E3-6D67B2977C0E}"/>
                </a:ext>
              </a:extLst>
            </p:cNvPr>
            <p:cNvSpPr txBox="1"/>
            <p:nvPr/>
          </p:nvSpPr>
          <p:spPr>
            <a:xfrm>
              <a:off x="3665364" y="98612"/>
              <a:ext cx="2803871" cy="17560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/>
                <a:t>Event handler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9D36D4A-C50F-4904-9387-FF52077A9EA7}"/>
              </a:ext>
            </a:extLst>
          </p:cNvPr>
          <p:cNvGrpSpPr/>
          <p:nvPr/>
        </p:nvGrpSpPr>
        <p:grpSpPr>
          <a:xfrm>
            <a:off x="2742561" y="4264854"/>
            <a:ext cx="2993863" cy="1370471"/>
            <a:chOff x="3570368" y="3616"/>
            <a:chExt cx="2993863" cy="194601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106D875-5F22-47E0-A3A9-B8A11C6E7424}"/>
                </a:ext>
              </a:extLst>
            </p:cNvPr>
            <p:cNvSpPr/>
            <p:nvPr/>
          </p:nvSpPr>
          <p:spPr>
            <a:xfrm>
              <a:off x="3570368" y="3616"/>
              <a:ext cx="2993863" cy="194601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ctangle: Rounded Corners 4">
              <a:extLst>
                <a:ext uri="{FF2B5EF4-FFF2-40B4-BE49-F238E27FC236}">
                  <a16:creationId xmlns:a16="http://schemas.microsoft.com/office/drawing/2014/main" id="{D237FBFD-8A25-44BE-B458-1721A49A4048}"/>
                </a:ext>
              </a:extLst>
            </p:cNvPr>
            <p:cNvSpPr txBox="1"/>
            <p:nvPr/>
          </p:nvSpPr>
          <p:spPr>
            <a:xfrm>
              <a:off x="3665364" y="98612"/>
              <a:ext cx="2803871" cy="17560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/>
                <a:t>Voltage measurement state machine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52855A4-4636-4784-A078-AAB41DE24A96}"/>
              </a:ext>
            </a:extLst>
          </p:cNvPr>
          <p:cNvGrpSpPr/>
          <p:nvPr/>
        </p:nvGrpSpPr>
        <p:grpSpPr>
          <a:xfrm>
            <a:off x="2780153" y="5812152"/>
            <a:ext cx="2993863" cy="1370471"/>
            <a:chOff x="3570368" y="3616"/>
            <a:chExt cx="2993863" cy="194601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010943A5-FA61-4D2B-85D5-75F2454B4DAB}"/>
                </a:ext>
              </a:extLst>
            </p:cNvPr>
            <p:cNvSpPr/>
            <p:nvPr/>
          </p:nvSpPr>
          <p:spPr>
            <a:xfrm>
              <a:off x="3570368" y="3616"/>
              <a:ext cx="2993863" cy="194601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ectangle: Rounded Corners 4">
              <a:extLst>
                <a:ext uri="{FF2B5EF4-FFF2-40B4-BE49-F238E27FC236}">
                  <a16:creationId xmlns:a16="http://schemas.microsoft.com/office/drawing/2014/main" id="{D32CDCE8-4F61-4AE8-9FF3-CDAAC4685AE6}"/>
                </a:ext>
              </a:extLst>
            </p:cNvPr>
            <p:cNvSpPr txBox="1"/>
            <p:nvPr/>
          </p:nvSpPr>
          <p:spPr>
            <a:xfrm>
              <a:off x="3665364" y="98612"/>
              <a:ext cx="2803871" cy="17560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/>
                <a:t>Current source state machine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36B7CE3-2285-4F76-9617-B117FC6F6E34}"/>
              </a:ext>
            </a:extLst>
          </p:cNvPr>
          <p:cNvGrpSpPr/>
          <p:nvPr/>
        </p:nvGrpSpPr>
        <p:grpSpPr>
          <a:xfrm>
            <a:off x="2780153" y="7359450"/>
            <a:ext cx="2993863" cy="1370471"/>
            <a:chOff x="3570368" y="3616"/>
            <a:chExt cx="2993863" cy="1946011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A3170A1-BC6F-43F1-99FA-7CB1E51624DE}"/>
                </a:ext>
              </a:extLst>
            </p:cNvPr>
            <p:cNvSpPr/>
            <p:nvPr/>
          </p:nvSpPr>
          <p:spPr>
            <a:xfrm>
              <a:off x="3570368" y="3616"/>
              <a:ext cx="2993863" cy="194601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ctangle: Rounded Corners 4">
              <a:extLst>
                <a:ext uri="{FF2B5EF4-FFF2-40B4-BE49-F238E27FC236}">
                  <a16:creationId xmlns:a16="http://schemas.microsoft.com/office/drawing/2014/main" id="{1EBBC618-85B9-4DF7-B261-4D09769BD5DD}"/>
                </a:ext>
              </a:extLst>
            </p:cNvPr>
            <p:cNvSpPr txBox="1"/>
            <p:nvPr/>
          </p:nvSpPr>
          <p:spPr>
            <a:xfrm>
              <a:off x="3665364" y="98612"/>
              <a:ext cx="2803871" cy="17560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/>
                <a:t>Temperature and pressure state machine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52837BC-10B5-4C76-BB0E-BD2545936DC9}"/>
              </a:ext>
            </a:extLst>
          </p:cNvPr>
          <p:cNvGrpSpPr/>
          <p:nvPr/>
        </p:nvGrpSpPr>
        <p:grpSpPr>
          <a:xfrm>
            <a:off x="2780152" y="8906748"/>
            <a:ext cx="2993863" cy="1370471"/>
            <a:chOff x="3570368" y="3616"/>
            <a:chExt cx="2993863" cy="194601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A3527C9-1632-468A-8216-CB8E3A782C57}"/>
                </a:ext>
              </a:extLst>
            </p:cNvPr>
            <p:cNvSpPr/>
            <p:nvPr/>
          </p:nvSpPr>
          <p:spPr>
            <a:xfrm>
              <a:off x="3570368" y="3616"/>
              <a:ext cx="2993863" cy="194601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ectangle: Rounded Corners 4">
              <a:extLst>
                <a:ext uri="{FF2B5EF4-FFF2-40B4-BE49-F238E27FC236}">
                  <a16:creationId xmlns:a16="http://schemas.microsoft.com/office/drawing/2014/main" id="{153A65CF-99F1-4D9C-B0F9-52A65DC309F8}"/>
                </a:ext>
              </a:extLst>
            </p:cNvPr>
            <p:cNvSpPr txBox="1"/>
            <p:nvPr/>
          </p:nvSpPr>
          <p:spPr>
            <a:xfrm>
              <a:off x="3665364" y="98612"/>
              <a:ext cx="2803871" cy="17560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/>
                <a:t>Temperature and pressure state machine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3874582-6D7F-4FFE-A9F4-256BF59FE7C6}"/>
              </a:ext>
            </a:extLst>
          </p:cNvPr>
          <p:cNvGrpSpPr/>
          <p:nvPr/>
        </p:nvGrpSpPr>
        <p:grpSpPr>
          <a:xfrm>
            <a:off x="2804869" y="10454046"/>
            <a:ext cx="2993863" cy="1370471"/>
            <a:chOff x="3570368" y="3616"/>
            <a:chExt cx="2993863" cy="1946011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CB86CE3A-41AA-4D12-89FA-456B3CDDBC30}"/>
                </a:ext>
              </a:extLst>
            </p:cNvPr>
            <p:cNvSpPr/>
            <p:nvPr/>
          </p:nvSpPr>
          <p:spPr>
            <a:xfrm>
              <a:off x="3570368" y="3616"/>
              <a:ext cx="2993863" cy="194601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Rectangle: Rounded Corners 4">
              <a:extLst>
                <a:ext uri="{FF2B5EF4-FFF2-40B4-BE49-F238E27FC236}">
                  <a16:creationId xmlns:a16="http://schemas.microsoft.com/office/drawing/2014/main" id="{95593614-04B5-4218-8B3A-F272CF0171F0}"/>
                </a:ext>
              </a:extLst>
            </p:cNvPr>
            <p:cNvSpPr txBox="1"/>
            <p:nvPr/>
          </p:nvSpPr>
          <p:spPr>
            <a:xfrm>
              <a:off x="3665364" y="98612"/>
              <a:ext cx="2803871" cy="17560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/>
                <a:t>Logger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0EDAB01D-A56B-4BAF-9ABC-43C44F870948}"/>
              </a:ext>
            </a:extLst>
          </p:cNvPr>
          <p:cNvSpPr/>
          <p:nvPr/>
        </p:nvSpPr>
        <p:spPr>
          <a:xfrm>
            <a:off x="639043" y="2808884"/>
            <a:ext cx="609600" cy="90156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Messaging Queues</a:t>
            </a:r>
          </a:p>
        </p:txBody>
      </p:sp>
      <p:sp>
        <p:nvSpPr>
          <p:cNvPr id="26" name="Arrow: Left-Right 25">
            <a:extLst>
              <a:ext uri="{FF2B5EF4-FFF2-40B4-BE49-F238E27FC236}">
                <a16:creationId xmlns:a16="http://schemas.microsoft.com/office/drawing/2014/main" id="{C4DAB297-D8E8-4AD7-B3AD-96BC44C4BFB4}"/>
              </a:ext>
            </a:extLst>
          </p:cNvPr>
          <p:cNvSpPr/>
          <p:nvPr/>
        </p:nvSpPr>
        <p:spPr>
          <a:xfrm>
            <a:off x="1496293" y="3255204"/>
            <a:ext cx="1151271" cy="3238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Left-Right 26">
            <a:extLst>
              <a:ext uri="{FF2B5EF4-FFF2-40B4-BE49-F238E27FC236}">
                <a16:creationId xmlns:a16="http://schemas.microsoft.com/office/drawing/2014/main" id="{56F9056B-31CA-4E4C-BE54-1EF4414B974E}"/>
              </a:ext>
            </a:extLst>
          </p:cNvPr>
          <p:cNvSpPr/>
          <p:nvPr/>
        </p:nvSpPr>
        <p:spPr>
          <a:xfrm>
            <a:off x="1496292" y="4820068"/>
            <a:ext cx="1151271" cy="3238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Left-Right 27">
            <a:extLst>
              <a:ext uri="{FF2B5EF4-FFF2-40B4-BE49-F238E27FC236}">
                <a16:creationId xmlns:a16="http://schemas.microsoft.com/office/drawing/2014/main" id="{2860285B-D622-4156-8256-16C68BABEFAC}"/>
              </a:ext>
            </a:extLst>
          </p:cNvPr>
          <p:cNvSpPr/>
          <p:nvPr/>
        </p:nvSpPr>
        <p:spPr>
          <a:xfrm>
            <a:off x="1496291" y="6335462"/>
            <a:ext cx="1151271" cy="3238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Left-Right 28">
            <a:extLst>
              <a:ext uri="{FF2B5EF4-FFF2-40B4-BE49-F238E27FC236}">
                <a16:creationId xmlns:a16="http://schemas.microsoft.com/office/drawing/2014/main" id="{62E328FA-140E-466B-BA98-64711D8EEF75}"/>
              </a:ext>
            </a:extLst>
          </p:cNvPr>
          <p:cNvSpPr/>
          <p:nvPr/>
        </p:nvSpPr>
        <p:spPr>
          <a:xfrm>
            <a:off x="1501342" y="7862226"/>
            <a:ext cx="1151271" cy="3238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Left-Right 29">
            <a:extLst>
              <a:ext uri="{FF2B5EF4-FFF2-40B4-BE49-F238E27FC236}">
                <a16:creationId xmlns:a16="http://schemas.microsoft.com/office/drawing/2014/main" id="{8634116B-1172-4CDD-9283-FC3BC168B810}"/>
              </a:ext>
            </a:extLst>
          </p:cNvPr>
          <p:cNvSpPr/>
          <p:nvPr/>
        </p:nvSpPr>
        <p:spPr>
          <a:xfrm>
            <a:off x="1496293" y="9450592"/>
            <a:ext cx="1151271" cy="3238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Left-Right 30">
            <a:extLst>
              <a:ext uri="{FF2B5EF4-FFF2-40B4-BE49-F238E27FC236}">
                <a16:creationId xmlns:a16="http://schemas.microsoft.com/office/drawing/2014/main" id="{B691DD54-FAA3-4B95-BC8A-09312A9793F2}"/>
              </a:ext>
            </a:extLst>
          </p:cNvPr>
          <p:cNvSpPr/>
          <p:nvPr/>
        </p:nvSpPr>
        <p:spPr>
          <a:xfrm>
            <a:off x="1496293" y="10942484"/>
            <a:ext cx="1151271" cy="3238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56695D82-ACC2-4E0E-85F7-C54A193D3F02}"/>
              </a:ext>
            </a:extLst>
          </p:cNvPr>
          <p:cNvSpPr/>
          <p:nvPr/>
        </p:nvSpPr>
        <p:spPr>
          <a:xfrm>
            <a:off x="6306657" y="6249737"/>
            <a:ext cx="1257046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065D596-902C-44EA-A5A6-9C9723A284C4}"/>
              </a:ext>
            </a:extLst>
          </p:cNvPr>
          <p:cNvGrpSpPr/>
          <p:nvPr/>
        </p:nvGrpSpPr>
        <p:grpSpPr>
          <a:xfrm>
            <a:off x="7849706" y="5812152"/>
            <a:ext cx="3151167" cy="1614199"/>
            <a:chOff x="3570368" y="3616"/>
            <a:chExt cx="2993863" cy="1946011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7395C32E-258C-4CBD-8D79-3362B1CC64AB}"/>
                </a:ext>
              </a:extLst>
            </p:cNvPr>
            <p:cNvSpPr/>
            <p:nvPr/>
          </p:nvSpPr>
          <p:spPr>
            <a:xfrm>
              <a:off x="3570368" y="3616"/>
              <a:ext cx="2993863" cy="194601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Rectangle: Rounded Corners 4">
              <a:extLst>
                <a:ext uri="{FF2B5EF4-FFF2-40B4-BE49-F238E27FC236}">
                  <a16:creationId xmlns:a16="http://schemas.microsoft.com/office/drawing/2014/main" id="{F213C9F3-23CF-400F-8FE7-A80BC280385D}"/>
                </a:ext>
              </a:extLst>
            </p:cNvPr>
            <p:cNvSpPr txBox="1"/>
            <p:nvPr/>
          </p:nvSpPr>
          <p:spPr>
            <a:xfrm>
              <a:off x="3665364" y="98612"/>
              <a:ext cx="2803871" cy="17560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b="1" kern="1200" dirty="0"/>
                <a:t>Initialization</a:t>
              </a:r>
              <a:r>
                <a:rPr lang="en-US" sz="3200" kern="1200" dirty="0"/>
                <a:t> </a:t>
              </a:r>
              <a:r>
                <a:rPr lang="en-US" sz="2500" kern="1200" dirty="0"/>
                <a:t>Instrument configuration</a:t>
              </a: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3A8A4289-B7CB-4C51-AAD7-5747ADE16474}"/>
              </a:ext>
            </a:extLst>
          </p:cNvPr>
          <p:cNvSpPr/>
          <p:nvPr/>
        </p:nvSpPr>
        <p:spPr>
          <a:xfrm>
            <a:off x="0" y="2362200"/>
            <a:ext cx="5798732" cy="9925050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33FDBD4-3370-4C84-B631-92D7B4093CC0}"/>
              </a:ext>
            </a:extLst>
          </p:cNvPr>
          <p:cNvSpPr/>
          <p:nvPr/>
        </p:nvSpPr>
        <p:spPr>
          <a:xfrm>
            <a:off x="2723511" y="5740326"/>
            <a:ext cx="3151167" cy="151427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01F73E6-2674-44E2-8C92-4F78A56B8D83}"/>
              </a:ext>
            </a:extLst>
          </p:cNvPr>
          <p:cNvGrpSpPr/>
          <p:nvPr/>
        </p:nvGrpSpPr>
        <p:grpSpPr>
          <a:xfrm>
            <a:off x="11286876" y="5812152"/>
            <a:ext cx="3151167" cy="1614199"/>
            <a:chOff x="3570368" y="3616"/>
            <a:chExt cx="2993863" cy="1946011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6DFA93CF-70C6-4797-B494-B4420E05B11C}"/>
                </a:ext>
              </a:extLst>
            </p:cNvPr>
            <p:cNvSpPr/>
            <p:nvPr/>
          </p:nvSpPr>
          <p:spPr>
            <a:xfrm>
              <a:off x="3570368" y="3616"/>
              <a:ext cx="2993863" cy="194601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Rectangle: Rounded Corners 4">
              <a:extLst>
                <a:ext uri="{FF2B5EF4-FFF2-40B4-BE49-F238E27FC236}">
                  <a16:creationId xmlns:a16="http://schemas.microsoft.com/office/drawing/2014/main" id="{1473B01E-6260-427E-B4D4-0118B51D713B}"/>
                </a:ext>
              </a:extLst>
            </p:cNvPr>
            <p:cNvSpPr txBox="1"/>
            <p:nvPr/>
          </p:nvSpPr>
          <p:spPr>
            <a:xfrm>
              <a:off x="3665364" y="98612"/>
              <a:ext cx="2803871" cy="17560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b="1" kern="1200" dirty="0"/>
                <a:t>Set Current</a:t>
              </a:r>
              <a:r>
                <a:rPr lang="en-US" sz="3200" kern="1200" dirty="0"/>
                <a:t> </a:t>
              </a:r>
              <a:r>
                <a:rPr lang="en-US" sz="2500" kern="1200" dirty="0"/>
                <a:t>Change current based on msg payload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DD2E063-686E-4837-9CD0-616F458716F3}"/>
              </a:ext>
            </a:extLst>
          </p:cNvPr>
          <p:cNvGrpSpPr/>
          <p:nvPr/>
        </p:nvGrpSpPr>
        <p:grpSpPr>
          <a:xfrm>
            <a:off x="14724046" y="5812152"/>
            <a:ext cx="3544904" cy="1614199"/>
            <a:chOff x="3570368" y="3616"/>
            <a:chExt cx="2993863" cy="1946011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E2DEC66A-ED41-4E43-B73C-AE599A8C747B}"/>
                </a:ext>
              </a:extLst>
            </p:cNvPr>
            <p:cNvSpPr/>
            <p:nvPr/>
          </p:nvSpPr>
          <p:spPr>
            <a:xfrm>
              <a:off x="3570368" y="3616"/>
              <a:ext cx="2993863" cy="194601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Rectangle: Rounded Corners 4">
              <a:extLst>
                <a:ext uri="{FF2B5EF4-FFF2-40B4-BE49-F238E27FC236}">
                  <a16:creationId xmlns:a16="http://schemas.microsoft.com/office/drawing/2014/main" id="{16A8DB6B-889D-4119-80BB-29AE5F1C748A}"/>
                </a:ext>
              </a:extLst>
            </p:cNvPr>
            <p:cNvSpPr txBox="1"/>
            <p:nvPr/>
          </p:nvSpPr>
          <p:spPr>
            <a:xfrm>
              <a:off x="3665364" y="98612"/>
              <a:ext cx="2803871" cy="17560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b="1" kern="1200" dirty="0"/>
                <a:t>Measure current </a:t>
              </a:r>
              <a:r>
                <a:rPr lang="en-US" sz="2500" kern="1200" dirty="0" err="1"/>
                <a:t>Current</a:t>
              </a:r>
              <a:r>
                <a:rPr lang="en-US" sz="2500" kern="1200" dirty="0"/>
                <a:t> measurement (loop)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E8159AC-2532-459A-ABE5-07C9CA629AD8}"/>
              </a:ext>
            </a:extLst>
          </p:cNvPr>
          <p:cNvGrpSpPr/>
          <p:nvPr/>
        </p:nvGrpSpPr>
        <p:grpSpPr>
          <a:xfrm>
            <a:off x="18509672" y="5812152"/>
            <a:ext cx="3544904" cy="1614199"/>
            <a:chOff x="3570368" y="3616"/>
            <a:chExt cx="2993863" cy="1946011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4311AB0D-C30F-405D-B26F-B55ECB4A43C2}"/>
                </a:ext>
              </a:extLst>
            </p:cNvPr>
            <p:cNvSpPr/>
            <p:nvPr/>
          </p:nvSpPr>
          <p:spPr>
            <a:xfrm>
              <a:off x="3570368" y="3616"/>
              <a:ext cx="2993863" cy="194601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4" name="Rectangle: Rounded Corners 4">
              <a:extLst>
                <a:ext uri="{FF2B5EF4-FFF2-40B4-BE49-F238E27FC236}">
                  <a16:creationId xmlns:a16="http://schemas.microsoft.com/office/drawing/2014/main" id="{C5767FB2-BEA3-45D9-8649-CADA7926C65D}"/>
                </a:ext>
              </a:extLst>
            </p:cNvPr>
            <p:cNvSpPr txBox="1"/>
            <p:nvPr/>
          </p:nvSpPr>
          <p:spPr>
            <a:xfrm>
              <a:off x="3665364" y="98612"/>
              <a:ext cx="2803871" cy="17560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b="1" kern="1200" dirty="0"/>
                <a:t>Exit </a:t>
              </a:r>
              <a:br>
                <a:rPr lang="en-US" sz="3200" b="1" kern="1200" dirty="0"/>
              </a:br>
              <a:r>
                <a:rPr lang="en-US" sz="2500" kern="1200" dirty="0"/>
                <a:t>shut down current and close instrument connection</a:t>
              </a:r>
            </a:p>
          </p:txBody>
        </p:sp>
      </p:grp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DAB0974-A19B-4635-AB95-0501D17E8837}"/>
              </a:ext>
            </a:extLst>
          </p:cNvPr>
          <p:cNvCxnSpPr/>
          <p:nvPr/>
        </p:nvCxnSpPr>
        <p:spPr>
          <a:xfrm>
            <a:off x="7544653" y="5641150"/>
            <a:ext cx="149150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377B6840-4613-4D3F-9A19-C590162BEADB}"/>
              </a:ext>
            </a:extLst>
          </p:cNvPr>
          <p:cNvSpPr txBox="1"/>
          <p:nvPr/>
        </p:nvSpPr>
        <p:spPr>
          <a:xfrm>
            <a:off x="11169086" y="5050679"/>
            <a:ext cx="10654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States that handle the current source</a:t>
            </a:r>
          </a:p>
        </p:txBody>
      </p:sp>
      <p:sp>
        <p:nvSpPr>
          <p:cNvPr id="58" name="Arrow: Right 57">
            <a:extLst>
              <a:ext uri="{FF2B5EF4-FFF2-40B4-BE49-F238E27FC236}">
                <a16:creationId xmlns:a16="http://schemas.microsoft.com/office/drawing/2014/main" id="{CDD8C3C4-5374-47D8-9ABA-ED6B744ACEF5}"/>
              </a:ext>
            </a:extLst>
          </p:cNvPr>
          <p:cNvSpPr/>
          <p:nvPr/>
        </p:nvSpPr>
        <p:spPr>
          <a:xfrm>
            <a:off x="6176555" y="3150381"/>
            <a:ext cx="1257046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85939CA-A2A0-4D97-8B05-81414BCDBE1A}"/>
              </a:ext>
            </a:extLst>
          </p:cNvPr>
          <p:cNvGrpSpPr/>
          <p:nvPr/>
        </p:nvGrpSpPr>
        <p:grpSpPr>
          <a:xfrm>
            <a:off x="7544653" y="2610029"/>
            <a:ext cx="14509923" cy="1614199"/>
            <a:chOff x="3570368" y="3616"/>
            <a:chExt cx="2993863" cy="1946011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7956348F-AFCE-4CD1-8D53-DD28ECFDC243}"/>
                </a:ext>
              </a:extLst>
            </p:cNvPr>
            <p:cNvSpPr/>
            <p:nvPr/>
          </p:nvSpPr>
          <p:spPr>
            <a:xfrm>
              <a:off x="3570368" y="3616"/>
              <a:ext cx="2993863" cy="194601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Rectangle: Rounded Corners 4">
              <a:extLst>
                <a:ext uri="{FF2B5EF4-FFF2-40B4-BE49-F238E27FC236}">
                  <a16:creationId xmlns:a16="http://schemas.microsoft.com/office/drawing/2014/main" id="{9C7D62B8-B03E-49ED-B937-F4B4F90F2420}"/>
                </a:ext>
              </a:extLst>
            </p:cNvPr>
            <p:cNvSpPr txBox="1"/>
            <p:nvPr/>
          </p:nvSpPr>
          <p:spPr>
            <a:xfrm>
              <a:off x="3665364" y="98612"/>
              <a:ext cx="2803871" cy="17560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b="1" kern="1200" dirty="0"/>
                <a:t>Captures user input and sends an appropriate message to appropriate queue (as well as a message to logger). </a:t>
              </a:r>
              <a:endParaRPr lang="en-US" sz="2500" kern="1200" dirty="0"/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3EBE508C-DF61-4C90-B3EE-33A1668348B5}"/>
              </a:ext>
            </a:extLst>
          </p:cNvPr>
          <p:cNvSpPr txBox="1"/>
          <p:nvPr/>
        </p:nvSpPr>
        <p:spPr>
          <a:xfrm>
            <a:off x="7563703" y="8751400"/>
            <a:ext cx="148959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Using the same mechanism can send messages between state machines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The actions are executed in the order of the queue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If the state involves a loop – can check if queue is empty before start of each iteration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8AF1247-D093-42EB-AE75-F3C123E67EB8}"/>
              </a:ext>
            </a:extLst>
          </p:cNvPr>
          <p:cNvSpPr/>
          <p:nvPr/>
        </p:nvSpPr>
        <p:spPr>
          <a:xfrm>
            <a:off x="2723511" y="2670079"/>
            <a:ext cx="3151167" cy="151427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505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7917F5-A57D-F04A-9232-5B5607A9B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FE8FF-2B72-42E7-A3C2-B3A6AEB52B46}" type="datetime1">
              <a:rPr lang="en-US" smtClean="0"/>
              <a:t>8/17/21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8EA3CC-62D1-6744-B682-2DA004D3E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A. Baskys. RRR measurement system upgrade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E0FC42-6FC8-1E41-A923-E468E2502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13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3C1FE04-AC7C-6442-ACE6-9FA5DE9CC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measurement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B1BF0C-A627-AF41-9012-DA537A31BB96}"/>
              </a:ext>
            </a:extLst>
          </p:cNvPr>
          <p:cNvSpPr/>
          <p:nvPr/>
        </p:nvSpPr>
        <p:spPr>
          <a:xfrm>
            <a:off x="312000" y="2607980"/>
            <a:ext cx="17181918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Currently the measurements are done using 4 nanovoltmeters, 1 nanovoltmeter per 8 channels. The 4 nanovoltmeters measure in parallel, but for each channel: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000" dirty="0"/>
              <a:t>Scanner card is instructed to close the appropriate channels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000" dirty="0"/>
              <a:t>Multimeter is instructed to make a measurement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000" dirty="0"/>
              <a:t>Measurement value is retrieved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000" dirty="0"/>
              <a:t>Back to 1.</a:t>
            </a:r>
          </a:p>
          <a:p>
            <a:pPr marL="742950" indent="-742950">
              <a:buFont typeface="+mj-lt"/>
              <a:buAutoNum type="arabicPeriod"/>
            </a:pPr>
            <a:endParaRPr lang="en-US" dirty="0"/>
          </a:p>
          <a:p>
            <a:r>
              <a:rPr lang="en-US" dirty="0"/>
              <a:t>Each operation involves communication coordination via PC link (GPIB) and although the measurement takes ~20ms (1 PLC) and channel switching (&lt;10ms), one cycle takes ~1s due to communication delays. This equates to ~4 measurements/s.</a:t>
            </a:r>
          </a:p>
          <a:p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6A576F1-6B92-374C-9BAC-7A5297738EC8}"/>
              </a:ext>
            </a:extLst>
          </p:cNvPr>
          <p:cNvGrpSpPr/>
          <p:nvPr/>
        </p:nvGrpSpPr>
        <p:grpSpPr>
          <a:xfrm>
            <a:off x="17424833" y="5322670"/>
            <a:ext cx="6959167" cy="7115939"/>
            <a:chOff x="16843892" y="3748263"/>
            <a:chExt cx="6959167" cy="7115939"/>
          </a:xfrm>
        </p:grpSpPr>
        <p:pic>
          <p:nvPicPr>
            <p:cNvPr id="8" name="Picture 7" descr="Diagram&#10;&#10;Description automatically generated">
              <a:extLst>
                <a:ext uri="{FF2B5EF4-FFF2-40B4-BE49-F238E27FC236}">
                  <a16:creationId xmlns:a16="http://schemas.microsoft.com/office/drawing/2014/main" id="{98B54E60-BC00-9C42-9E36-2E14362FC5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650" r="7705"/>
            <a:stretch/>
          </p:blipFill>
          <p:spPr>
            <a:xfrm>
              <a:off x="16843892" y="3994484"/>
              <a:ext cx="6959167" cy="686971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FAAA91F-8351-7144-84D6-F6A55284E4DA}"/>
                </a:ext>
              </a:extLst>
            </p:cNvPr>
            <p:cNvSpPr txBox="1"/>
            <p:nvPr/>
          </p:nvSpPr>
          <p:spPr>
            <a:xfrm>
              <a:off x="18801616" y="9074552"/>
              <a:ext cx="26621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/>
                <a:t>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D529E01-978C-4841-B57A-0D2C5BC8D69F}"/>
                </a:ext>
              </a:extLst>
            </p:cNvPr>
            <p:cNvSpPr txBox="1"/>
            <p:nvPr/>
          </p:nvSpPr>
          <p:spPr>
            <a:xfrm>
              <a:off x="21847687" y="8951441"/>
              <a:ext cx="26621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/>
                <a:t>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FF571E-496F-FE4C-9CB5-70B4C17939ED}"/>
                </a:ext>
              </a:extLst>
            </p:cNvPr>
            <p:cNvSpPr txBox="1"/>
            <p:nvPr/>
          </p:nvSpPr>
          <p:spPr>
            <a:xfrm>
              <a:off x="18274239" y="3748263"/>
              <a:ext cx="132097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/>
                <a:t>Keithley 3706A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29C80AD-EF4C-4996-9EBE-627BF96892E8}"/>
              </a:ext>
            </a:extLst>
          </p:cNvPr>
          <p:cNvSpPr txBox="1"/>
          <p:nvPr/>
        </p:nvSpPr>
        <p:spPr>
          <a:xfrm>
            <a:off x="346542" y="8476334"/>
            <a:ext cx="1711283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Using hardware triggers ”Trigger link” we can coordinate the channel closing and measurement between scanner and nanovoltmeter directly: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accumulate the measurements into the internal buffer of the nanovoltmeter.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We can achieve close to 30ms per measurement.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however, depending how often the buffer is retrieved, communication to PC still takes significant fraction of time</a:t>
            </a:r>
          </a:p>
        </p:txBody>
      </p:sp>
    </p:spTree>
    <p:extLst>
      <p:ext uri="{BB962C8B-B14F-4D97-AF65-F5344CB8AC3E}">
        <p14:creationId xmlns:p14="http://schemas.microsoft.com/office/powerpoint/2010/main" val="377294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603F13-A47F-BE41-BF7B-90DABA3E8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FE8FF-2B72-42E7-A3C2-B3A6AEB52B46}" type="datetime1">
              <a:rPr lang="en-US" smtClean="0"/>
              <a:t>8/17/21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618A3A-A564-4C4C-A597-9D30AEBB4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A. Baskys. RRR measurement system upgrade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EA905E-7BEA-E84D-9F34-D50D9CBE1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14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2B36D7B-F185-3347-B3D1-5862CEF8D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Temperature control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633638-9876-441E-AD63-60F855F33F72}"/>
              </a:ext>
            </a:extLst>
          </p:cNvPr>
          <p:cNvSpPr txBox="1"/>
          <p:nvPr/>
        </p:nvSpPr>
        <p:spPr>
          <a:xfrm>
            <a:off x="621250" y="2814780"/>
            <a:ext cx="1513002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Currently no temperature measurement/control: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Not required for current measurements (resistance measured at ambient and at superconductive transition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There is value to record sample temperature during measurement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Standardize temperature ramp rate during measurement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Slower ramp rate would allow more measurements during the transition making it more defined.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1EEB56-90D4-4DF1-A247-EB20AC63FCB9}"/>
              </a:ext>
            </a:extLst>
          </p:cNvPr>
          <p:cNvSpPr txBox="1"/>
          <p:nvPr/>
        </p:nvSpPr>
        <p:spPr>
          <a:xfrm>
            <a:off x="0" y="13975915"/>
            <a:ext cx="1076828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We already have the hardware to do this using: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Lakeshore 331 temperature controller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Lakeshore 218 temperature monitor (8 channels)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Calibrated temperature sensors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A66FD90C-3A48-4550-946E-226E13961737}"/>
              </a:ext>
            </a:extLst>
          </p:cNvPr>
          <p:cNvGrpSpPr/>
          <p:nvPr/>
        </p:nvGrpSpPr>
        <p:grpSpPr>
          <a:xfrm>
            <a:off x="4194097" y="8972083"/>
            <a:ext cx="6760529" cy="3129208"/>
            <a:chOff x="1149263" y="8471147"/>
            <a:chExt cx="6760529" cy="312920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58D5FE7-8A6B-4255-B213-5223160019D6}"/>
                </a:ext>
              </a:extLst>
            </p:cNvPr>
            <p:cNvSpPr/>
            <p:nvPr/>
          </p:nvSpPr>
          <p:spPr>
            <a:xfrm>
              <a:off x="1149263" y="8510126"/>
              <a:ext cx="3090229" cy="309022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3B33387-E105-4209-88E4-BEEBE748EDF0}"/>
                </a:ext>
              </a:extLst>
            </p:cNvPr>
            <p:cNvGrpSpPr/>
            <p:nvPr/>
          </p:nvGrpSpPr>
          <p:grpSpPr>
            <a:xfrm>
              <a:off x="1395581" y="9121790"/>
              <a:ext cx="467106" cy="1866900"/>
              <a:chOff x="14344269" y="7048500"/>
              <a:chExt cx="467106" cy="1866900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BEA43CEB-C970-4AFE-8BF2-67768E7F02FD}"/>
                  </a:ext>
                </a:extLst>
              </p:cNvPr>
              <p:cNvCxnSpPr/>
              <p:nvPr/>
            </p:nvCxnSpPr>
            <p:spPr>
              <a:xfrm flipH="1">
                <a:off x="14344650" y="7048500"/>
                <a:ext cx="466725" cy="4667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43E302D4-E1D4-4789-A74C-0C62A49874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44650" y="7515225"/>
                <a:ext cx="466344" cy="4667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8FB8A88A-F7FB-4F57-82D5-310EBEA4A426}"/>
                  </a:ext>
                </a:extLst>
              </p:cNvPr>
              <p:cNvCxnSpPr/>
              <p:nvPr/>
            </p:nvCxnSpPr>
            <p:spPr>
              <a:xfrm flipH="1">
                <a:off x="14344269" y="7981950"/>
                <a:ext cx="466725" cy="4667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08C74D12-B385-45E6-B0EF-6EBEB09249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44269" y="8448675"/>
                <a:ext cx="466344" cy="4667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3B1D807-8067-4D24-AA87-B74DE660251C}"/>
                </a:ext>
              </a:extLst>
            </p:cNvPr>
            <p:cNvGrpSpPr/>
            <p:nvPr/>
          </p:nvGrpSpPr>
          <p:grpSpPr>
            <a:xfrm>
              <a:off x="1548362" y="9121790"/>
              <a:ext cx="467106" cy="1866900"/>
              <a:chOff x="14344269" y="7048500"/>
              <a:chExt cx="467106" cy="1866900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48614B0E-D196-4D0C-8152-78F7EA32AF7B}"/>
                  </a:ext>
                </a:extLst>
              </p:cNvPr>
              <p:cNvCxnSpPr/>
              <p:nvPr/>
            </p:nvCxnSpPr>
            <p:spPr>
              <a:xfrm flipH="1">
                <a:off x="14344650" y="7048500"/>
                <a:ext cx="466725" cy="4667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99B1705F-CE97-479B-8004-183DAA0A5E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44650" y="7515225"/>
                <a:ext cx="466344" cy="4667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AA8A6739-4BE8-4B44-BE86-9AE7BA24B287}"/>
                  </a:ext>
                </a:extLst>
              </p:cNvPr>
              <p:cNvCxnSpPr/>
              <p:nvPr/>
            </p:nvCxnSpPr>
            <p:spPr>
              <a:xfrm flipH="1">
                <a:off x="14344269" y="7981950"/>
                <a:ext cx="466725" cy="4667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06DC790-EC7A-4C5B-AA58-07BCA789BE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44269" y="8448675"/>
                <a:ext cx="466344" cy="4667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3683DC9-8B32-4970-AF13-471D23BA5877}"/>
                </a:ext>
              </a:extLst>
            </p:cNvPr>
            <p:cNvGrpSpPr/>
            <p:nvPr/>
          </p:nvGrpSpPr>
          <p:grpSpPr>
            <a:xfrm>
              <a:off x="1700000" y="9121790"/>
              <a:ext cx="467106" cy="1866900"/>
              <a:chOff x="14344269" y="7048500"/>
              <a:chExt cx="467106" cy="1866900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A047B555-27E6-4BCD-B1CF-7DA85D5EF002}"/>
                  </a:ext>
                </a:extLst>
              </p:cNvPr>
              <p:cNvCxnSpPr/>
              <p:nvPr/>
            </p:nvCxnSpPr>
            <p:spPr>
              <a:xfrm flipH="1">
                <a:off x="14344650" y="7048500"/>
                <a:ext cx="466725" cy="4667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F0FB8631-492E-47BE-AD6D-3C0C72094D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44650" y="7515225"/>
                <a:ext cx="466344" cy="4667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E2A0D5DD-5BC4-4B2B-B00F-CE13AB2A74DF}"/>
                  </a:ext>
                </a:extLst>
              </p:cNvPr>
              <p:cNvCxnSpPr/>
              <p:nvPr/>
            </p:nvCxnSpPr>
            <p:spPr>
              <a:xfrm flipH="1">
                <a:off x="14344269" y="7981950"/>
                <a:ext cx="466725" cy="4667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537C9B11-D123-4F2B-A77C-3DBDC5BBC0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44269" y="8448675"/>
                <a:ext cx="466344" cy="4667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CB72B6D-93D2-4B1D-8EA0-5CA7ED7381FD}"/>
                </a:ext>
              </a:extLst>
            </p:cNvPr>
            <p:cNvGrpSpPr/>
            <p:nvPr/>
          </p:nvGrpSpPr>
          <p:grpSpPr>
            <a:xfrm>
              <a:off x="1852781" y="9121790"/>
              <a:ext cx="467106" cy="1866900"/>
              <a:chOff x="14344269" y="7048500"/>
              <a:chExt cx="467106" cy="1866900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3F28955E-6876-44E3-AED8-EAEDAB72CE5D}"/>
                  </a:ext>
                </a:extLst>
              </p:cNvPr>
              <p:cNvCxnSpPr/>
              <p:nvPr/>
            </p:nvCxnSpPr>
            <p:spPr>
              <a:xfrm flipH="1">
                <a:off x="14344650" y="7048500"/>
                <a:ext cx="466725" cy="4667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92F4580A-22B9-4CB4-AA97-699CF1BC71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44650" y="7515225"/>
                <a:ext cx="466344" cy="4667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39294299-68C6-4561-9EF0-5259C90C7801}"/>
                  </a:ext>
                </a:extLst>
              </p:cNvPr>
              <p:cNvCxnSpPr/>
              <p:nvPr/>
            </p:nvCxnSpPr>
            <p:spPr>
              <a:xfrm flipH="1">
                <a:off x="14344269" y="7981950"/>
                <a:ext cx="466725" cy="4667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FD92A635-2DC5-4899-8CB7-EEC6887503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44269" y="8448675"/>
                <a:ext cx="466344" cy="4667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A2D2771-2843-4E4F-B2B2-EDB7A162B5EE}"/>
                </a:ext>
              </a:extLst>
            </p:cNvPr>
            <p:cNvSpPr/>
            <p:nvPr/>
          </p:nvSpPr>
          <p:spPr>
            <a:xfrm>
              <a:off x="4239493" y="9438897"/>
              <a:ext cx="2095500" cy="1080096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4E714D3-B020-43A7-A48E-05CA5750B608}"/>
                </a:ext>
              </a:extLst>
            </p:cNvPr>
            <p:cNvSpPr/>
            <p:nvPr/>
          </p:nvSpPr>
          <p:spPr>
            <a:xfrm>
              <a:off x="6334993" y="9130528"/>
              <a:ext cx="1574799" cy="169757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Cold head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EA90F3B-C44F-4C92-933F-188504F10584}"/>
                </a:ext>
              </a:extLst>
            </p:cNvPr>
            <p:cNvSpPr/>
            <p:nvPr/>
          </p:nvSpPr>
          <p:spPr>
            <a:xfrm>
              <a:off x="5467906" y="9631157"/>
              <a:ext cx="526472" cy="6604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7857FC7-8FBF-4B14-BE24-F1F7406BA41E}"/>
                </a:ext>
              </a:extLst>
            </p:cNvPr>
            <p:cNvGrpSpPr/>
            <p:nvPr/>
          </p:nvGrpSpPr>
          <p:grpSpPr>
            <a:xfrm>
              <a:off x="2014706" y="9121790"/>
              <a:ext cx="467106" cy="1866900"/>
              <a:chOff x="14344269" y="7048500"/>
              <a:chExt cx="467106" cy="1866900"/>
            </a:xfrm>
          </p:grpSpPr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DF7ED06B-3572-4D15-A6A1-8D9686A8A4D1}"/>
                  </a:ext>
                </a:extLst>
              </p:cNvPr>
              <p:cNvCxnSpPr/>
              <p:nvPr/>
            </p:nvCxnSpPr>
            <p:spPr>
              <a:xfrm flipH="1">
                <a:off x="14344650" y="7048500"/>
                <a:ext cx="466725" cy="4667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DDBC3CDD-2153-474B-9C8C-259E3EC380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44650" y="7515225"/>
                <a:ext cx="466344" cy="4667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D411FE7C-D86C-48C6-8979-C6AE9CEA2F04}"/>
                  </a:ext>
                </a:extLst>
              </p:cNvPr>
              <p:cNvCxnSpPr/>
              <p:nvPr/>
            </p:nvCxnSpPr>
            <p:spPr>
              <a:xfrm flipH="1">
                <a:off x="14344269" y="7981950"/>
                <a:ext cx="466725" cy="4667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1DFAB7DB-22B9-4F3A-834C-5DAA95CAE5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44269" y="8448675"/>
                <a:ext cx="466344" cy="4667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0671F91A-EF01-47C8-8EF1-EFB8800E8D0B}"/>
                </a:ext>
              </a:extLst>
            </p:cNvPr>
            <p:cNvGrpSpPr/>
            <p:nvPr/>
          </p:nvGrpSpPr>
          <p:grpSpPr>
            <a:xfrm>
              <a:off x="2167487" y="9121790"/>
              <a:ext cx="467106" cy="1866900"/>
              <a:chOff x="14344269" y="7048500"/>
              <a:chExt cx="467106" cy="1866900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247FE656-B726-47FA-A968-804A1D97F767}"/>
                  </a:ext>
                </a:extLst>
              </p:cNvPr>
              <p:cNvCxnSpPr/>
              <p:nvPr/>
            </p:nvCxnSpPr>
            <p:spPr>
              <a:xfrm flipH="1">
                <a:off x="14344650" y="7048500"/>
                <a:ext cx="466725" cy="4667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92DB09E6-0D26-4C05-9CD3-E149B4A865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44650" y="7515225"/>
                <a:ext cx="466344" cy="4667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E8BB6919-AE99-4061-9618-0E3DDA2B3F70}"/>
                  </a:ext>
                </a:extLst>
              </p:cNvPr>
              <p:cNvCxnSpPr/>
              <p:nvPr/>
            </p:nvCxnSpPr>
            <p:spPr>
              <a:xfrm flipH="1">
                <a:off x="14344269" y="7981950"/>
                <a:ext cx="466725" cy="4667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D100F1B5-9DD9-4135-B2A5-2C818BF587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44269" y="8448675"/>
                <a:ext cx="466344" cy="4667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C87CC16-C0B8-4EB5-8B34-EF0F130ED1C3}"/>
                </a:ext>
              </a:extLst>
            </p:cNvPr>
            <p:cNvGrpSpPr/>
            <p:nvPr/>
          </p:nvGrpSpPr>
          <p:grpSpPr>
            <a:xfrm>
              <a:off x="2319125" y="9121790"/>
              <a:ext cx="467106" cy="1866900"/>
              <a:chOff x="14344269" y="7048500"/>
              <a:chExt cx="467106" cy="1866900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223B1F01-55C9-4DB9-B85F-085C9E765D5A}"/>
                  </a:ext>
                </a:extLst>
              </p:cNvPr>
              <p:cNvCxnSpPr/>
              <p:nvPr/>
            </p:nvCxnSpPr>
            <p:spPr>
              <a:xfrm flipH="1">
                <a:off x="14344650" y="7048500"/>
                <a:ext cx="466725" cy="4667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A43C6F8C-FD29-4999-8EE8-BCBE359AEC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44650" y="7515225"/>
                <a:ext cx="466344" cy="4667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D5758A77-ACE0-440F-BBCC-3A40E238682D}"/>
                  </a:ext>
                </a:extLst>
              </p:cNvPr>
              <p:cNvCxnSpPr/>
              <p:nvPr/>
            </p:nvCxnSpPr>
            <p:spPr>
              <a:xfrm flipH="1">
                <a:off x="14344269" y="7981950"/>
                <a:ext cx="466725" cy="4667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D363364A-F248-421A-AD83-BFF1FBB084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44269" y="8448675"/>
                <a:ext cx="466344" cy="4667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914BF7B1-115B-4045-9669-5F19E0169F6A}"/>
                </a:ext>
              </a:extLst>
            </p:cNvPr>
            <p:cNvGrpSpPr/>
            <p:nvPr/>
          </p:nvGrpSpPr>
          <p:grpSpPr>
            <a:xfrm>
              <a:off x="2471906" y="9121790"/>
              <a:ext cx="467106" cy="1866900"/>
              <a:chOff x="14344269" y="7048500"/>
              <a:chExt cx="467106" cy="1866900"/>
            </a:xfrm>
          </p:grpSpPr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FC2F4809-581B-4E29-9DE0-3EBD21899FB0}"/>
                  </a:ext>
                </a:extLst>
              </p:cNvPr>
              <p:cNvCxnSpPr/>
              <p:nvPr/>
            </p:nvCxnSpPr>
            <p:spPr>
              <a:xfrm flipH="1">
                <a:off x="14344650" y="7048500"/>
                <a:ext cx="466725" cy="4667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DF8B4E18-DBCD-4711-AD56-D0028A40AD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44650" y="7515225"/>
                <a:ext cx="466344" cy="4667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5A9B89B8-856A-462E-92B9-22A6460461C2}"/>
                  </a:ext>
                </a:extLst>
              </p:cNvPr>
              <p:cNvCxnSpPr/>
              <p:nvPr/>
            </p:nvCxnSpPr>
            <p:spPr>
              <a:xfrm flipH="1">
                <a:off x="14344269" y="7981950"/>
                <a:ext cx="466725" cy="4667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22683093-A407-43F6-A709-B32F677E46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44269" y="8448675"/>
                <a:ext cx="466344" cy="4667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670919F1-915A-4D5D-B86C-4F9C44AD0176}"/>
                </a:ext>
              </a:extLst>
            </p:cNvPr>
            <p:cNvGrpSpPr/>
            <p:nvPr/>
          </p:nvGrpSpPr>
          <p:grpSpPr>
            <a:xfrm>
              <a:off x="2643609" y="9121790"/>
              <a:ext cx="467106" cy="1866900"/>
              <a:chOff x="14344269" y="7048500"/>
              <a:chExt cx="467106" cy="1866900"/>
            </a:xfrm>
          </p:grpSpPr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42BC030A-1791-49B6-A904-5D51B902B560}"/>
                  </a:ext>
                </a:extLst>
              </p:cNvPr>
              <p:cNvCxnSpPr/>
              <p:nvPr/>
            </p:nvCxnSpPr>
            <p:spPr>
              <a:xfrm flipH="1">
                <a:off x="14344650" y="7048500"/>
                <a:ext cx="466725" cy="4667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3B561B13-6117-46AA-B912-437C8E2EF4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44650" y="7515225"/>
                <a:ext cx="466344" cy="4667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534A8572-C2DE-459B-96D8-38E44C3E249B}"/>
                  </a:ext>
                </a:extLst>
              </p:cNvPr>
              <p:cNvCxnSpPr/>
              <p:nvPr/>
            </p:nvCxnSpPr>
            <p:spPr>
              <a:xfrm flipH="1">
                <a:off x="14344269" y="7981950"/>
                <a:ext cx="466725" cy="4667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C8508F52-3BA7-4C77-86A4-6488C6E97B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44269" y="8448675"/>
                <a:ext cx="466344" cy="4667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AB59FAB0-4076-49A4-A7DA-AA2361DC4293}"/>
                </a:ext>
              </a:extLst>
            </p:cNvPr>
            <p:cNvGrpSpPr/>
            <p:nvPr/>
          </p:nvGrpSpPr>
          <p:grpSpPr>
            <a:xfrm>
              <a:off x="2796390" y="9121790"/>
              <a:ext cx="467106" cy="1866900"/>
              <a:chOff x="14344269" y="7048500"/>
              <a:chExt cx="467106" cy="1866900"/>
            </a:xfrm>
          </p:grpSpPr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6A9E5E23-A809-4676-95D0-346CF79D746B}"/>
                  </a:ext>
                </a:extLst>
              </p:cNvPr>
              <p:cNvCxnSpPr/>
              <p:nvPr/>
            </p:nvCxnSpPr>
            <p:spPr>
              <a:xfrm flipH="1">
                <a:off x="14344650" y="7048500"/>
                <a:ext cx="466725" cy="4667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54F54BFC-50B6-4B87-B7EA-30D62ED886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44650" y="7515225"/>
                <a:ext cx="466344" cy="4667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17026222-2A7F-4968-9768-5FDD775E47B6}"/>
                  </a:ext>
                </a:extLst>
              </p:cNvPr>
              <p:cNvCxnSpPr/>
              <p:nvPr/>
            </p:nvCxnSpPr>
            <p:spPr>
              <a:xfrm flipH="1">
                <a:off x="14344269" y="7981950"/>
                <a:ext cx="466725" cy="4667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D626223E-802E-4584-BCA0-667C7E0671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44269" y="8448675"/>
                <a:ext cx="466344" cy="4667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2C24CA70-B23E-4ED8-8A5C-102CA936D6DB}"/>
                </a:ext>
              </a:extLst>
            </p:cNvPr>
            <p:cNvGrpSpPr/>
            <p:nvPr/>
          </p:nvGrpSpPr>
          <p:grpSpPr>
            <a:xfrm>
              <a:off x="2948028" y="9121790"/>
              <a:ext cx="467106" cy="1866900"/>
              <a:chOff x="14344269" y="7048500"/>
              <a:chExt cx="467106" cy="1866900"/>
            </a:xfrm>
          </p:grpSpPr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96B222FA-1B86-48BD-8434-7C88F964D520}"/>
                  </a:ext>
                </a:extLst>
              </p:cNvPr>
              <p:cNvCxnSpPr/>
              <p:nvPr/>
            </p:nvCxnSpPr>
            <p:spPr>
              <a:xfrm flipH="1">
                <a:off x="14344650" y="7048500"/>
                <a:ext cx="466725" cy="4667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5AF3411E-A840-4B97-A7B9-3842167834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44650" y="7515225"/>
                <a:ext cx="466344" cy="4667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599D391A-75F4-4C7C-9DD7-687E2E1C58FF}"/>
                  </a:ext>
                </a:extLst>
              </p:cNvPr>
              <p:cNvCxnSpPr/>
              <p:nvPr/>
            </p:nvCxnSpPr>
            <p:spPr>
              <a:xfrm flipH="1">
                <a:off x="14344269" y="7981950"/>
                <a:ext cx="466725" cy="4667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B9D63D02-F3C8-4F4A-968F-64A358D2D8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44269" y="8448675"/>
                <a:ext cx="466344" cy="4667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D69F457A-367A-4D3E-A8F9-C099AC923374}"/>
                </a:ext>
              </a:extLst>
            </p:cNvPr>
            <p:cNvGrpSpPr/>
            <p:nvPr/>
          </p:nvGrpSpPr>
          <p:grpSpPr>
            <a:xfrm>
              <a:off x="3100809" y="9121790"/>
              <a:ext cx="467106" cy="1866900"/>
              <a:chOff x="14344269" y="7048500"/>
              <a:chExt cx="467106" cy="1866900"/>
            </a:xfrm>
          </p:grpSpPr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FFA23802-0F33-4846-B7C3-D183C18D5965}"/>
                  </a:ext>
                </a:extLst>
              </p:cNvPr>
              <p:cNvCxnSpPr/>
              <p:nvPr/>
            </p:nvCxnSpPr>
            <p:spPr>
              <a:xfrm flipH="1">
                <a:off x="14344650" y="7048500"/>
                <a:ext cx="466725" cy="4667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D0CA490D-E99D-43BD-B583-86CFF2E959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44650" y="7515225"/>
                <a:ext cx="466344" cy="4667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FADD2C96-97E8-4138-80EB-1C0003BA53AF}"/>
                  </a:ext>
                </a:extLst>
              </p:cNvPr>
              <p:cNvCxnSpPr/>
              <p:nvPr/>
            </p:nvCxnSpPr>
            <p:spPr>
              <a:xfrm flipH="1">
                <a:off x="14344269" y="7981950"/>
                <a:ext cx="466725" cy="4667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9AB24883-05D1-4F66-B1DA-4D65580BFB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44269" y="8448675"/>
                <a:ext cx="466344" cy="4667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867C3F26-EF62-4B1C-A5D6-FC4C5EDDA407}"/>
                </a:ext>
              </a:extLst>
            </p:cNvPr>
            <p:cNvSpPr txBox="1"/>
            <p:nvPr/>
          </p:nvSpPr>
          <p:spPr>
            <a:xfrm>
              <a:off x="5056042" y="8471147"/>
              <a:ext cx="20844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Heater</a:t>
              </a:r>
            </a:p>
          </p:txBody>
        </p: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6B5C4B95-582F-4A38-B796-23616B0F6032}"/>
                </a:ext>
              </a:extLst>
            </p:cNvPr>
            <p:cNvCxnSpPr>
              <a:cxnSpLocks/>
              <a:endCxn id="38" idx="0"/>
            </p:cNvCxnSpPr>
            <p:nvPr/>
          </p:nvCxnSpPr>
          <p:spPr>
            <a:xfrm>
              <a:off x="5712671" y="9082399"/>
              <a:ext cx="18471" cy="5487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64A08898-F273-4C0F-9F82-C117293EB8CB}"/>
              </a:ext>
            </a:extLst>
          </p:cNvPr>
          <p:cNvSpPr txBox="1"/>
          <p:nvPr/>
        </p:nvSpPr>
        <p:spPr>
          <a:xfrm>
            <a:off x="3854886" y="7337738"/>
            <a:ext cx="83100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Placing the samples at a thermal dead-end to avoid setting up a temperature gradient</a:t>
            </a:r>
          </a:p>
        </p:txBody>
      </p:sp>
      <p:pic>
        <p:nvPicPr>
          <p:cNvPr id="88" name="Picture 87" descr="Diagram&#10;&#10;Description automatically generated">
            <a:extLst>
              <a:ext uri="{FF2B5EF4-FFF2-40B4-BE49-F238E27FC236}">
                <a16:creationId xmlns:a16="http://schemas.microsoft.com/office/drawing/2014/main" id="{BA54454D-515F-441A-AD02-61EC45FCE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2996" y="8453285"/>
            <a:ext cx="6439209" cy="3516275"/>
          </a:xfrm>
          <a:prstGeom prst="rect">
            <a:avLst/>
          </a:prstGeom>
        </p:spPr>
      </p:pic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520C4C70-882D-4E14-9275-64E115857973}"/>
              </a:ext>
            </a:extLst>
          </p:cNvPr>
          <p:cNvCxnSpPr>
            <a:cxnSpLocks/>
          </p:cNvCxnSpPr>
          <p:nvPr/>
        </p:nvCxnSpPr>
        <p:spPr>
          <a:xfrm flipH="1">
            <a:off x="16035140" y="8020742"/>
            <a:ext cx="628852" cy="1562593"/>
          </a:xfrm>
          <a:prstGeom prst="straightConnector1">
            <a:avLst/>
          </a:prstGeom>
          <a:ln w="635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959BE6B6-AC68-4529-923D-F798A2EC5AEA}"/>
              </a:ext>
            </a:extLst>
          </p:cNvPr>
          <p:cNvCxnSpPr>
            <a:cxnSpLocks/>
          </p:cNvCxnSpPr>
          <p:nvPr/>
        </p:nvCxnSpPr>
        <p:spPr>
          <a:xfrm>
            <a:off x="17002019" y="8036495"/>
            <a:ext cx="810851" cy="1594969"/>
          </a:xfrm>
          <a:prstGeom prst="straightConnector1">
            <a:avLst/>
          </a:prstGeom>
          <a:ln w="635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2F62DA53-F656-4BDE-96E8-9AB9C9DF3C78}"/>
              </a:ext>
            </a:extLst>
          </p:cNvPr>
          <p:cNvSpPr txBox="1"/>
          <p:nvPr/>
        </p:nvSpPr>
        <p:spPr>
          <a:xfrm>
            <a:off x="16010714" y="7436406"/>
            <a:ext cx="20844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Heaters</a:t>
            </a:r>
          </a:p>
        </p:txBody>
      </p:sp>
    </p:spTree>
    <p:extLst>
      <p:ext uri="{BB962C8B-B14F-4D97-AF65-F5344CB8AC3E}">
        <p14:creationId xmlns:p14="http://schemas.microsoft.com/office/powerpoint/2010/main" val="3309175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BACA4C-B9E7-43C7-9683-A459D28D0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FE8FF-2B72-42E7-A3C2-B3A6AEB52B46}" type="datetime1">
              <a:rPr lang="en-US" smtClean="0"/>
              <a:t>8/17/21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9B48D8-201D-475D-A6A4-5A1828947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A. Baskys. RRR measurement system upgrade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67F21E-C4EC-4C97-8F9D-7F852B3F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15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E98B89A-37B1-41A9-8408-4F748B523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LabView UI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8D0A9461-276E-4991-B02D-48AAE2188787}"/>
              </a:ext>
            </a:extLst>
          </p:cNvPr>
          <p:cNvSpPr/>
          <p:nvPr/>
        </p:nvSpPr>
        <p:spPr>
          <a:xfrm>
            <a:off x="6162675" y="3124200"/>
            <a:ext cx="361950" cy="217689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EAED88-B70D-40D5-B824-9E41185299A3}"/>
              </a:ext>
            </a:extLst>
          </p:cNvPr>
          <p:cNvSpPr txBox="1"/>
          <p:nvPr/>
        </p:nvSpPr>
        <p:spPr>
          <a:xfrm>
            <a:off x="2857500" y="3612482"/>
            <a:ext cx="33051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Temperature control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B79E596E-CE46-4553-8BD7-7B08CC5BC00C}"/>
              </a:ext>
            </a:extLst>
          </p:cNvPr>
          <p:cNvSpPr/>
          <p:nvPr/>
        </p:nvSpPr>
        <p:spPr>
          <a:xfrm>
            <a:off x="6162675" y="5536711"/>
            <a:ext cx="361950" cy="276546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030B9C-CCA8-4C4C-AD1E-2E5B25D673EF}"/>
              </a:ext>
            </a:extLst>
          </p:cNvPr>
          <p:cNvSpPr txBox="1"/>
          <p:nvPr/>
        </p:nvSpPr>
        <p:spPr>
          <a:xfrm>
            <a:off x="2857500" y="6546182"/>
            <a:ext cx="33051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Compressor control</a:t>
            </a: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AB878937-644D-46D9-BF9A-BE3DED4077C5}"/>
              </a:ext>
            </a:extLst>
          </p:cNvPr>
          <p:cNvSpPr/>
          <p:nvPr/>
        </p:nvSpPr>
        <p:spPr>
          <a:xfrm>
            <a:off x="6162675" y="8451152"/>
            <a:ext cx="361950" cy="158439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D88121-0C74-4316-8D58-0DC4F74727AF}"/>
              </a:ext>
            </a:extLst>
          </p:cNvPr>
          <p:cNvSpPr txBox="1"/>
          <p:nvPr/>
        </p:nvSpPr>
        <p:spPr>
          <a:xfrm>
            <a:off x="2857499" y="8711477"/>
            <a:ext cx="33051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Current </a:t>
            </a:r>
          </a:p>
          <a:p>
            <a:pPr algn="ctr"/>
            <a:r>
              <a:rPr lang="en-US" dirty="0"/>
              <a:t>source</a:t>
            </a:r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B77A7227-F2AA-46CE-8044-B215EA930D1C}"/>
              </a:ext>
            </a:extLst>
          </p:cNvPr>
          <p:cNvSpPr/>
          <p:nvPr/>
        </p:nvSpPr>
        <p:spPr>
          <a:xfrm>
            <a:off x="6162675" y="10234657"/>
            <a:ext cx="361950" cy="228549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C975B5-72C9-4448-9C56-257CE1EAB29D}"/>
              </a:ext>
            </a:extLst>
          </p:cNvPr>
          <p:cNvSpPr txBox="1"/>
          <p:nvPr/>
        </p:nvSpPr>
        <p:spPr>
          <a:xfrm>
            <a:off x="2857499" y="10494983"/>
            <a:ext cx="33051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Channel scan system and NVM</a:t>
            </a:r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A2AA7372-AD85-4EA6-99AA-1CF15F9BF07C}"/>
              </a:ext>
            </a:extLst>
          </p:cNvPr>
          <p:cNvSpPr/>
          <p:nvPr/>
        </p:nvSpPr>
        <p:spPr>
          <a:xfrm flipH="1">
            <a:off x="19186274" y="3612482"/>
            <a:ext cx="318000" cy="358418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E295F0-E17C-4EF8-8B35-3A21879438EE}"/>
              </a:ext>
            </a:extLst>
          </p:cNvPr>
          <p:cNvSpPr txBox="1"/>
          <p:nvPr/>
        </p:nvSpPr>
        <p:spPr>
          <a:xfrm>
            <a:off x="19553758" y="4659548"/>
            <a:ext cx="33051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Temperature and vacuum state</a:t>
            </a:r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id="{194EEBEF-0451-4B02-917F-4D7D0C806010}"/>
              </a:ext>
            </a:extLst>
          </p:cNvPr>
          <p:cNvSpPr/>
          <p:nvPr/>
        </p:nvSpPr>
        <p:spPr>
          <a:xfrm flipH="1">
            <a:off x="19214034" y="7433265"/>
            <a:ext cx="318000" cy="455871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0725DB8-8532-4A18-90CE-3A0F72435E1B}"/>
              </a:ext>
            </a:extLst>
          </p:cNvPr>
          <p:cNvSpPr txBox="1"/>
          <p:nvPr/>
        </p:nvSpPr>
        <p:spPr>
          <a:xfrm>
            <a:off x="19656674" y="9243347"/>
            <a:ext cx="33051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Sample data graph</a:t>
            </a:r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7DCE4172-5EDB-B444-B3F8-8A11679649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359" y="2274638"/>
            <a:ext cx="12489613" cy="981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1842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6C1469-7435-3544-B3F0-280AD5B32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FE8FF-2B72-42E7-A3C2-B3A6AEB52B46}" type="datetime1">
              <a:rPr lang="en-US" smtClean="0"/>
              <a:t>8/17/21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57E212-F785-3948-9311-12E84D8DF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A. Baskys. RRR measurement system upgrade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2F9BC-839A-DA41-9A10-25F024093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16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FE792C7-5F45-E942-8E60-FA3C096D3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Implementing a different measurement scheme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C470D7-68E7-4064-8165-20F951C58DE1}"/>
              </a:ext>
            </a:extLst>
          </p:cNvPr>
          <p:cNvSpPr txBox="1"/>
          <p:nvPr/>
        </p:nvSpPr>
        <p:spPr>
          <a:xfrm>
            <a:off x="621250" y="2639394"/>
            <a:ext cx="2300566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The current measurement procedure: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requires two thermal cycles for each set of samples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current polarity is switched in during each cooldown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the voltage offsets assumed the same between the two cooldowns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1B3C067-2077-4160-945B-BCC1A57B6EFA}"/>
              </a:ext>
            </a:extLst>
          </p:cNvPr>
          <p:cNvGrpSpPr/>
          <p:nvPr/>
        </p:nvGrpSpPr>
        <p:grpSpPr>
          <a:xfrm>
            <a:off x="757084" y="5818042"/>
            <a:ext cx="23314916" cy="6650603"/>
            <a:chOff x="757084" y="5818042"/>
            <a:chExt cx="23314916" cy="6650603"/>
          </a:xfrm>
        </p:grpSpPr>
        <p:pic>
          <p:nvPicPr>
            <p:cNvPr id="10" name="Picture 9" descr="Chart, bar chart, histogram&#10;&#10;Description automatically generated">
              <a:extLst>
                <a:ext uri="{FF2B5EF4-FFF2-40B4-BE49-F238E27FC236}">
                  <a16:creationId xmlns:a16="http://schemas.microsoft.com/office/drawing/2014/main" id="{D215C2D9-A138-4155-AEE8-AA5C7531D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74916" y="5818042"/>
              <a:ext cx="9997084" cy="665060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4939D36-8EA6-4001-8D2E-8C2AA6C093EF}"/>
                </a:ext>
              </a:extLst>
            </p:cNvPr>
            <p:cNvSpPr txBox="1"/>
            <p:nvPr/>
          </p:nvSpPr>
          <p:spPr>
            <a:xfrm>
              <a:off x="757084" y="5973737"/>
              <a:ext cx="12424410" cy="50783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IEC 61788-4 also covers an alternative “</a:t>
              </a:r>
              <a:r>
                <a:rPr lang="en-US" b="1" dirty="0"/>
                <a:t>Computer-based method</a:t>
              </a:r>
              <a:r>
                <a:rPr lang="en-US" dirty="0"/>
                <a:t>”: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dirty="0"/>
                <a:t>Single thermal cycle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dirty="0"/>
                <a:t>Changes in current direction by periodic current reversals or periodic current on and off cycles are used to correct for offset voltages</a:t>
              </a:r>
            </a:p>
            <a:p>
              <a:endParaRPr lang="en-US" dirty="0"/>
            </a:p>
            <a:p>
              <a:r>
                <a:rPr lang="en-US" dirty="0"/>
                <a:t>Measuring using a single thermal cycle saves time but also compensates if voltage offsets vary during cooldown.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59259F7-D5A6-42B8-9326-4904D164AE97}"/>
                </a:ext>
              </a:extLst>
            </p:cNvPr>
            <p:cNvSpPr txBox="1"/>
            <p:nvPr/>
          </p:nvSpPr>
          <p:spPr>
            <a:xfrm>
              <a:off x="14874240" y="6655963"/>
              <a:ext cx="868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+I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AC2C99D-9717-4054-9536-97862ED1F186}"/>
                </a:ext>
              </a:extLst>
            </p:cNvPr>
            <p:cNvSpPr txBox="1"/>
            <p:nvPr/>
          </p:nvSpPr>
          <p:spPr>
            <a:xfrm>
              <a:off x="14958060" y="9895721"/>
              <a:ext cx="762000" cy="644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300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056FEB-4975-426D-BE42-5C2C44CA8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FE8FF-2B72-42E7-A3C2-B3A6AEB52B46}" type="datetime1">
              <a:rPr lang="en-US" smtClean="0"/>
              <a:t>8/17/21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1CB468-E6DC-4D2A-A646-4FE3F3AB0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A. Baskys. RRR measurement system upgrade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B116D-2F2C-4AE3-AC93-700069F9D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17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02668CA-8FCE-4C88-9528-97C0587F6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Implementing a different measurement scheme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51C237-346B-4789-BCB1-9DDFFEA863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5100" y="5619447"/>
            <a:ext cx="9405349" cy="62517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812EB18-BF9A-45BA-A783-5FCDFF377D09}"/>
              </a:ext>
            </a:extLst>
          </p:cNvPr>
          <p:cNvSpPr txBox="1"/>
          <p:nvPr/>
        </p:nvSpPr>
        <p:spPr>
          <a:xfrm>
            <a:off x="511176" y="3032310"/>
            <a:ext cx="1076828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Measurements taken in an alternating fashion with and without the test current to obtain both the signal and the voltage offset.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DBF9A46-49B9-48AD-BC0A-866E7B166111}"/>
              </a:ext>
            </a:extLst>
          </p:cNvPr>
          <p:cNvGrpSpPr/>
          <p:nvPr/>
        </p:nvGrpSpPr>
        <p:grpSpPr>
          <a:xfrm>
            <a:off x="11064240" y="2909935"/>
            <a:ext cx="12829575" cy="8961303"/>
            <a:chOff x="11064240" y="2909935"/>
            <a:chExt cx="12829575" cy="896130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2559190-9CE6-4562-A5A7-81C77C088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26884" y="5621898"/>
              <a:ext cx="10002127" cy="6249340"/>
            </a:xfrm>
            <a:prstGeom prst="rect">
              <a:avLst/>
            </a:prstGeom>
          </p:spPr>
        </p:pic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BAA1C229-AE5E-4E5D-A7A2-E672EC536372}"/>
                </a:ext>
              </a:extLst>
            </p:cNvPr>
            <p:cNvSpPr/>
            <p:nvPr/>
          </p:nvSpPr>
          <p:spPr>
            <a:xfrm>
              <a:off x="11064240" y="7520940"/>
              <a:ext cx="1554480" cy="116586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90134C8-3112-4EB5-B71D-B0F2D890B70E}"/>
                </a:ext>
              </a:extLst>
            </p:cNvPr>
            <p:cNvSpPr txBox="1"/>
            <p:nvPr/>
          </p:nvSpPr>
          <p:spPr>
            <a:xfrm>
              <a:off x="13125529" y="2909935"/>
              <a:ext cx="10768286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The corrected data: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dirty="0"/>
                <a:t>Note the relatively small signal measured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dirty="0"/>
                <a:t>~60 such transitions captured simultaneously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919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987D14-A94B-6448-BE21-5D53553D0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FE8FF-2B72-42E7-A3C2-B3A6AEB52B46}" type="datetime1">
              <a:rPr lang="en-US" smtClean="0"/>
              <a:t>8/17/21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5E2035-EADB-1846-A14E-948251355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A. Baskys. RRR measurement system upgrade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7DA8BF-111E-274E-A8E9-8E3177297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18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589F335-4643-D941-9F2A-0A29EC1DE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Implementing a different measurement scheme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1E03C3-5BC2-D348-B54C-729327231D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01360" y="3403234"/>
            <a:ext cx="12644371" cy="84047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33FCBD-A24B-3B48-8040-D6A9465E9284}"/>
              </a:ext>
            </a:extLst>
          </p:cNvPr>
          <p:cNvSpPr txBox="1"/>
          <p:nvPr/>
        </p:nvSpPr>
        <p:spPr>
          <a:xfrm>
            <a:off x="780113" y="3242488"/>
            <a:ext cx="993389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Comparison of a straight and kinked section on the same strand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Note the size of transition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Overlayed temperature ramp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Temperature measured not on the sample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93906CC-82CC-694E-9821-0C83AE17B31C}"/>
              </a:ext>
            </a:extLst>
          </p:cNvPr>
          <p:cNvGrpSpPr/>
          <p:nvPr/>
        </p:nvGrpSpPr>
        <p:grpSpPr>
          <a:xfrm>
            <a:off x="1379201" y="7996360"/>
            <a:ext cx="8979577" cy="2255941"/>
            <a:chOff x="4128778" y="8519513"/>
            <a:chExt cx="8979577" cy="225594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3A61523-0FD6-6948-9468-118F1CCF250A}"/>
                </a:ext>
              </a:extLst>
            </p:cNvPr>
            <p:cNvGrpSpPr/>
            <p:nvPr/>
          </p:nvGrpSpPr>
          <p:grpSpPr>
            <a:xfrm>
              <a:off x="4128778" y="8552886"/>
              <a:ext cx="8979577" cy="1562171"/>
              <a:chOff x="4128778" y="8552886"/>
              <a:chExt cx="8979577" cy="1562171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B3BBCC24-B054-5F45-9E92-D9C0CA2C01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2711" r="10583"/>
              <a:stretch/>
            </p:blipFill>
            <p:spPr>
              <a:xfrm flipV="1">
                <a:off x="4128778" y="8552886"/>
                <a:ext cx="8979577" cy="1493292"/>
              </a:xfrm>
              <a:prstGeom prst="rect">
                <a:avLst/>
              </a:prstGeom>
            </p:spPr>
          </p:pic>
          <p:sp>
            <p:nvSpPr>
              <p:cNvPr id="16" name="Left Brace 15">
                <a:extLst>
                  <a:ext uri="{FF2B5EF4-FFF2-40B4-BE49-F238E27FC236}">
                    <a16:creationId xmlns:a16="http://schemas.microsoft.com/office/drawing/2014/main" id="{97B0F075-310F-D74D-B0C7-F67892B3356E}"/>
                  </a:ext>
                </a:extLst>
              </p:cNvPr>
              <p:cNvSpPr/>
              <p:nvPr/>
            </p:nvSpPr>
            <p:spPr bwMode="auto">
              <a:xfrm rot="16200000">
                <a:off x="7104946" y="9704773"/>
                <a:ext cx="405253" cy="415315"/>
              </a:xfrm>
              <a:prstGeom prst="leftBrace">
                <a:avLst>
                  <a:gd name="adj1" fmla="val 8333"/>
                  <a:gd name="adj2" fmla="val 49999"/>
                </a:avLst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7" name="Left Brace 16">
                <a:extLst>
                  <a:ext uri="{FF2B5EF4-FFF2-40B4-BE49-F238E27FC236}">
                    <a16:creationId xmlns:a16="http://schemas.microsoft.com/office/drawing/2014/main" id="{4A62226D-0CC6-7841-AF8A-6A56C7E3F7BF}"/>
                  </a:ext>
                </a:extLst>
              </p:cNvPr>
              <p:cNvSpPr/>
              <p:nvPr/>
            </p:nvSpPr>
            <p:spPr bwMode="auto">
              <a:xfrm rot="6745456">
                <a:off x="5985071" y="8027079"/>
                <a:ext cx="307936" cy="2189898"/>
              </a:xfrm>
              <a:prstGeom prst="leftBrace">
                <a:avLst>
                  <a:gd name="adj1" fmla="val 8333"/>
                  <a:gd name="adj2" fmla="val 51751"/>
                </a:avLst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8" name="Left Brace 17">
                <a:extLst>
                  <a:ext uri="{FF2B5EF4-FFF2-40B4-BE49-F238E27FC236}">
                    <a16:creationId xmlns:a16="http://schemas.microsoft.com/office/drawing/2014/main" id="{DF2DC2DD-E964-834D-B1C4-E08FC899F4EB}"/>
                  </a:ext>
                </a:extLst>
              </p:cNvPr>
              <p:cNvSpPr/>
              <p:nvPr/>
            </p:nvSpPr>
            <p:spPr bwMode="auto">
              <a:xfrm rot="3869173">
                <a:off x="8226916" y="7944981"/>
                <a:ext cx="396873" cy="2189898"/>
              </a:xfrm>
              <a:prstGeom prst="leftBrace">
                <a:avLst>
                  <a:gd name="adj1" fmla="val 8333"/>
                  <a:gd name="adj2" fmla="val 53319"/>
                </a:avLst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9" name="Left Brace 18">
                <a:extLst>
                  <a:ext uri="{FF2B5EF4-FFF2-40B4-BE49-F238E27FC236}">
                    <a16:creationId xmlns:a16="http://schemas.microsoft.com/office/drawing/2014/main" id="{7372F758-DF1D-5749-8CF8-B82C3EEE294C}"/>
                  </a:ext>
                </a:extLst>
              </p:cNvPr>
              <p:cNvSpPr/>
              <p:nvPr/>
            </p:nvSpPr>
            <p:spPr bwMode="auto">
              <a:xfrm rot="16200000">
                <a:off x="9532604" y="8739625"/>
                <a:ext cx="405253" cy="472466"/>
              </a:xfrm>
              <a:prstGeom prst="leftBrace">
                <a:avLst>
                  <a:gd name="adj1" fmla="val 8333"/>
                  <a:gd name="adj2" fmla="val 49999"/>
                </a:avLst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C9B7958-FE43-954C-808B-F6D77768D2A2}"/>
                </a:ext>
              </a:extLst>
            </p:cNvPr>
            <p:cNvSpPr/>
            <p:nvPr/>
          </p:nvSpPr>
          <p:spPr>
            <a:xfrm rot="1477168">
              <a:off x="5742433" y="8624162"/>
              <a:ext cx="107593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/>
                <a:t>Top face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EB893AE-0443-A44D-A7A6-8787E37E4CB9}"/>
                </a:ext>
              </a:extLst>
            </p:cNvPr>
            <p:cNvSpPr/>
            <p:nvPr/>
          </p:nvSpPr>
          <p:spPr>
            <a:xfrm rot="20083563">
              <a:off x="7465323" y="8519513"/>
              <a:ext cx="146867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/>
                <a:t>Bottom face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3C1E887-1D7B-7F4B-85EA-BDD5213AA80E}"/>
                </a:ext>
              </a:extLst>
            </p:cNvPr>
            <p:cNvSpPr/>
            <p:nvPr/>
          </p:nvSpPr>
          <p:spPr>
            <a:xfrm>
              <a:off x="6660653" y="10067568"/>
              <a:ext cx="138211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/>
                <a:t>Major edge</a:t>
              </a:r>
            </a:p>
            <a:p>
              <a:pPr algn="ctr"/>
              <a:r>
                <a:rPr lang="en-US" sz="2000" dirty="0"/>
                <a:t>kink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CE9644C-ACAD-C545-9DFC-6A82DEF7DC70}"/>
                </a:ext>
              </a:extLst>
            </p:cNvPr>
            <p:cNvSpPr/>
            <p:nvPr/>
          </p:nvSpPr>
          <p:spPr>
            <a:xfrm>
              <a:off x="9078074" y="9209889"/>
              <a:ext cx="139172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/>
                <a:t>Minor edge</a:t>
              </a:r>
            </a:p>
            <a:p>
              <a:pPr algn="ctr"/>
              <a:r>
                <a:rPr lang="en-US" sz="2000" dirty="0"/>
                <a:t>kink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827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6C1469-7435-3544-B3F0-280AD5B32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FE8FF-2B72-42E7-A3C2-B3A6AEB52B46}" type="datetime1">
              <a:rPr lang="en-US" smtClean="0"/>
              <a:t>8/17/21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57E212-F785-3948-9311-12E84D8DF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A. Baskys. RRR measurement system upgrade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2F9BC-839A-DA41-9A10-25F024093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19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FE792C7-5F45-E942-8E60-FA3C096D3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Wiring/feedthroughs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7FBA16-3DA4-43B0-BD2B-A6543750020C}"/>
              </a:ext>
            </a:extLst>
          </p:cNvPr>
          <p:cNvSpPr txBox="1"/>
          <p:nvPr/>
        </p:nvSpPr>
        <p:spPr>
          <a:xfrm>
            <a:off x="621250" y="2605230"/>
            <a:ext cx="10559368" cy="729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Major difficulty for the system design was the need for ~100 conductor vacuum feedthrough (and more in near future). This was achieved by a custom flexible circuit board through a passed through KF50 flange and sealed with </a:t>
            </a:r>
            <a:r>
              <a:rPr lang="en-US" dirty="0" err="1"/>
              <a:t>Stycast</a:t>
            </a:r>
            <a:r>
              <a:rPr lang="en-US" dirty="0"/>
              <a:t> resin: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Great density of contacts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Can easily stack multiple side by side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But: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Many hand soldered contacts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Can be fragile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Expensive</a:t>
            </a:r>
          </a:p>
          <a:p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F9B0509-DDEF-49F7-BB7F-8F7D91349E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5" t="3441" r="38053" b="4516"/>
          <a:stretch/>
        </p:blipFill>
        <p:spPr>
          <a:xfrm rot="16200000">
            <a:off x="16004632" y="-1653981"/>
            <a:ext cx="3687097" cy="12624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966FD3-C69E-4A09-9E04-1D75F690F6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9314" y="6501878"/>
            <a:ext cx="7494961" cy="5621221"/>
          </a:xfrm>
          <a:prstGeom prst="rect">
            <a:avLst/>
          </a:prstGeom>
        </p:spPr>
      </p:pic>
      <p:pic>
        <p:nvPicPr>
          <p:cNvPr id="13" name="Picture 12" descr="A picture containing indoor&#10;&#10;Description automatically generated">
            <a:extLst>
              <a:ext uri="{FF2B5EF4-FFF2-40B4-BE49-F238E27FC236}">
                <a16:creationId xmlns:a16="http://schemas.microsoft.com/office/drawing/2014/main" id="{FDCAE8EA-C853-4BC9-A55B-B28E55C56E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9745" r="27156" b="29272"/>
          <a:stretch/>
        </p:blipFill>
        <p:spPr>
          <a:xfrm>
            <a:off x="11535870" y="6501878"/>
            <a:ext cx="5073445" cy="562122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A4DF5C9-235F-4F38-9792-4060D16A919F}"/>
              </a:ext>
            </a:extLst>
          </p:cNvPr>
          <p:cNvGrpSpPr/>
          <p:nvPr/>
        </p:nvGrpSpPr>
        <p:grpSpPr>
          <a:xfrm>
            <a:off x="11535870" y="2770535"/>
            <a:ext cx="12645585" cy="9484189"/>
            <a:chOff x="11535870" y="2770535"/>
            <a:chExt cx="12645585" cy="9484189"/>
          </a:xfrm>
        </p:grpSpPr>
        <p:pic>
          <p:nvPicPr>
            <p:cNvPr id="1026" name="Picture 2" descr="Molex : 15022-2450 - 0.50mm Pitch Premo-Flex LVDS Jumper, 610.00mm Cable Length, Gold (Au) Plating, 50 Circuits">
              <a:extLst>
                <a:ext uri="{FF2B5EF4-FFF2-40B4-BE49-F238E27FC236}">
                  <a16:creationId xmlns:a16="http://schemas.microsoft.com/office/drawing/2014/main" id="{C346450D-7E7A-4DC4-BCCB-201EC279BB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35870" y="2770535"/>
              <a:ext cx="12645585" cy="9484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BCEA8E3-26CF-4A13-A869-C277FEF85421}"/>
                </a:ext>
              </a:extLst>
            </p:cNvPr>
            <p:cNvSpPr txBox="1"/>
            <p:nvPr/>
          </p:nvSpPr>
          <p:spPr>
            <a:xfrm>
              <a:off x="14613947" y="7915667"/>
              <a:ext cx="7791450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Will benchmark off the shelf FFC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dirty="0"/>
                <a:t>Low cost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dirty="0"/>
                <a:t>Up to 80 conductors per cable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dirty="0"/>
                <a:t>Variety of connectors available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dirty="0"/>
                <a:t>Up to 61 cm in length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endParaRPr lang="en-US" dirty="0"/>
            </a:p>
            <a:p>
              <a:pPr marL="571500" indent="-571500">
                <a:buFont typeface="Arial" panose="020B0604020202020204" pitchFamily="34" charset="0"/>
                <a:buChar char="•"/>
              </a:pP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5711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8C8BC5F-A53C-EF40-9ECD-194B1DE17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A. Baskys. RRR measurement system upgrade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DF00DB-C2AF-B14C-BB69-2785C2DE5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95B42B-096D-2340-B557-312924B72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1FE37-89ED-4716-B359-61DDB05F10C0}" type="datetime1">
              <a:rPr lang="en-US" smtClean="0"/>
              <a:t>8/17/21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7BEC4DF-390C-2A4F-BB8A-A728F4B6F9E0}"/>
              </a:ext>
            </a:extLst>
          </p:cNvPr>
          <p:cNvSpPr txBox="1">
            <a:spLocks/>
          </p:cNvSpPr>
          <p:nvPr/>
        </p:nvSpPr>
        <p:spPr>
          <a:xfrm>
            <a:off x="968376" y="3095478"/>
            <a:ext cx="10515600" cy="73248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500" dirty="0"/>
              <a:t>Outline of the talk:</a:t>
            </a:r>
          </a:p>
          <a:p>
            <a:pPr marL="571500" indent="-571500"/>
            <a:r>
              <a:rPr lang="en-US" sz="3600" dirty="0"/>
              <a:t>The purpose of the system and current state</a:t>
            </a:r>
          </a:p>
          <a:p>
            <a:pPr marL="571500" indent="-571500"/>
            <a:r>
              <a:rPr lang="en-US" sz="3600" dirty="0"/>
              <a:t>Measurement procedure</a:t>
            </a:r>
          </a:p>
          <a:p>
            <a:pPr marL="571500" indent="-571500"/>
            <a:r>
              <a:rPr lang="en-US" sz="3600" dirty="0"/>
              <a:t>Reasons for upgrade</a:t>
            </a:r>
          </a:p>
          <a:p>
            <a:pPr marL="571500" indent="-571500"/>
            <a:r>
              <a:rPr lang="en-US" sz="3600" dirty="0"/>
              <a:t>Upgrades in process	</a:t>
            </a:r>
          </a:p>
          <a:p>
            <a:pPr marL="1028700" lvl="1" indent="-571500"/>
            <a:r>
              <a:rPr lang="en-US" sz="3200" dirty="0"/>
              <a:t>Channel switch system</a:t>
            </a:r>
          </a:p>
          <a:p>
            <a:pPr marL="1028700" lvl="1" indent="-571500"/>
            <a:r>
              <a:rPr lang="en-US" sz="3200" dirty="0"/>
              <a:t>Software</a:t>
            </a:r>
          </a:p>
          <a:p>
            <a:pPr marL="1028700" lvl="1" indent="-571500"/>
            <a:r>
              <a:rPr lang="en-US" sz="3200" dirty="0"/>
              <a:t>Temperature control</a:t>
            </a:r>
          </a:p>
          <a:p>
            <a:pPr marL="1028700" lvl="1" indent="-571500"/>
            <a:r>
              <a:rPr lang="en-US" sz="3200" dirty="0"/>
              <a:t>Feedthroughs and interconnects</a:t>
            </a:r>
          </a:p>
          <a:p>
            <a:pPr marL="1028700" lvl="1" indent="-571500"/>
            <a:r>
              <a:rPr lang="en-US" sz="3200" dirty="0"/>
              <a:t>Sample mounting plates</a:t>
            </a:r>
          </a:p>
          <a:p>
            <a:pPr marL="571500" indent="-571500"/>
            <a:endParaRPr lang="en-US" sz="3600" dirty="0"/>
          </a:p>
          <a:p>
            <a:pPr marL="1028700" lvl="1" indent="-571500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565935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6C1469-7435-3544-B3F0-280AD5B32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FE8FF-2B72-42E7-A3C2-B3A6AEB52B46}" type="datetime1">
              <a:rPr lang="en-US" smtClean="0"/>
              <a:t>8/17/21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57E212-F785-3948-9311-12E84D8DF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A. Baskys. RRR measurement system upgrade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2F9BC-839A-DA41-9A10-25F024093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20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FE792C7-5F45-E942-8E60-FA3C096D3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Cable management</a:t>
            </a:r>
          </a:p>
        </p:txBody>
      </p:sp>
      <p:pic>
        <p:nvPicPr>
          <p:cNvPr id="8" name="Picture 7" descr="A picture containing microscope&#10;&#10;Description automatically generated">
            <a:extLst>
              <a:ext uri="{FF2B5EF4-FFF2-40B4-BE49-F238E27FC236}">
                <a16:creationId xmlns:a16="http://schemas.microsoft.com/office/drawing/2014/main" id="{254CA29D-6836-477F-AACF-250202D88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1575" y="2710733"/>
            <a:ext cx="7572375" cy="8401050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8FE89388-F2F9-41E8-88B3-B0422DCB7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25" y="2710733"/>
            <a:ext cx="4743450" cy="9134475"/>
          </a:xfrm>
          <a:prstGeom prst="rect">
            <a:avLst/>
          </a:prstGeom>
        </p:spPr>
      </p:pic>
      <p:pic>
        <p:nvPicPr>
          <p:cNvPr id="12" name="Picture 11" descr="A picture containing text, indoor, cluttered, desk&#10;&#10;Description automatically generated">
            <a:extLst>
              <a:ext uri="{FF2B5EF4-FFF2-40B4-BE49-F238E27FC236}">
                <a16:creationId xmlns:a16="http://schemas.microsoft.com/office/drawing/2014/main" id="{F0753A36-7DED-4167-A8F5-1131403F1B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0400" y="2324081"/>
            <a:ext cx="8527200" cy="6395400"/>
          </a:xfrm>
          <a:prstGeom prst="rect">
            <a:avLst/>
          </a:prstGeom>
        </p:spPr>
      </p:pic>
      <p:pic>
        <p:nvPicPr>
          <p:cNvPr id="13" name="Picture 12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F32A242C-7F6A-41AB-800D-6B63B08B29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9" t="9329" r="9460" b="6815"/>
          <a:stretch/>
        </p:blipFill>
        <p:spPr>
          <a:xfrm>
            <a:off x="15575550" y="8051005"/>
            <a:ext cx="8182050" cy="4380044"/>
          </a:xfrm>
          <a:prstGeom prst="rect">
            <a:avLst/>
          </a:prstGeom>
        </p:spPr>
      </p:pic>
      <p:sp>
        <p:nvSpPr>
          <p:cNvPr id="15" name="Arrow: Curved Right 14">
            <a:extLst>
              <a:ext uri="{FF2B5EF4-FFF2-40B4-BE49-F238E27FC236}">
                <a16:creationId xmlns:a16="http://schemas.microsoft.com/office/drawing/2014/main" id="{A0BB470E-EB5D-4FF9-BF03-48B9988EE0DD}"/>
              </a:ext>
            </a:extLst>
          </p:cNvPr>
          <p:cNvSpPr/>
          <p:nvPr/>
        </p:nvSpPr>
        <p:spPr>
          <a:xfrm rot="21366309">
            <a:off x="13673686" y="5656206"/>
            <a:ext cx="1905000" cy="451756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F1B6C0-889C-7C48-AEF2-61D395A114B5}"/>
              </a:ext>
            </a:extLst>
          </p:cNvPr>
          <p:cNvSpPr txBox="1"/>
          <p:nvPr/>
        </p:nvSpPr>
        <p:spPr>
          <a:xfrm>
            <a:off x="17954007" y="2424219"/>
            <a:ext cx="3913723" cy="646331"/>
          </a:xfrm>
          <a:prstGeom prst="rect">
            <a:avLst/>
          </a:prstGeom>
          <a:solidFill>
            <a:schemeClr val="tx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“Battleship board”</a:t>
            </a:r>
          </a:p>
        </p:txBody>
      </p:sp>
    </p:spTree>
    <p:extLst>
      <p:ext uri="{BB962C8B-B14F-4D97-AF65-F5344CB8AC3E}">
        <p14:creationId xmlns:p14="http://schemas.microsoft.com/office/powerpoint/2010/main" val="25999691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779F79-42D8-4371-909E-F43EA6F00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FE8FF-2B72-42E7-A3C2-B3A6AEB52B46}" type="datetime1">
              <a:rPr lang="en-US" smtClean="0"/>
              <a:t>8/17/21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E0A99E-4361-4F4D-AE99-21465749D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A. Baskys. RRR measurement system upgrade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E048ED-97CE-4081-9746-6CA29BD04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21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8D288A6-79CC-4062-A191-CA83E846E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Sample mounting options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E9C919AF-5807-49CF-8AFA-4DD100441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12" y="3346906"/>
            <a:ext cx="9553575" cy="591502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BC4CF5A-2B2B-461E-A3E1-D8A52AF08A3D}"/>
              </a:ext>
            </a:extLst>
          </p:cNvPr>
          <p:cNvGrpSpPr/>
          <p:nvPr/>
        </p:nvGrpSpPr>
        <p:grpSpPr>
          <a:xfrm>
            <a:off x="12278887" y="4000500"/>
            <a:ext cx="11706225" cy="4038600"/>
            <a:chOff x="12365775" y="3143250"/>
            <a:chExt cx="11706225" cy="4038600"/>
          </a:xfrm>
        </p:grpSpPr>
        <p:pic>
          <p:nvPicPr>
            <p:cNvPr id="8" name="Picture 7" descr="A picture containing bar chart&#10;&#10;Description automatically generated">
              <a:extLst>
                <a:ext uri="{FF2B5EF4-FFF2-40B4-BE49-F238E27FC236}">
                  <a16:creationId xmlns:a16="http://schemas.microsoft.com/office/drawing/2014/main" id="{2CCE524A-39AB-4635-BDDA-457E9C179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384825" y="3143250"/>
              <a:ext cx="11687175" cy="40386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4D767B3-CA92-4AFA-8550-2AA4B3C87C92}"/>
                </a:ext>
              </a:extLst>
            </p:cNvPr>
            <p:cNvSpPr txBox="1"/>
            <p:nvPr/>
          </p:nvSpPr>
          <p:spPr>
            <a:xfrm>
              <a:off x="12365775" y="3786842"/>
              <a:ext cx="15811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7825B94-04AF-4115-8BCA-D783D62D3D31}"/>
                </a:ext>
              </a:extLst>
            </p:cNvPr>
            <p:cNvSpPr txBox="1"/>
            <p:nvPr/>
          </p:nvSpPr>
          <p:spPr>
            <a:xfrm>
              <a:off x="12365775" y="4962867"/>
              <a:ext cx="15811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4AFFF8-0D9B-4697-8C18-6492DCBA2220}"/>
                </a:ext>
              </a:extLst>
            </p:cNvPr>
            <p:cNvSpPr txBox="1"/>
            <p:nvPr/>
          </p:nvSpPr>
          <p:spPr>
            <a:xfrm>
              <a:off x="12384825" y="5603721"/>
              <a:ext cx="15811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3.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02DC6F2-EA49-46A2-9AD9-3324416F99ED}"/>
              </a:ext>
            </a:extLst>
          </p:cNvPr>
          <p:cNvSpPr txBox="1"/>
          <p:nvPr/>
        </p:nvSpPr>
        <p:spPr>
          <a:xfrm>
            <a:off x="12384824" y="8611111"/>
            <a:ext cx="1151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dirty="0"/>
              <a:t>Base plate connected to 2</a:t>
            </a:r>
            <a:r>
              <a:rPr lang="en-US" baseline="30000" dirty="0"/>
              <a:t>nd</a:t>
            </a:r>
            <a:r>
              <a:rPr lang="en-US" dirty="0"/>
              <a:t> stage of cryocooler</a:t>
            </a:r>
          </a:p>
          <a:p>
            <a:pPr marL="742950" indent="-742950">
              <a:buAutoNum type="arabicPeriod"/>
            </a:pPr>
            <a:r>
              <a:rPr lang="en-US" dirty="0"/>
              <a:t>Extracted strand sample board (currently, 18 samples)</a:t>
            </a:r>
          </a:p>
          <a:p>
            <a:pPr marL="742950" indent="-742950">
              <a:buAutoNum type="arabicPeriod"/>
            </a:pPr>
            <a:r>
              <a:rPr lang="en-US" dirty="0"/>
              <a:t>Straight sample board (planned – up to 50 samples)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ED3DC5-A83B-4A5B-A2DE-F11E78C65377}"/>
              </a:ext>
            </a:extLst>
          </p:cNvPr>
          <p:cNvSpPr txBox="1"/>
          <p:nvPr/>
        </p:nvSpPr>
        <p:spPr>
          <a:xfrm>
            <a:off x="398888" y="9395279"/>
            <a:ext cx="107704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Flexible sample mounting system, consisting of stacked sample boards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Sample boards can be used separately or together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9094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C82D55-2B35-704F-92C7-CD40CC41E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FE8FF-2B72-42E7-A3C2-B3A6AEB52B46}" type="datetime1">
              <a:rPr lang="en-US" smtClean="0"/>
              <a:t>8/17/21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F6D660-B1F5-AD4C-A016-16FE2E055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-- 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CC0768-7350-BA48-8D68-4B508130C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22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D640D27-9610-1344-B077-CDA3646D5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PCBs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4C7007-8B23-0745-A491-6D132905E5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2" t="7570" r="23719" b="21073"/>
          <a:stretch/>
        </p:blipFill>
        <p:spPr>
          <a:xfrm>
            <a:off x="2052510" y="2877611"/>
            <a:ext cx="6630390" cy="7238333"/>
          </a:xfrm>
          <a:prstGeom prst="rect">
            <a:avLst/>
          </a:prstGeom>
        </p:spPr>
      </p:pic>
      <p:pic>
        <p:nvPicPr>
          <p:cNvPr id="9" name="Picture 8" descr="A picture containing text, circuit, electronics&#10;&#10;Description automatically generated">
            <a:extLst>
              <a:ext uri="{FF2B5EF4-FFF2-40B4-BE49-F238E27FC236}">
                <a16:creationId xmlns:a16="http://schemas.microsoft.com/office/drawing/2014/main" id="{0C42A84B-DE48-5E46-9BC6-6B250E706B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921" y="2877611"/>
            <a:ext cx="13717619" cy="70421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28CB90-B83D-904D-8237-F9FE1AB9F770}"/>
              </a:ext>
            </a:extLst>
          </p:cNvPr>
          <p:cNvSpPr txBox="1"/>
          <p:nvPr/>
        </p:nvSpPr>
        <p:spPr>
          <a:xfrm>
            <a:off x="2173857" y="10558732"/>
            <a:ext cx="5745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Extracted strands</a:t>
            </a:r>
          </a:p>
          <a:p>
            <a:pPr algn="ctr"/>
            <a:r>
              <a:rPr lang="en-US" dirty="0"/>
              <a:t>QXFA cable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B26013-E107-E640-B6F9-EF1C65B1A40F}"/>
              </a:ext>
            </a:extLst>
          </p:cNvPr>
          <p:cNvSpPr txBox="1"/>
          <p:nvPr/>
        </p:nvSpPr>
        <p:spPr>
          <a:xfrm>
            <a:off x="14524008" y="10558731"/>
            <a:ext cx="5745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General sample board for straight samples</a:t>
            </a:r>
          </a:p>
        </p:txBody>
      </p:sp>
    </p:spTree>
    <p:extLst>
      <p:ext uri="{BB962C8B-B14F-4D97-AF65-F5344CB8AC3E}">
        <p14:creationId xmlns:p14="http://schemas.microsoft.com/office/powerpoint/2010/main" val="42105729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1D3EA8-BF80-4E22-9DFF-102BC6E38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FE8FF-2B72-42E7-A3C2-B3A6AEB52B46}" type="datetime1">
              <a:rPr lang="en-US" smtClean="0"/>
              <a:t>8/17/21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9672D5-71C8-4D8B-AC99-46AFDCA57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-- 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BB0435-73A6-40AB-9009-0D969F635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23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C61FFD-8A4F-415B-AC9D-DB21DF7FA2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Questions?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45646A5-CB68-4F89-8790-B60A988B9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1270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291ED4-AC5D-444B-AAFA-88C7577B1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FE8FF-2B72-42E7-A3C2-B3A6AEB52B46}" type="datetime1">
              <a:rPr lang="en-US" smtClean="0"/>
              <a:t>8/17/21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6F0417-9ED2-4556-8232-5E5467645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A. Baskys. RRR measurement system upgrade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1C8F4-7D20-4C70-856D-9F13599A5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24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5277A31-4EBB-46C6-A7A1-03E28BA4A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  <p:pic>
        <p:nvPicPr>
          <p:cNvPr id="8" name="Picture 7" descr="A picture containing sky&#10;&#10;Description automatically generated">
            <a:extLst>
              <a:ext uri="{FF2B5EF4-FFF2-40B4-BE49-F238E27FC236}">
                <a16:creationId xmlns:a16="http://schemas.microsoft.com/office/drawing/2014/main" id="{B3B39FC5-8F25-4D67-BCC7-BD2E3FBD9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537" y="3181854"/>
            <a:ext cx="7553325" cy="8686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A72B2D-AF4A-402A-89FA-117CDB5795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67636" y="5124954"/>
            <a:ext cx="6400800" cy="4800600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3F9CF2D5-E1EE-461F-BDD7-C3D73DA592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90" b="17472"/>
          <a:stretch/>
        </p:blipFill>
        <p:spPr>
          <a:xfrm>
            <a:off x="15730211" y="3629388"/>
            <a:ext cx="6339577" cy="80428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EF87A3-AAC3-5E41-ABA5-BA75DF34A5B4}"/>
              </a:ext>
            </a:extLst>
          </p:cNvPr>
          <p:cNvSpPr txBox="1"/>
          <p:nvPr/>
        </p:nvSpPr>
        <p:spPr>
          <a:xfrm>
            <a:off x="9395440" y="2990346"/>
            <a:ext cx="5745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FNAL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428851-ACB0-2947-93D5-297FD7DF695E}"/>
              </a:ext>
            </a:extLst>
          </p:cNvPr>
          <p:cNvSpPr txBox="1"/>
          <p:nvPr/>
        </p:nvSpPr>
        <p:spPr>
          <a:xfrm>
            <a:off x="16027403" y="2858688"/>
            <a:ext cx="5745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CERN</a:t>
            </a:r>
          </a:p>
        </p:txBody>
      </p:sp>
    </p:spTree>
    <p:extLst>
      <p:ext uri="{BB962C8B-B14F-4D97-AF65-F5344CB8AC3E}">
        <p14:creationId xmlns:p14="http://schemas.microsoft.com/office/powerpoint/2010/main" val="36373741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60C50C-BC35-CD42-B0E8-37EEE4475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FE8FF-2B72-42E7-A3C2-B3A6AEB52B46}" type="datetime1">
              <a:rPr lang="en-US" smtClean="0"/>
              <a:t>8/17/21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30F925-C836-E343-9FF7-D7940B823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A. Baskys. RRR measurement system upgrade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5A9A77-E076-EB4D-B0E8-709252AD7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25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0EB6654-7803-4A47-94BA-2FD32EF05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 (2)</a:t>
            </a:r>
          </a:p>
        </p:txBody>
      </p:sp>
      <p:pic>
        <p:nvPicPr>
          <p:cNvPr id="7" name="Picture 6" descr="Close-up of several cables&#10;&#10;Description automatically generated with low confidence">
            <a:extLst>
              <a:ext uri="{FF2B5EF4-FFF2-40B4-BE49-F238E27FC236}">
                <a16:creationId xmlns:a16="http://schemas.microsoft.com/office/drawing/2014/main" id="{E5F47D60-F679-B443-970D-679BD6C81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310" y="3867654"/>
            <a:ext cx="9530780" cy="71622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6A4A8C-E4D7-6149-9734-0BE47E894124}"/>
              </a:ext>
            </a:extLst>
          </p:cNvPr>
          <p:cNvSpPr txBox="1"/>
          <p:nvPr/>
        </p:nvSpPr>
        <p:spPr>
          <a:xfrm>
            <a:off x="4568220" y="3072696"/>
            <a:ext cx="5745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CERN R&amp;D</a:t>
            </a:r>
          </a:p>
        </p:txBody>
      </p:sp>
    </p:spTree>
    <p:extLst>
      <p:ext uri="{BB962C8B-B14F-4D97-AF65-F5344CB8AC3E}">
        <p14:creationId xmlns:p14="http://schemas.microsoft.com/office/powerpoint/2010/main" val="1369970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8C8BC5F-A53C-EF40-9ECD-194B1DE17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A. Baskys. RRR measurement system upgrade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DF00DB-C2AF-B14C-BB69-2785C2DE5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95B42B-096D-2340-B557-312924B72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RRR measurement system development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1FE37-89ED-4716-B359-61DDB05F10C0}" type="datetime1">
              <a:rPr lang="en-US" smtClean="0"/>
              <a:t>8/17/21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FAA7F9-463F-D64B-B92E-02B09DF08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4279" y="2099270"/>
            <a:ext cx="6964680" cy="464058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AD9A6A8-9009-284B-B1FD-3BCA6E90E165}"/>
              </a:ext>
            </a:extLst>
          </p:cNvPr>
          <p:cNvGrpSpPr/>
          <p:nvPr/>
        </p:nvGrpSpPr>
        <p:grpSpPr>
          <a:xfrm>
            <a:off x="4239492" y="-1843530"/>
            <a:ext cx="5714010" cy="1262566"/>
            <a:chOff x="1654176" y="3646395"/>
            <a:chExt cx="5714010" cy="126256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00D738A-3979-A74C-9A39-5C6F23962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2745" y="3980713"/>
              <a:ext cx="5024925" cy="51886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8B05B7F-EA09-054D-A065-850493897138}"/>
                </a:ext>
              </a:extLst>
            </p:cNvPr>
            <p:cNvSpPr txBox="1"/>
            <p:nvPr/>
          </p:nvSpPr>
          <p:spPr>
            <a:xfrm>
              <a:off x="1654176" y="3758105"/>
              <a:ext cx="87395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/>
                <a:t>QXF cable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6B378C-1ECF-D44E-89F1-C7AC40FEBDEB}"/>
                </a:ext>
              </a:extLst>
            </p:cNvPr>
            <p:cNvSpPr txBox="1"/>
            <p:nvPr/>
          </p:nvSpPr>
          <p:spPr>
            <a:xfrm>
              <a:off x="6496804" y="3646395"/>
              <a:ext cx="79380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b="1" dirty="0"/>
                <a:t>Major edge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5C0C06-3C60-E145-9A7E-C7C5FE83162B}"/>
                </a:ext>
              </a:extLst>
            </p:cNvPr>
            <p:cNvSpPr txBox="1"/>
            <p:nvPr/>
          </p:nvSpPr>
          <p:spPr>
            <a:xfrm>
              <a:off x="6555143" y="4678129"/>
              <a:ext cx="81304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b="1" dirty="0"/>
                <a:t>Minor edge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4C41EEB-A150-AA4B-9285-33374043B273}"/>
                </a:ext>
              </a:extLst>
            </p:cNvPr>
            <p:cNvCxnSpPr/>
            <p:nvPr/>
          </p:nvCxnSpPr>
          <p:spPr bwMode="auto">
            <a:xfrm flipH="1" flipV="1">
              <a:off x="6475566" y="4535937"/>
              <a:ext cx="287277" cy="160936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172074F-339D-FD41-B852-862FB84EF0A6}"/>
                </a:ext>
              </a:extLst>
            </p:cNvPr>
            <p:cNvCxnSpPr/>
            <p:nvPr/>
          </p:nvCxnSpPr>
          <p:spPr bwMode="auto">
            <a:xfrm flipH="1">
              <a:off x="6475566" y="3855811"/>
              <a:ext cx="302103" cy="10108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3AEF0A2-80A5-F64C-9620-118710697341}"/>
                </a:ext>
              </a:extLst>
            </p:cNvPr>
            <p:cNvCxnSpPr/>
            <p:nvPr/>
          </p:nvCxnSpPr>
          <p:spPr bwMode="auto">
            <a:xfrm flipV="1">
              <a:off x="7092419" y="4556591"/>
              <a:ext cx="109400" cy="129556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353F835-3CF4-6243-8822-1F026769DD5E}"/>
                </a:ext>
              </a:extLst>
            </p:cNvPr>
            <p:cNvCxnSpPr/>
            <p:nvPr/>
          </p:nvCxnSpPr>
          <p:spPr bwMode="auto">
            <a:xfrm>
              <a:off x="7014360" y="3855811"/>
              <a:ext cx="187459" cy="12174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sp>
          <p:nvSpPr>
            <p:cNvPr id="18" name="Flowchart: Manual Operation 34">
              <a:extLst>
                <a:ext uri="{FF2B5EF4-FFF2-40B4-BE49-F238E27FC236}">
                  <a16:creationId xmlns:a16="http://schemas.microsoft.com/office/drawing/2014/main" id="{1E2A7CE4-5AF1-AE41-895C-03641D6C6D9E}"/>
                </a:ext>
              </a:extLst>
            </p:cNvPr>
            <p:cNvSpPr/>
            <p:nvPr/>
          </p:nvSpPr>
          <p:spPr bwMode="auto">
            <a:xfrm>
              <a:off x="7108089" y="3996716"/>
              <a:ext cx="133404" cy="497844"/>
            </a:xfrm>
            <a:prstGeom prst="flowChartManualOperation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pic>
        <p:nvPicPr>
          <p:cNvPr id="24" name="Picture 23" descr="A group of men working on a machine&#10;&#10;Description automatically generated with low confidence">
            <a:extLst>
              <a:ext uri="{FF2B5EF4-FFF2-40B4-BE49-F238E27FC236}">
                <a16:creationId xmlns:a16="http://schemas.microsoft.com/office/drawing/2014/main" id="{2071DA7D-F3A4-B64C-BB34-BAD233C1FA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431078" y="3767248"/>
            <a:ext cx="10021351" cy="7516013"/>
          </a:xfrm>
          <a:prstGeom prst="rect">
            <a:avLst/>
          </a:prstGeom>
        </p:spPr>
      </p:pic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93713EE9-E164-BF49-A223-1B12D6DB076A}"/>
              </a:ext>
            </a:extLst>
          </p:cNvPr>
          <p:cNvSpPr txBox="1">
            <a:spLocks/>
          </p:cNvSpPr>
          <p:nvPr/>
        </p:nvSpPr>
        <p:spPr>
          <a:xfrm>
            <a:off x="767653" y="2166751"/>
            <a:ext cx="14694067" cy="91461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dirty="0"/>
          </a:p>
          <a:p>
            <a:pPr marL="0" indent="0">
              <a:buNone/>
            </a:pPr>
            <a:r>
              <a:rPr lang="en-US" sz="3600" dirty="0"/>
              <a:t>The system is in operation since 2018 with a number of people being involved in it’s development with Ian Pong leading the effort: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E6A358E-E999-5A4F-88D7-710703571B87}"/>
              </a:ext>
            </a:extLst>
          </p:cNvPr>
          <p:cNvSpPr/>
          <p:nvPr/>
        </p:nvSpPr>
        <p:spPr>
          <a:xfrm>
            <a:off x="-1110556" y="10636033"/>
            <a:ext cx="114145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28700" lvl="1" indent="-571500" algn="ctr"/>
            <a:r>
              <a:rPr lang="en-US" sz="3200" dirty="0" err="1"/>
              <a:t>Xiaorong</a:t>
            </a:r>
            <a:r>
              <a:rPr lang="en-US" sz="3200" dirty="0"/>
              <a:t> Wang, Ian Pong, Heng Pan</a:t>
            </a:r>
          </a:p>
          <a:p>
            <a:pPr marL="1028700" lvl="1" indent="-571500" algn="ctr"/>
            <a:r>
              <a:rPr lang="en-US" sz="3200" dirty="0"/>
              <a:t>Jordan Taylor, Charlie Sanabria, Li Wang</a:t>
            </a:r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81B06C5-3FBB-4FF4-B536-4B63263B1E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10" y="4343646"/>
            <a:ext cx="8389849" cy="629238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7DB71DD-CDD4-2540-87D2-4BF31CB255BE}"/>
              </a:ext>
            </a:extLst>
          </p:cNvPr>
          <p:cNvSpPr/>
          <p:nvPr/>
        </p:nvSpPr>
        <p:spPr>
          <a:xfrm>
            <a:off x="9538962" y="4343646"/>
            <a:ext cx="66280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28700" lvl="1" indent="-571500"/>
            <a:r>
              <a:rPr lang="en-US" sz="3200" dirty="0"/>
              <a:t>CAD: Scott Myers</a:t>
            </a:r>
          </a:p>
          <a:p>
            <a:pPr marL="1028700" lvl="1" indent="-571500"/>
            <a:endParaRPr lang="en-US" sz="3200" dirty="0"/>
          </a:p>
          <a:p>
            <a:pPr marL="1028700" lvl="1" indent="-571500"/>
            <a:r>
              <a:rPr lang="en-US" sz="3200" dirty="0"/>
              <a:t>Technical help:</a:t>
            </a:r>
          </a:p>
          <a:p>
            <a:pPr marL="1028700" lvl="1" indent="-571500"/>
            <a:r>
              <a:rPr lang="en-US" sz="3200" dirty="0"/>
              <a:t>Takeshi </a:t>
            </a:r>
            <a:r>
              <a:rPr lang="en-US" sz="3200" dirty="0" err="1"/>
              <a:t>Katayanagi</a:t>
            </a:r>
            <a:endParaRPr lang="en-US" sz="3200" dirty="0"/>
          </a:p>
          <a:p>
            <a:pPr marL="1028700" lvl="1" indent="-571500"/>
            <a:r>
              <a:rPr lang="en-US" sz="3200" dirty="0"/>
              <a:t>Adam Balogh</a:t>
            </a:r>
          </a:p>
          <a:p>
            <a:pPr marL="1028700" lvl="1" indent="-571500"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43506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1D4E19-1B27-47AE-BDC9-541CCA6A8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FE8FF-2B72-42E7-A3C2-B3A6AEB52B46}" type="datetime1">
              <a:rPr lang="en-US" smtClean="0"/>
              <a:t>8/17/21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3D46B-9B11-44D3-85F7-802A15B67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A. Baskys. RRR measurement system upgrade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B9F4F2-8B6F-4011-AEF2-8C759ED6B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4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0C71170-64FA-41E7-9F73-DA918EFC9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RRR measurement system outline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11FA682-A960-44C4-BC7B-DDBF1F48C12F}"/>
              </a:ext>
            </a:extLst>
          </p:cNvPr>
          <p:cNvSpPr txBox="1">
            <a:spLocks/>
          </p:cNvSpPr>
          <p:nvPr/>
        </p:nvSpPr>
        <p:spPr>
          <a:xfrm>
            <a:off x="767653" y="3149733"/>
            <a:ext cx="14694067" cy="59724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/>
              <a:t>Thermal design</a:t>
            </a:r>
          </a:p>
          <a:p>
            <a:pPr marL="571500" indent="-571500"/>
            <a:r>
              <a:rPr lang="en-US" sz="3000" dirty="0"/>
              <a:t>Conduction cooled system with two stage cryocooler</a:t>
            </a:r>
          </a:p>
          <a:p>
            <a:pPr marL="571500" indent="-571500"/>
            <a:r>
              <a:rPr lang="en-US" sz="3000" dirty="0"/>
              <a:t>Stage 1 connected to an aluminum radiation shield</a:t>
            </a:r>
          </a:p>
          <a:p>
            <a:pPr marL="571500" indent="-571500"/>
            <a:r>
              <a:rPr lang="en-US" sz="3000" dirty="0"/>
              <a:t>Stage 2 is cooling the samples on a copper plate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3600" dirty="0"/>
              <a:t>Mechanical design</a:t>
            </a:r>
          </a:p>
          <a:p>
            <a:pPr marL="571500" indent="-571500"/>
            <a:r>
              <a:rPr lang="en-US" sz="3000" dirty="0"/>
              <a:t>The radiation shield is suspended from the cryostat by carbon fiber strips</a:t>
            </a:r>
          </a:p>
          <a:p>
            <a:pPr marL="571500" indent="-571500"/>
            <a:r>
              <a:rPr lang="en-US" sz="3000" dirty="0"/>
              <a:t>The sample assembly is in turn suspended from the radiation shield </a:t>
            </a:r>
          </a:p>
          <a:p>
            <a:pPr marL="571500" indent="-571500"/>
            <a:r>
              <a:rPr lang="en-US" sz="3000" dirty="0"/>
              <a:t>Heat transfer to radiation shield and sample assembly is achieved by copper braid linkages.</a:t>
            </a:r>
          </a:p>
        </p:txBody>
      </p:sp>
      <p:pic>
        <p:nvPicPr>
          <p:cNvPr id="12" name="Picture 11" descr="A picture containing microscope&#10;&#10;Description automatically generated">
            <a:extLst>
              <a:ext uri="{FF2B5EF4-FFF2-40B4-BE49-F238E27FC236}">
                <a16:creationId xmlns:a16="http://schemas.microsoft.com/office/drawing/2014/main" id="{11F19153-08BA-464D-8F9E-5ADA336B6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1388" y="2500312"/>
            <a:ext cx="9370612" cy="806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259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40F811-2777-D647-9A3E-B8B84E9F5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FE8FF-2B72-42E7-A3C2-B3A6AEB52B46}" type="datetime1">
              <a:rPr lang="en-US" smtClean="0"/>
              <a:t>8/17/21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DEB55F-1ED3-864D-B841-6B890EF3C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A. Baskys. RRR measurement system upgrade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1846E3-B0DE-3A42-86A1-D0B53FA7E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5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75FB4D8-32CC-554F-8B9E-CB2B5954C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RRR measurement system outline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C42D411-1642-A941-8116-5A4A53A39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61858" y="6273983"/>
            <a:ext cx="12684719" cy="28230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9AC864-76A7-524C-AB93-AA98919750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2" t="7570" r="23719" b="21073"/>
          <a:stretch/>
        </p:blipFill>
        <p:spPr>
          <a:xfrm>
            <a:off x="17269507" y="3567725"/>
            <a:ext cx="6630390" cy="723833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158D368-6EE8-E547-BDF8-1036BEEA3538}"/>
              </a:ext>
            </a:extLst>
          </p:cNvPr>
          <p:cNvSpPr txBox="1">
            <a:spLocks/>
          </p:cNvSpPr>
          <p:nvPr/>
        </p:nvSpPr>
        <p:spPr>
          <a:xfrm>
            <a:off x="767653" y="2409504"/>
            <a:ext cx="14694067" cy="35645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/>
              <a:t>The system has several unique features:</a:t>
            </a:r>
          </a:p>
          <a:p>
            <a:pPr marL="571500" indent="-571500"/>
            <a:r>
              <a:rPr lang="en-US" sz="3000" dirty="0"/>
              <a:t>Possible to measure a large number of samples simultaneously</a:t>
            </a:r>
          </a:p>
          <a:p>
            <a:pPr marL="571500" indent="-571500"/>
            <a:r>
              <a:rPr lang="en-US" sz="3000" dirty="0"/>
              <a:t>Possible to mount samples extracted from cable without straightening them first</a:t>
            </a:r>
          </a:p>
          <a:p>
            <a:pPr marL="571500" indent="-571500"/>
            <a:r>
              <a:rPr lang="en-US" sz="3000" dirty="0"/>
              <a:t>Measurements of kinked and straight regions of the extracted strands measured separately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A8D8FC7-7230-CC47-A741-4ECA034F7B87}"/>
              </a:ext>
            </a:extLst>
          </p:cNvPr>
          <p:cNvGrpSpPr/>
          <p:nvPr/>
        </p:nvGrpSpPr>
        <p:grpSpPr>
          <a:xfrm>
            <a:off x="2379865" y="8789990"/>
            <a:ext cx="8979577" cy="2255941"/>
            <a:chOff x="4128778" y="8519513"/>
            <a:chExt cx="8979577" cy="2255941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0B2D3600-F2F1-3B43-AC98-3A70AF642A84}"/>
                </a:ext>
              </a:extLst>
            </p:cNvPr>
            <p:cNvGrpSpPr/>
            <p:nvPr/>
          </p:nvGrpSpPr>
          <p:grpSpPr>
            <a:xfrm>
              <a:off x="4128778" y="8552886"/>
              <a:ext cx="8979577" cy="1562171"/>
              <a:chOff x="4128778" y="8552886"/>
              <a:chExt cx="8979577" cy="1562171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FC5CB4B-60F7-804F-AC18-9754D00227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2711" r="10583"/>
              <a:stretch/>
            </p:blipFill>
            <p:spPr>
              <a:xfrm flipV="1">
                <a:off x="4128778" y="8552886"/>
                <a:ext cx="8979577" cy="1493292"/>
              </a:xfrm>
              <a:prstGeom prst="rect">
                <a:avLst/>
              </a:prstGeom>
            </p:spPr>
          </p:pic>
          <p:sp>
            <p:nvSpPr>
              <p:cNvPr id="38" name="Left Brace 37">
                <a:extLst>
                  <a:ext uri="{FF2B5EF4-FFF2-40B4-BE49-F238E27FC236}">
                    <a16:creationId xmlns:a16="http://schemas.microsoft.com/office/drawing/2014/main" id="{0BDED3CF-F8D4-8A4F-8B09-3ACF3933F72B}"/>
                  </a:ext>
                </a:extLst>
              </p:cNvPr>
              <p:cNvSpPr/>
              <p:nvPr/>
            </p:nvSpPr>
            <p:spPr bwMode="auto">
              <a:xfrm rot="16200000">
                <a:off x="7104946" y="9704773"/>
                <a:ext cx="405253" cy="415315"/>
              </a:xfrm>
              <a:prstGeom prst="leftBrace">
                <a:avLst>
                  <a:gd name="adj1" fmla="val 8333"/>
                  <a:gd name="adj2" fmla="val 49999"/>
                </a:avLst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0" name="Left Brace 39">
                <a:extLst>
                  <a:ext uri="{FF2B5EF4-FFF2-40B4-BE49-F238E27FC236}">
                    <a16:creationId xmlns:a16="http://schemas.microsoft.com/office/drawing/2014/main" id="{225D6921-69E6-5941-B19A-FE1CF801C5C5}"/>
                  </a:ext>
                </a:extLst>
              </p:cNvPr>
              <p:cNvSpPr/>
              <p:nvPr/>
            </p:nvSpPr>
            <p:spPr bwMode="auto">
              <a:xfrm rot="6745456">
                <a:off x="5985071" y="8027079"/>
                <a:ext cx="307936" cy="2189898"/>
              </a:xfrm>
              <a:prstGeom prst="leftBrace">
                <a:avLst>
                  <a:gd name="adj1" fmla="val 8333"/>
                  <a:gd name="adj2" fmla="val 51751"/>
                </a:avLst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9" name="Left Brace 58">
                <a:extLst>
                  <a:ext uri="{FF2B5EF4-FFF2-40B4-BE49-F238E27FC236}">
                    <a16:creationId xmlns:a16="http://schemas.microsoft.com/office/drawing/2014/main" id="{2B33C0F4-0932-9647-8884-9DFBCDD7B8E3}"/>
                  </a:ext>
                </a:extLst>
              </p:cNvPr>
              <p:cNvSpPr/>
              <p:nvPr/>
            </p:nvSpPr>
            <p:spPr bwMode="auto">
              <a:xfrm rot="3869173">
                <a:off x="8226916" y="7944981"/>
                <a:ext cx="396873" cy="2189898"/>
              </a:xfrm>
              <a:prstGeom prst="leftBrace">
                <a:avLst>
                  <a:gd name="adj1" fmla="val 8333"/>
                  <a:gd name="adj2" fmla="val 53319"/>
                </a:avLst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0" name="Left Brace 59">
                <a:extLst>
                  <a:ext uri="{FF2B5EF4-FFF2-40B4-BE49-F238E27FC236}">
                    <a16:creationId xmlns:a16="http://schemas.microsoft.com/office/drawing/2014/main" id="{08F86A9F-6985-2840-91DB-67D29DDF9D1B}"/>
                  </a:ext>
                </a:extLst>
              </p:cNvPr>
              <p:cNvSpPr/>
              <p:nvPr/>
            </p:nvSpPr>
            <p:spPr bwMode="auto">
              <a:xfrm rot="16200000">
                <a:off x="9532604" y="8739625"/>
                <a:ext cx="405253" cy="472466"/>
              </a:xfrm>
              <a:prstGeom prst="leftBrace">
                <a:avLst>
                  <a:gd name="adj1" fmla="val 8333"/>
                  <a:gd name="adj2" fmla="val 49999"/>
                </a:avLst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73CBCE93-5782-694D-9EC8-E047CCA9278C}"/>
                </a:ext>
              </a:extLst>
            </p:cNvPr>
            <p:cNvSpPr/>
            <p:nvPr/>
          </p:nvSpPr>
          <p:spPr>
            <a:xfrm rot="1477168">
              <a:off x="5742433" y="8624162"/>
              <a:ext cx="107593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/>
                <a:t>Top face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A44226E-4AE9-DA4D-99A1-ED5C0A4A1AA8}"/>
                </a:ext>
              </a:extLst>
            </p:cNvPr>
            <p:cNvSpPr/>
            <p:nvPr/>
          </p:nvSpPr>
          <p:spPr>
            <a:xfrm rot="20083563">
              <a:off x="7465323" y="8519513"/>
              <a:ext cx="146867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/>
                <a:t>Bottom face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0FFAF1BE-4BF7-9541-99BB-CBA402E5DACB}"/>
                </a:ext>
              </a:extLst>
            </p:cNvPr>
            <p:cNvSpPr/>
            <p:nvPr/>
          </p:nvSpPr>
          <p:spPr>
            <a:xfrm>
              <a:off x="6660653" y="10067568"/>
              <a:ext cx="138211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/>
                <a:t>Major edge</a:t>
              </a:r>
            </a:p>
            <a:p>
              <a:pPr algn="ctr"/>
              <a:r>
                <a:rPr lang="en-US" sz="2000" dirty="0"/>
                <a:t>kink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CD2108F-DEA4-6348-9FE7-4CB9D7D374BE}"/>
                </a:ext>
              </a:extLst>
            </p:cNvPr>
            <p:cNvSpPr/>
            <p:nvPr/>
          </p:nvSpPr>
          <p:spPr>
            <a:xfrm>
              <a:off x="9078074" y="9209889"/>
              <a:ext cx="139172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/>
                <a:t>Minor edge</a:t>
              </a:r>
            </a:p>
            <a:p>
              <a:pPr algn="ctr"/>
              <a:r>
                <a:rPr lang="en-US" sz="2000" dirty="0"/>
                <a:t>kink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9363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7917F5-A57D-F04A-9232-5B5607A9B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FE8FF-2B72-42E7-A3C2-B3A6AEB52B46}" type="datetime1">
              <a:rPr lang="en-US" smtClean="0"/>
              <a:t>8/17/21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8EA3CC-62D1-6744-B682-2DA004D3E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A. Baskys. RRR measurement system upgrade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E0FC42-6FC8-1E41-A923-E468E2502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6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3C1FE04-AC7C-6442-ACE6-9FA5DE9CC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 procedure (</a:t>
            </a:r>
            <a:r>
              <a:rPr lang="en-US" sz="9600" b="1" dirty="0"/>
              <a:t>IEC 61788-4)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7225F47-EDAB-1F40-AB03-5B1D17294BE9}"/>
              </a:ext>
            </a:extLst>
          </p:cNvPr>
          <p:cNvSpPr txBox="1">
            <a:spLocks/>
          </p:cNvSpPr>
          <p:nvPr/>
        </p:nvSpPr>
        <p:spPr>
          <a:xfrm>
            <a:off x="455653" y="2418106"/>
            <a:ext cx="22861547" cy="50798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/>
              <a:t>The measurement procedure is modeled according to the </a:t>
            </a:r>
            <a:r>
              <a:rPr lang="en-US" sz="3600" b="1" dirty="0"/>
              <a:t>IEC 61788-4 </a:t>
            </a:r>
            <a:r>
              <a:rPr lang="en-US" sz="3600" dirty="0"/>
              <a:t>standard:</a:t>
            </a:r>
          </a:p>
          <a:p>
            <a:pPr marL="0" indent="0">
              <a:buNone/>
            </a:pPr>
            <a:r>
              <a:rPr lang="en-US" sz="3600" b="1" dirty="0"/>
              <a:t>“Residual resistance ratio measurement  - Residual resistance ratio of Nb-</a:t>
            </a:r>
            <a:r>
              <a:rPr lang="en-US" sz="3600" b="1" dirty="0" err="1"/>
              <a:t>Ti</a:t>
            </a:r>
            <a:r>
              <a:rPr lang="en-US" sz="3600" b="1" dirty="0"/>
              <a:t> and Nb</a:t>
            </a:r>
            <a:r>
              <a:rPr lang="en-US" sz="3600" b="1" baseline="-25000" dirty="0"/>
              <a:t>3</a:t>
            </a:r>
            <a:r>
              <a:rPr lang="en-US" sz="3600" b="1" dirty="0"/>
              <a:t>Sn composite superconductors”</a:t>
            </a:r>
          </a:p>
          <a:p>
            <a:pPr marL="0" indent="0">
              <a:buNone/>
            </a:pPr>
            <a:endParaRPr lang="en-US" sz="3600" b="1" dirty="0"/>
          </a:p>
          <a:p>
            <a:pPr marL="300600"/>
            <a:endParaRPr lang="en-US" sz="3200" dirty="0"/>
          </a:p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endParaRPr lang="en-US" sz="3000" b="1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AF99F4D-E7EC-194C-9EE6-2774F6514171}"/>
              </a:ext>
            </a:extLst>
          </p:cNvPr>
          <p:cNvGrpSpPr/>
          <p:nvPr/>
        </p:nvGrpSpPr>
        <p:grpSpPr>
          <a:xfrm>
            <a:off x="16783539" y="4543120"/>
            <a:ext cx="7241338" cy="6999589"/>
            <a:chOff x="16783539" y="4543120"/>
            <a:chExt cx="7241338" cy="699958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DA6089A-D22D-414C-B696-7AF0776DB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783539" y="4543120"/>
              <a:ext cx="7144808" cy="6999589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E623E43-59F7-C245-9173-CDC63CF8618E}"/>
                </a:ext>
              </a:extLst>
            </p:cNvPr>
            <p:cNvSpPr/>
            <p:nvPr/>
          </p:nvSpPr>
          <p:spPr>
            <a:xfrm>
              <a:off x="21711423" y="5196038"/>
              <a:ext cx="2313454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500" dirty="0"/>
                <a:t>Forward current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46FF702-1895-A449-B6CD-18E5F09198C6}"/>
                </a:ext>
              </a:extLst>
            </p:cNvPr>
            <p:cNvSpPr/>
            <p:nvPr/>
          </p:nvSpPr>
          <p:spPr>
            <a:xfrm>
              <a:off x="21765925" y="10640350"/>
              <a:ext cx="2258952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500" dirty="0"/>
                <a:t>Reverse current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90806AB9-9C6A-7D4F-B796-35C93553109E}"/>
              </a:ext>
            </a:extLst>
          </p:cNvPr>
          <p:cNvSpPr/>
          <p:nvPr/>
        </p:nvSpPr>
        <p:spPr>
          <a:xfrm>
            <a:off x="455653" y="4189627"/>
            <a:ext cx="1611240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The </a:t>
            </a:r>
            <a:r>
              <a:rPr lang="en-US" sz="4000" b="1" dirty="0"/>
              <a:t>RRR</a:t>
            </a:r>
            <a:r>
              <a:rPr lang="en-US" sz="4000" dirty="0"/>
              <a:t> is defined as the ratio of resistances at </a:t>
            </a:r>
            <a:r>
              <a:rPr lang="en-US" sz="4000" b="1" dirty="0"/>
              <a:t>293 K </a:t>
            </a:r>
            <a:r>
              <a:rPr lang="en-US" sz="4000" dirty="0"/>
              <a:t>and just </a:t>
            </a:r>
            <a:r>
              <a:rPr lang="en-US" sz="4000" b="1" dirty="0"/>
              <a:t>above the superconducting transition:</a:t>
            </a:r>
          </a:p>
          <a:p>
            <a:pPr marL="872100" indent="-571500">
              <a:buFont typeface="Arial" panose="020B0604020202020204" pitchFamily="34" charset="0"/>
              <a:buChar char="•"/>
            </a:pPr>
            <a:r>
              <a:rPr lang="en-US" dirty="0"/>
              <a:t>For RT measurement, the measurement is made between 273 K and 308 K, temperature noted and corrected for to obtain a value at 293 K.</a:t>
            </a:r>
          </a:p>
          <a:p>
            <a:pPr marL="872100" indent="-571500">
              <a:buFont typeface="Arial" panose="020B0604020202020204" pitchFamily="34" charset="0"/>
              <a:buChar char="•"/>
            </a:pPr>
            <a:r>
              <a:rPr lang="en-US" dirty="0"/>
              <a:t>The transition is recorded twice with different polarities of test current and the result is subtracted to remove any offsets and to some extent thermoelectric voltages.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18F0919-35CA-3F44-A6D1-C78A4FCC489E}"/>
              </a:ext>
            </a:extLst>
          </p:cNvPr>
          <p:cNvSpPr/>
          <p:nvPr/>
        </p:nvSpPr>
        <p:spPr>
          <a:xfrm>
            <a:off x="455653" y="9763187"/>
            <a:ext cx="161124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This method does not require precise temperature control of samples, however the analysis is more involved, as the resistance at the transition is extrapolated.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Another common method is to measure resistivity at fixed temperature of 20 K instead.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2D2DA94-A2A1-40E3-9932-D45FC7BAEF17}"/>
                  </a:ext>
                </a:extLst>
              </p:cNvPr>
              <p:cNvSpPr txBox="1"/>
              <p:nvPr/>
            </p:nvSpPr>
            <p:spPr>
              <a:xfrm>
                <a:off x="4483508" y="8471649"/>
                <a:ext cx="5249194" cy="6249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𝑐𝑜𝑙𝑑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)/(2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2D2DA94-A2A1-40E3-9932-D45FC7BAEF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3508" y="8471649"/>
                <a:ext cx="5249194" cy="624979"/>
              </a:xfrm>
              <a:prstGeom prst="rect">
                <a:avLst/>
              </a:prstGeom>
              <a:blipFill>
                <a:blip r:embed="rId4"/>
                <a:stretch>
                  <a:fillRect b="-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2163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7917F5-A57D-F04A-9232-5B5607A9B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FE8FF-2B72-42E7-A3C2-B3A6AEB52B46}" type="datetime1">
              <a:rPr lang="en-US" smtClean="0"/>
              <a:t>8/17/21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8EA3CC-62D1-6744-B682-2DA004D3E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A. Baskys. RRR measurement system upgrade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E0FC42-6FC8-1E41-A923-E468E2502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7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3C1FE04-AC7C-6442-ACE6-9FA5DE9CC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Reasons for upgrades</a:t>
            </a: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DD79A9A0-608E-C14C-83E1-39EFE16551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374800" y="5708818"/>
            <a:ext cx="7653942" cy="5740457"/>
          </a:xfrm>
          <a:prstGeom prst="rect">
            <a:avLst/>
          </a:prstGeom>
        </p:spPr>
      </p:pic>
      <p:pic>
        <p:nvPicPr>
          <p:cNvPr id="8" name="Picture 7" descr="A picture containing text, indoor, cluttered&#10;&#10;Description automatically generated">
            <a:extLst>
              <a:ext uri="{FF2B5EF4-FFF2-40B4-BE49-F238E27FC236}">
                <a16:creationId xmlns:a16="http://schemas.microsoft.com/office/drawing/2014/main" id="{81041559-3CB7-C441-868A-C76FB2C291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6743" y="131436"/>
            <a:ext cx="6045257" cy="453394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041CA83-9CF4-CB4B-B1D0-8CE5AAB42CC0}"/>
              </a:ext>
            </a:extLst>
          </p:cNvPr>
          <p:cNvSpPr/>
          <p:nvPr/>
        </p:nvSpPr>
        <p:spPr>
          <a:xfrm>
            <a:off x="473545" y="2474009"/>
            <a:ext cx="1709599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System was developed and immediately put to use for AUP project, it was now operated since 2018 and some consolidation is necessary to: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improve measurement </a:t>
            </a:r>
            <a:r>
              <a:rPr lang="en-GB" dirty="0"/>
              <a:t>throughput</a:t>
            </a:r>
            <a:r>
              <a:rPr lang="en-US" dirty="0"/>
              <a:t>,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improve reliability,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allow flexibility of integrating other measurements,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and other lessons learned during operation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8C70C2-679F-364E-B5A5-B4CB49E910FD}"/>
              </a:ext>
            </a:extLst>
          </p:cNvPr>
          <p:cNvSpPr/>
          <p:nvPr/>
        </p:nvSpPr>
        <p:spPr>
          <a:xfrm>
            <a:off x="473545" y="6858000"/>
            <a:ext cx="1666056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Specifically: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Only a third of 63 channels required for a fully populated board of 18 samples can be measured simultaneously during one cooldown due to limitations of switching system (3*2=6 cooldowns necessary).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No way to add additional measurement channels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Broken connections are frequent necessitating remeasurement of a subset of samples. The troubleshooting can be time consuming.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There is no active temperature control and sample temperature is not currently measured.</a:t>
            </a:r>
          </a:p>
        </p:txBody>
      </p:sp>
    </p:spTree>
    <p:extLst>
      <p:ext uri="{BB962C8B-B14F-4D97-AF65-F5344CB8AC3E}">
        <p14:creationId xmlns:p14="http://schemas.microsoft.com/office/powerpoint/2010/main" val="3962712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7917F5-A57D-F04A-9232-5B5607A9B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FE8FF-2B72-42E7-A3C2-B3A6AEB52B46}" type="datetime1">
              <a:rPr lang="en-US" smtClean="0"/>
              <a:t>8/17/21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8EA3CC-62D1-6744-B682-2DA004D3E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A. Baskys. RRR measurement system upgrade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E0FC42-6FC8-1E41-A923-E468E2502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8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3C1FE04-AC7C-6442-ACE6-9FA5DE9CC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Reasons for upgrades (2)</a:t>
            </a: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DD79A9A0-608E-C14C-83E1-39EFE16551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374800" y="5708818"/>
            <a:ext cx="7653942" cy="5740457"/>
          </a:xfrm>
          <a:prstGeom prst="rect">
            <a:avLst/>
          </a:prstGeom>
        </p:spPr>
      </p:pic>
      <p:pic>
        <p:nvPicPr>
          <p:cNvPr id="8" name="Picture 7" descr="A picture containing text, indoor, cluttered&#10;&#10;Description automatically generated">
            <a:extLst>
              <a:ext uri="{FF2B5EF4-FFF2-40B4-BE49-F238E27FC236}">
                <a16:creationId xmlns:a16="http://schemas.microsoft.com/office/drawing/2014/main" id="{81041559-3CB7-C441-868A-C76FB2C291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6743" y="131436"/>
            <a:ext cx="6045257" cy="453394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041CA83-9CF4-CB4B-B1D0-8CE5AAB42CC0}"/>
              </a:ext>
            </a:extLst>
          </p:cNvPr>
          <p:cNvSpPr/>
          <p:nvPr/>
        </p:nvSpPr>
        <p:spPr>
          <a:xfrm>
            <a:off x="473545" y="2474009"/>
            <a:ext cx="170959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Measurement scheme: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Single ended measurement with common reference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C446F7D-2F8D-424B-9DCC-A0B3BC4D2D75}"/>
              </a:ext>
            </a:extLst>
          </p:cNvPr>
          <p:cNvGrpSpPr/>
          <p:nvPr/>
        </p:nvGrpSpPr>
        <p:grpSpPr>
          <a:xfrm>
            <a:off x="826861" y="4392095"/>
            <a:ext cx="8979577" cy="2255941"/>
            <a:chOff x="4128778" y="8519513"/>
            <a:chExt cx="8979577" cy="225594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3A2F197-13C2-514A-B899-7CA7EE66B191}"/>
                </a:ext>
              </a:extLst>
            </p:cNvPr>
            <p:cNvGrpSpPr/>
            <p:nvPr/>
          </p:nvGrpSpPr>
          <p:grpSpPr>
            <a:xfrm>
              <a:off x="4128778" y="8552886"/>
              <a:ext cx="8979577" cy="1562171"/>
              <a:chOff x="4128778" y="8552886"/>
              <a:chExt cx="8979577" cy="156217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108C841-02F8-A44C-BD42-76B9F34B3E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2711" r="10583"/>
              <a:stretch/>
            </p:blipFill>
            <p:spPr>
              <a:xfrm flipV="1">
                <a:off x="4128778" y="8552886"/>
                <a:ext cx="8979577" cy="1493292"/>
              </a:xfrm>
              <a:prstGeom prst="rect">
                <a:avLst/>
              </a:prstGeom>
            </p:spPr>
          </p:pic>
          <p:sp>
            <p:nvSpPr>
              <p:cNvPr id="19" name="Left Brace 18">
                <a:extLst>
                  <a:ext uri="{FF2B5EF4-FFF2-40B4-BE49-F238E27FC236}">
                    <a16:creationId xmlns:a16="http://schemas.microsoft.com/office/drawing/2014/main" id="{6B0183C0-2954-2D4F-9F31-6943C809AAB0}"/>
                  </a:ext>
                </a:extLst>
              </p:cNvPr>
              <p:cNvSpPr/>
              <p:nvPr/>
            </p:nvSpPr>
            <p:spPr bwMode="auto">
              <a:xfrm rot="16200000">
                <a:off x="7104946" y="9704773"/>
                <a:ext cx="405253" cy="415315"/>
              </a:xfrm>
              <a:prstGeom prst="leftBrace">
                <a:avLst>
                  <a:gd name="adj1" fmla="val 8333"/>
                  <a:gd name="adj2" fmla="val 49999"/>
                </a:avLst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0" name="Left Brace 19">
                <a:extLst>
                  <a:ext uri="{FF2B5EF4-FFF2-40B4-BE49-F238E27FC236}">
                    <a16:creationId xmlns:a16="http://schemas.microsoft.com/office/drawing/2014/main" id="{DDDFFCE2-0D68-4A4A-96AA-A7AEF03A9715}"/>
                  </a:ext>
                </a:extLst>
              </p:cNvPr>
              <p:cNvSpPr/>
              <p:nvPr/>
            </p:nvSpPr>
            <p:spPr bwMode="auto">
              <a:xfrm rot="6745456">
                <a:off x="5985071" y="8027079"/>
                <a:ext cx="307936" cy="2189898"/>
              </a:xfrm>
              <a:prstGeom prst="leftBrace">
                <a:avLst>
                  <a:gd name="adj1" fmla="val 8333"/>
                  <a:gd name="adj2" fmla="val 51751"/>
                </a:avLst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1" name="Left Brace 20">
                <a:extLst>
                  <a:ext uri="{FF2B5EF4-FFF2-40B4-BE49-F238E27FC236}">
                    <a16:creationId xmlns:a16="http://schemas.microsoft.com/office/drawing/2014/main" id="{13D0B474-2F26-0A47-B3B7-FC5928FE8563}"/>
                  </a:ext>
                </a:extLst>
              </p:cNvPr>
              <p:cNvSpPr/>
              <p:nvPr/>
            </p:nvSpPr>
            <p:spPr bwMode="auto">
              <a:xfrm rot="3869173">
                <a:off x="8226916" y="7944981"/>
                <a:ext cx="396873" cy="2189898"/>
              </a:xfrm>
              <a:prstGeom prst="leftBrace">
                <a:avLst>
                  <a:gd name="adj1" fmla="val 8333"/>
                  <a:gd name="adj2" fmla="val 53319"/>
                </a:avLst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2" name="Left Brace 21">
                <a:extLst>
                  <a:ext uri="{FF2B5EF4-FFF2-40B4-BE49-F238E27FC236}">
                    <a16:creationId xmlns:a16="http://schemas.microsoft.com/office/drawing/2014/main" id="{1712C239-C19C-6442-9C73-7DBE75CF42F6}"/>
                  </a:ext>
                </a:extLst>
              </p:cNvPr>
              <p:cNvSpPr/>
              <p:nvPr/>
            </p:nvSpPr>
            <p:spPr bwMode="auto">
              <a:xfrm rot="16200000">
                <a:off x="9532604" y="8739625"/>
                <a:ext cx="405253" cy="472466"/>
              </a:xfrm>
              <a:prstGeom prst="leftBrace">
                <a:avLst>
                  <a:gd name="adj1" fmla="val 8333"/>
                  <a:gd name="adj2" fmla="val 49999"/>
                </a:avLst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78338A1-2BF1-DD43-8B05-9C6F09850622}"/>
                </a:ext>
              </a:extLst>
            </p:cNvPr>
            <p:cNvSpPr/>
            <p:nvPr/>
          </p:nvSpPr>
          <p:spPr>
            <a:xfrm rot="1477168">
              <a:off x="5742433" y="8624162"/>
              <a:ext cx="107593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/>
                <a:t>Top face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EF470E2-FB58-5D49-B5A7-903810AC1BEE}"/>
                </a:ext>
              </a:extLst>
            </p:cNvPr>
            <p:cNvSpPr/>
            <p:nvPr/>
          </p:nvSpPr>
          <p:spPr>
            <a:xfrm rot="20083563">
              <a:off x="7465323" y="8519513"/>
              <a:ext cx="146867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/>
                <a:t>Bottom face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E7CDF69-96AE-F748-B02E-67E6B0962B8F}"/>
                </a:ext>
              </a:extLst>
            </p:cNvPr>
            <p:cNvSpPr/>
            <p:nvPr/>
          </p:nvSpPr>
          <p:spPr>
            <a:xfrm>
              <a:off x="6660653" y="10067568"/>
              <a:ext cx="138211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/>
                <a:t>Major edge</a:t>
              </a:r>
            </a:p>
            <a:p>
              <a:pPr algn="ctr"/>
              <a:r>
                <a:rPr lang="en-US" sz="2000" dirty="0"/>
                <a:t>kink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310F2F1-1178-954D-8C67-79E5A90A39FA}"/>
                </a:ext>
              </a:extLst>
            </p:cNvPr>
            <p:cNvSpPr/>
            <p:nvPr/>
          </p:nvSpPr>
          <p:spPr>
            <a:xfrm>
              <a:off x="9078074" y="9209889"/>
              <a:ext cx="139172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/>
                <a:t>Minor edge</a:t>
              </a:r>
            </a:p>
            <a:p>
              <a:pPr algn="ctr"/>
              <a:r>
                <a:rPr lang="en-US" sz="2000" dirty="0"/>
                <a:t>kink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452E45B-DA8C-3E46-A4B1-C1AE4A5920DD}"/>
              </a:ext>
            </a:extLst>
          </p:cNvPr>
          <p:cNvGrpSpPr/>
          <p:nvPr/>
        </p:nvGrpSpPr>
        <p:grpSpPr>
          <a:xfrm>
            <a:off x="1330805" y="4592151"/>
            <a:ext cx="6079601" cy="3701198"/>
            <a:chOff x="1330805" y="4592151"/>
            <a:chExt cx="6079601" cy="370119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2D0BE3A-8B58-4943-BC99-F2A26B0FDDFA}"/>
                </a:ext>
              </a:extLst>
            </p:cNvPr>
            <p:cNvSpPr/>
            <p:nvPr/>
          </p:nvSpPr>
          <p:spPr>
            <a:xfrm>
              <a:off x="1330805" y="7432204"/>
              <a:ext cx="839374" cy="8393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/>
                <a:t>V</a:t>
              </a:r>
              <a:r>
                <a:rPr lang="en-US" sz="2000" baseline="-25000" dirty="0" err="1"/>
                <a:t>ref</a:t>
              </a:r>
              <a:endParaRPr lang="en-US" sz="2000" baseline="-2500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7116E69-30FF-1E4B-9ADE-8A2E38ACA9DF}"/>
                </a:ext>
              </a:extLst>
            </p:cNvPr>
            <p:cNvSpPr/>
            <p:nvPr/>
          </p:nvSpPr>
          <p:spPr>
            <a:xfrm>
              <a:off x="3016631" y="7410433"/>
              <a:ext cx="839374" cy="8393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V</a:t>
              </a:r>
              <a:r>
                <a:rPr lang="en-US" sz="2000" baseline="-25000" dirty="0"/>
                <a:t>1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BFDE22D-DA09-A748-A151-42B320E30C7D}"/>
                </a:ext>
              </a:extLst>
            </p:cNvPr>
            <p:cNvSpPr/>
            <p:nvPr/>
          </p:nvSpPr>
          <p:spPr>
            <a:xfrm>
              <a:off x="4075468" y="7453975"/>
              <a:ext cx="839374" cy="8393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V</a:t>
              </a:r>
              <a:r>
                <a:rPr lang="en-US" sz="2000" baseline="-25000" dirty="0"/>
                <a:t>3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B203AD1-2517-A14E-B3D0-B4EF75DE6183}"/>
                </a:ext>
              </a:extLst>
            </p:cNvPr>
            <p:cNvSpPr/>
            <p:nvPr/>
          </p:nvSpPr>
          <p:spPr>
            <a:xfrm>
              <a:off x="5593939" y="7410433"/>
              <a:ext cx="839374" cy="8393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V</a:t>
              </a:r>
              <a:r>
                <a:rPr lang="en-US" sz="2000" baseline="-25000" dirty="0"/>
                <a:t>4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F294CFA-32C5-F743-9758-1255344AD987}"/>
                </a:ext>
              </a:extLst>
            </p:cNvPr>
            <p:cNvSpPr/>
            <p:nvPr/>
          </p:nvSpPr>
          <p:spPr>
            <a:xfrm>
              <a:off x="6571032" y="7410433"/>
              <a:ext cx="839374" cy="8393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V</a:t>
              </a:r>
              <a:r>
                <a:rPr lang="en-US" sz="2000" baseline="-25000" dirty="0"/>
                <a:t>5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EAA3AEE-50F6-FA4F-9B32-CE3F46C3596A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flipV="1">
              <a:off x="1750492" y="4718570"/>
              <a:ext cx="0" cy="271363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D17E7F1-5FD1-9B4D-81D7-70B176CCCC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97998" y="5554617"/>
              <a:ext cx="0" cy="227550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1B96BC1-E915-AB42-8A3C-0FA606A1A4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13313" y="5511074"/>
              <a:ext cx="0" cy="227550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E5BD6C0-068F-7A45-99D7-6D98B8B387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0687" y="4635694"/>
              <a:ext cx="0" cy="31508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F303905-F372-0B4E-BE69-4FAC9DF392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69544" y="4592151"/>
              <a:ext cx="0" cy="31944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61CEA479-E7AD-C644-85ED-046EAB869D68}"/>
              </a:ext>
            </a:extLst>
          </p:cNvPr>
          <p:cNvSpPr/>
          <p:nvPr/>
        </p:nvSpPr>
        <p:spPr>
          <a:xfrm>
            <a:off x="10477988" y="4059683"/>
            <a:ext cx="687720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Voltage across the minor edge kink:</a:t>
            </a:r>
          </a:p>
          <a:p>
            <a:r>
              <a:rPr lang="en-GB" dirty="0"/>
              <a:t>∆</a:t>
            </a:r>
            <a:r>
              <a:rPr lang="en-GB" dirty="0" err="1"/>
              <a:t>V</a:t>
            </a:r>
            <a:r>
              <a:rPr lang="en-GB" baseline="-25000" dirty="0" err="1"/>
              <a:t>MinorKink</a:t>
            </a:r>
            <a:r>
              <a:rPr lang="en-GB" baseline="-25000" dirty="0"/>
              <a:t> </a:t>
            </a:r>
            <a:r>
              <a:rPr lang="en-GB" dirty="0"/>
              <a:t>= V</a:t>
            </a:r>
            <a:r>
              <a:rPr lang="en-GB" baseline="-25000" dirty="0"/>
              <a:t>5</a:t>
            </a:r>
            <a:r>
              <a:rPr lang="en-GB" dirty="0"/>
              <a:t>-V</a:t>
            </a:r>
            <a:r>
              <a:rPr lang="en-GB" baseline="-25000" dirty="0"/>
              <a:t>4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D257D9C-2590-3B4B-A500-847035C4CFA2}"/>
              </a:ext>
            </a:extLst>
          </p:cNvPr>
          <p:cNvSpPr/>
          <p:nvPr/>
        </p:nvSpPr>
        <p:spPr>
          <a:xfrm>
            <a:off x="10444849" y="5471441"/>
            <a:ext cx="77126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However, </a:t>
            </a:r>
            <a:r>
              <a:rPr lang="en-GB" dirty="0"/>
              <a:t>V</a:t>
            </a:r>
            <a:r>
              <a:rPr lang="en-GB" baseline="-25000" dirty="0"/>
              <a:t>5 </a:t>
            </a:r>
            <a:r>
              <a:rPr lang="en-GB" dirty="0"/>
              <a:t>and</a:t>
            </a:r>
            <a:r>
              <a:rPr lang="en-GB" baseline="-25000" dirty="0"/>
              <a:t> </a:t>
            </a:r>
            <a:r>
              <a:rPr lang="en-GB" dirty="0"/>
              <a:t>V</a:t>
            </a:r>
            <a:r>
              <a:rPr lang="en-GB" baseline="-25000" dirty="0"/>
              <a:t>4</a:t>
            </a:r>
            <a:r>
              <a:rPr lang="en-GB" dirty="0"/>
              <a:t> are not necessarily measured at the same time as the system scans though the channels. This introduces artifacts when the signal is rapidly changing (at the SC transition).</a:t>
            </a:r>
            <a:endParaRPr lang="en-GB" baseline="-2500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9D38D35-5002-5F47-AEC6-EF90C944F623}"/>
              </a:ext>
            </a:extLst>
          </p:cNvPr>
          <p:cNvSpPr/>
          <p:nvPr/>
        </p:nvSpPr>
        <p:spPr>
          <a:xfrm>
            <a:off x="10477988" y="8785015"/>
            <a:ext cx="733104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At the small penalty of having more wiring, a differential measurement of each channel would resolve this as well as reduce common mode noise.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B2EF2FC-63B9-A947-8F94-72DD8DAC85D9}"/>
              </a:ext>
            </a:extLst>
          </p:cNvPr>
          <p:cNvGrpSpPr/>
          <p:nvPr/>
        </p:nvGrpSpPr>
        <p:grpSpPr>
          <a:xfrm>
            <a:off x="1817192" y="7950852"/>
            <a:ext cx="5128807" cy="2253857"/>
            <a:chOff x="1817192" y="7950852"/>
            <a:chExt cx="5128807" cy="2253857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13378175-0095-2347-ABDF-0728BE5CA225}"/>
                </a:ext>
              </a:extLst>
            </p:cNvPr>
            <p:cNvSpPr/>
            <p:nvPr/>
          </p:nvSpPr>
          <p:spPr>
            <a:xfrm>
              <a:off x="2063465" y="9365335"/>
              <a:ext cx="839374" cy="8393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V</a:t>
              </a:r>
              <a:r>
                <a:rPr lang="en-US" sz="2000" baseline="-25000" dirty="0"/>
                <a:t>TF</a:t>
              </a: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2EBD02F-4B5F-4D43-A1CC-D1EFA455D660}"/>
                </a:ext>
              </a:extLst>
            </p:cNvPr>
            <p:cNvSpPr/>
            <p:nvPr/>
          </p:nvSpPr>
          <p:spPr>
            <a:xfrm>
              <a:off x="3550889" y="9365335"/>
              <a:ext cx="886122" cy="8393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V</a:t>
              </a:r>
              <a:r>
                <a:rPr lang="en-US" sz="2000" baseline="-25000" dirty="0"/>
                <a:t>MK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6601C15-6982-4A48-8E5A-7190E0B0B4BF}"/>
                </a:ext>
              </a:extLst>
            </p:cNvPr>
            <p:cNvSpPr/>
            <p:nvPr/>
          </p:nvSpPr>
          <p:spPr>
            <a:xfrm>
              <a:off x="4959524" y="9363771"/>
              <a:ext cx="839374" cy="8393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V</a:t>
              </a:r>
              <a:r>
                <a:rPr lang="en-US" sz="2000" baseline="-25000" dirty="0"/>
                <a:t>BF</a:t>
              </a: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2A9A0488-F4E4-E24C-84ED-0909909BCE14}"/>
                </a:ext>
              </a:extLst>
            </p:cNvPr>
            <p:cNvSpPr/>
            <p:nvPr/>
          </p:nvSpPr>
          <p:spPr>
            <a:xfrm>
              <a:off x="6095876" y="9362206"/>
              <a:ext cx="839374" cy="8393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/>
                <a:t>V</a:t>
              </a:r>
              <a:r>
                <a:rPr lang="en-US" sz="2000" baseline="-25000" dirty="0" err="1"/>
                <a:t>mK</a:t>
              </a:r>
              <a:endParaRPr lang="en-US" sz="2000" baseline="-25000" dirty="0"/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06694CE-87D0-F640-92C2-652AFC90E29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17192" y="8271580"/>
              <a:ext cx="615266" cy="13339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DA3BF99-6AE8-274F-AAE7-8A319A2B5F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08941" y="8249808"/>
              <a:ext cx="679669" cy="13557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FC227BB-10A6-4741-87EB-650FB8CFED3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08808" y="7969092"/>
              <a:ext cx="479112" cy="163642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6138AB9-A957-2C42-BA2A-12A718E640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36265" y="8280522"/>
              <a:ext cx="264656" cy="11531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0B0F892-E3B1-F345-B9FA-B35EE377DA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24867" y="8134027"/>
              <a:ext cx="380670" cy="1226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888C4B9-7D4D-6B47-B7DA-8F23A3BF475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56474" y="8205634"/>
              <a:ext cx="678055" cy="14600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A56C60F5-BA87-B143-BD58-7E093D9AFB6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53886" y="7950852"/>
              <a:ext cx="479112" cy="163642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8B37097-A905-7D44-AA53-2E360F8FA9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81343" y="8262282"/>
              <a:ext cx="264656" cy="11531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A452668-0022-1A48-8850-B852D72C7D00}"/>
              </a:ext>
            </a:extLst>
          </p:cNvPr>
          <p:cNvSpPr txBox="1"/>
          <p:nvPr/>
        </p:nvSpPr>
        <p:spPr>
          <a:xfrm>
            <a:off x="19316980" y="304431"/>
            <a:ext cx="3913723" cy="646331"/>
          </a:xfrm>
          <a:prstGeom prst="rect">
            <a:avLst/>
          </a:prstGeom>
          <a:solidFill>
            <a:schemeClr val="tx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“Battleship board”</a:t>
            </a:r>
          </a:p>
        </p:txBody>
      </p:sp>
    </p:spTree>
    <p:extLst>
      <p:ext uri="{BB962C8B-B14F-4D97-AF65-F5344CB8AC3E}">
        <p14:creationId xmlns:p14="http://schemas.microsoft.com/office/powerpoint/2010/main" val="338885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EE7F4D-15F9-5F49-A880-B10F0B667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FE8FF-2B72-42E7-A3C2-B3A6AEB52B46}" type="datetime1">
              <a:rPr lang="en-US" smtClean="0"/>
              <a:t>8/17/21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607043-2614-3A43-8DD2-13BB37818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A. Baskys. RRR measurement system upgrade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7BD075-7B58-904C-B1BF-AB58BE078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9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D0DAA8C-6C97-BE4C-A0EA-B5D9D71E6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 equipment</a:t>
            </a:r>
          </a:p>
        </p:txBody>
      </p:sp>
      <p:pic>
        <p:nvPicPr>
          <p:cNvPr id="10" name="Picture 9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2DE8A8A2-730D-B441-939D-F741626641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8" t="22858" r="13358" b="24728"/>
          <a:stretch/>
        </p:blipFill>
        <p:spPr>
          <a:xfrm rot="5400000">
            <a:off x="16460437" y="4860817"/>
            <a:ext cx="10051126" cy="51720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51E099F-735F-2544-8FCF-CC49450A1A48}"/>
              </a:ext>
            </a:extLst>
          </p:cNvPr>
          <p:cNvSpPr/>
          <p:nvPr/>
        </p:nvSpPr>
        <p:spPr>
          <a:xfrm>
            <a:off x="311999" y="2851798"/>
            <a:ext cx="16660569" cy="10618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With the exception of Keithley 7002 switch system, the rest of the equipment will be reused.</a:t>
            </a:r>
          </a:p>
          <a:p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Keithley 7002 switch system (Obsolete. 4 slots x 8 channels, 6 slots unoccupied)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Keithley 3706A switch system (2 slots x 60 channels, 4 slots unoccupied)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5x Keithley 2182 nanovoltmeters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Agilent 34420A nanovoltmeter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Keithley 2001 switch multimeter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Yokogawa GS610 Source meter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Lakeshore 331 Temperature controller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Lakeshore 218 Temperature monitor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Most of the equipment donated by </a:t>
            </a:r>
            <a:r>
              <a:rPr lang="en-US" dirty="0" err="1"/>
              <a:t>Xiaorong</a:t>
            </a:r>
            <a:r>
              <a:rPr lang="en-US" dirty="0"/>
              <a:t> Wang and Heng Pan</a:t>
            </a:r>
          </a:p>
          <a:p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670DFE9-7D4C-424A-A426-79A21DDC1636}"/>
              </a:ext>
            </a:extLst>
          </p:cNvPr>
          <p:cNvGrpSpPr/>
          <p:nvPr/>
        </p:nvGrpSpPr>
        <p:grpSpPr>
          <a:xfrm>
            <a:off x="6931113" y="3484866"/>
            <a:ext cx="14554887" cy="8266381"/>
            <a:chOff x="6931113" y="3484866"/>
            <a:chExt cx="14554887" cy="8266381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45E2E65-EBD2-4640-888E-60398AE80596}"/>
                </a:ext>
              </a:extLst>
            </p:cNvPr>
            <p:cNvCxnSpPr/>
            <p:nvPr/>
          </p:nvCxnSpPr>
          <p:spPr>
            <a:xfrm flipV="1">
              <a:off x="16110857" y="3484866"/>
              <a:ext cx="3004457" cy="1262743"/>
            </a:xfrm>
            <a:prstGeom prst="straightConnector1">
              <a:avLst/>
            </a:prstGeom>
            <a:ln w="63500">
              <a:headEnd type="none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CB4C3D6-C87E-934C-B05A-4878DAD1DA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08628" y="4747609"/>
              <a:ext cx="4506686" cy="631372"/>
            </a:xfrm>
            <a:prstGeom prst="straightConnector1">
              <a:avLst/>
            </a:prstGeom>
            <a:ln w="63500">
              <a:headEnd type="none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411E486-1453-1D4E-94BF-D5F64AC781CF}"/>
                </a:ext>
              </a:extLst>
            </p:cNvPr>
            <p:cNvCxnSpPr>
              <a:cxnSpLocks/>
            </p:cNvCxnSpPr>
            <p:nvPr/>
          </p:nvCxnSpPr>
          <p:spPr>
            <a:xfrm>
              <a:off x="7315200" y="6009145"/>
              <a:ext cx="11584799" cy="1001255"/>
            </a:xfrm>
            <a:prstGeom prst="straightConnector1">
              <a:avLst/>
            </a:prstGeom>
            <a:ln w="63500">
              <a:headEnd type="none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FE1BE12-4C10-044C-B0DC-127C36A21CA2}"/>
                </a:ext>
              </a:extLst>
            </p:cNvPr>
            <p:cNvCxnSpPr>
              <a:cxnSpLocks/>
            </p:cNvCxnSpPr>
            <p:nvPr/>
          </p:nvCxnSpPr>
          <p:spPr>
            <a:xfrm>
              <a:off x="7141028" y="7038854"/>
              <a:ext cx="12352972" cy="3527230"/>
            </a:xfrm>
            <a:prstGeom prst="straightConnector1">
              <a:avLst/>
            </a:prstGeom>
            <a:ln w="63500">
              <a:headEnd type="none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07247B93-10F4-264C-B32D-336B56E0CDFC}"/>
                </a:ext>
              </a:extLst>
            </p:cNvPr>
            <p:cNvCxnSpPr>
              <a:cxnSpLocks/>
            </p:cNvCxnSpPr>
            <p:nvPr/>
          </p:nvCxnSpPr>
          <p:spPr>
            <a:xfrm>
              <a:off x="6931113" y="7496618"/>
              <a:ext cx="12562887" cy="4055010"/>
            </a:xfrm>
            <a:prstGeom prst="straightConnector1">
              <a:avLst/>
            </a:prstGeom>
            <a:ln w="63500">
              <a:headEnd type="none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27A89935-143C-C345-9628-21A82876C085}"/>
                </a:ext>
              </a:extLst>
            </p:cNvPr>
            <p:cNvCxnSpPr>
              <a:cxnSpLocks/>
            </p:cNvCxnSpPr>
            <p:nvPr/>
          </p:nvCxnSpPr>
          <p:spPr>
            <a:xfrm>
              <a:off x="8172084" y="8135242"/>
              <a:ext cx="13249347" cy="3616005"/>
            </a:xfrm>
            <a:prstGeom prst="straightConnector1">
              <a:avLst/>
            </a:prstGeom>
            <a:ln w="63500">
              <a:headEnd type="none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E8C2E32A-B1E7-F244-B4DE-C9304382D262}"/>
                </a:ext>
              </a:extLst>
            </p:cNvPr>
            <p:cNvCxnSpPr>
              <a:cxnSpLocks/>
            </p:cNvCxnSpPr>
            <p:nvPr/>
          </p:nvCxnSpPr>
          <p:spPr>
            <a:xfrm>
              <a:off x="7983954" y="8609952"/>
              <a:ext cx="13502046" cy="2249563"/>
            </a:xfrm>
            <a:prstGeom prst="straightConnector1">
              <a:avLst/>
            </a:prstGeom>
            <a:ln w="63500">
              <a:headEnd type="none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Content Placeholder 4" descr="A picture containing floor, indoor, chair, furniture&#10;&#10;Description automatically generated">
            <a:extLst>
              <a:ext uri="{FF2B5EF4-FFF2-40B4-BE49-F238E27FC236}">
                <a16:creationId xmlns:a16="http://schemas.microsoft.com/office/drawing/2014/main" id="{5C087630-186A-6649-90D0-BBC25BD0F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16421" y="3190716"/>
            <a:ext cx="9779424" cy="733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12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CMT Template 16 by 9 v1" id="{51DE85EA-EC2D-496A-B05F-17C56D2088D1}" vid="{09589915-85EE-40F4-8279-816E127B5120}"/>
    </a:ext>
  </a:extLst>
</a:theme>
</file>

<file path=ppt/theme/theme2.xml><?xml version="1.0" encoding="utf-8"?>
<a:theme xmlns:a="http://schemas.openxmlformats.org/drawingml/2006/main" name="ATAP No Footer">
  <a:themeElements>
    <a:clrScheme name="ATAP No Footer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ATAP No Footer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ATAP No Foot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8" tIns="91438" rIns="91438" bIns="9143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8" tIns="91438" rIns="91438" bIns="9143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1_Custom Design</Template>
  <TotalTime>5096</TotalTime>
  <Words>1918</Words>
  <Application>Microsoft Macintosh PowerPoint</Application>
  <PresentationFormat>Custom</PresentationFormat>
  <Paragraphs>342</Paragraphs>
  <Slides>25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Courier New</vt:lpstr>
      <vt:lpstr>Franklin Gothic Book</vt:lpstr>
      <vt:lpstr>Wingdings</vt:lpstr>
      <vt:lpstr>1_Custom Design</vt:lpstr>
      <vt:lpstr>PowerPoint Presentation</vt:lpstr>
      <vt:lpstr>Outline</vt:lpstr>
      <vt:lpstr>RRR measurement system development</vt:lpstr>
      <vt:lpstr>RRR measurement system outline</vt:lpstr>
      <vt:lpstr>RRR measurement system outline</vt:lpstr>
      <vt:lpstr>Measurement procedure (IEC 61788-4)</vt:lpstr>
      <vt:lpstr>Reasons for upgrades</vt:lpstr>
      <vt:lpstr>Reasons for upgrades (2)</vt:lpstr>
      <vt:lpstr>Measurement equipment</vt:lpstr>
      <vt:lpstr>Restructuring LabView code (1)</vt:lpstr>
      <vt:lpstr>Restructuring LabView code (2)</vt:lpstr>
      <vt:lpstr>Restructuring LabView code (3)</vt:lpstr>
      <vt:lpstr>The measurement</vt:lpstr>
      <vt:lpstr>Temperature control</vt:lpstr>
      <vt:lpstr>LabView UI</vt:lpstr>
      <vt:lpstr>Implementing a different measurement scheme</vt:lpstr>
      <vt:lpstr>Implementing a different measurement scheme</vt:lpstr>
      <vt:lpstr>Implementing a different measurement scheme</vt:lpstr>
      <vt:lpstr>Wiring/feedthroughs </vt:lpstr>
      <vt:lpstr>Cable management</vt:lpstr>
      <vt:lpstr>Sample mounting options</vt:lpstr>
      <vt:lpstr>Sample PCBs</vt:lpstr>
      <vt:lpstr>PowerPoint Presentation</vt:lpstr>
      <vt:lpstr>Extra slides</vt:lpstr>
      <vt:lpstr>Extra slides (2)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Algirdas Baskys</dc:creator>
  <cp:lastModifiedBy>Algirdas Baskys</cp:lastModifiedBy>
  <cp:revision>18</cp:revision>
  <cp:lastPrinted>2021-08-13T21:47:58Z</cp:lastPrinted>
  <dcterms:created xsi:type="dcterms:W3CDTF">2021-08-13T18:51:52Z</dcterms:created>
  <dcterms:modified xsi:type="dcterms:W3CDTF">2021-08-18T02:14:32Z</dcterms:modified>
</cp:coreProperties>
</file>