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652" r:id="rId2"/>
  </p:sldMasterIdLst>
  <p:notesMasterIdLst>
    <p:notesMasterId r:id="rId13"/>
  </p:notesMasterIdLst>
  <p:sldIdLst>
    <p:sldId id="256" r:id="rId3"/>
    <p:sldId id="1541" r:id="rId4"/>
    <p:sldId id="1545" r:id="rId5"/>
    <p:sldId id="1542" r:id="rId6"/>
    <p:sldId id="1543" r:id="rId7"/>
    <p:sldId id="1544" r:id="rId8"/>
    <p:sldId id="1539" r:id="rId9"/>
    <p:sldId id="1540" r:id="rId10"/>
    <p:sldId id="1534" r:id="rId11"/>
    <p:sldId id="318" r:id="rId1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xim Martchevskii" initials="MM" lastIdx="1" clrIdx="0">
    <p:extLst>
      <p:ext uri="{19B8F6BF-5375-455C-9EA6-DF929625EA0E}">
        <p15:presenceInfo xmlns:p15="http://schemas.microsoft.com/office/powerpoint/2012/main" userId="S-1-5-21-1715567821-1060284298-725345543-311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64B8A1-26E1-499A-B076-9B922AC0D09F}" v="2" dt="2021-10-01T12:48:27.399"/>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51"/>
    <p:restoredTop sz="64490" autoAdjust="0"/>
  </p:normalViewPr>
  <p:slideViewPr>
    <p:cSldViewPr snapToGrid="0" snapToObjects="1">
      <p:cViewPr varScale="1">
        <p:scale>
          <a:sx n="37" d="100"/>
          <a:sy n="37" d="100"/>
        </p:scale>
        <p:origin x="2728"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19"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 name="Shape 10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049" name="Shape 10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2400">
        <a:latin typeface="+mn-lt"/>
        <a:ea typeface="+mn-ea"/>
        <a:cs typeface="+mn-cs"/>
        <a:sym typeface="Calibri"/>
      </a:defRPr>
    </a:lvl1pPr>
    <a:lvl2pPr indent="228600" latinLnBrk="0">
      <a:defRPr sz="2400">
        <a:latin typeface="+mn-lt"/>
        <a:ea typeface="+mn-ea"/>
        <a:cs typeface="+mn-cs"/>
        <a:sym typeface="Calibri"/>
      </a:defRPr>
    </a:lvl2pPr>
    <a:lvl3pPr indent="457200" latinLnBrk="0">
      <a:defRPr sz="2400">
        <a:latin typeface="+mn-lt"/>
        <a:ea typeface="+mn-ea"/>
        <a:cs typeface="+mn-cs"/>
        <a:sym typeface="Calibri"/>
      </a:defRPr>
    </a:lvl3pPr>
    <a:lvl4pPr indent="685800" latinLnBrk="0">
      <a:defRPr sz="2400">
        <a:latin typeface="+mn-lt"/>
        <a:ea typeface="+mn-ea"/>
        <a:cs typeface="+mn-cs"/>
        <a:sym typeface="Calibri"/>
      </a:defRPr>
    </a:lvl4pPr>
    <a:lvl5pPr indent="914400" latinLnBrk="0">
      <a:defRPr sz="2400">
        <a:latin typeface="+mn-lt"/>
        <a:ea typeface="+mn-ea"/>
        <a:cs typeface="+mn-cs"/>
        <a:sym typeface="Calibri"/>
      </a:defRPr>
    </a:lvl5pPr>
    <a:lvl6pPr indent="1143000" latinLnBrk="0">
      <a:defRPr sz="2400">
        <a:latin typeface="+mn-lt"/>
        <a:ea typeface="+mn-ea"/>
        <a:cs typeface="+mn-cs"/>
        <a:sym typeface="Calibri"/>
      </a:defRPr>
    </a:lvl6pPr>
    <a:lvl7pPr indent="1371600" latinLnBrk="0">
      <a:defRPr sz="2400">
        <a:latin typeface="+mn-lt"/>
        <a:ea typeface="+mn-ea"/>
        <a:cs typeface="+mn-cs"/>
        <a:sym typeface="Calibri"/>
      </a:defRPr>
    </a:lvl7pPr>
    <a:lvl8pPr indent="1600200" latinLnBrk="0">
      <a:defRPr sz="2400">
        <a:latin typeface="+mn-lt"/>
        <a:ea typeface="+mn-ea"/>
        <a:cs typeface="+mn-cs"/>
        <a:sym typeface="Calibri"/>
      </a:defRPr>
    </a:lvl8pPr>
    <a:lvl9pPr indent="1828800" latinLnBrk="0">
      <a:defRPr sz="24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36117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dirty="0">
                <a:effectLst/>
                <a:latin typeface="Calibri" panose="020F0502020204030204" pitchFamily="34" charset="0"/>
                <a:ea typeface="Times New Roman" panose="02020603050405020304" pitchFamily="18" charset="0"/>
              </a:rPr>
              <a:t>MDP has made strong progress in bringing in junior staff, typically with significant support from “adjacent” projects and short-term funded projects. A challenge is to provide them sufficient opportunity to focus on MDP research to enable their careers to evolve well. The influx of junior staff bodes well for our field.</a:t>
            </a:r>
          </a:p>
          <a:p>
            <a:pPr marL="0" marR="0" lvl="0" indent="0" defTabSz="914400" eaLnBrk="1" fontAlgn="auto" latinLnBrk="0" hangingPunct="1">
              <a:lnSpc>
                <a:spcPct val="100000"/>
              </a:lnSpc>
              <a:spcBef>
                <a:spcPts val="0"/>
              </a:spcBef>
              <a:spcAft>
                <a:spcPts val="0"/>
              </a:spcAft>
              <a:buClrTx/>
              <a:buSzTx/>
              <a:buFontTx/>
              <a:buNone/>
              <a:tabLst/>
              <a:defRPr/>
            </a:pPr>
            <a:r>
              <a:rPr lang="en-US" dirty="0"/>
              <a:t>Students (undergrad and grad) – attracting student from local Universities, DOE should support local universities through Accelerator Stewardship  Program, example: an  undergrad working with </a:t>
            </a:r>
            <a:r>
              <a:rPr lang="en-US" dirty="0" err="1"/>
              <a:t>X.Xu</a:t>
            </a:r>
            <a:r>
              <a:rPr lang="en-US" dirty="0"/>
              <a:t> on Nb</a:t>
            </a:r>
            <a:r>
              <a:rPr lang="en-US" baseline="-25000" dirty="0"/>
              <a:t>3</a:t>
            </a:r>
            <a:r>
              <a:rPr lang="en-US" dirty="0"/>
              <a:t>Sn ECA</a:t>
            </a:r>
          </a:p>
          <a:p>
            <a:pPr marL="0" marR="0" lvl="0" indent="0" defTabSz="914400" eaLnBrk="1" fontAlgn="auto" latinLnBrk="0" hangingPunct="1">
              <a:lnSpc>
                <a:spcPct val="100000"/>
              </a:lnSpc>
              <a:spcBef>
                <a:spcPts val="0"/>
              </a:spcBef>
              <a:spcAft>
                <a:spcPts val="0"/>
              </a:spcAft>
              <a:buClrTx/>
              <a:buSzTx/>
              <a:buFontTx/>
              <a:buNone/>
              <a:tabLst/>
              <a:defRPr/>
            </a:pPr>
            <a:r>
              <a:rPr lang="en-US" dirty="0"/>
              <a:t>Lack of postdocs for MDP – independent funding  for 2-3 postdoc positions</a:t>
            </a:r>
          </a:p>
          <a:p>
            <a:pPr marL="0" marR="0" lvl="0" indent="0" defTabSz="914400" eaLnBrk="1" fontAlgn="auto" latinLnBrk="0" hangingPunct="1">
              <a:lnSpc>
                <a:spcPct val="100000"/>
              </a:lnSpc>
              <a:spcBef>
                <a:spcPts val="0"/>
              </a:spcBef>
              <a:spcAft>
                <a:spcPts val="0"/>
              </a:spcAft>
              <a:buClrTx/>
              <a:buSzTx/>
              <a:buFontTx/>
              <a:buNone/>
              <a:tabLst/>
              <a:defRPr/>
            </a:pPr>
            <a:r>
              <a:rPr lang="en-US" dirty="0"/>
              <a:t>Young researchers’  time – a strong competition with the projects. This creates disbalance  between R&amp;D involvement  (R&amp;D time)  of the young scientist and engineers  and older researchers</a:t>
            </a:r>
          </a:p>
          <a:p>
            <a:endParaRPr lang="en-US" dirty="0"/>
          </a:p>
        </p:txBody>
      </p:sp>
    </p:spTree>
    <p:extLst>
      <p:ext uri="{BB962C8B-B14F-4D97-AF65-F5344CB8AC3E}">
        <p14:creationId xmlns:p14="http://schemas.microsoft.com/office/powerpoint/2010/main" val="4195642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dirty="0">
                <a:effectLst/>
                <a:latin typeface="Calibri" panose="020F0502020204030204" pitchFamily="34" charset="0"/>
                <a:ea typeface="Times New Roman" panose="02020603050405020304" pitchFamily="18" charset="0"/>
              </a:rPr>
              <a:t>The strong interest from all labs in advancing HTS materials and magnets led to a significant number of milestones in that arena in the new roadmaps, requiring a steady stream of conductor to support the developments. The combination of HTS procurements, coupled with interest in continued modest support for Nb3Sn R&amp;D with industry, significantly exceeds the reach of MDP’s baseline allocation of $500K for superconductors. Advances in superconductors, particular at their early stage of development, benefit HEP as well as other programs such as FES, NP, and BES. Investment in superconductors is well suited for ARDAP support, at much more significant level than MDP can currently support.</a:t>
            </a:r>
            <a:endParaRPr lang="en-US" sz="2400" dirty="0">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3028292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dirty="0">
                <a:effectLst/>
                <a:latin typeface="Calibri" panose="020F0502020204030204" pitchFamily="34" charset="0"/>
                <a:ea typeface="Times New Roman" panose="02020603050405020304" pitchFamily="18" charset="0"/>
              </a:rPr>
              <a:t>Bi2212 continues to advance well and is poised to be the first HTS material to be tested in a hybrid stress-managed configuration. The work at LBNL and FNAL in this arena requires the FSU furnace which was funded and built to support FSU and MDP needs. This will require challenging coordination, both internal to MDP and with the “external” NHMFL needs, in order to maintain progress on all fronts.</a:t>
            </a:r>
            <a:endParaRPr lang="en-US" sz="2400" dirty="0">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12568718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127" name="Rectangle"/>
          <p:cNvSpPr/>
          <p:nvPr/>
        </p:nvSpPr>
        <p:spPr>
          <a:xfrm>
            <a:off x="3048919" y="12647548"/>
            <a:ext cx="21387918" cy="1092192"/>
          </a:xfrm>
          <a:prstGeom prst="rect">
            <a:avLst/>
          </a:prstGeom>
          <a:solidFill>
            <a:srgbClr val="1F497D"/>
          </a:solidFill>
          <a:ln w="12700">
            <a:miter lim="400000"/>
          </a:ln>
        </p:spPr>
        <p:txBody>
          <a:bodyPr lIns="91438" tIns="91438" rIns="91438" bIns="91438" anchor="ctr"/>
          <a:lstStyle/>
          <a:p>
            <a:pPr algn="ctr" defTabSz="914162">
              <a:defRPr>
                <a:solidFill>
                  <a:srgbClr val="FFFFFF"/>
                </a:solidFill>
                <a:latin typeface="Arial"/>
                <a:ea typeface="Arial"/>
                <a:cs typeface="Arial"/>
                <a:sym typeface="Arial"/>
              </a:defRPr>
            </a:pPr>
            <a:endParaRPr/>
          </a:p>
        </p:txBody>
      </p:sp>
      <p:pic>
        <p:nvPicPr>
          <p:cNvPr id="128" name="RGB_White-Seal_White-Mark_SC_Horizontal–400dpi.png" descr="RGB_White-Seal_White-Mark_SC_Horizontal–400dpi.png"/>
          <p:cNvPicPr>
            <a:picLocks noChangeAspect="1"/>
          </p:cNvPicPr>
          <p:nvPr/>
        </p:nvPicPr>
        <p:blipFill>
          <a:blip r:embed="rId2"/>
          <a:stretch>
            <a:fillRect/>
          </a:stretch>
        </p:blipFill>
        <p:spPr>
          <a:xfrm>
            <a:off x="3381285" y="12915720"/>
            <a:ext cx="3140938" cy="527230"/>
          </a:xfrm>
          <a:prstGeom prst="rect">
            <a:avLst/>
          </a:prstGeom>
          <a:ln w="12700">
            <a:miter lim="400000"/>
          </a:ln>
        </p:spPr>
      </p:pic>
      <p:pic>
        <p:nvPicPr>
          <p:cNvPr id="129" name="20160714_001-2-Edit_blueppt.jpg" descr="20160714_001-2-Edit_blueppt.jpg"/>
          <p:cNvPicPr>
            <a:picLocks noChangeAspect="1"/>
          </p:cNvPicPr>
          <p:nvPr/>
        </p:nvPicPr>
        <p:blipFill>
          <a:blip r:embed="rId3"/>
          <a:srcRect l="4033" t="17632" r="5975" b="20233"/>
          <a:stretch>
            <a:fillRect/>
          </a:stretch>
        </p:blipFill>
        <p:spPr>
          <a:xfrm>
            <a:off x="-80625" y="-1"/>
            <a:ext cx="24518542" cy="16929506"/>
          </a:xfrm>
          <a:prstGeom prst="rect">
            <a:avLst/>
          </a:prstGeom>
          <a:ln w="12700">
            <a:miter lim="400000"/>
          </a:ln>
        </p:spPr>
      </p:pic>
      <p:sp>
        <p:nvSpPr>
          <p:cNvPr id="130" name="Rectangle"/>
          <p:cNvSpPr/>
          <p:nvPr/>
        </p:nvSpPr>
        <p:spPr>
          <a:xfrm>
            <a:off x="-53758" y="9783877"/>
            <a:ext cx="24491516" cy="3937828"/>
          </a:xfrm>
          <a:prstGeom prst="rect">
            <a:avLst/>
          </a:prstGeom>
          <a:gradFill>
            <a:gsLst>
              <a:gs pos="0">
                <a:srgbClr val="1F497D">
                  <a:alpha val="61000"/>
                </a:srgbClr>
              </a:gs>
              <a:gs pos="100000">
                <a:schemeClr val="accent3">
                  <a:alpha val="0"/>
                </a:schemeClr>
              </a:gs>
            </a:gsLst>
            <a:lin ang="16200000"/>
          </a:gradFill>
          <a:ln w="12700">
            <a:miter lim="400000"/>
          </a:ln>
          <a:effectLst>
            <a:outerShdw blurRad="76200" dist="38100" dir="5400000" rotWithShape="0">
              <a:srgbClr val="000000">
                <a:alpha val="35000"/>
              </a:srgbClr>
            </a:outerShdw>
          </a:effectLst>
        </p:spPr>
        <p:txBody>
          <a:bodyPr lIns="91438" tIns="91438" rIns="91438" bIns="91438" anchor="ctr"/>
          <a:lstStyle/>
          <a:p>
            <a:pPr algn="ctr">
              <a:defRPr>
                <a:solidFill>
                  <a:srgbClr val="FFFFFF"/>
                </a:solidFill>
                <a:latin typeface="Franklin Gothic Book"/>
                <a:ea typeface="Franklin Gothic Book"/>
                <a:cs typeface="Franklin Gothic Book"/>
                <a:sym typeface="Franklin Gothic Book"/>
              </a:defRPr>
            </a:pPr>
            <a:endParaRPr/>
          </a:p>
        </p:txBody>
      </p:sp>
      <p:sp>
        <p:nvSpPr>
          <p:cNvPr id="131" name="Body Level One…"/>
          <p:cNvSpPr txBox="1">
            <a:spLocks noGrp="1"/>
          </p:cNvSpPr>
          <p:nvPr>
            <p:ph type="body" sz="quarter" idx="1"/>
          </p:nvPr>
        </p:nvSpPr>
        <p:spPr>
          <a:xfrm>
            <a:off x="3965578" y="9783877"/>
            <a:ext cx="16452852" cy="1610107"/>
          </a:xfrm>
          <a:prstGeom prst="rect">
            <a:avLst/>
          </a:prstGeom>
        </p:spPr>
        <p:txBody>
          <a:bodyPr anchor="b"/>
          <a:lstStyle>
            <a:lvl1pPr marL="0" indent="0" algn="ctr">
              <a:buSzTx/>
              <a:buFontTx/>
              <a:buNone/>
              <a:defRPr sz="4800">
                <a:solidFill>
                  <a:srgbClr val="FFFFFF"/>
                </a:solidFill>
                <a:latin typeface="Franklin Gothic Book"/>
                <a:ea typeface="Franklin Gothic Book"/>
                <a:cs typeface="Franklin Gothic Book"/>
                <a:sym typeface="Franklin Gothic Book"/>
              </a:defRPr>
            </a:lvl1pPr>
            <a:lvl2pPr marL="0" indent="0" algn="ctr">
              <a:buSzTx/>
              <a:buFontTx/>
              <a:buNone/>
              <a:defRPr sz="4800">
                <a:solidFill>
                  <a:srgbClr val="FFFFFF"/>
                </a:solidFill>
                <a:latin typeface="Franklin Gothic Book"/>
                <a:ea typeface="Franklin Gothic Book"/>
                <a:cs typeface="Franklin Gothic Book"/>
                <a:sym typeface="Franklin Gothic Book"/>
              </a:defRPr>
            </a:lvl2pPr>
            <a:lvl3pPr marL="0" indent="0" algn="ctr">
              <a:buSzTx/>
              <a:buFontTx/>
              <a:buNone/>
              <a:defRPr sz="4800">
                <a:solidFill>
                  <a:srgbClr val="FFFFFF"/>
                </a:solidFill>
                <a:latin typeface="Franklin Gothic Book"/>
                <a:ea typeface="Franklin Gothic Book"/>
                <a:cs typeface="Franklin Gothic Book"/>
                <a:sym typeface="Franklin Gothic Book"/>
              </a:defRPr>
            </a:lvl3pPr>
            <a:lvl4pPr marL="0" indent="0" algn="ctr">
              <a:buSzTx/>
              <a:buFontTx/>
              <a:buNone/>
              <a:defRPr sz="4800">
                <a:solidFill>
                  <a:srgbClr val="FFFFFF"/>
                </a:solidFill>
                <a:latin typeface="Franklin Gothic Book"/>
                <a:ea typeface="Franklin Gothic Book"/>
                <a:cs typeface="Franklin Gothic Book"/>
                <a:sym typeface="Franklin Gothic Book"/>
              </a:defRPr>
            </a:lvl4pPr>
            <a:lvl5pPr marL="0" indent="0" algn="ctr">
              <a:buSzTx/>
              <a:buFontTx/>
              <a:buNone/>
              <a:defRPr sz="4800">
                <a:solidFill>
                  <a:srgbClr val="FFFFFF"/>
                </a:solidFill>
                <a:latin typeface="Franklin Gothic Book"/>
                <a:ea typeface="Franklin Gothic Book"/>
                <a:cs typeface="Franklin Gothic Book"/>
                <a:sym typeface="Franklin Gothic Book"/>
              </a:defRPr>
            </a:lvl5pPr>
          </a:lstStyle>
          <a:p>
            <a:r>
              <a:t>Body Level One</a:t>
            </a:r>
          </a:p>
          <a:p>
            <a:pPr lvl="1"/>
            <a:r>
              <a:t>Body Level Two</a:t>
            </a:r>
          </a:p>
          <a:p>
            <a:pPr lvl="2"/>
            <a:r>
              <a:t>Body Level Three</a:t>
            </a:r>
          </a:p>
          <a:p>
            <a:pPr lvl="3"/>
            <a:r>
              <a:t>Body Level Four</a:t>
            </a:r>
          </a:p>
          <a:p>
            <a:pPr lvl="4"/>
            <a:r>
              <a:t>Body Level Five</a:t>
            </a:r>
          </a:p>
        </p:txBody>
      </p:sp>
      <p:sp>
        <p:nvSpPr>
          <p:cNvPr id="132" name="Rectangle"/>
          <p:cNvSpPr/>
          <p:nvPr/>
        </p:nvSpPr>
        <p:spPr>
          <a:xfrm>
            <a:off x="-53758" y="4367615"/>
            <a:ext cx="24491516" cy="4367618"/>
          </a:xfrm>
          <a:prstGeom prst="rect">
            <a:avLst/>
          </a:prstGeom>
          <a:solidFill>
            <a:srgbClr val="00395A">
              <a:alpha val="90000"/>
            </a:srgbClr>
          </a:solidFill>
          <a:ln w="12700">
            <a:solidFill>
              <a:srgbClr val="4A7EBB"/>
            </a:solidFill>
          </a:ln>
        </p:spPr>
        <p:txBody>
          <a:bodyPr lIns="91438" tIns="91438" rIns="91438" bIns="91438" anchor="ctr"/>
          <a:lstStyle/>
          <a:p>
            <a:pPr algn="ctr">
              <a:defRPr>
                <a:solidFill>
                  <a:srgbClr val="FFFFFF"/>
                </a:solidFill>
                <a:latin typeface="Franklin Gothic Book"/>
                <a:ea typeface="Franklin Gothic Book"/>
                <a:cs typeface="Franklin Gothic Book"/>
                <a:sym typeface="Franklin Gothic Book"/>
              </a:defRPr>
            </a:pPr>
            <a:endParaRPr/>
          </a:p>
        </p:txBody>
      </p:sp>
      <p:sp>
        <p:nvSpPr>
          <p:cNvPr id="133" name="Rectangle"/>
          <p:cNvSpPr>
            <a:spLocks noGrp="1"/>
          </p:cNvSpPr>
          <p:nvPr>
            <p:ph type="body" sz="half" idx="13"/>
          </p:nvPr>
        </p:nvSpPr>
        <p:spPr>
          <a:xfrm>
            <a:off x="4725" y="5077962"/>
            <a:ext cx="24374552" cy="3149602"/>
          </a:xfrm>
          <a:prstGeom prst="rect">
            <a:avLst/>
          </a:prstGeom>
        </p:spPr>
        <p:txBody>
          <a:bodyPr anchor="ctr"/>
          <a:lstStyle/>
          <a:p>
            <a:pPr marL="124324" indent="-124324">
              <a:defRPr sz="4800"/>
            </a:pPr>
            <a:endParaRPr/>
          </a:p>
        </p:txBody>
      </p:sp>
      <p:pic>
        <p:nvPicPr>
          <p:cNvPr id="134" name="image3.png" descr="image3.png"/>
          <p:cNvPicPr>
            <a:picLocks noChangeAspect="1"/>
          </p:cNvPicPr>
          <p:nvPr/>
        </p:nvPicPr>
        <p:blipFill>
          <a:blip r:embed="rId4"/>
          <a:stretch>
            <a:fillRect/>
          </a:stretch>
        </p:blipFill>
        <p:spPr>
          <a:xfrm>
            <a:off x="196308" y="143041"/>
            <a:ext cx="5684676" cy="2040801"/>
          </a:xfrm>
          <a:prstGeom prst="rect">
            <a:avLst/>
          </a:prstGeom>
          <a:ln w="12700">
            <a:miter lim="400000"/>
          </a:ln>
        </p:spPr>
      </p:pic>
      <p:sp>
        <p:nvSpPr>
          <p:cNvPr id="135" name="Slide Number"/>
          <p:cNvSpPr txBox="1">
            <a:spLocks noGrp="1"/>
          </p:cNvSpPr>
          <p:nvPr>
            <p:ph type="sldNum" sz="quarter" idx="2"/>
          </p:nvPr>
        </p:nvSpPr>
        <p:spPr>
          <a:xfrm>
            <a:off x="15670591" y="12481561"/>
            <a:ext cx="483809" cy="462279"/>
          </a:xfrm>
          <a:prstGeom prst="rect">
            <a:avLst/>
          </a:prstGeom>
        </p:spPr>
        <p:txBody>
          <a:bodyPr/>
          <a:lstStyle>
            <a:lvl1pPr>
              <a:defRPr>
                <a:solidFill>
                  <a:srgbClr val="898989"/>
                </a:solidFill>
              </a:defRPr>
            </a:lvl1p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E3CA8-CEFA-4A94-9A69-AF10DE70C1DF}"/>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id="{3C3C14EB-55BB-4CCD-B633-1895D2F2EEC1}"/>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5B2B12-62B6-4F92-AEE8-DD9BA0E32366}"/>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32DE4A0F-8806-4085-8E8E-C92781A7A002}"/>
              </a:ext>
            </a:extLst>
          </p:cNvPr>
          <p:cNvSpPr>
            <a:spLocks noGrp="1"/>
          </p:cNvSpPr>
          <p:nvPr>
            <p:ph type="dt" sz="half" idx="10"/>
          </p:nvPr>
        </p:nvSpPr>
        <p:spPr/>
        <p:txBody>
          <a:bodyPr/>
          <a:lstStyle/>
          <a:p>
            <a:fld id="{EA041942-17A1-4791-990D-59B9DBFD7BF7}" type="datetimeFigureOut">
              <a:rPr lang="en-US" smtClean="0"/>
              <a:t>10/1/21</a:t>
            </a:fld>
            <a:endParaRPr lang="en-US"/>
          </a:p>
        </p:txBody>
      </p:sp>
      <p:sp>
        <p:nvSpPr>
          <p:cNvPr id="6" name="Footer Placeholder 5">
            <a:extLst>
              <a:ext uri="{FF2B5EF4-FFF2-40B4-BE49-F238E27FC236}">
                <a16:creationId xmlns:a16="http://schemas.microsoft.com/office/drawing/2014/main" id="{DA504DDC-9542-4C28-B846-BA17BEAFD7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F66486-A683-4D2F-9012-F0FFA02872F3}"/>
              </a:ext>
            </a:extLst>
          </p:cNvPr>
          <p:cNvSpPr>
            <a:spLocks noGrp="1"/>
          </p:cNvSpPr>
          <p:nvPr>
            <p:ph type="sldNum" sz="quarter" idx="12"/>
          </p:nvPr>
        </p:nvSpPr>
        <p:spPr/>
        <p:txBody>
          <a:bodyPr/>
          <a:lstStyle/>
          <a:p>
            <a:fld id="{BF5041C1-63EE-47BD-ACDB-3FEE005CC63C}" type="slidenum">
              <a:rPr lang="en-US" smtClean="0"/>
              <a:t>‹#›</a:t>
            </a:fld>
            <a:endParaRPr lang="en-US"/>
          </a:p>
        </p:txBody>
      </p:sp>
    </p:spTree>
    <p:extLst>
      <p:ext uri="{BB962C8B-B14F-4D97-AF65-F5344CB8AC3E}">
        <p14:creationId xmlns:p14="http://schemas.microsoft.com/office/powerpoint/2010/main" val="1325682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BB938-2000-4611-909E-25695D276357}"/>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id="{4F142399-1B82-42EE-9C5D-6CE1FD735CC1}"/>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a:extLst>
              <a:ext uri="{FF2B5EF4-FFF2-40B4-BE49-F238E27FC236}">
                <a16:creationId xmlns:a16="http://schemas.microsoft.com/office/drawing/2014/main" id="{2871A871-5474-4D8A-A867-56C95A789475}"/>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D2F588A0-D03B-4B2A-8E9E-24C53F4C9512}"/>
              </a:ext>
            </a:extLst>
          </p:cNvPr>
          <p:cNvSpPr>
            <a:spLocks noGrp="1"/>
          </p:cNvSpPr>
          <p:nvPr>
            <p:ph type="dt" sz="half" idx="10"/>
          </p:nvPr>
        </p:nvSpPr>
        <p:spPr/>
        <p:txBody>
          <a:bodyPr/>
          <a:lstStyle/>
          <a:p>
            <a:fld id="{EA041942-17A1-4791-990D-59B9DBFD7BF7}" type="datetimeFigureOut">
              <a:rPr lang="en-US" smtClean="0"/>
              <a:t>10/1/21</a:t>
            </a:fld>
            <a:endParaRPr lang="en-US"/>
          </a:p>
        </p:txBody>
      </p:sp>
      <p:sp>
        <p:nvSpPr>
          <p:cNvPr id="6" name="Footer Placeholder 5">
            <a:extLst>
              <a:ext uri="{FF2B5EF4-FFF2-40B4-BE49-F238E27FC236}">
                <a16:creationId xmlns:a16="http://schemas.microsoft.com/office/drawing/2014/main" id="{D688E23A-5547-4D07-94BF-7374F08D35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7CC4CA-886F-4656-912F-3C15E600986E}"/>
              </a:ext>
            </a:extLst>
          </p:cNvPr>
          <p:cNvSpPr>
            <a:spLocks noGrp="1"/>
          </p:cNvSpPr>
          <p:nvPr>
            <p:ph type="sldNum" sz="quarter" idx="12"/>
          </p:nvPr>
        </p:nvSpPr>
        <p:spPr/>
        <p:txBody>
          <a:bodyPr/>
          <a:lstStyle/>
          <a:p>
            <a:fld id="{BF5041C1-63EE-47BD-ACDB-3FEE005CC63C}" type="slidenum">
              <a:rPr lang="en-US" smtClean="0"/>
              <a:t>‹#›</a:t>
            </a:fld>
            <a:endParaRPr lang="en-US"/>
          </a:p>
        </p:txBody>
      </p:sp>
    </p:spTree>
    <p:extLst>
      <p:ext uri="{BB962C8B-B14F-4D97-AF65-F5344CB8AC3E}">
        <p14:creationId xmlns:p14="http://schemas.microsoft.com/office/powerpoint/2010/main" val="39165478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03344-B785-416F-B77A-43FD35B212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B85561-D623-40B0-A1BD-20460E9418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986096-A64F-4FD9-AEBC-B2F9E161700A}"/>
              </a:ext>
            </a:extLst>
          </p:cNvPr>
          <p:cNvSpPr>
            <a:spLocks noGrp="1"/>
          </p:cNvSpPr>
          <p:nvPr>
            <p:ph type="dt" sz="half" idx="10"/>
          </p:nvPr>
        </p:nvSpPr>
        <p:spPr/>
        <p:txBody>
          <a:bodyPr/>
          <a:lstStyle/>
          <a:p>
            <a:fld id="{EA041942-17A1-4791-990D-59B9DBFD7BF7}" type="datetimeFigureOut">
              <a:rPr lang="en-US" smtClean="0"/>
              <a:t>10/1/21</a:t>
            </a:fld>
            <a:endParaRPr lang="en-US"/>
          </a:p>
        </p:txBody>
      </p:sp>
      <p:sp>
        <p:nvSpPr>
          <p:cNvPr id="5" name="Footer Placeholder 4">
            <a:extLst>
              <a:ext uri="{FF2B5EF4-FFF2-40B4-BE49-F238E27FC236}">
                <a16:creationId xmlns:a16="http://schemas.microsoft.com/office/drawing/2014/main" id="{66A74ADC-8071-4702-976D-9A8C0240B2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A0FC6C-D888-43D8-9A30-4755AC70D9E9}"/>
              </a:ext>
            </a:extLst>
          </p:cNvPr>
          <p:cNvSpPr>
            <a:spLocks noGrp="1"/>
          </p:cNvSpPr>
          <p:nvPr>
            <p:ph type="sldNum" sz="quarter" idx="12"/>
          </p:nvPr>
        </p:nvSpPr>
        <p:spPr/>
        <p:txBody>
          <a:bodyPr/>
          <a:lstStyle/>
          <a:p>
            <a:fld id="{BF5041C1-63EE-47BD-ACDB-3FEE005CC63C}" type="slidenum">
              <a:rPr lang="en-US" smtClean="0"/>
              <a:t>‹#›</a:t>
            </a:fld>
            <a:endParaRPr lang="en-US"/>
          </a:p>
        </p:txBody>
      </p:sp>
    </p:spTree>
    <p:extLst>
      <p:ext uri="{BB962C8B-B14F-4D97-AF65-F5344CB8AC3E}">
        <p14:creationId xmlns:p14="http://schemas.microsoft.com/office/powerpoint/2010/main" val="3929796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F337E6-7652-450A-B766-08A9C111057B}"/>
              </a:ext>
            </a:extLst>
          </p:cNvPr>
          <p:cNvSpPr>
            <a:spLocks noGrp="1"/>
          </p:cNvSpPr>
          <p:nvPr>
            <p:ph type="title" orient="vert"/>
          </p:nvPr>
        </p:nvSpPr>
        <p:spPr>
          <a:xfrm>
            <a:off x="17449800" y="730250"/>
            <a:ext cx="5257800" cy="1162367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65F8DE-ACEA-4B04-B067-7A246044F780}"/>
              </a:ext>
            </a:extLst>
          </p:cNvPr>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F5829A-1D16-42B9-92CE-0A3CDF0C3D63}"/>
              </a:ext>
            </a:extLst>
          </p:cNvPr>
          <p:cNvSpPr>
            <a:spLocks noGrp="1"/>
          </p:cNvSpPr>
          <p:nvPr>
            <p:ph type="dt" sz="half" idx="10"/>
          </p:nvPr>
        </p:nvSpPr>
        <p:spPr/>
        <p:txBody>
          <a:bodyPr/>
          <a:lstStyle/>
          <a:p>
            <a:fld id="{EA041942-17A1-4791-990D-59B9DBFD7BF7}" type="datetimeFigureOut">
              <a:rPr lang="en-US" smtClean="0"/>
              <a:t>10/1/21</a:t>
            </a:fld>
            <a:endParaRPr lang="en-US"/>
          </a:p>
        </p:txBody>
      </p:sp>
      <p:sp>
        <p:nvSpPr>
          <p:cNvPr id="5" name="Footer Placeholder 4">
            <a:extLst>
              <a:ext uri="{FF2B5EF4-FFF2-40B4-BE49-F238E27FC236}">
                <a16:creationId xmlns:a16="http://schemas.microsoft.com/office/drawing/2014/main" id="{4A3BAB34-B0CF-44E2-85AA-0C96CD68C5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6BE445-FCE3-4CAD-9173-BDE69B1AB81D}"/>
              </a:ext>
            </a:extLst>
          </p:cNvPr>
          <p:cNvSpPr>
            <a:spLocks noGrp="1"/>
          </p:cNvSpPr>
          <p:nvPr>
            <p:ph type="sldNum" sz="quarter" idx="12"/>
          </p:nvPr>
        </p:nvSpPr>
        <p:spPr/>
        <p:txBody>
          <a:bodyPr/>
          <a:lstStyle/>
          <a:p>
            <a:fld id="{BF5041C1-63EE-47BD-ACDB-3FEE005CC63C}" type="slidenum">
              <a:rPr lang="en-US" smtClean="0"/>
              <a:t>‹#›</a:t>
            </a:fld>
            <a:endParaRPr lang="en-US"/>
          </a:p>
        </p:txBody>
      </p:sp>
    </p:spTree>
    <p:extLst>
      <p:ext uri="{BB962C8B-B14F-4D97-AF65-F5344CB8AC3E}">
        <p14:creationId xmlns:p14="http://schemas.microsoft.com/office/powerpoint/2010/main" val="201285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44" name="Body Level One…"/>
          <p:cNvSpPr txBox="1">
            <a:spLocks noGrp="1"/>
          </p:cNvSpPr>
          <p:nvPr>
            <p:ph type="body" idx="1"/>
          </p:nvPr>
        </p:nvSpPr>
        <p:spPr>
          <a:prstGeom prst="rect">
            <a:avLst/>
          </a:prstGeom>
        </p:spPr>
        <p:txBody>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 name="Title 1">
            <a:extLst>
              <a:ext uri="{FF2B5EF4-FFF2-40B4-BE49-F238E27FC236}">
                <a16:creationId xmlns:a16="http://schemas.microsoft.com/office/drawing/2014/main" id="{9CDB69C8-ED63-B84E-A01E-5B354576CA8D}"/>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93C519B9-7419-864C-8C10-AA87BFE299F0}"/>
              </a:ext>
            </a:extLst>
          </p:cNvPr>
          <p:cNvSpPr>
            <a:spLocks noGrp="1"/>
          </p:cNvSpPr>
          <p:nvPr>
            <p:ph type="ftr" sz="quarter" idx="10"/>
          </p:nvPr>
        </p:nvSpPr>
        <p:spPr/>
        <p:txBody>
          <a:bodyPr/>
          <a:lstStyle>
            <a:lvl1pPr>
              <a:defRPr sz="1800" baseline="0"/>
            </a:lvl1pPr>
          </a:lstStyle>
          <a:p>
            <a:r>
              <a:rPr lang="en-US"/>
              <a:t>US MPD TAC meeting</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910BC-27AE-4BCB-B484-93806319BC6A}"/>
              </a:ext>
            </a:extLst>
          </p:cNvPr>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p>
        </p:txBody>
      </p:sp>
      <p:sp>
        <p:nvSpPr>
          <p:cNvPr id="3" name="Subtitle 2">
            <a:extLst>
              <a:ext uri="{FF2B5EF4-FFF2-40B4-BE49-F238E27FC236}">
                <a16:creationId xmlns:a16="http://schemas.microsoft.com/office/drawing/2014/main" id="{C6AFAC8B-650D-4EF2-B9CC-4F4FB9094E1A}"/>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a:extLst>
              <a:ext uri="{FF2B5EF4-FFF2-40B4-BE49-F238E27FC236}">
                <a16:creationId xmlns:a16="http://schemas.microsoft.com/office/drawing/2014/main" id="{E08CBE4C-5D8D-4640-8984-188FAA631F4E}"/>
              </a:ext>
            </a:extLst>
          </p:cNvPr>
          <p:cNvSpPr>
            <a:spLocks noGrp="1"/>
          </p:cNvSpPr>
          <p:nvPr>
            <p:ph type="dt" sz="half" idx="10"/>
          </p:nvPr>
        </p:nvSpPr>
        <p:spPr/>
        <p:txBody>
          <a:bodyPr/>
          <a:lstStyle/>
          <a:p>
            <a:fld id="{EA041942-17A1-4791-990D-59B9DBFD7BF7}" type="datetimeFigureOut">
              <a:rPr lang="en-US" smtClean="0"/>
              <a:t>10/1/21</a:t>
            </a:fld>
            <a:endParaRPr lang="en-US"/>
          </a:p>
        </p:txBody>
      </p:sp>
      <p:sp>
        <p:nvSpPr>
          <p:cNvPr id="5" name="Footer Placeholder 4">
            <a:extLst>
              <a:ext uri="{FF2B5EF4-FFF2-40B4-BE49-F238E27FC236}">
                <a16:creationId xmlns:a16="http://schemas.microsoft.com/office/drawing/2014/main" id="{394E6CA6-FAD3-4AE7-A15C-C92CBC4B11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812690-0BC5-4D8C-B048-F30C0F7E7731}"/>
              </a:ext>
            </a:extLst>
          </p:cNvPr>
          <p:cNvSpPr>
            <a:spLocks noGrp="1"/>
          </p:cNvSpPr>
          <p:nvPr>
            <p:ph type="sldNum" sz="quarter" idx="12"/>
          </p:nvPr>
        </p:nvSpPr>
        <p:spPr/>
        <p:txBody>
          <a:bodyPr/>
          <a:lstStyle/>
          <a:p>
            <a:fld id="{BF5041C1-63EE-47BD-ACDB-3FEE005CC63C}" type="slidenum">
              <a:rPr lang="en-US" smtClean="0"/>
              <a:t>‹#›</a:t>
            </a:fld>
            <a:endParaRPr lang="en-US"/>
          </a:p>
        </p:txBody>
      </p:sp>
    </p:spTree>
    <p:extLst>
      <p:ext uri="{BB962C8B-B14F-4D97-AF65-F5344CB8AC3E}">
        <p14:creationId xmlns:p14="http://schemas.microsoft.com/office/powerpoint/2010/main" val="3717564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619C6-B06C-4BCB-B1AC-A2EF40C07C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B02E45-3237-4E04-AAC7-89254EEE30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677401-4F75-46A9-BCFF-3E5FE5C8010A}"/>
              </a:ext>
            </a:extLst>
          </p:cNvPr>
          <p:cNvSpPr>
            <a:spLocks noGrp="1"/>
          </p:cNvSpPr>
          <p:nvPr>
            <p:ph type="dt" sz="half" idx="10"/>
          </p:nvPr>
        </p:nvSpPr>
        <p:spPr/>
        <p:txBody>
          <a:bodyPr/>
          <a:lstStyle/>
          <a:p>
            <a:fld id="{EA041942-17A1-4791-990D-59B9DBFD7BF7}" type="datetimeFigureOut">
              <a:rPr lang="en-US" smtClean="0"/>
              <a:t>10/1/21</a:t>
            </a:fld>
            <a:endParaRPr lang="en-US"/>
          </a:p>
        </p:txBody>
      </p:sp>
      <p:sp>
        <p:nvSpPr>
          <p:cNvPr id="5" name="Footer Placeholder 4">
            <a:extLst>
              <a:ext uri="{FF2B5EF4-FFF2-40B4-BE49-F238E27FC236}">
                <a16:creationId xmlns:a16="http://schemas.microsoft.com/office/drawing/2014/main" id="{69344DA5-1C23-4991-87E6-0F6FEBCE5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09041-0DC4-413C-B5DA-962A16AB11A0}"/>
              </a:ext>
            </a:extLst>
          </p:cNvPr>
          <p:cNvSpPr>
            <a:spLocks noGrp="1"/>
          </p:cNvSpPr>
          <p:nvPr>
            <p:ph type="sldNum" sz="quarter" idx="12"/>
          </p:nvPr>
        </p:nvSpPr>
        <p:spPr/>
        <p:txBody>
          <a:bodyPr/>
          <a:lstStyle/>
          <a:p>
            <a:fld id="{BF5041C1-63EE-47BD-ACDB-3FEE005CC63C}" type="slidenum">
              <a:rPr lang="en-US" smtClean="0"/>
              <a:t>‹#›</a:t>
            </a:fld>
            <a:endParaRPr lang="en-US"/>
          </a:p>
        </p:txBody>
      </p:sp>
    </p:spTree>
    <p:extLst>
      <p:ext uri="{BB962C8B-B14F-4D97-AF65-F5344CB8AC3E}">
        <p14:creationId xmlns:p14="http://schemas.microsoft.com/office/powerpoint/2010/main" val="1119747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5D5FB-09D9-4ED8-9E54-12CDA56450DA}"/>
              </a:ext>
            </a:extLst>
          </p:cNvPr>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p>
        </p:txBody>
      </p:sp>
      <p:sp>
        <p:nvSpPr>
          <p:cNvPr id="3" name="Text Placeholder 2">
            <a:extLst>
              <a:ext uri="{FF2B5EF4-FFF2-40B4-BE49-F238E27FC236}">
                <a16:creationId xmlns:a16="http://schemas.microsoft.com/office/drawing/2014/main" id="{D08B36F2-4296-49BA-A005-0CF0FBC20E53}"/>
              </a:ext>
            </a:extLst>
          </p:cNvPr>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07A43D-DBFA-49A9-9438-4E95C577DF40}"/>
              </a:ext>
            </a:extLst>
          </p:cNvPr>
          <p:cNvSpPr>
            <a:spLocks noGrp="1"/>
          </p:cNvSpPr>
          <p:nvPr>
            <p:ph type="dt" sz="half" idx="10"/>
          </p:nvPr>
        </p:nvSpPr>
        <p:spPr/>
        <p:txBody>
          <a:bodyPr/>
          <a:lstStyle/>
          <a:p>
            <a:fld id="{EA041942-17A1-4791-990D-59B9DBFD7BF7}" type="datetimeFigureOut">
              <a:rPr lang="en-US" smtClean="0"/>
              <a:t>10/1/21</a:t>
            </a:fld>
            <a:endParaRPr lang="en-US"/>
          </a:p>
        </p:txBody>
      </p:sp>
      <p:sp>
        <p:nvSpPr>
          <p:cNvPr id="5" name="Footer Placeholder 4">
            <a:extLst>
              <a:ext uri="{FF2B5EF4-FFF2-40B4-BE49-F238E27FC236}">
                <a16:creationId xmlns:a16="http://schemas.microsoft.com/office/drawing/2014/main" id="{0CD04444-98C9-4455-B485-6168C3C7C9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14C4A6-713B-4FE1-B378-B3FD74CC9E2A}"/>
              </a:ext>
            </a:extLst>
          </p:cNvPr>
          <p:cNvSpPr>
            <a:spLocks noGrp="1"/>
          </p:cNvSpPr>
          <p:nvPr>
            <p:ph type="sldNum" sz="quarter" idx="12"/>
          </p:nvPr>
        </p:nvSpPr>
        <p:spPr/>
        <p:txBody>
          <a:bodyPr/>
          <a:lstStyle/>
          <a:p>
            <a:fld id="{BF5041C1-63EE-47BD-ACDB-3FEE005CC63C}" type="slidenum">
              <a:rPr lang="en-US" smtClean="0"/>
              <a:t>‹#›</a:t>
            </a:fld>
            <a:endParaRPr lang="en-US"/>
          </a:p>
        </p:txBody>
      </p:sp>
    </p:spTree>
    <p:extLst>
      <p:ext uri="{BB962C8B-B14F-4D97-AF65-F5344CB8AC3E}">
        <p14:creationId xmlns:p14="http://schemas.microsoft.com/office/powerpoint/2010/main" val="2369931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3EE96-E1DF-4FA0-A2F7-38EBEC8E4F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ACD2C9-8051-443B-AAA7-6DA7E35B3FF6}"/>
              </a:ext>
            </a:extLst>
          </p:cNvPr>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85A289-3062-4917-9205-51C2B018B71C}"/>
              </a:ext>
            </a:extLst>
          </p:cNvPr>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100FCD-5F63-4618-95F8-9B96CFD1FFDD}"/>
              </a:ext>
            </a:extLst>
          </p:cNvPr>
          <p:cNvSpPr>
            <a:spLocks noGrp="1"/>
          </p:cNvSpPr>
          <p:nvPr>
            <p:ph type="dt" sz="half" idx="10"/>
          </p:nvPr>
        </p:nvSpPr>
        <p:spPr/>
        <p:txBody>
          <a:bodyPr/>
          <a:lstStyle/>
          <a:p>
            <a:fld id="{EA041942-17A1-4791-990D-59B9DBFD7BF7}" type="datetimeFigureOut">
              <a:rPr lang="en-US" smtClean="0"/>
              <a:t>10/1/21</a:t>
            </a:fld>
            <a:endParaRPr lang="en-US"/>
          </a:p>
        </p:txBody>
      </p:sp>
      <p:sp>
        <p:nvSpPr>
          <p:cNvPr id="6" name="Footer Placeholder 5">
            <a:extLst>
              <a:ext uri="{FF2B5EF4-FFF2-40B4-BE49-F238E27FC236}">
                <a16:creationId xmlns:a16="http://schemas.microsoft.com/office/drawing/2014/main" id="{E944B539-832E-4800-A93B-977E1A33D3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FC02B5-0ABD-4988-BEA5-FE7BA34A6A36}"/>
              </a:ext>
            </a:extLst>
          </p:cNvPr>
          <p:cNvSpPr>
            <a:spLocks noGrp="1"/>
          </p:cNvSpPr>
          <p:nvPr>
            <p:ph type="sldNum" sz="quarter" idx="12"/>
          </p:nvPr>
        </p:nvSpPr>
        <p:spPr/>
        <p:txBody>
          <a:bodyPr/>
          <a:lstStyle/>
          <a:p>
            <a:fld id="{BF5041C1-63EE-47BD-ACDB-3FEE005CC63C}" type="slidenum">
              <a:rPr lang="en-US" smtClean="0"/>
              <a:t>‹#›</a:t>
            </a:fld>
            <a:endParaRPr lang="en-US"/>
          </a:p>
        </p:txBody>
      </p:sp>
    </p:spTree>
    <p:extLst>
      <p:ext uri="{BB962C8B-B14F-4D97-AF65-F5344CB8AC3E}">
        <p14:creationId xmlns:p14="http://schemas.microsoft.com/office/powerpoint/2010/main" val="1310405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7AED0-2E2D-4FD6-895A-153989BE68F4}"/>
              </a:ext>
            </a:extLst>
          </p:cNvPr>
          <p:cNvSpPr>
            <a:spLocks noGrp="1"/>
          </p:cNvSpPr>
          <p:nvPr>
            <p:ph type="title"/>
          </p:nvPr>
        </p:nvSpPr>
        <p:spPr>
          <a:xfrm>
            <a:off x="1679576" y="730251"/>
            <a:ext cx="21031200" cy="2651126"/>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A27D3A-783D-44B0-BE70-C9D578505DAC}"/>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A60A9ED5-9856-4262-A6A0-B94D8399255E}"/>
              </a:ext>
            </a:extLst>
          </p:cNvPr>
          <p:cNvSpPr>
            <a:spLocks noGrp="1"/>
          </p:cNvSpPr>
          <p:nvPr>
            <p:ph sz="half" idx="2"/>
          </p:nvPr>
        </p:nvSpPr>
        <p:spPr>
          <a:xfrm>
            <a:off x="1679577" y="5010150"/>
            <a:ext cx="1031557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2A8659-FDD6-4FB0-9F62-6872A8478FB6}"/>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AF314D0B-B0F6-42B5-B05F-114FCC9C8356}"/>
              </a:ext>
            </a:extLst>
          </p:cNvPr>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DD7C54-FA5C-4852-8D44-E8CC88BCEA30}"/>
              </a:ext>
            </a:extLst>
          </p:cNvPr>
          <p:cNvSpPr>
            <a:spLocks noGrp="1"/>
          </p:cNvSpPr>
          <p:nvPr>
            <p:ph type="dt" sz="half" idx="10"/>
          </p:nvPr>
        </p:nvSpPr>
        <p:spPr/>
        <p:txBody>
          <a:bodyPr/>
          <a:lstStyle/>
          <a:p>
            <a:fld id="{EA041942-17A1-4791-990D-59B9DBFD7BF7}" type="datetimeFigureOut">
              <a:rPr lang="en-US" smtClean="0"/>
              <a:t>10/1/21</a:t>
            </a:fld>
            <a:endParaRPr lang="en-US"/>
          </a:p>
        </p:txBody>
      </p:sp>
      <p:sp>
        <p:nvSpPr>
          <p:cNvPr id="8" name="Footer Placeholder 7">
            <a:extLst>
              <a:ext uri="{FF2B5EF4-FFF2-40B4-BE49-F238E27FC236}">
                <a16:creationId xmlns:a16="http://schemas.microsoft.com/office/drawing/2014/main" id="{08186816-AAE5-4139-8CF3-DA484AFAE8D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AAB51F-CE18-4A51-9B8E-728F04845AB0}"/>
              </a:ext>
            </a:extLst>
          </p:cNvPr>
          <p:cNvSpPr>
            <a:spLocks noGrp="1"/>
          </p:cNvSpPr>
          <p:nvPr>
            <p:ph type="sldNum" sz="quarter" idx="12"/>
          </p:nvPr>
        </p:nvSpPr>
        <p:spPr/>
        <p:txBody>
          <a:bodyPr/>
          <a:lstStyle/>
          <a:p>
            <a:fld id="{BF5041C1-63EE-47BD-ACDB-3FEE005CC63C}" type="slidenum">
              <a:rPr lang="en-US" smtClean="0"/>
              <a:t>‹#›</a:t>
            </a:fld>
            <a:endParaRPr lang="en-US"/>
          </a:p>
        </p:txBody>
      </p:sp>
    </p:spTree>
    <p:extLst>
      <p:ext uri="{BB962C8B-B14F-4D97-AF65-F5344CB8AC3E}">
        <p14:creationId xmlns:p14="http://schemas.microsoft.com/office/powerpoint/2010/main" val="1808888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12A6F-2374-4D0A-9538-97145ED7E5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5D33DD-2E1F-40C2-A5FA-AF8D3E756E10}"/>
              </a:ext>
            </a:extLst>
          </p:cNvPr>
          <p:cNvSpPr>
            <a:spLocks noGrp="1"/>
          </p:cNvSpPr>
          <p:nvPr>
            <p:ph type="dt" sz="half" idx="10"/>
          </p:nvPr>
        </p:nvSpPr>
        <p:spPr/>
        <p:txBody>
          <a:bodyPr/>
          <a:lstStyle/>
          <a:p>
            <a:fld id="{EA041942-17A1-4791-990D-59B9DBFD7BF7}" type="datetimeFigureOut">
              <a:rPr lang="en-US" smtClean="0"/>
              <a:t>10/1/21</a:t>
            </a:fld>
            <a:endParaRPr lang="en-US"/>
          </a:p>
        </p:txBody>
      </p:sp>
      <p:sp>
        <p:nvSpPr>
          <p:cNvPr id="4" name="Footer Placeholder 3">
            <a:extLst>
              <a:ext uri="{FF2B5EF4-FFF2-40B4-BE49-F238E27FC236}">
                <a16:creationId xmlns:a16="http://schemas.microsoft.com/office/drawing/2014/main" id="{AAE5E2B3-E4DE-4194-ACAD-A2E79DE0991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02F7FD-2223-481F-91F0-EF8E93C48224}"/>
              </a:ext>
            </a:extLst>
          </p:cNvPr>
          <p:cNvSpPr>
            <a:spLocks noGrp="1"/>
          </p:cNvSpPr>
          <p:nvPr>
            <p:ph type="sldNum" sz="quarter" idx="12"/>
          </p:nvPr>
        </p:nvSpPr>
        <p:spPr/>
        <p:txBody>
          <a:bodyPr/>
          <a:lstStyle/>
          <a:p>
            <a:fld id="{BF5041C1-63EE-47BD-ACDB-3FEE005CC63C}" type="slidenum">
              <a:rPr lang="en-US" smtClean="0"/>
              <a:t>‹#›</a:t>
            </a:fld>
            <a:endParaRPr lang="en-US"/>
          </a:p>
        </p:txBody>
      </p:sp>
    </p:spTree>
    <p:extLst>
      <p:ext uri="{BB962C8B-B14F-4D97-AF65-F5344CB8AC3E}">
        <p14:creationId xmlns:p14="http://schemas.microsoft.com/office/powerpoint/2010/main" val="894724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B2CD47-1BE2-4036-BC9C-1B69A307A11C}"/>
              </a:ext>
            </a:extLst>
          </p:cNvPr>
          <p:cNvSpPr>
            <a:spLocks noGrp="1"/>
          </p:cNvSpPr>
          <p:nvPr>
            <p:ph type="dt" sz="half" idx="10"/>
          </p:nvPr>
        </p:nvSpPr>
        <p:spPr/>
        <p:txBody>
          <a:bodyPr/>
          <a:lstStyle/>
          <a:p>
            <a:fld id="{EA041942-17A1-4791-990D-59B9DBFD7BF7}" type="datetimeFigureOut">
              <a:rPr lang="en-US" smtClean="0"/>
              <a:t>10/1/21</a:t>
            </a:fld>
            <a:endParaRPr lang="en-US"/>
          </a:p>
        </p:txBody>
      </p:sp>
      <p:sp>
        <p:nvSpPr>
          <p:cNvPr id="3" name="Footer Placeholder 2">
            <a:extLst>
              <a:ext uri="{FF2B5EF4-FFF2-40B4-BE49-F238E27FC236}">
                <a16:creationId xmlns:a16="http://schemas.microsoft.com/office/drawing/2014/main" id="{94C0D1B5-1867-4EF0-B391-42DD3ABBB86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B629CE7-6FCB-4F62-98D3-10799D455F05}"/>
              </a:ext>
            </a:extLst>
          </p:cNvPr>
          <p:cNvSpPr>
            <a:spLocks noGrp="1"/>
          </p:cNvSpPr>
          <p:nvPr>
            <p:ph type="sldNum" sz="quarter" idx="12"/>
          </p:nvPr>
        </p:nvSpPr>
        <p:spPr/>
        <p:txBody>
          <a:bodyPr/>
          <a:lstStyle/>
          <a:p>
            <a:fld id="{BF5041C1-63EE-47BD-ACDB-3FEE005CC63C}" type="slidenum">
              <a:rPr lang="en-US" smtClean="0"/>
              <a:t>‹#›</a:t>
            </a:fld>
            <a:endParaRPr lang="en-US"/>
          </a:p>
        </p:txBody>
      </p:sp>
    </p:spTree>
    <p:extLst>
      <p:ext uri="{BB962C8B-B14F-4D97-AF65-F5344CB8AC3E}">
        <p14:creationId xmlns:p14="http://schemas.microsoft.com/office/powerpoint/2010/main" val="7154905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 name="Rectangle"/>
          <p:cNvSpPr/>
          <p:nvPr/>
        </p:nvSpPr>
        <p:spPr>
          <a:xfrm>
            <a:off x="-35245" y="12647548"/>
            <a:ext cx="24454490" cy="1092192"/>
          </a:xfrm>
          <a:prstGeom prst="rect">
            <a:avLst/>
          </a:prstGeom>
          <a:solidFill>
            <a:srgbClr val="1F497D"/>
          </a:solidFill>
          <a:ln w="12700">
            <a:miter lim="400000"/>
          </a:ln>
        </p:spPr>
        <p:txBody>
          <a:bodyPr lIns="91438" tIns="91438" rIns="91438" bIns="91438" anchor="ctr"/>
          <a:lstStyle/>
          <a:p>
            <a:pPr algn="ctr" defTabSz="914162">
              <a:defRPr>
                <a:solidFill>
                  <a:srgbClr val="FFFFFF"/>
                </a:solidFill>
                <a:latin typeface="Arial"/>
                <a:ea typeface="Arial"/>
                <a:cs typeface="Arial"/>
                <a:sym typeface="Arial"/>
              </a:defRPr>
            </a:pPr>
            <a:endParaRPr/>
          </a:p>
        </p:txBody>
      </p:sp>
      <p:pic>
        <p:nvPicPr>
          <p:cNvPr id="36" name="RGB_White-Seal_White-Mark_SC_Horizontal–400dpi.png" descr="RGB_White-Seal_White-Mark_SC_Horizontal–400dpi.png"/>
          <p:cNvPicPr>
            <a:picLocks noChangeAspect="1"/>
          </p:cNvPicPr>
          <p:nvPr/>
        </p:nvPicPr>
        <p:blipFill>
          <a:blip r:embed="rId4"/>
          <a:stretch>
            <a:fillRect/>
          </a:stretch>
        </p:blipFill>
        <p:spPr>
          <a:xfrm>
            <a:off x="379474" y="12883246"/>
            <a:ext cx="3140937" cy="527230"/>
          </a:xfrm>
          <a:prstGeom prst="rect">
            <a:avLst/>
          </a:prstGeom>
          <a:ln w="12700">
            <a:miter lim="400000"/>
          </a:ln>
        </p:spPr>
      </p:pic>
      <p:sp>
        <p:nvSpPr>
          <p:cNvPr id="37" name="Rectangle"/>
          <p:cNvSpPr/>
          <p:nvPr/>
        </p:nvSpPr>
        <p:spPr>
          <a:xfrm>
            <a:off x="-67861" y="0"/>
            <a:ext cx="24493100" cy="2286000"/>
          </a:xfrm>
          <a:prstGeom prst="rect">
            <a:avLst/>
          </a:prstGeom>
          <a:solidFill>
            <a:srgbClr val="1F497D"/>
          </a:solidFill>
          <a:ln w="12700">
            <a:solidFill>
              <a:srgbClr val="4A7EBB"/>
            </a:solidFill>
          </a:ln>
          <a:effectLst>
            <a:outerShdw blurRad="76200" dist="38100" dir="5400000" rotWithShape="0">
              <a:srgbClr val="000000">
                <a:alpha val="35000"/>
              </a:srgbClr>
            </a:outerShdw>
          </a:effectLst>
        </p:spPr>
        <p:txBody>
          <a:bodyPr lIns="91438" tIns="91438" rIns="91438" bIns="91438" anchor="ctr"/>
          <a:lstStyle/>
          <a:p>
            <a:pPr algn="ctr">
              <a:defRPr>
                <a:solidFill>
                  <a:srgbClr val="FFFFFF"/>
                </a:solidFill>
                <a:latin typeface="Franklin Gothic Book"/>
                <a:ea typeface="Franklin Gothic Book"/>
                <a:cs typeface="Franklin Gothic Book"/>
                <a:sym typeface="Franklin Gothic Book"/>
              </a:defRPr>
            </a:pPr>
            <a:endParaRPr/>
          </a:p>
        </p:txBody>
      </p:sp>
      <p:pic>
        <p:nvPicPr>
          <p:cNvPr id="38" name="image3.png" descr="image3.png"/>
          <p:cNvPicPr>
            <a:picLocks noChangeAspect="1"/>
          </p:cNvPicPr>
          <p:nvPr/>
        </p:nvPicPr>
        <p:blipFill>
          <a:blip r:embed="rId5"/>
          <a:stretch>
            <a:fillRect/>
          </a:stretch>
        </p:blipFill>
        <p:spPr>
          <a:xfrm>
            <a:off x="161229" y="108413"/>
            <a:ext cx="3577429" cy="1284299"/>
          </a:xfrm>
          <a:prstGeom prst="rect">
            <a:avLst/>
          </a:prstGeom>
          <a:ln w="12700">
            <a:miter lim="400000"/>
          </a:ln>
        </p:spPr>
      </p:pic>
      <p:sp>
        <p:nvSpPr>
          <p:cNvPr id="39" name="Line"/>
          <p:cNvSpPr/>
          <p:nvPr/>
        </p:nvSpPr>
        <p:spPr>
          <a:xfrm flipV="1">
            <a:off x="3882952" y="187140"/>
            <a:ext cx="2" cy="1939646"/>
          </a:xfrm>
          <a:prstGeom prst="line">
            <a:avLst/>
          </a:prstGeom>
          <a:ln w="50800">
            <a:solidFill>
              <a:schemeClr val="accent2">
                <a:satOff val="-4966"/>
                <a:lumOff val="-10549"/>
              </a:schemeClr>
            </a:solidFill>
          </a:ln>
          <a:effectLst>
            <a:outerShdw blurRad="76200" dist="38100" dir="5400000" rotWithShape="0">
              <a:srgbClr val="000000">
                <a:alpha val="38000"/>
              </a:srgbClr>
            </a:outerShdw>
          </a:effectLst>
        </p:spPr>
        <p:txBody>
          <a:bodyPr lIns="45718" tIns="45718" rIns="45718" bIns="45718"/>
          <a:lstStyle/>
          <a:p>
            <a:endParaRPr/>
          </a:p>
        </p:txBody>
      </p:sp>
      <p:sp>
        <p:nvSpPr>
          <p:cNvPr id="40" name="Title Text"/>
          <p:cNvSpPr txBox="1">
            <a:spLocks noGrp="1"/>
          </p:cNvSpPr>
          <p:nvPr>
            <p:ph type="title"/>
          </p:nvPr>
        </p:nvSpPr>
        <p:spPr>
          <a:xfrm>
            <a:off x="5021309" y="-25400"/>
            <a:ext cx="19396623" cy="2213071"/>
          </a:xfrm>
          <a:prstGeom prst="rect">
            <a:avLst/>
          </a:prstGeom>
          <a:solidFill>
            <a:srgbClr val="1F497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chor="ctr">
            <a:normAutofit/>
          </a:bodyPr>
          <a:lstStyle/>
          <a:p>
            <a:r>
              <a:t>Title Text</a:t>
            </a:r>
          </a:p>
        </p:txBody>
      </p:sp>
      <p:sp>
        <p:nvSpPr>
          <p:cNvPr id="41" name="Footer Placeholder 5"/>
          <p:cNvSpPr txBox="1"/>
          <p:nvPr/>
        </p:nvSpPr>
        <p:spPr>
          <a:xfrm>
            <a:off x="1929860" y="6511678"/>
            <a:ext cx="6436429"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457200">
              <a:defRPr sz="1100">
                <a:solidFill>
                  <a:srgbClr val="FFFFFF"/>
                </a:solidFill>
                <a:latin typeface="Franklin Gothic Book"/>
                <a:ea typeface="Franklin Gothic Book"/>
                <a:cs typeface="Franklin Gothic Book"/>
                <a:sym typeface="Franklin Gothic Book"/>
              </a:defRPr>
            </a:lvl1pPr>
          </a:lstStyle>
          <a:p>
            <a:r>
              <a:t>S. Prestemon, Workshop on Advanced Superconducting Materials and Magnets, KEK January 22 2019</a:t>
            </a:r>
          </a:p>
        </p:txBody>
      </p:sp>
      <p:sp>
        <p:nvSpPr>
          <p:cNvPr id="42" name="Footer Placeholder 5"/>
          <p:cNvSpPr txBox="1"/>
          <p:nvPr/>
        </p:nvSpPr>
        <p:spPr>
          <a:xfrm>
            <a:off x="2056860" y="6638678"/>
            <a:ext cx="6436429"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457200">
              <a:defRPr sz="1100">
                <a:solidFill>
                  <a:srgbClr val="FFFFFF"/>
                </a:solidFill>
                <a:latin typeface="Franklin Gothic Book"/>
                <a:ea typeface="Franklin Gothic Book"/>
                <a:cs typeface="Franklin Gothic Book"/>
                <a:sym typeface="Franklin Gothic Book"/>
              </a:defRPr>
            </a:lvl1pPr>
          </a:lstStyle>
          <a:p>
            <a:r>
              <a:t>S. Prestemon, Workshop on Advanced Superconducting Materials and Magnets, KEK January 22 2019</a:t>
            </a:r>
          </a:p>
        </p:txBody>
      </p:sp>
      <p:sp>
        <p:nvSpPr>
          <p:cNvPr id="44" name="Slide Number"/>
          <p:cNvSpPr txBox="1">
            <a:spLocks noGrp="1"/>
          </p:cNvSpPr>
          <p:nvPr>
            <p:ph type="sldNum" sz="quarter" idx="2"/>
          </p:nvPr>
        </p:nvSpPr>
        <p:spPr>
          <a:xfrm>
            <a:off x="23223645" y="13059562"/>
            <a:ext cx="483809" cy="462279"/>
          </a:xfrm>
          <a:prstGeom prst="rect">
            <a:avLst/>
          </a:prstGeom>
          <a:ln w="12700">
            <a:miter lim="400000"/>
          </a:ln>
        </p:spPr>
        <p:txBody>
          <a:bodyPr wrap="none" lIns="91438" tIns="91438" rIns="91438" bIns="91438" anchor="ctr">
            <a:spAutoFit/>
          </a:bodyPr>
          <a:lstStyle>
            <a:lvl1pPr algn="r">
              <a:defRPr sz="2000">
                <a:solidFill>
                  <a:srgbClr val="FFFFFF"/>
                </a:solidFill>
                <a:latin typeface="Franklin Gothic Book"/>
                <a:ea typeface="Franklin Gothic Book"/>
                <a:cs typeface="Franklin Gothic Book"/>
                <a:sym typeface="Franklin Gothic Book"/>
              </a:defRPr>
            </a:lvl1pPr>
          </a:lstStyle>
          <a:p>
            <a:fld id="{86CB4B4D-7CA3-9044-876B-883B54F8677D}" type="slidenum">
              <a:t>‹#›</a:t>
            </a:fld>
            <a:endParaRPr/>
          </a:p>
        </p:txBody>
      </p:sp>
      <p:sp>
        <p:nvSpPr>
          <p:cNvPr id="45" name="Body Level One…"/>
          <p:cNvSpPr txBox="1">
            <a:spLocks noGrp="1"/>
          </p:cNvSpPr>
          <p:nvPr>
            <p:ph type="body" idx="1"/>
          </p:nvPr>
        </p:nvSpPr>
        <p:spPr>
          <a:xfrm>
            <a:off x="765443" y="3095113"/>
            <a:ext cx="22270530" cy="90519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2pPr marL="977648" indent="-520448"/>
            <a:lvl3pPr marL="1388423" indent="-474023"/>
            <a:lvl4pPr marL="1754777" indent="-383177"/>
            <a:lvl5pPr marL="2281428" indent="-452628"/>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6" name="Footer Placeholder 45">
            <a:extLst>
              <a:ext uri="{FF2B5EF4-FFF2-40B4-BE49-F238E27FC236}">
                <a16:creationId xmlns:a16="http://schemas.microsoft.com/office/drawing/2014/main" id="{8F029733-66B0-0243-80C8-169E67F613BA}"/>
              </a:ext>
            </a:extLst>
          </p:cNvPr>
          <p:cNvSpPr>
            <a:spLocks noGrp="1"/>
          </p:cNvSpPr>
          <p:nvPr>
            <p:ph type="ftr" sz="quarter" idx="3"/>
          </p:nvPr>
        </p:nvSpPr>
        <p:spPr>
          <a:xfrm>
            <a:off x="8077200" y="12781736"/>
            <a:ext cx="8229600" cy="730250"/>
          </a:xfrm>
          <a:prstGeom prst="rect">
            <a:avLst/>
          </a:prstGeom>
        </p:spPr>
        <p:txBody>
          <a:bodyPr vert="horz" lIns="91440" tIns="45720" rIns="91440" bIns="45720" rtlCol="0" anchor="ctr"/>
          <a:lstStyle>
            <a:lvl1pPr algn="ctr">
              <a:defRPr sz="2000">
                <a:solidFill>
                  <a:schemeClr val="bg1"/>
                </a:solidFill>
              </a:defRPr>
            </a:lvl1pPr>
          </a:lstStyle>
          <a:p>
            <a:r>
              <a:rPr lang="en-US"/>
              <a:t>US MPD TAC meeting</a:t>
            </a:r>
            <a:endParaRPr lang="en-US" dirty="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marL="0" marR="0" indent="0" algn="l" defTabSz="914400"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Franklin Gothic Medium"/>
          <a:ea typeface="Franklin Gothic Medium"/>
          <a:cs typeface="Franklin Gothic Medium"/>
          <a:sym typeface="Franklin Gothic Medium"/>
        </a:defRPr>
      </a:lvl1pPr>
      <a:lvl2pPr marL="0" marR="0" indent="0" algn="l" defTabSz="914400"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Franklin Gothic Medium"/>
          <a:ea typeface="Franklin Gothic Medium"/>
          <a:cs typeface="Franklin Gothic Medium"/>
          <a:sym typeface="Franklin Gothic Medium"/>
        </a:defRPr>
      </a:lvl2pPr>
      <a:lvl3pPr marL="0" marR="0" indent="0" algn="l" defTabSz="914400"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Franklin Gothic Medium"/>
          <a:ea typeface="Franklin Gothic Medium"/>
          <a:cs typeface="Franklin Gothic Medium"/>
          <a:sym typeface="Franklin Gothic Medium"/>
        </a:defRPr>
      </a:lvl3pPr>
      <a:lvl4pPr marL="0" marR="0" indent="0" algn="l" defTabSz="914400"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Franklin Gothic Medium"/>
          <a:ea typeface="Franklin Gothic Medium"/>
          <a:cs typeface="Franklin Gothic Medium"/>
          <a:sym typeface="Franklin Gothic Medium"/>
        </a:defRPr>
      </a:lvl4pPr>
      <a:lvl5pPr marL="0" marR="0" indent="0" algn="l" defTabSz="914400"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Franklin Gothic Medium"/>
          <a:ea typeface="Franklin Gothic Medium"/>
          <a:cs typeface="Franklin Gothic Medium"/>
          <a:sym typeface="Franklin Gothic Medium"/>
        </a:defRPr>
      </a:lvl5pPr>
      <a:lvl6pPr marL="0" marR="0" indent="0" algn="l" defTabSz="914400"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Franklin Gothic Medium"/>
          <a:ea typeface="Franklin Gothic Medium"/>
          <a:cs typeface="Franklin Gothic Medium"/>
          <a:sym typeface="Franklin Gothic Medium"/>
        </a:defRPr>
      </a:lvl6pPr>
      <a:lvl7pPr marL="0" marR="0" indent="0" algn="l" defTabSz="914400"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Franklin Gothic Medium"/>
          <a:ea typeface="Franklin Gothic Medium"/>
          <a:cs typeface="Franklin Gothic Medium"/>
          <a:sym typeface="Franklin Gothic Medium"/>
        </a:defRPr>
      </a:lvl7pPr>
      <a:lvl8pPr marL="0" marR="0" indent="0" algn="l" defTabSz="914400"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Franklin Gothic Medium"/>
          <a:ea typeface="Franklin Gothic Medium"/>
          <a:cs typeface="Franklin Gothic Medium"/>
          <a:sym typeface="Franklin Gothic Medium"/>
        </a:defRPr>
      </a:lvl8pPr>
      <a:lvl9pPr marL="0" marR="0" indent="0" algn="l" defTabSz="914400"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Franklin Gothic Medium"/>
          <a:ea typeface="Franklin Gothic Medium"/>
          <a:cs typeface="Franklin Gothic Medium"/>
          <a:sym typeface="Franklin Gothic Medium"/>
        </a:defRPr>
      </a:lvl9pPr>
    </p:titleStyle>
    <p:bodyStyle>
      <a:lvl1pPr marL="103603" marR="0" indent="-103603" algn="l" defTabSz="914400" rtl="0" latinLnBrk="0">
        <a:lnSpc>
          <a:spcPct val="100000"/>
        </a:lnSpc>
        <a:spcBef>
          <a:spcPts val="1100"/>
        </a:spcBef>
        <a:spcAft>
          <a:spcPts val="0"/>
        </a:spcAft>
        <a:buClrTx/>
        <a:buSzPct val="100000"/>
        <a:buFont typeface="Arial"/>
        <a:buChar char="•"/>
        <a:tabLst/>
        <a:defRPr sz="4400" b="0" i="0" u="none" strike="noStrike" cap="none" spc="0" baseline="0">
          <a:ln>
            <a:noFill/>
          </a:ln>
          <a:solidFill>
            <a:srgbClr val="1F497D"/>
          </a:solidFill>
          <a:uFillTx/>
          <a:latin typeface="Franklin Gothic Medium"/>
          <a:ea typeface="Franklin Gothic Medium"/>
          <a:cs typeface="Franklin Gothic Medium"/>
          <a:sym typeface="Franklin Gothic Medium"/>
        </a:defRPr>
      </a:lvl1pPr>
      <a:lvl2pPr marL="955962" marR="0" indent="-498763" algn="l" defTabSz="914400" rtl="0" latinLnBrk="0">
        <a:lnSpc>
          <a:spcPct val="100000"/>
        </a:lnSpc>
        <a:spcBef>
          <a:spcPts val="1100"/>
        </a:spcBef>
        <a:spcAft>
          <a:spcPts val="0"/>
        </a:spcAft>
        <a:buClrTx/>
        <a:buSzPct val="100000"/>
        <a:buFont typeface="Arial"/>
        <a:buChar char="o"/>
        <a:tabLst/>
        <a:defRPr sz="4400" b="0" i="0" u="none" strike="noStrike" cap="none" spc="0" baseline="0">
          <a:ln>
            <a:noFill/>
          </a:ln>
          <a:solidFill>
            <a:srgbClr val="1F497D"/>
          </a:solidFill>
          <a:uFillTx/>
          <a:latin typeface="Franklin Gothic Medium"/>
          <a:ea typeface="Franklin Gothic Medium"/>
          <a:cs typeface="Franklin Gothic Medium"/>
          <a:sym typeface="Franklin Gothic Medium"/>
        </a:defRPr>
      </a:lvl2pPr>
      <a:lvl3pPr marL="1348921" marR="0" indent="-434521" algn="l" defTabSz="914400" rtl="0" latinLnBrk="0">
        <a:lnSpc>
          <a:spcPct val="100000"/>
        </a:lnSpc>
        <a:spcBef>
          <a:spcPts val="1100"/>
        </a:spcBef>
        <a:spcAft>
          <a:spcPts val="0"/>
        </a:spcAft>
        <a:buClrTx/>
        <a:buSzPct val="100000"/>
        <a:buFont typeface="Arial"/>
        <a:buChar char="•"/>
        <a:tabLst/>
        <a:defRPr sz="4400" b="0" i="0" u="none" strike="noStrike" cap="none" spc="0" baseline="0">
          <a:ln>
            <a:noFill/>
          </a:ln>
          <a:solidFill>
            <a:srgbClr val="1F497D"/>
          </a:solidFill>
          <a:uFillTx/>
          <a:latin typeface="Franklin Gothic Medium"/>
          <a:ea typeface="Franklin Gothic Medium"/>
          <a:cs typeface="Franklin Gothic Medium"/>
          <a:sym typeface="Franklin Gothic Medium"/>
        </a:defRPr>
      </a:lvl3pPr>
      <a:lvl4pPr marL="1706880" marR="0" indent="-335280" algn="l" defTabSz="914400" rtl="0" latinLnBrk="0">
        <a:lnSpc>
          <a:spcPct val="100000"/>
        </a:lnSpc>
        <a:spcBef>
          <a:spcPts val="1100"/>
        </a:spcBef>
        <a:spcAft>
          <a:spcPts val="0"/>
        </a:spcAft>
        <a:buClrTx/>
        <a:buSzPct val="100000"/>
        <a:buFont typeface="Arial"/>
        <a:buChar char="–"/>
        <a:tabLst/>
        <a:defRPr sz="4400" b="0" i="0" u="none" strike="noStrike" cap="none" spc="0" baseline="0">
          <a:ln>
            <a:noFill/>
          </a:ln>
          <a:solidFill>
            <a:srgbClr val="1F497D"/>
          </a:solidFill>
          <a:uFillTx/>
          <a:latin typeface="Franklin Gothic Medium"/>
          <a:ea typeface="Franklin Gothic Medium"/>
          <a:cs typeface="Franklin Gothic Medium"/>
          <a:sym typeface="Franklin Gothic Medium"/>
        </a:defRPr>
      </a:lvl4pPr>
      <a:lvl5pPr marL="2205990" marR="0" indent="-377190" algn="l" defTabSz="914400" rtl="0" latinLnBrk="0">
        <a:lnSpc>
          <a:spcPct val="100000"/>
        </a:lnSpc>
        <a:spcBef>
          <a:spcPts val="1100"/>
        </a:spcBef>
        <a:spcAft>
          <a:spcPts val="0"/>
        </a:spcAft>
        <a:buClrTx/>
        <a:buSzPct val="100000"/>
        <a:buFont typeface="Arial"/>
        <a:buChar char="»"/>
        <a:tabLst/>
        <a:defRPr sz="4400" b="0" i="0" u="none" strike="noStrike" cap="none" spc="0" baseline="0">
          <a:ln>
            <a:noFill/>
          </a:ln>
          <a:solidFill>
            <a:srgbClr val="1F497D"/>
          </a:solidFill>
          <a:uFillTx/>
          <a:latin typeface="Franklin Gothic Medium"/>
          <a:ea typeface="Franklin Gothic Medium"/>
          <a:cs typeface="Franklin Gothic Medium"/>
          <a:sym typeface="Franklin Gothic Medium"/>
        </a:defRPr>
      </a:lvl5pPr>
      <a:lvl6pPr marL="2788919" marR="0" indent="-502919" algn="l" defTabSz="914400" rtl="0" latinLnBrk="0">
        <a:lnSpc>
          <a:spcPct val="100000"/>
        </a:lnSpc>
        <a:spcBef>
          <a:spcPts val="1100"/>
        </a:spcBef>
        <a:spcAft>
          <a:spcPts val="0"/>
        </a:spcAft>
        <a:buClrTx/>
        <a:buSzPct val="100000"/>
        <a:buFont typeface="Arial"/>
        <a:buChar char="•"/>
        <a:tabLst/>
        <a:defRPr sz="4400" b="0" i="0" u="none" strike="noStrike" cap="none" spc="0" baseline="0">
          <a:ln>
            <a:noFill/>
          </a:ln>
          <a:solidFill>
            <a:srgbClr val="1F497D"/>
          </a:solidFill>
          <a:uFillTx/>
          <a:latin typeface="Franklin Gothic Medium"/>
          <a:ea typeface="Franklin Gothic Medium"/>
          <a:cs typeface="Franklin Gothic Medium"/>
          <a:sym typeface="Franklin Gothic Medium"/>
        </a:defRPr>
      </a:lvl6pPr>
      <a:lvl7pPr marL="3246120" marR="0" indent="-502919" algn="l" defTabSz="914400" rtl="0" latinLnBrk="0">
        <a:lnSpc>
          <a:spcPct val="100000"/>
        </a:lnSpc>
        <a:spcBef>
          <a:spcPts val="1100"/>
        </a:spcBef>
        <a:spcAft>
          <a:spcPts val="0"/>
        </a:spcAft>
        <a:buClrTx/>
        <a:buSzPct val="100000"/>
        <a:buFont typeface="Arial"/>
        <a:buChar char="•"/>
        <a:tabLst/>
        <a:defRPr sz="4400" b="0" i="0" u="none" strike="noStrike" cap="none" spc="0" baseline="0">
          <a:ln>
            <a:noFill/>
          </a:ln>
          <a:solidFill>
            <a:srgbClr val="1F497D"/>
          </a:solidFill>
          <a:uFillTx/>
          <a:latin typeface="Franklin Gothic Medium"/>
          <a:ea typeface="Franklin Gothic Medium"/>
          <a:cs typeface="Franklin Gothic Medium"/>
          <a:sym typeface="Franklin Gothic Medium"/>
        </a:defRPr>
      </a:lvl7pPr>
      <a:lvl8pPr marL="3703320" marR="0" indent="-502919" algn="l" defTabSz="914400" rtl="0" latinLnBrk="0">
        <a:lnSpc>
          <a:spcPct val="100000"/>
        </a:lnSpc>
        <a:spcBef>
          <a:spcPts val="1100"/>
        </a:spcBef>
        <a:spcAft>
          <a:spcPts val="0"/>
        </a:spcAft>
        <a:buClrTx/>
        <a:buSzPct val="100000"/>
        <a:buFont typeface="Arial"/>
        <a:buChar char="•"/>
        <a:tabLst/>
        <a:defRPr sz="4400" b="0" i="0" u="none" strike="noStrike" cap="none" spc="0" baseline="0">
          <a:ln>
            <a:noFill/>
          </a:ln>
          <a:solidFill>
            <a:srgbClr val="1F497D"/>
          </a:solidFill>
          <a:uFillTx/>
          <a:latin typeface="Franklin Gothic Medium"/>
          <a:ea typeface="Franklin Gothic Medium"/>
          <a:cs typeface="Franklin Gothic Medium"/>
          <a:sym typeface="Franklin Gothic Medium"/>
        </a:defRPr>
      </a:lvl8pPr>
      <a:lvl9pPr marL="4160520" marR="0" indent="-502920" algn="l" defTabSz="914400" rtl="0" latinLnBrk="0">
        <a:lnSpc>
          <a:spcPct val="100000"/>
        </a:lnSpc>
        <a:spcBef>
          <a:spcPts val="1100"/>
        </a:spcBef>
        <a:spcAft>
          <a:spcPts val="0"/>
        </a:spcAft>
        <a:buClrTx/>
        <a:buSzPct val="100000"/>
        <a:buFont typeface="Arial"/>
        <a:buChar char="•"/>
        <a:tabLst/>
        <a:defRPr sz="4400" b="0" i="0" u="none" strike="noStrike" cap="none" spc="0" baseline="0">
          <a:ln>
            <a:noFill/>
          </a:ln>
          <a:solidFill>
            <a:srgbClr val="1F497D"/>
          </a:solidFill>
          <a:uFillTx/>
          <a:latin typeface="Franklin Gothic Medium"/>
          <a:ea typeface="Franklin Gothic Medium"/>
          <a:cs typeface="Franklin Gothic Medium"/>
          <a:sym typeface="Franklin Gothic Medium"/>
        </a:defRPr>
      </a:lvl9pPr>
    </p:bodyStyle>
    <p:otherStyle>
      <a:lvl1pPr marL="0" marR="0" indent="0" algn="r" defTabSz="91440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Franklin Gothic Book"/>
        </a:defRPr>
      </a:lvl1pPr>
      <a:lvl2pPr marL="0" marR="0" indent="0" algn="r" defTabSz="91440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Franklin Gothic Book"/>
        </a:defRPr>
      </a:lvl2pPr>
      <a:lvl3pPr marL="0" marR="0" indent="0" algn="r" defTabSz="91440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Franklin Gothic Book"/>
        </a:defRPr>
      </a:lvl3pPr>
      <a:lvl4pPr marL="0" marR="0" indent="0" algn="r" defTabSz="91440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Franklin Gothic Book"/>
        </a:defRPr>
      </a:lvl4pPr>
      <a:lvl5pPr marL="0" marR="0" indent="0" algn="r" defTabSz="91440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Franklin Gothic Book"/>
        </a:defRPr>
      </a:lvl5pPr>
      <a:lvl6pPr marL="0" marR="0" indent="0" algn="r" defTabSz="91440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Franklin Gothic Book"/>
        </a:defRPr>
      </a:lvl6pPr>
      <a:lvl7pPr marL="0" marR="0" indent="0" algn="r" defTabSz="91440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Franklin Gothic Book"/>
        </a:defRPr>
      </a:lvl7pPr>
      <a:lvl8pPr marL="0" marR="0" indent="0" algn="r" defTabSz="91440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Franklin Gothic Book"/>
        </a:defRPr>
      </a:lvl8pPr>
      <a:lvl9pPr marL="0" marR="0" indent="0" algn="r" defTabSz="91440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Franklin Gothic Book"/>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6F83C0-B551-4DE6-9FED-FB81D0F1D9C7}"/>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78A0FE-3B55-46DF-8D83-EA232D5801AA}"/>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6161F9-61B0-45C9-A043-C3FB5E51A081}"/>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EA041942-17A1-4791-990D-59B9DBFD7BF7}" type="datetimeFigureOut">
              <a:rPr lang="en-US" smtClean="0"/>
              <a:t>10/1/21</a:t>
            </a:fld>
            <a:endParaRPr lang="en-US"/>
          </a:p>
        </p:txBody>
      </p:sp>
      <p:sp>
        <p:nvSpPr>
          <p:cNvPr id="5" name="Footer Placeholder 4">
            <a:extLst>
              <a:ext uri="{FF2B5EF4-FFF2-40B4-BE49-F238E27FC236}">
                <a16:creationId xmlns:a16="http://schemas.microsoft.com/office/drawing/2014/main" id="{446559DC-FA8E-4665-BA99-3435FBAFE406}"/>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8D7DCA1-09F4-4E76-BD9A-E4E77F286F35}"/>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BF5041C1-63EE-47BD-ACDB-3FEE005CC63C}" type="slidenum">
              <a:rPr lang="en-US" smtClean="0"/>
              <a:t>‹#›</a:t>
            </a:fld>
            <a:endParaRPr lang="en-US"/>
          </a:p>
        </p:txBody>
      </p:sp>
    </p:spTree>
    <p:extLst>
      <p:ext uri="{BB962C8B-B14F-4D97-AF65-F5344CB8AC3E}">
        <p14:creationId xmlns:p14="http://schemas.microsoft.com/office/powerpoint/2010/main" val="2257900347"/>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emf"/><Relationship Id="rId9" Type="http://schemas.openxmlformats.org/officeDocument/2006/relationships/image" Target="../media/image2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emf"/><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 name="Soren Prestemon…"/>
          <p:cNvSpPr txBox="1">
            <a:spLocks noGrp="1"/>
          </p:cNvSpPr>
          <p:nvPr>
            <p:ph type="body" sz="half" idx="1"/>
          </p:nvPr>
        </p:nvSpPr>
        <p:spPr>
          <a:xfrm>
            <a:off x="3965574" y="8798395"/>
            <a:ext cx="16452852" cy="4380318"/>
          </a:xfrm>
          <a:prstGeom prst="rect">
            <a:avLst/>
          </a:prstGeom>
        </p:spPr>
        <p:txBody>
          <a:bodyPr/>
          <a:lstStyle/>
          <a:p>
            <a:pPr>
              <a:lnSpc>
                <a:spcPct val="80000"/>
              </a:lnSpc>
              <a:spcBef>
                <a:spcPts val="800"/>
              </a:spcBef>
              <a:defRPr sz="3600"/>
            </a:pPr>
            <a:r>
              <a:rPr lang="en-US" dirty="0"/>
              <a:t>Kathleen Amm</a:t>
            </a:r>
            <a:endParaRPr dirty="0"/>
          </a:p>
          <a:p>
            <a:pPr>
              <a:lnSpc>
                <a:spcPct val="80000"/>
              </a:lnSpc>
              <a:spcBef>
                <a:spcPts val="800"/>
              </a:spcBef>
              <a:defRPr sz="3600"/>
            </a:pPr>
            <a:endParaRPr lang="en-US" dirty="0"/>
          </a:p>
          <a:p>
            <a:pPr>
              <a:lnSpc>
                <a:spcPct val="80000"/>
              </a:lnSpc>
              <a:spcBef>
                <a:spcPts val="600"/>
              </a:spcBef>
              <a:defRPr sz="3600"/>
            </a:pPr>
            <a:endParaRPr dirty="0"/>
          </a:p>
          <a:p>
            <a:pPr>
              <a:lnSpc>
                <a:spcPct val="80000"/>
              </a:lnSpc>
              <a:spcBef>
                <a:spcPts val="600"/>
              </a:spcBef>
              <a:defRPr sz="3900" b="1">
                <a:latin typeface="Times New Roman"/>
                <a:ea typeface="Times New Roman"/>
                <a:cs typeface="Times New Roman"/>
                <a:sym typeface="Times New Roman"/>
              </a:defRPr>
            </a:pPr>
            <a:r>
              <a:rPr dirty="0"/>
              <a:t>For the MDP</a:t>
            </a:r>
            <a:r>
              <a:rPr lang="en-US" dirty="0"/>
              <a:t> </a:t>
            </a:r>
            <a:r>
              <a:rPr dirty="0"/>
              <a:t>Team</a:t>
            </a:r>
          </a:p>
        </p:txBody>
      </p:sp>
      <p:sp>
        <p:nvSpPr>
          <p:cNvPr id="1052" name="High Field Magnet Technology…"/>
          <p:cNvSpPr txBox="1"/>
          <p:nvPr/>
        </p:nvSpPr>
        <p:spPr>
          <a:xfrm>
            <a:off x="557561" y="5012184"/>
            <a:ext cx="22815395" cy="21698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tIns="91438" rIns="91438" bIns="91438">
            <a:spAutoFit/>
          </a:bodyPr>
          <a:lstStyle/>
          <a:p>
            <a:pPr algn="ctr">
              <a:defRPr sz="6700">
                <a:solidFill>
                  <a:srgbClr val="FFFFFF"/>
                </a:solidFill>
                <a:latin typeface="Franklin Gothic Book"/>
                <a:ea typeface="Franklin Gothic Book"/>
                <a:cs typeface="Franklin Gothic Book"/>
                <a:sym typeface="Franklin Gothic Book"/>
              </a:defRPr>
            </a:pPr>
            <a:r>
              <a:rPr lang="en-US" dirty="0"/>
              <a:t>Opportunities and Challenges</a:t>
            </a:r>
            <a:endParaRPr dirty="0"/>
          </a:p>
          <a:p>
            <a:pPr algn="ctr">
              <a:defRPr sz="6200" i="1">
                <a:solidFill>
                  <a:srgbClr val="FFFFFF"/>
                </a:solidFill>
                <a:latin typeface="Franklin Gothic Book"/>
                <a:ea typeface="Franklin Gothic Book"/>
                <a:cs typeface="Franklin Gothic Book"/>
                <a:sym typeface="Franklin Gothic Book"/>
              </a:defRPr>
            </a:pPr>
            <a:r>
              <a:rPr dirty="0"/>
              <a:t>Presentation to the</a:t>
            </a:r>
            <a:r>
              <a:rPr lang="en-US" dirty="0"/>
              <a:t> MDP TAC</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164" y="3"/>
            <a:ext cx="24323676" cy="1650918"/>
          </a:xfrm>
          <a:prstGeom prst="rect">
            <a:avLst/>
          </a:prstGeom>
          <a:solidFill>
            <a:srgbClr val="3C31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828800" hangingPunct="1"/>
            <a:endParaRPr lang="en-US" sz="6374" kern="1200" dirty="0">
              <a:solidFill>
                <a:prstClr val="white"/>
              </a:solidFill>
              <a:latin typeface="Calibri" panose="020F0502020204030204"/>
            </a:endParaRPr>
          </a:p>
        </p:txBody>
      </p:sp>
      <p:sp>
        <p:nvSpPr>
          <p:cNvPr id="7" name="Rectangle 6"/>
          <p:cNvSpPr/>
          <p:nvPr/>
        </p:nvSpPr>
        <p:spPr>
          <a:xfrm>
            <a:off x="10971" y="1650918"/>
            <a:ext cx="24342870" cy="91212"/>
          </a:xfrm>
          <a:prstGeom prst="rect">
            <a:avLst/>
          </a:prstGeom>
          <a:solidFill>
            <a:srgbClr val="D61C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828800" hangingPunct="1"/>
            <a:endParaRPr lang="en-US" sz="6374" kern="1200" dirty="0">
              <a:solidFill>
                <a:srgbClr val="E7E6E6"/>
              </a:solidFill>
              <a:latin typeface="Calibri" panose="020F0502020204030204"/>
            </a:endParaRPr>
          </a:p>
        </p:txBody>
      </p:sp>
      <p:sp>
        <p:nvSpPr>
          <p:cNvPr id="17" name="Slide Number Placeholder 2">
            <a:extLst>
              <a:ext uri="{FF2B5EF4-FFF2-40B4-BE49-F238E27FC236}">
                <a16:creationId xmlns:a16="http://schemas.microsoft.com/office/drawing/2014/main" id="{1859869C-03B1-C84A-B039-CB4A55124486}"/>
              </a:ext>
            </a:extLst>
          </p:cNvPr>
          <p:cNvSpPr txBox="1">
            <a:spLocks/>
          </p:cNvSpPr>
          <p:nvPr/>
        </p:nvSpPr>
        <p:spPr>
          <a:xfrm>
            <a:off x="22863270" y="12634141"/>
            <a:ext cx="1077904" cy="839814"/>
          </a:xfrm>
          <a:prstGeom prst="rect">
            <a:avLst/>
          </a:prstGeom>
        </p:spPr>
        <p:txBody>
          <a:bodyPr vert="horz" lIns="182880" tIns="91440" rIns="182880" bIns="91440" rtlCol="0" anchor="ctr"/>
          <a:lstStyle>
            <a:defPPr>
              <a:defRPr lang="en-US"/>
            </a:defPPr>
            <a:lvl1pPr marL="0" algn="r" defTabSz="608625" rtl="0" eaLnBrk="1" latinLnBrk="0" hangingPunct="1">
              <a:defRPr sz="1596" kern="1200">
                <a:solidFill>
                  <a:schemeClr val="tx1">
                    <a:tint val="75000"/>
                  </a:schemeClr>
                </a:solidFill>
                <a:latin typeface="+mn-lt"/>
                <a:ea typeface="+mn-ea"/>
                <a:cs typeface="+mn-cs"/>
              </a:defRPr>
            </a:lvl1pPr>
            <a:lvl2pPr marL="608625" algn="l" defTabSz="608625" rtl="0" eaLnBrk="1" latinLnBrk="0" hangingPunct="1">
              <a:defRPr sz="2396" kern="1200">
                <a:solidFill>
                  <a:schemeClr val="tx1"/>
                </a:solidFill>
                <a:latin typeface="+mn-lt"/>
                <a:ea typeface="+mn-ea"/>
                <a:cs typeface="+mn-cs"/>
              </a:defRPr>
            </a:lvl2pPr>
            <a:lvl3pPr marL="1217249" algn="l" defTabSz="608625" rtl="0" eaLnBrk="1" latinLnBrk="0" hangingPunct="1">
              <a:defRPr sz="2396" kern="1200">
                <a:solidFill>
                  <a:schemeClr val="tx1"/>
                </a:solidFill>
                <a:latin typeface="+mn-lt"/>
                <a:ea typeface="+mn-ea"/>
                <a:cs typeface="+mn-cs"/>
              </a:defRPr>
            </a:lvl3pPr>
            <a:lvl4pPr marL="1825874" algn="l" defTabSz="608625" rtl="0" eaLnBrk="1" latinLnBrk="0" hangingPunct="1">
              <a:defRPr sz="2396" kern="1200">
                <a:solidFill>
                  <a:schemeClr val="tx1"/>
                </a:solidFill>
                <a:latin typeface="+mn-lt"/>
                <a:ea typeface="+mn-ea"/>
                <a:cs typeface="+mn-cs"/>
              </a:defRPr>
            </a:lvl4pPr>
            <a:lvl5pPr marL="2434499" algn="l" defTabSz="608625" rtl="0" eaLnBrk="1" latinLnBrk="0" hangingPunct="1">
              <a:defRPr sz="2396" kern="1200">
                <a:solidFill>
                  <a:schemeClr val="tx1"/>
                </a:solidFill>
                <a:latin typeface="+mn-lt"/>
                <a:ea typeface="+mn-ea"/>
                <a:cs typeface="+mn-cs"/>
              </a:defRPr>
            </a:lvl5pPr>
            <a:lvl6pPr marL="3043123" algn="l" defTabSz="608625" rtl="0" eaLnBrk="1" latinLnBrk="0" hangingPunct="1">
              <a:defRPr sz="2396" kern="1200">
                <a:solidFill>
                  <a:schemeClr val="tx1"/>
                </a:solidFill>
                <a:latin typeface="+mn-lt"/>
                <a:ea typeface="+mn-ea"/>
                <a:cs typeface="+mn-cs"/>
              </a:defRPr>
            </a:lvl6pPr>
            <a:lvl7pPr marL="3651748" algn="l" defTabSz="608625" rtl="0" eaLnBrk="1" latinLnBrk="0" hangingPunct="1">
              <a:defRPr sz="2396" kern="1200">
                <a:solidFill>
                  <a:schemeClr val="tx1"/>
                </a:solidFill>
                <a:latin typeface="+mn-lt"/>
                <a:ea typeface="+mn-ea"/>
                <a:cs typeface="+mn-cs"/>
              </a:defRPr>
            </a:lvl7pPr>
            <a:lvl8pPr marL="4260372" algn="l" defTabSz="608625" rtl="0" eaLnBrk="1" latinLnBrk="0" hangingPunct="1">
              <a:defRPr sz="2396" kern="1200">
                <a:solidFill>
                  <a:schemeClr val="tx1"/>
                </a:solidFill>
                <a:latin typeface="+mn-lt"/>
                <a:ea typeface="+mn-ea"/>
                <a:cs typeface="+mn-cs"/>
              </a:defRPr>
            </a:lvl8pPr>
            <a:lvl9pPr marL="4868997" algn="l" defTabSz="608625" rtl="0" eaLnBrk="1" latinLnBrk="0" hangingPunct="1">
              <a:defRPr sz="2396" kern="1200">
                <a:solidFill>
                  <a:schemeClr val="tx1"/>
                </a:solidFill>
                <a:latin typeface="+mn-lt"/>
                <a:ea typeface="+mn-ea"/>
                <a:cs typeface="+mn-cs"/>
              </a:defRPr>
            </a:lvl9pPr>
          </a:lstStyle>
          <a:p>
            <a:pPr defTabSz="1217250"/>
            <a:fld id="{C927ABC0-8347-2E43-BB51-30B347059303}" type="slidenum">
              <a:rPr lang="en-US" sz="3192">
                <a:solidFill>
                  <a:prstClr val="black">
                    <a:tint val="75000"/>
                  </a:prstClr>
                </a:solidFill>
                <a:latin typeface="Calibri" panose="020F0502020204030204"/>
              </a:rPr>
              <a:pPr defTabSz="1217250"/>
              <a:t>10</a:t>
            </a:fld>
            <a:endParaRPr lang="en-US" sz="3192" dirty="0">
              <a:solidFill>
                <a:prstClr val="black">
                  <a:tint val="75000"/>
                </a:prstClr>
              </a:solidFill>
              <a:latin typeface="Calibri" panose="020F0502020204030204"/>
            </a:endParaRPr>
          </a:p>
        </p:txBody>
      </p:sp>
      <p:sp>
        <p:nvSpPr>
          <p:cNvPr id="12" name="Title 1">
            <a:extLst>
              <a:ext uri="{FF2B5EF4-FFF2-40B4-BE49-F238E27FC236}">
                <a16:creationId xmlns:a16="http://schemas.microsoft.com/office/drawing/2014/main" id="{69DC14D4-5259-E448-AD32-91CBB120A327}"/>
              </a:ext>
            </a:extLst>
          </p:cNvPr>
          <p:cNvSpPr txBox="1">
            <a:spLocks/>
          </p:cNvSpPr>
          <p:nvPr/>
        </p:nvSpPr>
        <p:spPr>
          <a:xfrm>
            <a:off x="90297" y="2"/>
            <a:ext cx="19501082" cy="1552916"/>
          </a:xfrm>
          <a:prstGeom prst="rect">
            <a:avLst/>
          </a:prstGeom>
        </p:spPr>
        <p:txBody>
          <a:bodyPr vert="horz" lIns="182880" tIns="91440" rIns="182880" bIns="91440" rtlCol="0" anchor="ctr">
            <a:noAutofit/>
          </a:bodyPr>
          <a:lstStyle>
            <a:lvl1pPr algn="l" defTabSz="608076" rtl="0" eaLnBrk="1" latinLnBrk="0" hangingPunct="1">
              <a:spcBef>
                <a:spcPct val="0"/>
              </a:spcBef>
              <a:buNone/>
              <a:defRPr sz="5852" kern="1200">
                <a:solidFill>
                  <a:srgbClr val="3C336F"/>
                </a:solidFill>
                <a:latin typeface="Arial"/>
                <a:ea typeface="+mj-ea"/>
                <a:cs typeface="Arial"/>
              </a:defRPr>
            </a:lvl1pPr>
          </a:lstStyle>
          <a:p>
            <a:pPr defTabSz="1216152"/>
            <a:r>
              <a:rPr lang="en-US" sz="5600" dirty="0">
                <a:solidFill>
                  <a:prstClr val="white"/>
                </a:solidFill>
              </a:rPr>
              <a:t>We collaborate on a breadth of critical technology development frontiers, such as … (LBL-ASC-NHMFL)</a:t>
            </a:r>
            <a:endParaRPr lang="en-US" sz="5600" b="1" dirty="0">
              <a:solidFill>
                <a:prstClr val="white"/>
              </a:solidFill>
            </a:endParaRPr>
          </a:p>
        </p:txBody>
      </p:sp>
      <p:sp>
        <p:nvSpPr>
          <p:cNvPr id="10" name="TextBox 9">
            <a:extLst>
              <a:ext uri="{FF2B5EF4-FFF2-40B4-BE49-F238E27FC236}">
                <a16:creationId xmlns:a16="http://schemas.microsoft.com/office/drawing/2014/main" id="{99343C10-F849-8144-98EA-4F4DCC9F5018}"/>
              </a:ext>
            </a:extLst>
          </p:cNvPr>
          <p:cNvSpPr txBox="1"/>
          <p:nvPr/>
        </p:nvSpPr>
        <p:spPr>
          <a:xfrm>
            <a:off x="213349" y="2938646"/>
            <a:ext cx="7990710" cy="51090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2880" tIns="91438" rIns="91438" bIns="91438" numCol="1" spcCol="38100" rtlCol="0" anchor="t">
            <a:spAutoFit/>
          </a:bodyPr>
          <a:lstStyle/>
          <a:p>
            <a:pPr marL="698500" indent="-698500" hangingPunct="1">
              <a:buFont typeface="Arial" panose="020B0604020202020204" pitchFamily="34" charset="0"/>
              <a:buChar char="•"/>
            </a:pPr>
            <a:r>
              <a:rPr lang="en-US" sz="3200" kern="1200" dirty="0">
                <a:solidFill>
                  <a:prstClr val="black">
                    <a:lumMod val="50000"/>
                  </a:prstClr>
                </a:solidFill>
                <a:latin typeface="Calibri" panose="020F0502020204030204"/>
              </a:rPr>
              <a:t>Development and test of “CLIQ” (Coupling-Loss Induced Quench system) on Bi-2212 common coil, 77 K</a:t>
            </a:r>
          </a:p>
          <a:p>
            <a:pPr marL="698500" indent="-698500" hangingPunct="1">
              <a:buFont typeface="Arial" panose="020B0604020202020204" pitchFamily="34" charset="0"/>
              <a:buChar char="•"/>
            </a:pPr>
            <a:r>
              <a:rPr lang="en-US" sz="3200" kern="1200" dirty="0">
                <a:solidFill>
                  <a:prstClr val="black">
                    <a:lumMod val="50000"/>
                  </a:prstClr>
                </a:solidFill>
                <a:latin typeface="Calibri" panose="020F0502020204030204"/>
              </a:rPr>
              <a:t>Capacitance-based quench detection</a:t>
            </a:r>
          </a:p>
          <a:p>
            <a:pPr marL="698500" indent="-698500" hangingPunct="1">
              <a:buFont typeface="Arial" panose="020B0604020202020204" pitchFamily="34" charset="0"/>
              <a:buChar char="•"/>
            </a:pPr>
            <a:r>
              <a:rPr lang="en-US" sz="3200" kern="1200" dirty="0">
                <a:solidFill>
                  <a:prstClr val="black">
                    <a:lumMod val="50000"/>
                  </a:prstClr>
                </a:solidFill>
                <a:latin typeface="Calibri" panose="020F0502020204030204"/>
              </a:rPr>
              <a:t>Conductor stability and margin – analysis and testing</a:t>
            </a:r>
          </a:p>
          <a:p>
            <a:pPr marL="1143000" indent="-1143000" hangingPunct="1">
              <a:buFont typeface="Arial" panose="020B0604020202020204" pitchFamily="34" charset="0"/>
              <a:buChar char="•"/>
            </a:pPr>
            <a:endParaRPr lang="en-US" sz="3200" kern="1200" dirty="0">
              <a:solidFill>
                <a:prstClr val="black"/>
              </a:solidFill>
              <a:latin typeface="Calibri" panose="020F0502020204030204"/>
            </a:endParaRPr>
          </a:p>
          <a:p>
            <a:pPr marL="1143000" indent="-1143000" hangingPunct="1">
              <a:buFont typeface="Arial" panose="020B0604020202020204" pitchFamily="34" charset="0"/>
              <a:buChar char="•"/>
            </a:pPr>
            <a:endParaRPr lang="en-US" sz="3200" kern="1200" dirty="0">
              <a:solidFill>
                <a:prstClr val="black"/>
              </a:solidFill>
              <a:latin typeface="Calibri" panose="020F0502020204030204"/>
            </a:endParaRPr>
          </a:p>
          <a:p>
            <a:pPr marL="1143000" indent="-1143000" hangingPunct="1">
              <a:buFont typeface="Arial" panose="020B0604020202020204" pitchFamily="34" charset="0"/>
              <a:buChar char="•"/>
            </a:pPr>
            <a:endParaRPr lang="en-US" sz="3200" kern="1200" dirty="0">
              <a:solidFill>
                <a:prstClr val="black"/>
              </a:solidFill>
              <a:latin typeface="Calibri" panose="020F0502020204030204"/>
            </a:endParaRPr>
          </a:p>
          <a:p>
            <a:pPr marL="1143000" indent="-1143000" hangingPunct="1">
              <a:buFont typeface="Arial" panose="020B0604020202020204" pitchFamily="34" charset="0"/>
              <a:buChar char="•"/>
            </a:pPr>
            <a:endParaRPr lang="en-US" sz="3200" kern="1200" dirty="0">
              <a:solidFill>
                <a:prstClr val="black"/>
              </a:solidFill>
              <a:latin typeface="Calibri" panose="020F0502020204030204"/>
            </a:endParaRPr>
          </a:p>
        </p:txBody>
      </p:sp>
      <p:sp>
        <p:nvSpPr>
          <p:cNvPr id="11" name="TextBox 10">
            <a:extLst>
              <a:ext uri="{FF2B5EF4-FFF2-40B4-BE49-F238E27FC236}">
                <a16:creationId xmlns:a16="http://schemas.microsoft.com/office/drawing/2014/main" id="{D943126E-E91F-FA4D-BB18-68DA8D48BDE7}"/>
              </a:ext>
            </a:extLst>
          </p:cNvPr>
          <p:cNvSpPr txBox="1"/>
          <p:nvPr/>
        </p:nvSpPr>
        <p:spPr>
          <a:xfrm>
            <a:off x="814875" y="1915729"/>
            <a:ext cx="9284158" cy="9848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2876" tIns="182876" rIns="182876" bIns="182876" numCol="1" spcCol="38100" rtlCol="0" anchor="t">
            <a:spAutoFit/>
          </a:bodyPr>
          <a:lstStyle/>
          <a:p>
            <a:pPr defTabSz="1828800"/>
            <a:r>
              <a:rPr lang="en-US" sz="4000" b="1" kern="1200" dirty="0">
                <a:latin typeface="Calibri" panose="020F0502020204030204"/>
              </a:rPr>
              <a:t>Magnet Protection</a:t>
            </a:r>
          </a:p>
        </p:txBody>
      </p:sp>
      <p:sp>
        <p:nvSpPr>
          <p:cNvPr id="13" name="TextBox 12">
            <a:extLst>
              <a:ext uri="{FF2B5EF4-FFF2-40B4-BE49-F238E27FC236}">
                <a16:creationId xmlns:a16="http://schemas.microsoft.com/office/drawing/2014/main" id="{76468F62-E53B-4D46-93DA-02983E07ED62}"/>
              </a:ext>
            </a:extLst>
          </p:cNvPr>
          <p:cNvSpPr txBox="1"/>
          <p:nvPr/>
        </p:nvSpPr>
        <p:spPr>
          <a:xfrm>
            <a:off x="8746168" y="1913446"/>
            <a:ext cx="8605308" cy="9848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2876" tIns="182876" rIns="182876" bIns="182876" numCol="1" spcCol="38100" rtlCol="0" anchor="t">
            <a:spAutoFit/>
          </a:bodyPr>
          <a:lstStyle/>
          <a:p>
            <a:pPr defTabSz="1828800"/>
            <a:r>
              <a:rPr lang="en-US" sz="4000" b="1" kern="1200" dirty="0">
                <a:latin typeface="Calibri" panose="020F0502020204030204"/>
              </a:rPr>
              <a:t>Strain impact on operation</a:t>
            </a:r>
          </a:p>
        </p:txBody>
      </p:sp>
      <p:pic>
        <p:nvPicPr>
          <p:cNvPr id="16" name="Picture 15">
            <a:extLst>
              <a:ext uri="{FF2B5EF4-FFF2-40B4-BE49-F238E27FC236}">
                <a16:creationId xmlns:a16="http://schemas.microsoft.com/office/drawing/2014/main" id="{967F97DE-D1B5-1A48-8533-097CC82622C2}"/>
              </a:ext>
            </a:extLst>
          </p:cNvPr>
          <p:cNvPicPr>
            <a:picLocks noChangeAspect="1"/>
          </p:cNvPicPr>
          <p:nvPr/>
        </p:nvPicPr>
        <p:blipFill>
          <a:blip r:embed="rId2"/>
          <a:stretch>
            <a:fillRect/>
          </a:stretch>
        </p:blipFill>
        <p:spPr>
          <a:xfrm>
            <a:off x="2428951" y="12184131"/>
            <a:ext cx="5925218" cy="1400510"/>
          </a:xfrm>
          <a:prstGeom prst="rect">
            <a:avLst/>
          </a:prstGeom>
        </p:spPr>
      </p:pic>
      <p:pic>
        <p:nvPicPr>
          <p:cNvPr id="18" name="Picture 17">
            <a:extLst>
              <a:ext uri="{FF2B5EF4-FFF2-40B4-BE49-F238E27FC236}">
                <a16:creationId xmlns:a16="http://schemas.microsoft.com/office/drawing/2014/main" id="{897181EE-2554-C243-B010-FF5FB94682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6557" y="12419389"/>
            <a:ext cx="1147010" cy="929990"/>
          </a:xfrm>
          <a:prstGeom prst="rect">
            <a:avLst/>
          </a:prstGeom>
        </p:spPr>
      </p:pic>
      <p:sp>
        <p:nvSpPr>
          <p:cNvPr id="19" name="TextBox 18">
            <a:extLst>
              <a:ext uri="{FF2B5EF4-FFF2-40B4-BE49-F238E27FC236}">
                <a16:creationId xmlns:a16="http://schemas.microsoft.com/office/drawing/2014/main" id="{9340A7A9-D258-DE46-A8F1-D8ED98F88C24}"/>
              </a:ext>
            </a:extLst>
          </p:cNvPr>
          <p:cNvSpPr txBox="1"/>
          <p:nvPr/>
        </p:nvSpPr>
        <p:spPr>
          <a:xfrm>
            <a:off x="477139" y="6694535"/>
            <a:ext cx="8588046" cy="18466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2876" tIns="182876" rIns="182876" bIns="182876" numCol="1" spcCol="38100" rtlCol="0" anchor="t">
            <a:spAutoFit/>
          </a:bodyPr>
          <a:lstStyle/>
          <a:p>
            <a:pPr defTabSz="1828800" hangingPunct="1"/>
            <a:r>
              <a:rPr lang="en-US" sz="3200" i="1" kern="1200" dirty="0">
                <a:solidFill>
                  <a:prstClr val="black"/>
                </a:solidFill>
                <a:latin typeface="Calibri" panose="020F0502020204030204"/>
              </a:rPr>
              <a:t>“Quench Protection of Bi2Sr2CaCu2O8+X High Temperature Superconducting Magnets</a:t>
            </a:r>
            <a:r>
              <a:rPr lang="en-US" sz="3200" kern="1200" dirty="0">
                <a:solidFill>
                  <a:prstClr val="black"/>
                </a:solidFill>
                <a:latin typeface="Calibri" panose="020F0502020204030204"/>
              </a:rPr>
              <a:t>”, D. Davis, Ph.D. thesis</a:t>
            </a:r>
            <a:endParaRPr lang="en-US" sz="3200" kern="1200" dirty="0">
              <a:latin typeface="Calibri" panose="020F0502020204030204"/>
            </a:endParaRPr>
          </a:p>
        </p:txBody>
      </p:sp>
      <p:sp>
        <p:nvSpPr>
          <p:cNvPr id="20" name="TextBox 19">
            <a:extLst>
              <a:ext uri="{FF2B5EF4-FFF2-40B4-BE49-F238E27FC236}">
                <a16:creationId xmlns:a16="http://schemas.microsoft.com/office/drawing/2014/main" id="{33EA5881-FB6F-7340-88A4-0DF7B5C436DA}"/>
              </a:ext>
            </a:extLst>
          </p:cNvPr>
          <p:cNvSpPr txBox="1"/>
          <p:nvPr/>
        </p:nvSpPr>
        <p:spPr>
          <a:xfrm>
            <a:off x="8746170" y="5889071"/>
            <a:ext cx="7653276" cy="28315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2876" tIns="182876" rIns="182876" bIns="182876" numCol="1" spcCol="38100" rtlCol="0" anchor="t">
            <a:spAutoFit/>
          </a:bodyPr>
          <a:lstStyle/>
          <a:p>
            <a:pPr defTabSz="1828800" hangingPunct="1"/>
            <a:r>
              <a:rPr lang="en-US" sz="3200" i="1" kern="1200" dirty="0">
                <a:solidFill>
                  <a:prstClr val="black"/>
                </a:solidFill>
                <a:latin typeface="Calibri" panose="020F0502020204030204"/>
              </a:rPr>
              <a:t>“Implications of the strain irreversibility cliff on the fabrication of particle-accelerator magnets made of restacked-rod-process Nb</a:t>
            </a:r>
            <a:r>
              <a:rPr lang="en-US" sz="3200" i="1" kern="1200" baseline="-25000" dirty="0">
                <a:solidFill>
                  <a:prstClr val="black"/>
                </a:solidFill>
                <a:latin typeface="Calibri" panose="020F0502020204030204"/>
              </a:rPr>
              <a:t>3</a:t>
            </a:r>
            <a:r>
              <a:rPr lang="en-US" sz="3200" i="1" kern="1200" dirty="0">
                <a:solidFill>
                  <a:prstClr val="black"/>
                </a:solidFill>
                <a:latin typeface="Calibri" panose="020F0502020204030204"/>
              </a:rPr>
              <a:t>Sn wires, </a:t>
            </a:r>
            <a:r>
              <a:rPr lang="en-US" sz="3200" kern="1200" dirty="0">
                <a:solidFill>
                  <a:prstClr val="black"/>
                </a:solidFill>
                <a:latin typeface="Calibri" panose="020F0502020204030204"/>
              </a:rPr>
              <a:t>N. Cheggour et al, Scientific Reports 9, 2019 </a:t>
            </a:r>
            <a:endParaRPr lang="en-US" sz="3200" kern="1200" dirty="0">
              <a:latin typeface="Calibri" panose="020F0502020204030204"/>
            </a:endParaRPr>
          </a:p>
        </p:txBody>
      </p:sp>
      <p:sp>
        <p:nvSpPr>
          <p:cNvPr id="21" name="TextBox 20">
            <a:extLst>
              <a:ext uri="{FF2B5EF4-FFF2-40B4-BE49-F238E27FC236}">
                <a16:creationId xmlns:a16="http://schemas.microsoft.com/office/drawing/2014/main" id="{538948DC-5EE7-3246-951D-1958394C4AF2}"/>
              </a:ext>
            </a:extLst>
          </p:cNvPr>
          <p:cNvSpPr txBox="1"/>
          <p:nvPr/>
        </p:nvSpPr>
        <p:spPr>
          <a:xfrm>
            <a:off x="8681382" y="3003937"/>
            <a:ext cx="7653276" cy="36317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698500" indent="-698500" hangingPunct="1">
              <a:buFont typeface="Arial" panose="020B0604020202020204" pitchFamily="34" charset="0"/>
              <a:buChar char="•"/>
            </a:pPr>
            <a:r>
              <a:rPr lang="en-US" sz="3200" kern="1200" dirty="0">
                <a:solidFill>
                  <a:prstClr val="black">
                    <a:lumMod val="50000"/>
                  </a:prstClr>
                </a:solidFill>
                <a:latin typeface="Calibri" panose="020F0502020204030204"/>
              </a:rPr>
              <a:t>Measurements of the impact of axial strain on J</a:t>
            </a:r>
            <a:r>
              <a:rPr lang="en-US" sz="3200" kern="1200" baseline="-25000" dirty="0">
                <a:solidFill>
                  <a:prstClr val="black">
                    <a:lumMod val="50000"/>
                  </a:prstClr>
                </a:solidFill>
                <a:latin typeface="Calibri" panose="020F0502020204030204"/>
              </a:rPr>
              <a:t>c</a:t>
            </a:r>
            <a:r>
              <a:rPr lang="en-US" sz="3200" kern="1200" dirty="0">
                <a:solidFill>
                  <a:prstClr val="black">
                    <a:lumMod val="50000"/>
                  </a:prstClr>
                </a:solidFill>
                <a:latin typeface="Calibri" panose="020F0502020204030204"/>
              </a:rPr>
              <a:t> at high field</a:t>
            </a:r>
          </a:p>
          <a:p>
            <a:pPr marL="698500" indent="-698500" hangingPunct="1">
              <a:buFont typeface="Arial" panose="020B0604020202020204" pitchFamily="34" charset="0"/>
              <a:buChar char="•"/>
            </a:pPr>
            <a:r>
              <a:rPr lang="en-US" sz="3200" kern="1200" dirty="0">
                <a:solidFill>
                  <a:prstClr val="black">
                    <a:lumMod val="50000"/>
                  </a:prstClr>
                </a:solidFill>
                <a:latin typeface="Calibri" panose="020F0502020204030204"/>
              </a:rPr>
              <a:t>Calculation of operating margin to superconductor phase boundary, taking into account 3D strain state</a:t>
            </a:r>
          </a:p>
          <a:p>
            <a:pPr marL="1143000" indent="-1143000" hangingPunct="1">
              <a:buFont typeface="Arial" panose="020B0604020202020204" pitchFamily="34" charset="0"/>
              <a:buChar char="•"/>
            </a:pPr>
            <a:endParaRPr lang="en-US" sz="3200" kern="1200" dirty="0">
              <a:solidFill>
                <a:prstClr val="black"/>
              </a:solidFill>
              <a:latin typeface="Calibri" panose="020F0502020204030204"/>
            </a:endParaRPr>
          </a:p>
          <a:p>
            <a:pPr marL="1143000" indent="-1143000" hangingPunct="1">
              <a:buFont typeface="Arial" panose="020B0604020202020204" pitchFamily="34" charset="0"/>
              <a:buChar char="•"/>
            </a:pPr>
            <a:endParaRPr lang="en-US" sz="3200" kern="1200" dirty="0">
              <a:solidFill>
                <a:prstClr val="black"/>
              </a:solidFill>
              <a:latin typeface="Calibri" panose="020F0502020204030204"/>
            </a:endParaRPr>
          </a:p>
        </p:txBody>
      </p:sp>
      <p:sp>
        <p:nvSpPr>
          <p:cNvPr id="23" name="TextBox 22">
            <a:extLst>
              <a:ext uri="{FF2B5EF4-FFF2-40B4-BE49-F238E27FC236}">
                <a16:creationId xmlns:a16="http://schemas.microsoft.com/office/drawing/2014/main" id="{A43E7BEF-0147-DF42-830D-165DD5DE1EE8}"/>
              </a:ext>
            </a:extLst>
          </p:cNvPr>
          <p:cNvSpPr txBox="1"/>
          <p:nvPr/>
        </p:nvSpPr>
        <p:spPr>
          <a:xfrm>
            <a:off x="17087384" y="1905019"/>
            <a:ext cx="8605308" cy="9848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2876" tIns="182876" rIns="182876" bIns="182876" numCol="1" spcCol="38100" rtlCol="0" anchor="t">
            <a:spAutoFit/>
          </a:bodyPr>
          <a:lstStyle/>
          <a:p>
            <a:pPr defTabSz="1828800"/>
            <a:r>
              <a:rPr lang="en-US" sz="4000" b="1" kern="1200" dirty="0">
                <a:latin typeface="Calibri" panose="020F0502020204030204"/>
              </a:rPr>
              <a:t>REBCO technology</a:t>
            </a:r>
          </a:p>
        </p:txBody>
      </p:sp>
      <p:sp>
        <p:nvSpPr>
          <p:cNvPr id="26" name="TextBox 25">
            <a:extLst>
              <a:ext uri="{FF2B5EF4-FFF2-40B4-BE49-F238E27FC236}">
                <a16:creationId xmlns:a16="http://schemas.microsoft.com/office/drawing/2014/main" id="{A3B0E6A7-B0C8-324A-B1F3-6CF3FDEF87CC}"/>
              </a:ext>
            </a:extLst>
          </p:cNvPr>
          <p:cNvSpPr txBox="1"/>
          <p:nvPr/>
        </p:nvSpPr>
        <p:spPr>
          <a:xfrm>
            <a:off x="16555135" y="2888855"/>
            <a:ext cx="7653276" cy="60939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698500" indent="-698500" hangingPunct="1">
              <a:buFont typeface="Arial" panose="020B0604020202020204" pitchFamily="34" charset="0"/>
              <a:buChar char="•"/>
            </a:pPr>
            <a:r>
              <a:rPr lang="en-US" sz="3200" kern="1200" dirty="0">
                <a:solidFill>
                  <a:prstClr val="black">
                    <a:lumMod val="50000"/>
                  </a:prstClr>
                </a:solidFill>
                <a:latin typeface="Calibri" panose="020F0502020204030204"/>
              </a:rPr>
              <a:t>Measurement of transport current </a:t>
            </a:r>
          </a:p>
          <a:p>
            <a:pPr marL="698500" indent="-698500" hangingPunct="1">
              <a:buFont typeface="Arial" panose="020B0604020202020204" pitchFamily="34" charset="0"/>
              <a:buChar char="•"/>
            </a:pPr>
            <a:endParaRPr lang="en-US" sz="3200" kern="1200" dirty="0">
              <a:solidFill>
                <a:prstClr val="black">
                  <a:lumMod val="50000"/>
                </a:prstClr>
              </a:solidFill>
              <a:latin typeface="Calibri" panose="020F0502020204030204"/>
            </a:endParaRPr>
          </a:p>
          <a:p>
            <a:pPr marL="692150" hangingPunct="1"/>
            <a:r>
              <a:rPr lang="en-US" sz="3200" kern="1200" dirty="0">
                <a:solidFill>
                  <a:prstClr val="black">
                    <a:lumMod val="50000"/>
                  </a:prstClr>
                </a:solidFill>
                <a:latin typeface="Calibri" panose="020F0502020204030204"/>
              </a:rPr>
              <a:t>and degradation with unique ”YateStar” system</a:t>
            </a:r>
          </a:p>
          <a:p>
            <a:pPr marL="698500" indent="-698500" hangingPunct="1">
              <a:buFont typeface="Arial" panose="020B0604020202020204" pitchFamily="34" charset="0"/>
              <a:buChar char="•"/>
            </a:pPr>
            <a:r>
              <a:rPr lang="en-US" sz="3200" kern="1200" dirty="0">
                <a:solidFill>
                  <a:prstClr val="black">
                    <a:lumMod val="50000"/>
                  </a:prstClr>
                </a:solidFill>
                <a:latin typeface="Calibri" panose="020F0502020204030204"/>
              </a:rPr>
              <a:t>Development of CORC™ based magnet technology, and tests in background field</a:t>
            </a:r>
          </a:p>
          <a:p>
            <a:pPr marL="698500" indent="-698500" hangingPunct="1">
              <a:buFont typeface="Arial" panose="020B0604020202020204" pitchFamily="34" charset="0"/>
              <a:buChar char="•"/>
            </a:pPr>
            <a:r>
              <a:rPr lang="en-US" sz="3200" kern="1200" dirty="0">
                <a:solidFill>
                  <a:prstClr val="black">
                    <a:lumMod val="50000"/>
                  </a:prstClr>
                </a:solidFill>
                <a:latin typeface="Calibri" panose="020F0502020204030204"/>
              </a:rPr>
              <a:t>Development of analytic and experimental tools to explore current sharing in REBCO cables</a:t>
            </a:r>
          </a:p>
          <a:p>
            <a:pPr marL="698500" indent="-698500" hangingPunct="1">
              <a:buFont typeface="Arial" panose="020B0604020202020204" pitchFamily="34" charset="0"/>
              <a:buChar char="•"/>
            </a:pPr>
            <a:endParaRPr lang="en-US" sz="3200" kern="1200" dirty="0">
              <a:solidFill>
                <a:prstClr val="black">
                  <a:lumMod val="50000"/>
                </a:prstClr>
              </a:solidFill>
              <a:latin typeface="Calibri" panose="020F0502020204030204"/>
            </a:endParaRPr>
          </a:p>
          <a:p>
            <a:pPr marL="1143000" indent="-1143000" hangingPunct="1">
              <a:buFont typeface="Arial" panose="020B0604020202020204" pitchFamily="34" charset="0"/>
              <a:buChar char="•"/>
            </a:pPr>
            <a:endParaRPr lang="en-US" sz="3200" kern="1200" dirty="0">
              <a:solidFill>
                <a:prstClr val="black"/>
              </a:solidFill>
              <a:latin typeface="Calibri" panose="020F0502020204030204"/>
            </a:endParaRPr>
          </a:p>
          <a:p>
            <a:pPr marL="1143000" indent="-1143000" hangingPunct="1">
              <a:buFont typeface="Arial" panose="020B0604020202020204" pitchFamily="34" charset="0"/>
              <a:buChar char="•"/>
            </a:pPr>
            <a:endParaRPr lang="en-US" sz="3200" kern="1200" dirty="0">
              <a:solidFill>
                <a:prstClr val="black"/>
              </a:solidFill>
              <a:latin typeface="Calibri" panose="020F0502020204030204"/>
            </a:endParaRPr>
          </a:p>
        </p:txBody>
      </p:sp>
      <p:pic>
        <p:nvPicPr>
          <p:cNvPr id="2" name="Picture 1">
            <a:extLst>
              <a:ext uri="{FF2B5EF4-FFF2-40B4-BE49-F238E27FC236}">
                <a16:creationId xmlns:a16="http://schemas.microsoft.com/office/drawing/2014/main" id="{4CF588C6-C02F-0F49-8B12-C5F2295C36C9}"/>
              </a:ext>
            </a:extLst>
          </p:cNvPr>
          <p:cNvPicPr>
            <a:picLocks noChangeAspect="1"/>
          </p:cNvPicPr>
          <p:nvPr/>
        </p:nvPicPr>
        <p:blipFill>
          <a:blip r:embed="rId4"/>
          <a:stretch>
            <a:fillRect/>
          </a:stretch>
        </p:blipFill>
        <p:spPr>
          <a:xfrm>
            <a:off x="19257592" y="3473340"/>
            <a:ext cx="1701356" cy="490776"/>
          </a:xfrm>
          <a:prstGeom prst="rect">
            <a:avLst/>
          </a:prstGeom>
        </p:spPr>
      </p:pic>
      <p:sp>
        <p:nvSpPr>
          <p:cNvPr id="27" name="TextBox 26">
            <a:extLst>
              <a:ext uri="{FF2B5EF4-FFF2-40B4-BE49-F238E27FC236}">
                <a16:creationId xmlns:a16="http://schemas.microsoft.com/office/drawing/2014/main" id="{0DF116B1-DD2A-8242-B7E7-51727ECF9C6E}"/>
              </a:ext>
            </a:extLst>
          </p:cNvPr>
          <p:cNvSpPr txBox="1"/>
          <p:nvPr/>
        </p:nvSpPr>
        <p:spPr>
          <a:xfrm>
            <a:off x="120465" y="9556961"/>
            <a:ext cx="8565462" cy="1846651"/>
          </a:xfrm>
          <a:prstGeom prst="rect">
            <a:avLst/>
          </a:prstGeom>
          <a:solidFill>
            <a:schemeClr val="accent6">
              <a:lumMod val="20000"/>
              <a:lumOff val="80000"/>
            </a:schemeClr>
          </a:solidFill>
          <a:ln w="12700" cap="flat">
            <a:solidFill>
              <a:srgbClr val="C00000"/>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2876" tIns="182876" rIns="182876" bIns="182876" numCol="1" spcCol="38100" rtlCol="0" anchor="t">
            <a:spAutoFit/>
          </a:bodyPr>
          <a:lstStyle/>
          <a:p>
            <a:pPr defTabSz="1828800"/>
            <a:r>
              <a:rPr lang="en-US" sz="3200" i="1" kern="1200" dirty="0">
                <a:solidFill>
                  <a:srgbClr val="70AD47">
                    <a:lumMod val="50000"/>
                  </a:srgbClr>
                </a:solidFill>
                <a:latin typeface="Calibri" panose="020F0502020204030204"/>
              </a:rPr>
              <a:t>The NHMFL produces outstanding students and early-career scientists, developing novel solutions and collaborating internationally</a:t>
            </a:r>
          </a:p>
        </p:txBody>
      </p:sp>
      <p:pic>
        <p:nvPicPr>
          <p:cNvPr id="28" name="Picture 27">
            <a:extLst>
              <a:ext uri="{FF2B5EF4-FFF2-40B4-BE49-F238E27FC236}">
                <a16:creationId xmlns:a16="http://schemas.microsoft.com/office/drawing/2014/main" id="{5E38F6F5-8E3E-8A4F-BE88-FD45296A6BB7}"/>
              </a:ext>
            </a:extLst>
          </p:cNvPr>
          <p:cNvPicPr>
            <a:picLocks noChangeAspect="1"/>
          </p:cNvPicPr>
          <p:nvPr/>
        </p:nvPicPr>
        <p:blipFill>
          <a:blip r:embed="rId5"/>
          <a:stretch>
            <a:fillRect/>
          </a:stretch>
        </p:blipFill>
        <p:spPr>
          <a:xfrm>
            <a:off x="13868295" y="9502479"/>
            <a:ext cx="2369178" cy="2171810"/>
          </a:xfrm>
          <a:prstGeom prst="rect">
            <a:avLst/>
          </a:prstGeom>
          <a:noFill/>
        </p:spPr>
      </p:pic>
      <p:pic>
        <p:nvPicPr>
          <p:cNvPr id="29" name="Picture 28">
            <a:extLst>
              <a:ext uri="{FF2B5EF4-FFF2-40B4-BE49-F238E27FC236}">
                <a16:creationId xmlns:a16="http://schemas.microsoft.com/office/drawing/2014/main" id="{CC5D1EE0-A467-2248-BFD5-38665700BC57}"/>
              </a:ext>
            </a:extLst>
          </p:cNvPr>
          <p:cNvPicPr>
            <a:picLocks noChangeAspect="1"/>
          </p:cNvPicPr>
          <p:nvPr/>
        </p:nvPicPr>
        <p:blipFill>
          <a:blip r:embed="rId6"/>
          <a:stretch>
            <a:fillRect/>
          </a:stretch>
        </p:blipFill>
        <p:spPr>
          <a:xfrm>
            <a:off x="12276233" y="9475978"/>
            <a:ext cx="1592062" cy="2171812"/>
          </a:xfrm>
          <a:prstGeom prst="rect">
            <a:avLst/>
          </a:prstGeom>
          <a:noFill/>
        </p:spPr>
      </p:pic>
      <p:sp>
        <p:nvSpPr>
          <p:cNvPr id="30" name="Rectangle 29">
            <a:extLst>
              <a:ext uri="{FF2B5EF4-FFF2-40B4-BE49-F238E27FC236}">
                <a16:creationId xmlns:a16="http://schemas.microsoft.com/office/drawing/2014/main" id="{9C0DF796-D27B-7849-AE34-80ED3DD8443E}"/>
              </a:ext>
            </a:extLst>
          </p:cNvPr>
          <p:cNvSpPr/>
          <p:nvPr/>
        </p:nvSpPr>
        <p:spPr>
          <a:xfrm>
            <a:off x="12107844" y="11706369"/>
            <a:ext cx="1744196" cy="1384995"/>
          </a:xfrm>
          <a:prstGeom prst="rect">
            <a:avLst/>
          </a:prstGeom>
          <a:noFill/>
        </p:spPr>
        <p:txBody>
          <a:bodyPr wrap="square">
            <a:spAutoFit/>
          </a:bodyPr>
          <a:lstStyle/>
          <a:p>
            <a:pPr defTabSz="1828800" hangingPunct="1"/>
            <a:r>
              <a:rPr lang="en-US" sz="2100" kern="1200" dirty="0">
                <a:solidFill>
                  <a:prstClr val="black"/>
                </a:solidFill>
                <a:latin typeface="Calibri" panose="020F0502020204030204"/>
              </a:rPr>
              <a:t>Chris Reis </a:t>
            </a:r>
          </a:p>
          <a:p>
            <a:pPr defTabSz="1828800" hangingPunct="1"/>
            <a:r>
              <a:rPr lang="en-US" sz="2100" kern="1200" dirty="0">
                <a:solidFill>
                  <a:prstClr val="black"/>
                </a:solidFill>
                <a:latin typeface="Calibri" panose="020F0502020204030204"/>
              </a:rPr>
              <a:t>(FSU/ASC UG, now </a:t>
            </a:r>
          </a:p>
          <a:p>
            <a:pPr defTabSz="1828800" hangingPunct="1"/>
            <a:r>
              <a:rPr lang="en-US" sz="2100" kern="1200" dirty="0">
                <a:solidFill>
                  <a:prstClr val="black"/>
                </a:solidFill>
                <a:latin typeface="Calibri" panose="020F0502020204030204"/>
              </a:rPr>
              <a:t>UCB student)</a:t>
            </a:r>
          </a:p>
        </p:txBody>
      </p:sp>
      <p:sp>
        <p:nvSpPr>
          <p:cNvPr id="31" name="Rectangle 30">
            <a:extLst>
              <a:ext uri="{FF2B5EF4-FFF2-40B4-BE49-F238E27FC236}">
                <a16:creationId xmlns:a16="http://schemas.microsoft.com/office/drawing/2014/main" id="{A0FFC378-D57B-3543-BD3E-7864CE83D827}"/>
              </a:ext>
            </a:extLst>
          </p:cNvPr>
          <p:cNvSpPr/>
          <p:nvPr/>
        </p:nvSpPr>
        <p:spPr>
          <a:xfrm>
            <a:off x="14018960" y="11640989"/>
            <a:ext cx="2138944" cy="1384995"/>
          </a:xfrm>
          <a:prstGeom prst="rect">
            <a:avLst/>
          </a:prstGeom>
          <a:noFill/>
        </p:spPr>
        <p:txBody>
          <a:bodyPr wrap="square">
            <a:spAutoFit/>
          </a:bodyPr>
          <a:lstStyle/>
          <a:p>
            <a:pPr defTabSz="1828800" hangingPunct="1"/>
            <a:r>
              <a:rPr lang="en-US" sz="2100" kern="1200" dirty="0">
                <a:solidFill>
                  <a:prstClr val="black"/>
                </a:solidFill>
                <a:latin typeface="Calibri" panose="020F0502020204030204"/>
              </a:rPr>
              <a:t>Virginia </a:t>
            </a:r>
          </a:p>
          <a:p>
            <a:pPr defTabSz="1828800" hangingPunct="1"/>
            <a:r>
              <a:rPr lang="en-US" sz="2100" kern="1200" dirty="0">
                <a:solidFill>
                  <a:prstClr val="black"/>
                </a:solidFill>
                <a:latin typeface="Calibri" panose="020F0502020204030204"/>
              </a:rPr>
              <a:t>Phifer </a:t>
            </a:r>
          </a:p>
          <a:p>
            <a:pPr defTabSz="1828800" hangingPunct="1"/>
            <a:r>
              <a:rPr lang="en-US" sz="2100" kern="1200" dirty="0">
                <a:solidFill>
                  <a:prstClr val="black"/>
                </a:solidFill>
                <a:latin typeface="Calibri" panose="020F0502020204030204"/>
              </a:rPr>
              <a:t>(FSU/ASC PhD student)</a:t>
            </a:r>
          </a:p>
        </p:txBody>
      </p:sp>
      <p:pic>
        <p:nvPicPr>
          <p:cNvPr id="1026" name="Picture 2" descr="Scientist Engineer CV – Charlie Sanabria">
            <a:extLst>
              <a:ext uri="{FF2B5EF4-FFF2-40B4-BE49-F238E27FC236}">
                <a16:creationId xmlns:a16="http://schemas.microsoft.com/office/drawing/2014/main" id="{57073438-24F3-4A4E-AF40-AC61042366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70992" y="9520710"/>
            <a:ext cx="2152840" cy="2152840"/>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E9A0FAC8-A9B0-7F49-B428-7444A3E985F9}"/>
              </a:ext>
            </a:extLst>
          </p:cNvPr>
          <p:cNvSpPr/>
          <p:nvPr/>
        </p:nvSpPr>
        <p:spPr>
          <a:xfrm>
            <a:off x="17906541" y="11681938"/>
            <a:ext cx="2029070" cy="1384995"/>
          </a:xfrm>
          <a:prstGeom prst="rect">
            <a:avLst/>
          </a:prstGeom>
          <a:noFill/>
        </p:spPr>
        <p:txBody>
          <a:bodyPr wrap="square">
            <a:spAutoFit/>
          </a:bodyPr>
          <a:lstStyle/>
          <a:p>
            <a:pPr defTabSz="1828800" hangingPunct="1"/>
            <a:r>
              <a:rPr lang="en-US" sz="2100" kern="1200" dirty="0">
                <a:solidFill>
                  <a:prstClr val="black"/>
                </a:solidFill>
                <a:latin typeface="Calibri" panose="020F0502020204030204"/>
              </a:rPr>
              <a:t>Charlie Sanabria ((FSU/ASC PhD, then LBL post doc, now CFS)</a:t>
            </a:r>
          </a:p>
        </p:txBody>
      </p:sp>
      <p:pic>
        <p:nvPicPr>
          <p:cNvPr id="1028" name="Picture 4" descr="Headshot">
            <a:extLst>
              <a:ext uri="{FF2B5EF4-FFF2-40B4-BE49-F238E27FC236}">
                <a16:creationId xmlns:a16="http://schemas.microsoft.com/office/drawing/2014/main" id="{F019C68F-F3A6-6E4F-A6CA-541CC1F25CB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017750" y="9521446"/>
            <a:ext cx="2152840" cy="2152840"/>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F5F7732C-9C3E-E14F-82D6-89A99F202F79}"/>
              </a:ext>
            </a:extLst>
          </p:cNvPr>
          <p:cNvSpPr/>
          <p:nvPr/>
        </p:nvSpPr>
        <p:spPr>
          <a:xfrm>
            <a:off x="19920028" y="11723504"/>
            <a:ext cx="2275132" cy="1384995"/>
          </a:xfrm>
          <a:prstGeom prst="rect">
            <a:avLst/>
          </a:prstGeom>
          <a:noFill/>
        </p:spPr>
        <p:txBody>
          <a:bodyPr wrap="square">
            <a:spAutoFit/>
          </a:bodyPr>
          <a:lstStyle/>
          <a:p>
            <a:pPr defTabSz="1828800" hangingPunct="1"/>
            <a:r>
              <a:rPr lang="en-US" sz="2100" kern="1200" dirty="0">
                <a:solidFill>
                  <a:prstClr val="black"/>
                </a:solidFill>
                <a:latin typeface="Calibri" panose="020F0502020204030204"/>
              </a:rPr>
              <a:t>Dan Davis (FSU/ASC PhD and LBL intern, now ASC PD)</a:t>
            </a:r>
          </a:p>
        </p:txBody>
      </p:sp>
      <p:pic>
        <p:nvPicPr>
          <p:cNvPr id="1030" name="Picture 6" descr="First-year engineering doctoral student receives 2021 NDSEG Fellowship to  study performance of high-temperature superconductors | FAMU FSU College of  Engineering">
            <a:extLst>
              <a:ext uri="{FF2B5EF4-FFF2-40B4-BE49-F238E27FC236}">
                <a16:creationId xmlns:a16="http://schemas.microsoft.com/office/drawing/2014/main" id="{0C1EF85D-25E5-DD47-A099-268223BC717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195163" y="9533601"/>
            <a:ext cx="2152842" cy="2152842"/>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B888FEC4-D5CE-7C47-AE27-00DE3C173BA0}"/>
              </a:ext>
            </a:extLst>
          </p:cNvPr>
          <p:cNvSpPr/>
          <p:nvPr/>
        </p:nvSpPr>
        <p:spPr>
          <a:xfrm>
            <a:off x="22140740" y="11715446"/>
            <a:ext cx="2275132" cy="1384995"/>
          </a:xfrm>
          <a:prstGeom prst="rect">
            <a:avLst/>
          </a:prstGeom>
          <a:noFill/>
        </p:spPr>
        <p:txBody>
          <a:bodyPr wrap="square">
            <a:spAutoFit/>
          </a:bodyPr>
          <a:lstStyle/>
          <a:p>
            <a:pPr defTabSz="1828800" hangingPunct="1"/>
            <a:r>
              <a:rPr lang="en-US" sz="2100" kern="1200" dirty="0">
                <a:solidFill>
                  <a:prstClr val="black"/>
                </a:solidFill>
                <a:latin typeface="Calibri" panose="020F0502020204030204"/>
              </a:rPr>
              <a:t>Jonathan Lee (UCB UG and LBL intern, now ASC PhD student)</a:t>
            </a:r>
          </a:p>
        </p:txBody>
      </p:sp>
      <p:sp>
        <p:nvSpPr>
          <p:cNvPr id="3" name="Pentagon 2">
            <a:extLst>
              <a:ext uri="{FF2B5EF4-FFF2-40B4-BE49-F238E27FC236}">
                <a16:creationId xmlns:a16="http://schemas.microsoft.com/office/drawing/2014/main" id="{2E8F132E-160C-9047-A9AC-F9A76C507158}"/>
              </a:ext>
            </a:extLst>
          </p:cNvPr>
          <p:cNvSpPr/>
          <p:nvPr/>
        </p:nvSpPr>
        <p:spPr>
          <a:xfrm>
            <a:off x="8732822" y="9556962"/>
            <a:ext cx="3444612" cy="1846652"/>
          </a:xfrm>
          <a:prstGeom prst="homePlate">
            <a:avLst/>
          </a:prstGeom>
          <a:gradFill flip="none" rotWithShape="1">
            <a:gsLst>
              <a:gs pos="0">
                <a:schemeClr val="accent5">
                  <a:lumMod val="90000"/>
                </a:schemeClr>
              </a:gs>
              <a:gs pos="100000">
                <a:schemeClr val="accent1">
                  <a:tint val="50000"/>
                  <a:shade val="100000"/>
                  <a:satMod val="350000"/>
                </a:schemeClr>
              </a:gs>
            </a:gsLst>
            <a:lin ang="0" scaled="1"/>
            <a:tileRect/>
          </a:gradFill>
          <a:ln>
            <a:solidFill>
              <a:schemeClr val="accent6">
                <a:lumMod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828800" hangingPunct="1"/>
            <a:r>
              <a:rPr lang="en-US" sz="3200" i="1" kern="1200" dirty="0">
                <a:solidFill>
                  <a:srgbClr val="70AD47">
                    <a:lumMod val="50000"/>
                  </a:srgbClr>
                </a:solidFill>
                <a:latin typeface="Calibri" panose="020F0502020204030204"/>
              </a:rPr>
              <a:t>Recent ASC-LBL exchange examples</a:t>
            </a:r>
          </a:p>
        </p:txBody>
      </p:sp>
      <p:pic>
        <p:nvPicPr>
          <p:cNvPr id="4" name="Picture 3">
            <a:extLst>
              <a:ext uri="{FF2B5EF4-FFF2-40B4-BE49-F238E27FC236}">
                <a16:creationId xmlns:a16="http://schemas.microsoft.com/office/drawing/2014/main" id="{6E3AD1CF-AA4B-AF4D-A0BA-3F2AFB8B3A04}"/>
              </a:ext>
            </a:extLst>
          </p:cNvPr>
          <p:cNvPicPr>
            <a:picLocks noChangeAspect="1"/>
          </p:cNvPicPr>
          <p:nvPr/>
        </p:nvPicPr>
        <p:blipFill>
          <a:blip r:embed="rId10"/>
          <a:stretch>
            <a:fillRect/>
          </a:stretch>
        </p:blipFill>
        <p:spPr>
          <a:xfrm>
            <a:off x="16227444" y="9520216"/>
            <a:ext cx="1707424" cy="2152840"/>
          </a:xfrm>
          <a:prstGeom prst="rect">
            <a:avLst/>
          </a:prstGeom>
        </p:spPr>
      </p:pic>
      <p:sp>
        <p:nvSpPr>
          <p:cNvPr id="38" name="Rectangle 37">
            <a:extLst>
              <a:ext uri="{FF2B5EF4-FFF2-40B4-BE49-F238E27FC236}">
                <a16:creationId xmlns:a16="http://schemas.microsoft.com/office/drawing/2014/main" id="{60C8C820-4036-5F45-91E8-9A05AD7ABF39}"/>
              </a:ext>
            </a:extLst>
          </p:cNvPr>
          <p:cNvSpPr/>
          <p:nvPr/>
        </p:nvSpPr>
        <p:spPr>
          <a:xfrm>
            <a:off x="16072755" y="11686441"/>
            <a:ext cx="1779974" cy="1384995"/>
          </a:xfrm>
          <a:prstGeom prst="rect">
            <a:avLst/>
          </a:prstGeom>
          <a:noFill/>
        </p:spPr>
        <p:txBody>
          <a:bodyPr wrap="square">
            <a:spAutoFit/>
          </a:bodyPr>
          <a:lstStyle/>
          <a:p>
            <a:pPr defTabSz="1828800" hangingPunct="1"/>
            <a:r>
              <a:rPr lang="en-US" sz="2100" kern="1200" dirty="0">
                <a:solidFill>
                  <a:prstClr val="black"/>
                </a:solidFill>
                <a:latin typeface="Calibri" panose="020F0502020204030204"/>
              </a:rPr>
              <a:t>Chris Segal (FSU/ASC PhD, then CERN post doc</a:t>
            </a:r>
          </a:p>
        </p:txBody>
      </p:sp>
    </p:spTree>
    <p:extLst>
      <p:ext uri="{BB962C8B-B14F-4D97-AF65-F5344CB8AC3E}">
        <p14:creationId xmlns:p14="http://schemas.microsoft.com/office/powerpoint/2010/main" val="2878872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par>
                                <p:cTn id="8" presetID="9"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dissolve">
                                      <p:cBhvr>
                                        <p:cTn id="10" dur="500"/>
                                        <p:tgtEl>
                                          <p:spTgt spid="28"/>
                                        </p:tgtEl>
                                      </p:cBhvr>
                                    </p:animEffect>
                                  </p:childTnLst>
                                </p:cTn>
                              </p:par>
                              <p:par>
                                <p:cTn id="11" presetID="9"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dissolve">
                                      <p:cBhvr>
                                        <p:cTn id="13" dur="500"/>
                                        <p:tgtEl>
                                          <p:spTgt spid="2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dissolve">
                                      <p:cBhvr>
                                        <p:cTn id="16" dur="500"/>
                                        <p:tgtEl>
                                          <p:spTgt spid="30"/>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dissolve">
                                      <p:cBhvr>
                                        <p:cTn id="19" dur="500"/>
                                        <p:tgtEl>
                                          <p:spTgt spid="31"/>
                                        </p:tgtEl>
                                      </p:cBhvr>
                                    </p:animEffect>
                                  </p:childTnLst>
                                </p:cTn>
                              </p:par>
                              <p:par>
                                <p:cTn id="20" presetID="9" presetClass="entr" presetSubtype="0"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dissolve">
                                      <p:cBhvr>
                                        <p:cTn id="22" dur="500"/>
                                        <p:tgtEl>
                                          <p:spTgt spid="1026"/>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dissolve">
                                      <p:cBhvr>
                                        <p:cTn id="25" dur="500"/>
                                        <p:tgtEl>
                                          <p:spTgt spid="32"/>
                                        </p:tgtEl>
                                      </p:cBhvr>
                                    </p:animEffect>
                                  </p:childTnLst>
                                </p:cTn>
                              </p:par>
                              <p:par>
                                <p:cTn id="26" presetID="9" presetClass="entr" presetSubtype="0"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dissolve">
                                      <p:cBhvr>
                                        <p:cTn id="28" dur="500"/>
                                        <p:tgtEl>
                                          <p:spTgt spid="1028"/>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dissolve">
                                      <p:cBhvr>
                                        <p:cTn id="31" dur="500"/>
                                        <p:tgtEl>
                                          <p:spTgt spid="33"/>
                                        </p:tgtEl>
                                      </p:cBhvr>
                                    </p:animEffect>
                                  </p:childTnLst>
                                </p:cTn>
                              </p:par>
                              <p:par>
                                <p:cTn id="32" presetID="9" presetClass="entr" presetSubtype="0" fill="hold" nodeType="withEffect">
                                  <p:stCondLst>
                                    <p:cond delay="0"/>
                                  </p:stCondLst>
                                  <p:childTnLst>
                                    <p:set>
                                      <p:cBhvr>
                                        <p:cTn id="33" dur="1" fill="hold">
                                          <p:stCondLst>
                                            <p:cond delay="0"/>
                                          </p:stCondLst>
                                        </p:cTn>
                                        <p:tgtEl>
                                          <p:spTgt spid="1030"/>
                                        </p:tgtEl>
                                        <p:attrNameLst>
                                          <p:attrName>style.visibility</p:attrName>
                                        </p:attrNameLst>
                                      </p:cBhvr>
                                      <p:to>
                                        <p:strVal val="visible"/>
                                      </p:to>
                                    </p:set>
                                    <p:animEffect transition="in" filter="dissolve">
                                      <p:cBhvr>
                                        <p:cTn id="34" dur="500"/>
                                        <p:tgtEl>
                                          <p:spTgt spid="1030"/>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dissolve">
                                      <p:cBhvr>
                                        <p:cTn id="37" dur="500"/>
                                        <p:tgtEl>
                                          <p:spTgt spid="34"/>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dissolve">
                                      <p:cBhvr>
                                        <p:cTn id="40" dur="500"/>
                                        <p:tgtEl>
                                          <p:spTgt spid="3"/>
                                        </p:tgtEl>
                                      </p:cBhvr>
                                    </p:animEffect>
                                  </p:childTnLst>
                                </p:cTn>
                              </p:par>
                              <p:par>
                                <p:cTn id="41" presetID="9"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dissolve">
                                      <p:cBhvr>
                                        <p:cTn id="43" dur="500"/>
                                        <p:tgtEl>
                                          <p:spTgt spid="4"/>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dissolve">
                                      <p:cBhvr>
                                        <p:cTn id="4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0" grpId="0"/>
      <p:bldP spid="31" grpId="0"/>
      <p:bldP spid="32" grpId="0"/>
      <p:bldP spid="33" grpId="0"/>
      <p:bldP spid="34" grpId="0"/>
      <p:bldP spid="3" grpId="0" animBg="1"/>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5EACBF-6623-4FF2-BE2A-62A160CF6C79}"/>
              </a:ext>
            </a:extLst>
          </p:cNvPr>
          <p:cNvSpPr>
            <a:spLocks noGrp="1"/>
          </p:cNvSpPr>
          <p:nvPr>
            <p:ph type="sldNum" sz="quarter" idx="2"/>
          </p:nvPr>
        </p:nvSpPr>
        <p:spPr/>
        <p:txBody>
          <a:bodyPr/>
          <a:lstStyle/>
          <a:p>
            <a:fld id="{86CB4B4D-7CA3-9044-876B-883B54F8677D}" type="slidenum">
              <a:rPr lang="en-US" smtClean="0"/>
              <a:t>2</a:t>
            </a:fld>
            <a:endParaRPr lang="en-US"/>
          </a:p>
        </p:txBody>
      </p:sp>
      <p:sp>
        <p:nvSpPr>
          <p:cNvPr id="3" name="Text Placeholder 2">
            <a:extLst>
              <a:ext uri="{FF2B5EF4-FFF2-40B4-BE49-F238E27FC236}">
                <a16:creationId xmlns:a16="http://schemas.microsoft.com/office/drawing/2014/main" id="{C3C82321-2406-4CC7-94C0-30E342BEF0D6}"/>
              </a:ext>
            </a:extLst>
          </p:cNvPr>
          <p:cNvSpPr>
            <a:spLocks noGrp="1"/>
          </p:cNvSpPr>
          <p:nvPr>
            <p:ph type="body" idx="1"/>
          </p:nvPr>
        </p:nvSpPr>
        <p:spPr>
          <a:xfrm>
            <a:off x="193943" y="3323713"/>
            <a:ext cx="22270530" cy="9051928"/>
          </a:xfrm>
        </p:spPr>
        <p:txBody>
          <a:bodyPr>
            <a:normAutofit lnSpcReduction="10000"/>
          </a:bodyPr>
          <a:lstStyle/>
          <a:p>
            <a:r>
              <a:rPr lang="en-US" dirty="0"/>
              <a:t>Next generation talent/knowledge transfer – successes and challenges</a:t>
            </a:r>
          </a:p>
          <a:p>
            <a:pPr lvl="1"/>
            <a:r>
              <a:rPr lang="en-US" dirty="0"/>
              <a:t>Strong model for program – FSU/LBL exchange</a:t>
            </a:r>
            <a:r>
              <a:rPr lang="en-US"/>
              <a:t>, engagement of post-docs at BNL</a:t>
            </a:r>
            <a:endParaRPr lang="en-US" dirty="0"/>
          </a:p>
          <a:p>
            <a:pPr lvl="1"/>
            <a:r>
              <a:rPr lang="en-US" dirty="0"/>
              <a:t>Strong engagement by junior staff</a:t>
            </a:r>
          </a:p>
          <a:p>
            <a:pPr lvl="1"/>
            <a:r>
              <a:rPr lang="en-US" dirty="0"/>
              <a:t>Significant support from adjacent projects required</a:t>
            </a:r>
          </a:p>
          <a:p>
            <a:pPr lvl="1"/>
            <a:r>
              <a:rPr lang="en-US" dirty="0"/>
              <a:t>Challenge on focus</a:t>
            </a:r>
          </a:p>
          <a:p>
            <a:pPr lvl="1"/>
            <a:r>
              <a:rPr lang="en-US" dirty="0"/>
              <a:t>Recruiting remains non-trivial in superconductivity space – especially mid career</a:t>
            </a:r>
          </a:p>
          <a:p>
            <a:pPr lvl="1"/>
            <a:r>
              <a:rPr lang="en-US" dirty="0"/>
              <a:t>More diversity needed – focusing on pipeline – outreach to HBUs, Kathleen is IEEE CSC rep for WIE</a:t>
            </a:r>
          </a:p>
          <a:p>
            <a:r>
              <a:rPr lang="en-US" dirty="0"/>
              <a:t>Nimble resource management accelerating</a:t>
            </a:r>
          </a:p>
          <a:p>
            <a:pPr lvl="1"/>
            <a:r>
              <a:rPr lang="en-US" dirty="0"/>
              <a:t>Constrained funding and need for efficient deployment across multiple projects, multi- office, multi- agency</a:t>
            </a:r>
          </a:p>
          <a:p>
            <a:pPr lvl="1"/>
            <a:r>
              <a:rPr lang="en-US" dirty="0"/>
              <a:t>Applying agile resource management </a:t>
            </a:r>
          </a:p>
        </p:txBody>
      </p:sp>
      <p:sp>
        <p:nvSpPr>
          <p:cNvPr id="4" name="Title 3">
            <a:extLst>
              <a:ext uri="{FF2B5EF4-FFF2-40B4-BE49-F238E27FC236}">
                <a16:creationId xmlns:a16="http://schemas.microsoft.com/office/drawing/2014/main" id="{5D13F974-7E08-44D7-A9F7-DF78EA6F76DF}"/>
              </a:ext>
            </a:extLst>
          </p:cNvPr>
          <p:cNvSpPr>
            <a:spLocks noGrp="1"/>
          </p:cNvSpPr>
          <p:nvPr>
            <p:ph type="title"/>
          </p:nvPr>
        </p:nvSpPr>
        <p:spPr>
          <a:xfrm>
            <a:off x="3827022" y="-25400"/>
            <a:ext cx="19396623" cy="2213071"/>
          </a:xfrm>
        </p:spPr>
        <p:txBody>
          <a:bodyPr/>
          <a:lstStyle/>
          <a:p>
            <a:r>
              <a:rPr lang="en-US" dirty="0"/>
              <a:t>Resources and Talent – opportunity starts with the right people</a:t>
            </a:r>
          </a:p>
        </p:txBody>
      </p:sp>
      <p:sp>
        <p:nvSpPr>
          <p:cNvPr id="5" name="Footer Placeholder 4">
            <a:extLst>
              <a:ext uri="{FF2B5EF4-FFF2-40B4-BE49-F238E27FC236}">
                <a16:creationId xmlns:a16="http://schemas.microsoft.com/office/drawing/2014/main" id="{9EA72012-BA37-4864-AC33-47BE1FBA0A8A}"/>
              </a:ext>
            </a:extLst>
          </p:cNvPr>
          <p:cNvSpPr>
            <a:spLocks noGrp="1"/>
          </p:cNvSpPr>
          <p:nvPr>
            <p:ph type="ftr" sz="quarter" idx="10"/>
          </p:nvPr>
        </p:nvSpPr>
        <p:spPr/>
        <p:txBody>
          <a:bodyPr/>
          <a:lstStyle/>
          <a:p>
            <a:r>
              <a:rPr lang="en-US"/>
              <a:t>US MPD TAC meeting</a:t>
            </a:r>
            <a:endParaRPr lang="en-US" dirty="0"/>
          </a:p>
        </p:txBody>
      </p:sp>
    </p:spTree>
    <p:extLst>
      <p:ext uri="{BB962C8B-B14F-4D97-AF65-F5344CB8AC3E}">
        <p14:creationId xmlns:p14="http://schemas.microsoft.com/office/powerpoint/2010/main" val="2806430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D153E7-BAD0-4EBF-96A5-5057D6303566}"/>
              </a:ext>
            </a:extLst>
          </p:cNvPr>
          <p:cNvSpPr>
            <a:spLocks noGrp="1"/>
          </p:cNvSpPr>
          <p:nvPr>
            <p:ph type="sldNum" sz="quarter" idx="2"/>
          </p:nvPr>
        </p:nvSpPr>
        <p:spPr/>
        <p:txBody>
          <a:bodyPr/>
          <a:lstStyle/>
          <a:p>
            <a:fld id="{86CB4B4D-7CA3-9044-876B-883B54F8677D}" type="slidenum">
              <a:rPr lang="en-US" smtClean="0"/>
              <a:t>3</a:t>
            </a:fld>
            <a:endParaRPr lang="en-US"/>
          </a:p>
        </p:txBody>
      </p:sp>
      <p:sp>
        <p:nvSpPr>
          <p:cNvPr id="3" name="Text Placeholder 2">
            <a:extLst>
              <a:ext uri="{FF2B5EF4-FFF2-40B4-BE49-F238E27FC236}">
                <a16:creationId xmlns:a16="http://schemas.microsoft.com/office/drawing/2014/main" id="{9506741A-646C-4421-A1E7-CAAFF73819EE}"/>
              </a:ext>
            </a:extLst>
          </p:cNvPr>
          <p:cNvSpPr>
            <a:spLocks noGrp="1"/>
          </p:cNvSpPr>
          <p:nvPr>
            <p:ph type="body" idx="1"/>
          </p:nvPr>
        </p:nvSpPr>
        <p:spPr/>
        <p:txBody>
          <a:bodyPr>
            <a:normAutofit/>
          </a:bodyPr>
          <a:lstStyle/>
          <a:p>
            <a:r>
              <a:rPr lang="en-US" sz="4800" dirty="0">
                <a:effectLst/>
                <a:latin typeface="Calibri" panose="020F0502020204030204" pitchFamily="34" charset="0"/>
                <a:ea typeface="Times New Roman" panose="02020603050405020304" pitchFamily="18" charset="0"/>
              </a:rPr>
              <a:t>The newly formed European HFM will begin in earnest in the coming months</a:t>
            </a:r>
          </a:p>
          <a:p>
            <a:r>
              <a:rPr lang="en-US" sz="4800" dirty="0">
                <a:effectLst/>
                <a:latin typeface="Calibri" panose="020F0502020204030204" pitchFamily="34" charset="0"/>
                <a:ea typeface="Times New Roman" panose="02020603050405020304" pitchFamily="18" charset="0"/>
              </a:rPr>
              <a:t> This provides excellent opportunities for collaboration to advance the field.</a:t>
            </a:r>
          </a:p>
          <a:p>
            <a:r>
              <a:rPr lang="en-US" sz="4800" dirty="0">
                <a:effectLst/>
                <a:latin typeface="Calibri" panose="020F0502020204030204" pitchFamily="34" charset="0"/>
                <a:ea typeface="Times New Roman" panose="02020603050405020304" pitchFamily="18" charset="0"/>
              </a:rPr>
              <a:t> We will need to be vigilant that collaborations are in a larger sense of common value </a:t>
            </a:r>
          </a:p>
          <a:p>
            <a:r>
              <a:rPr lang="en-US" sz="4800" dirty="0">
                <a:latin typeface="Calibri" panose="020F0502020204030204" pitchFamily="34" charset="0"/>
                <a:ea typeface="Times New Roman" panose="02020603050405020304" pitchFamily="18" charset="0"/>
              </a:rPr>
              <a:t> </a:t>
            </a:r>
            <a:r>
              <a:rPr lang="en-US" sz="4800" dirty="0">
                <a:effectLst/>
                <a:latin typeface="Calibri" panose="020F0502020204030204" pitchFamily="34" charset="0"/>
                <a:ea typeface="Times New Roman" panose="02020603050405020304" pitchFamily="18" charset="0"/>
              </a:rPr>
              <a:t>and that they do not restrict our program’s ability to address our milestones or to adapt to new research opportunities/needs.</a:t>
            </a:r>
          </a:p>
          <a:p>
            <a:r>
              <a:rPr lang="en-US" sz="4800" dirty="0">
                <a:latin typeface="Calibri" panose="020F0502020204030204" pitchFamily="34" charset="0"/>
                <a:ea typeface="Calibri" panose="020F0502020204030204" pitchFamily="34" charset="0"/>
              </a:rPr>
              <a:t>Engagement of MDP leader in HFM and HFM participation in MDP discussions</a:t>
            </a:r>
          </a:p>
          <a:p>
            <a:r>
              <a:rPr lang="en-US" sz="4800" dirty="0">
                <a:effectLst/>
                <a:latin typeface="Calibri" panose="020F0502020204030204" pitchFamily="34" charset="0"/>
                <a:ea typeface="Calibri" panose="020F0502020204030204" pitchFamily="34" charset="0"/>
              </a:rPr>
              <a:t>Sharing roadmaps </a:t>
            </a:r>
          </a:p>
          <a:p>
            <a:endParaRPr lang="en-US" sz="4800" dirty="0"/>
          </a:p>
        </p:txBody>
      </p:sp>
      <p:sp>
        <p:nvSpPr>
          <p:cNvPr id="4" name="Title 3">
            <a:extLst>
              <a:ext uri="{FF2B5EF4-FFF2-40B4-BE49-F238E27FC236}">
                <a16:creationId xmlns:a16="http://schemas.microsoft.com/office/drawing/2014/main" id="{A067BD04-EE39-4C4D-B772-0060B1BA231F}"/>
              </a:ext>
            </a:extLst>
          </p:cNvPr>
          <p:cNvSpPr>
            <a:spLocks noGrp="1"/>
          </p:cNvSpPr>
          <p:nvPr>
            <p:ph type="title"/>
          </p:nvPr>
        </p:nvSpPr>
        <p:spPr/>
        <p:txBody>
          <a:bodyPr/>
          <a:lstStyle/>
          <a:p>
            <a:r>
              <a:rPr lang="en-US" dirty="0"/>
              <a:t>European HMF</a:t>
            </a:r>
          </a:p>
        </p:txBody>
      </p:sp>
      <p:sp>
        <p:nvSpPr>
          <p:cNvPr id="5" name="Footer Placeholder 4">
            <a:extLst>
              <a:ext uri="{FF2B5EF4-FFF2-40B4-BE49-F238E27FC236}">
                <a16:creationId xmlns:a16="http://schemas.microsoft.com/office/drawing/2014/main" id="{95692256-AEAE-4275-8617-0BA7D54CF7B4}"/>
              </a:ext>
            </a:extLst>
          </p:cNvPr>
          <p:cNvSpPr>
            <a:spLocks noGrp="1"/>
          </p:cNvSpPr>
          <p:nvPr>
            <p:ph type="ftr" sz="quarter" idx="10"/>
          </p:nvPr>
        </p:nvSpPr>
        <p:spPr/>
        <p:txBody>
          <a:bodyPr/>
          <a:lstStyle/>
          <a:p>
            <a:r>
              <a:rPr lang="en-US"/>
              <a:t>US MPD TAC meeting</a:t>
            </a:r>
            <a:endParaRPr lang="en-US" dirty="0"/>
          </a:p>
        </p:txBody>
      </p:sp>
    </p:spTree>
    <p:extLst>
      <p:ext uri="{BB962C8B-B14F-4D97-AF65-F5344CB8AC3E}">
        <p14:creationId xmlns:p14="http://schemas.microsoft.com/office/powerpoint/2010/main" val="2975772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5BAFD2-8DFB-4BDF-A0C3-C9E4E42FE660}"/>
              </a:ext>
            </a:extLst>
          </p:cNvPr>
          <p:cNvSpPr>
            <a:spLocks noGrp="1"/>
          </p:cNvSpPr>
          <p:nvPr>
            <p:ph type="sldNum" sz="quarter" idx="2"/>
          </p:nvPr>
        </p:nvSpPr>
        <p:spPr/>
        <p:txBody>
          <a:bodyPr/>
          <a:lstStyle/>
          <a:p>
            <a:fld id="{86CB4B4D-7CA3-9044-876B-883B54F8677D}" type="slidenum">
              <a:rPr lang="en-US" smtClean="0"/>
              <a:t>4</a:t>
            </a:fld>
            <a:endParaRPr lang="en-US"/>
          </a:p>
        </p:txBody>
      </p:sp>
      <p:sp>
        <p:nvSpPr>
          <p:cNvPr id="3" name="Text Placeholder 2">
            <a:extLst>
              <a:ext uri="{FF2B5EF4-FFF2-40B4-BE49-F238E27FC236}">
                <a16:creationId xmlns:a16="http://schemas.microsoft.com/office/drawing/2014/main" id="{83914D05-DF34-4A66-A4B2-A11B74175049}"/>
              </a:ext>
            </a:extLst>
          </p:cNvPr>
          <p:cNvSpPr>
            <a:spLocks noGrp="1"/>
          </p:cNvSpPr>
          <p:nvPr>
            <p:ph type="body" idx="1"/>
          </p:nvPr>
        </p:nvSpPr>
        <p:spPr>
          <a:xfrm>
            <a:off x="623861" y="2563445"/>
            <a:ext cx="10207357" cy="9051928"/>
          </a:xfrm>
        </p:spPr>
        <p:txBody>
          <a:bodyPr/>
          <a:lstStyle/>
          <a:p>
            <a:r>
              <a:rPr lang="en-US" dirty="0"/>
              <a:t>Additive manufacturing – stress management</a:t>
            </a:r>
          </a:p>
          <a:p>
            <a:r>
              <a:rPr lang="en-US" dirty="0"/>
              <a:t>Automated winding</a:t>
            </a:r>
          </a:p>
          <a:p>
            <a:pPr lvl="1"/>
            <a:r>
              <a:rPr lang="en-US" dirty="0"/>
              <a:t>Direct wind - modernization</a:t>
            </a:r>
          </a:p>
          <a:p>
            <a:pPr lvl="1"/>
            <a:r>
              <a:rPr lang="en-US" dirty="0"/>
              <a:t>Cost out – AUP</a:t>
            </a:r>
          </a:p>
          <a:p>
            <a:r>
              <a:rPr lang="en-US" dirty="0"/>
              <a:t>Inspection technologies </a:t>
            </a:r>
          </a:p>
          <a:p>
            <a:pPr lvl="1"/>
            <a:r>
              <a:rPr lang="en-US" dirty="0"/>
              <a:t>Non-invasive studies of coils after testing</a:t>
            </a:r>
          </a:p>
          <a:p>
            <a:pPr lvl="1"/>
            <a:r>
              <a:rPr lang="en-US" dirty="0"/>
              <a:t>Laser scanning geometry control</a:t>
            </a:r>
          </a:p>
        </p:txBody>
      </p:sp>
      <p:sp>
        <p:nvSpPr>
          <p:cNvPr id="4" name="Title 3">
            <a:extLst>
              <a:ext uri="{FF2B5EF4-FFF2-40B4-BE49-F238E27FC236}">
                <a16:creationId xmlns:a16="http://schemas.microsoft.com/office/drawing/2014/main" id="{21C208A1-5960-452B-82B0-2EE43CA02C35}"/>
              </a:ext>
            </a:extLst>
          </p:cNvPr>
          <p:cNvSpPr>
            <a:spLocks noGrp="1"/>
          </p:cNvSpPr>
          <p:nvPr>
            <p:ph type="title"/>
          </p:nvPr>
        </p:nvSpPr>
        <p:spPr/>
        <p:txBody>
          <a:bodyPr/>
          <a:lstStyle/>
          <a:p>
            <a:r>
              <a:rPr lang="en-US" dirty="0"/>
              <a:t>Manufacturing innovations</a:t>
            </a:r>
          </a:p>
        </p:txBody>
      </p:sp>
      <p:sp>
        <p:nvSpPr>
          <p:cNvPr id="5" name="Footer Placeholder 4">
            <a:extLst>
              <a:ext uri="{FF2B5EF4-FFF2-40B4-BE49-F238E27FC236}">
                <a16:creationId xmlns:a16="http://schemas.microsoft.com/office/drawing/2014/main" id="{5143ED5F-F46B-46CE-81E6-4D381107EEDE}"/>
              </a:ext>
            </a:extLst>
          </p:cNvPr>
          <p:cNvSpPr>
            <a:spLocks noGrp="1"/>
          </p:cNvSpPr>
          <p:nvPr>
            <p:ph type="ftr" sz="quarter" idx="10"/>
          </p:nvPr>
        </p:nvSpPr>
        <p:spPr/>
        <p:txBody>
          <a:bodyPr/>
          <a:lstStyle/>
          <a:p>
            <a:r>
              <a:rPr lang="en-US"/>
              <a:t>US MPD TAC meeting</a:t>
            </a:r>
            <a:endParaRPr lang="en-US" dirty="0"/>
          </a:p>
        </p:txBody>
      </p:sp>
      <p:pic>
        <p:nvPicPr>
          <p:cNvPr id="6" name="Picture 5">
            <a:extLst>
              <a:ext uri="{FF2B5EF4-FFF2-40B4-BE49-F238E27FC236}">
                <a16:creationId xmlns:a16="http://schemas.microsoft.com/office/drawing/2014/main" id="{7B79A43D-5BDF-4BD1-95D4-6EED4F356947}"/>
              </a:ext>
            </a:extLst>
          </p:cNvPr>
          <p:cNvPicPr>
            <a:picLocks noChangeAspect="1"/>
          </p:cNvPicPr>
          <p:nvPr/>
        </p:nvPicPr>
        <p:blipFill>
          <a:blip r:embed="rId4"/>
          <a:stretch>
            <a:fillRect/>
          </a:stretch>
        </p:blipFill>
        <p:spPr>
          <a:xfrm>
            <a:off x="10407070" y="2315347"/>
            <a:ext cx="6594501" cy="3891920"/>
          </a:xfrm>
          <a:prstGeom prst="rect">
            <a:avLst/>
          </a:prstGeom>
        </p:spPr>
      </p:pic>
      <p:pic>
        <p:nvPicPr>
          <p:cNvPr id="7" name="Picture 6">
            <a:extLst>
              <a:ext uri="{FF2B5EF4-FFF2-40B4-BE49-F238E27FC236}">
                <a16:creationId xmlns:a16="http://schemas.microsoft.com/office/drawing/2014/main" id="{6D6F41E2-8DB6-4FFF-832C-6C9B2F04A898}"/>
              </a:ext>
            </a:extLst>
          </p:cNvPr>
          <p:cNvPicPr>
            <a:picLocks noChangeAspect="1"/>
          </p:cNvPicPr>
          <p:nvPr/>
        </p:nvPicPr>
        <p:blipFill rotWithShape="1">
          <a:blip r:embed="rId5"/>
          <a:srcRect l="1880" t="18533" r="40012" b="7225"/>
          <a:stretch/>
        </p:blipFill>
        <p:spPr>
          <a:xfrm>
            <a:off x="10090479" y="6414176"/>
            <a:ext cx="7246620" cy="5201197"/>
          </a:xfrm>
          <a:prstGeom prst="rect">
            <a:avLst/>
          </a:prstGeom>
        </p:spPr>
      </p:pic>
      <p:pic>
        <p:nvPicPr>
          <p:cNvPr id="8" name="Picture 7">
            <a:extLst>
              <a:ext uri="{FF2B5EF4-FFF2-40B4-BE49-F238E27FC236}">
                <a16:creationId xmlns:a16="http://schemas.microsoft.com/office/drawing/2014/main" id="{0F1C7219-BD0B-4F2F-89B9-90C82F09D8B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933920" y="9340652"/>
            <a:ext cx="4137660" cy="2739503"/>
          </a:xfrm>
          <a:prstGeom prst="rect">
            <a:avLst/>
          </a:prstGeom>
          <a:noFill/>
        </p:spPr>
      </p:pic>
      <p:pic>
        <p:nvPicPr>
          <p:cNvPr id="9" name="Picture 8">
            <a:extLst>
              <a:ext uri="{FF2B5EF4-FFF2-40B4-BE49-F238E27FC236}">
                <a16:creationId xmlns:a16="http://schemas.microsoft.com/office/drawing/2014/main" id="{423B7F6C-4F25-4E92-BABE-4D48C311FA2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83" r="7276" b="22831"/>
          <a:stretch/>
        </p:blipFill>
        <p:spPr bwMode="auto">
          <a:xfrm>
            <a:off x="17502645" y="6414176"/>
            <a:ext cx="3570815" cy="3176866"/>
          </a:xfrm>
          <a:prstGeom prst="rect">
            <a:avLst/>
          </a:prstGeom>
          <a:noFill/>
          <a:ln>
            <a:noFill/>
          </a:ln>
          <a:extLst>
            <a:ext uri="{53640926-AAD7-44D8-BBD7-CCE9431645EC}">
              <a14:shadowObscured xmlns:a14="http://schemas.microsoft.com/office/drawing/2010/main"/>
            </a:ext>
          </a:extLst>
        </p:spPr>
      </p:pic>
      <p:pic>
        <p:nvPicPr>
          <p:cNvPr id="10" name="DSCN0657">
            <a:hlinkClick r:id="" action="ppaction://media"/>
            <a:extLst>
              <a:ext uri="{FF2B5EF4-FFF2-40B4-BE49-F238E27FC236}">
                <a16:creationId xmlns:a16="http://schemas.microsoft.com/office/drawing/2014/main" id="{2907F08F-6526-425C-936E-43C490B66935}"/>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7001571" y="2394580"/>
            <a:ext cx="7272289" cy="3812687"/>
          </a:xfrm>
          <a:prstGeom prst="rect">
            <a:avLst/>
          </a:prstGeom>
        </p:spPr>
      </p:pic>
    </p:spTree>
    <p:extLst>
      <p:ext uri="{BB962C8B-B14F-4D97-AF65-F5344CB8AC3E}">
        <p14:creationId xmlns:p14="http://schemas.microsoft.com/office/powerpoint/2010/main" val="2309642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80000">
                <p:cTn id="2" fill="hold" display="0">
                  <p:stCondLst>
                    <p:cond delay="indefinite"/>
                  </p:stCondLst>
                </p:cTn>
                <p:tgtEl>
                  <p:spTgt spid="10"/>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5A0075-D0FB-4122-BDCE-5594B781EBFA}"/>
              </a:ext>
            </a:extLst>
          </p:cNvPr>
          <p:cNvSpPr>
            <a:spLocks noGrp="1"/>
          </p:cNvSpPr>
          <p:nvPr>
            <p:ph type="sldNum" sz="quarter" idx="2"/>
          </p:nvPr>
        </p:nvSpPr>
        <p:spPr/>
        <p:txBody>
          <a:bodyPr/>
          <a:lstStyle/>
          <a:p>
            <a:fld id="{86CB4B4D-7CA3-9044-876B-883B54F8677D}" type="slidenum">
              <a:rPr lang="en-US" smtClean="0"/>
              <a:t>5</a:t>
            </a:fld>
            <a:endParaRPr lang="en-US"/>
          </a:p>
        </p:txBody>
      </p:sp>
      <p:sp>
        <p:nvSpPr>
          <p:cNvPr id="3" name="Text Placeholder 2">
            <a:extLst>
              <a:ext uri="{FF2B5EF4-FFF2-40B4-BE49-F238E27FC236}">
                <a16:creationId xmlns:a16="http://schemas.microsoft.com/office/drawing/2014/main" id="{52CDD0E1-33DE-4A76-BCC5-674EA9F2062D}"/>
              </a:ext>
            </a:extLst>
          </p:cNvPr>
          <p:cNvSpPr>
            <a:spLocks noGrp="1"/>
          </p:cNvSpPr>
          <p:nvPr>
            <p:ph type="body" idx="1"/>
          </p:nvPr>
        </p:nvSpPr>
        <p:spPr>
          <a:xfrm>
            <a:off x="541370" y="2826780"/>
            <a:ext cx="13179157" cy="9051928"/>
          </a:xfrm>
        </p:spPr>
        <p:txBody>
          <a:bodyPr>
            <a:normAutofit/>
          </a:bodyPr>
          <a:lstStyle/>
          <a:p>
            <a:pPr marL="342900" indent="-342900">
              <a:spcBef>
                <a:spcPts val="600"/>
              </a:spcBef>
              <a:buFont typeface="Arial" panose="020B0604020202020204" pitchFamily="34" charset="0"/>
              <a:buChar char="•"/>
            </a:pPr>
            <a:r>
              <a:rPr lang="en-US" sz="3600" dirty="0">
                <a:solidFill>
                  <a:srgbClr val="002060"/>
                </a:solidFill>
              </a:rPr>
              <a:t>Current BNL Dipole test facility</a:t>
            </a:r>
          </a:p>
          <a:p>
            <a:pPr marL="1216945" lvl="1" indent="-342900">
              <a:spcBef>
                <a:spcPts val="600"/>
              </a:spcBef>
              <a:buFont typeface="Arial" panose="020B0604020202020204" pitchFamily="34" charset="0"/>
              <a:buChar char="•"/>
            </a:pPr>
            <a:r>
              <a:rPr lang="en-US" sz="3600" dirty="0">
                <a:solidFill>
                  <a:srgbClr val="002060"/>
                </a:solidFill>
              </a:rPr>
              <a:t>The current facility provides a field of 0 -10 T at ~4 K and up to 10 kA in cable if  connected in series with the magnet</a:t>
            </a:r>
          </a:p>
          <a:p>
            <a:pPr marL="1216945" lvl="1" indent="-342900">
              <a:spcBef>
                <a:spcPts val="600"/>
              </a:spcBef>
              <a:buFont typeface="Arial" panose="020B0604020202020204" pitchFamily="34" charset="0"/>
              <a:buChar char="•"/>
            </a:pPr>
            <a:r>
              <a:rPr lang="en-US" sz="3600" dirty="0">
                <a:solidFill>
                  <a:srgbClr val="002060"/>
                </a:solidFill>
              </a:rPr>
              <a:t>BNL internal funds are being used to develop</a:t>
            </a:r>
          </a:p>
          <a:p>
            <a:pPr marL="1119435" lvl="2" indent="-342900">
              <a:spcBef>
                <a:spcPts val="600"/>
              </a:spcBef>
              <a:buFont typeface="Arial" panose="020B0604020202020204" pitchFamily="34" charset="0"/>
              <a:buChar char="•"/>
            </a:pPr>
            <a:r>
              <a:rPr lang="en-US" sz="3600" dirty="0">
                <a:solidFill>
                  <a:srgbClr val="002060"/>
                </a:solidFill>
              </a:rPr>
              <a:t>1-50</a:t>
            </a:r>
            <a:r>
              <a:rPr lang="en-US" sz="3600" baseline="30000" dirty="0">
                <a:solidFill>
                  <a:srgbClr val="002060"/>
                </a:solidFill>
              </a:rPr>
              <a:t>+</a:t>
            </a:r>
            <a:r>
              <a:rPr lang="en-US" sz="3600" dirty="0">
                <a:solidFill>
                  <a:srgbClr val="002060"/>
                </a:solidFill>
              </a:rPr>
              <a:t> kA on cable/joints with superconducting transformer </a:t>
            </a:r>
          </a:p>
          <a:p>
            <a:pPr marL="1119435" lvl="2" indent="-342900">
              <a:spcBef>
                <a:spcPts val="600"/>
              </a:spcBef>
              <a:buFont typeface="Arial" panose="020B0604020202020204" pitchFamily="34" charset="0"/>
              <a:buChar char="•"/>
            </a:pPr>
            <a:r>
              <a:rPr lang="en-US" sz="3600" dirty="0">
                <a:solidFill>
                  <a:srgbClr val="002060"/>
                </a:solidFill>
              </a:rPr>
              <a:t>4-50</a:t>
            </a:r>
            <a:r>
              <a:rPr lang="en-US" sz="3600" baseline="30000" dirty="0">
                <a:solidFill>
                  <a:srgbClr val="002060"/>
                </a:solidFill>
              </a:rPr>
              <a:t>+</a:t>
            </a:r>
            <a:r>
              <a:rPr lang="en-US" sz="3600" dirty="0">
                <a:solidFill>
                  <a:srgbClr val="002060"/>
                </a:solidFill>
              </a:rPr>
              <a:t> K test temperature for users with a secondary cryostat</a:t>
            </a:r>
          </a:p>
          <a:p>
            <a:pPr marL="1062285" lvl="2" indent="-285750">
              <a:spcBef>
                <a:spcPts val="600"/>
              </a:spcBef>
              <a:buFont typeface="Arial" panose="020B0604020202020204" pitchFamily="34" charset="0"/>
              <a:buChar char="•"/>
            </a:pPr>
            <a:r>
              <a:rPr lang="en-US" sz="3600" dirty="0">
                <a:solidFill>
                  <a:srgbClr val="002060"/>
                </a:solidFill>
              </a:rPr>
              <a:t>~40 m long cable in dipole field, 150-500 mm bend diameter</a:t>
            </a:r>
          </a:p>
          <a:p>
            <a:pPr marL="1068355" lvl="1" indent="-285750">
              <a:spcBef>
                <a:spcPts val="600"/>
              </a:spcBef>
              <a:buFont typeface="Arial" panose="020B0604020202020204" pitchFamily="34" charset="0"/>
              <a:buChar char="•"/>
            </a:pPr>
            <a:r>
              <a:rPr lang="en-US" sz="3600" dirty="0">
                <a:solidFill>
                  <a:srgbClr val="002060"/>
                </a:solidFill>
              </a:rPr>
              <a:t>This 10 T dipole test facility is complimentary to SULTAN (solenoid-based), and a facility available to users in US now while awaiting FNAL facility 5 years out</a:t>
            </a:r>
          </a:p>
          <a:p>
            <a:pPr marL="194310" indent="-285750">
              <a:spcBef>
                <a:spcPts val="600"/>
              </a:spcBef>
              <a:buFont typeface="Arial" panose="020B0604020202020204" pitchFamily="34" charset="0"/>
              <a:buChar char="•"/>
            </a:pPr>
            <a:r>
              <a:rPr lang="en-US" sz="3600" dirty="0">
                <a:solidFill>
                  <a:srgbClr val="002060"/>
                </a:solidFill>
              </a:rPr>
              <a:t>Future FNAL test facility</a:t>
            </a:r>
          </a:p>
          <a:p>
            <a:pPr marL="1068355" lvl="1" indent="-285750">
              <a:spcBef>
                <a:spcPts val="600"/>
              </a:spcBef>
              <a:buFont typeface="Arial" panose="020B0604020202020204" pitchFamily="34" charset="0"/>
              <a:buChar char="•"/>
            </a:pPr>
            <a:r>
              <a:rPr lang="en-US" sz="3600" dirty="0">
                <a:solidFill>
                  <a:srgbClr val="002060"/>
                </a:solidFill>
              </a:rPr>
              <a:t>Moving as rapidly as possible to begin Hybrid magnet testing</a:t>
            </a:r>
          </a:p>
          <a:p>
            <a:pPr marL="1068355" lvl="1" indent="-285750">
              <a:spcBef>
                <a:spcPts val="600"/>
              </a:spcBef>
              <a:buFont typeface="Arial" panose="020B0604020202020204" pitchFamily="34" charset="0"/>
              <a:buChar char="•"/>
            </a:pPr>
            <a:endParaRPr lang="en-US" sz="3600" dirty="0">
              <a:solidFill>
                <a:srgbClr val="002060"/>
              </a:solidFill>
            </a:endParaRPr>
          </a:p>
          <a:p>
            <a:endParaRPr lang="en-US" sz="6000" dirty="0">
              <a:solidFill>
                <a:srgbClr val="002060"/>
              </a:solidFill>
            </a:endParaRPr>
          </a:p>
        </p:txBody>
      </p:sp>
      <p:sp>
        <p:nvSpPr>
          <p:cNvPr id="4" name="Title 3">
            <a:extLst>
              <a:ext uri="{FF2B5EF4-FFF2-40B4-BE49-F238E27FC236}">
                <a16:creationId xmlns:a16="http://schemas.microsoft.com/office/drawing/2014/main" id="{EE132035-A6F6-43A5-9233-6AEC4A1DEB89}"/>
              </a:ext>
            </a:extLst>
          </p:cNvPr>
          <p:cNvSpPr>
            <a:spLocks noGrp="1"/>
          </p:cNvSpPr>
          <p:nvPr>
            <p:ph type="title"/>
          </p:nvPr>
        </p:nvSpPr>
        <p:spPr/>
        <p:txBody>
          <a:bodyPr/>
          <a:lstStyle/>
          <a:p>
            <a:r>
              <a:rPr lang="en-US" dirty="0"/>
              <a:t>Test Facilities – current and future</a:t>
            </a:r>
          </a:p>
        </p:txBody>
      </p:sp>
      <p:sp>
        <p:nvSpPr>
          <p:cNvPr id="5" name="Footer Placeholder 4">
            <a:extLst>
              <a:ext uri="{FF2B5EF4-FFF2-40B4-BE49-F238E27FC236}">
                <a16:creationId xmlns:a16="http://schemas.microsoft.com/office/drawing/2014/main" id="{134F164C-8C0B-4EF3-9F05-E2AE02F9C10D}"/>
              </a:ext>
            </a:extLst>
          </p:cNvPr>
          <p:cNvSpPr>
            <a:spLocks noGrp="1"/>
          </p:cNvSpPr>
          <p:nvPr>
            <p:ph type="ftr" sz="quarter" idx="10"/>
          </p:nvPr>
        </p:nvSpPr>
        <p:spPr/>
        <p:txBody>
          <a:bodyPr/>
          <a:lstStyle/>
          <a:p>
            <a:r>
              <a:rPr lang="en-US"/>
              <a:t>US MPD TAC meeting</a:t>
            </a:r>
            <a:endParaRPr lang="en-US" dirty="0"/>
          </a:p>
        </p:txBody>
      </p:sp>
      <p:pic>
        <p:nvPicPr>
          <p:cNvPr id="6" name="Picture 5">
            <a:extLst>
              <a:ext uri="{FF2B5EF4-FFF2-40B4-BE49-F238E27FC236}">
                <a16:creationId xmlns:a16="http://schemas.microsoft.com/office/drawing/2014/main" id="{B3E9349F-90EA-4EA5-B7A7-F9080444AA8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553487" y="8836509"/>
            <a:ext cx="3658240" cy="3361637"/>
          </a:xfrm>
          <a:prstGeom prst="rect">
            <a:avLst/>
          </a:prstGeom>
        </p:spPr>
      </p:pic>
      <p:pic>
        <p:nvPicPr>
          <p:cNvPr id="7" name="Picture 6">
            <a:extLst>
              <a:ext uri="{FF2B5EF4-FFF2-40B4-BE49-F238E27FC236}">
                <a16:creationId xmlns:a16="http://schemas.microsoft.com/office/drawing/2014/main" id="{527238F0-C854-4034-A92E-C6413EF0D9D1}"/>
              </a:ext>
            </a:extLst>
          </p:cNvPr>
          <p:cNvPicPr>
            <a:picLocks noChangeAspect="1"/>
          </p:cNvPicPr>
          <p:nvPr/>
        </p:nvPicPr>
        <p:blipFill>
          <a:blip r:embed="rId3"/>
          <a:stretch>
            <a:fillRect/>
          </a:stretch>
        </p:blipFill>
        <p:spPr>
          <a:xfrm>
            <a:off x="13720527" y="8836509"/>
            <a:ext cx="4832960" cy="3361637"/>
          </a:xfrm>
          <a:prstGeom prst="rect">
            <a:avLst/>
          </a:prstGeom>
        </p:spPr>
      </p:pic>
      <p:pic>
        <p:nvPicPr>
          <p:cNvPr id="8" name="Picture 7">
            <a:extLst>
              <a:ext uri="{FF2B5EF4-FFF2-40B4-BE49-F238E27FC236}">
                <a16:creationId xmlns:a16="http://schemas.microsoft.com/office/drawing/2014/main" id="{675AA4EC-2869-429B-95AA-EC992A62C5B0}"/>
              </a:ext>
            </a:extLst>
          </p:cNvPr>
          <p:cNvPicPr>
            <a:picLocks noChangeAspect="1"/>
          </p:cNvPicPr>
          <p:nvPr/>
        </p:nvPicPr>
        <p:blipFill>
          <a:blip r:embed="rId4"/>
          <a:stretch>
            <a:fillRect/>
          </a:stretch>
        </p:blipFill>
        <p:spPr>
          <a:xfrm>
            <a:off x="15151874" y="2479466"/>
            <a:ext cx="1970266" cy="6226882"/>
          </a:xfrm>
          <a:prstGeom prst="rect">
            <a:avLst/>
          </a:prstGeom>
        </p:spPr>
      </p:pic>
      <p:pic>
        <p:nvPicPr>
          <p:cNvPr id="9" name="Picture 8">
            <a:extLst>
              <a:ext uri="{FF2B5EF4-FFF2-40B4-BE49-F238E27FC236}">
                <a16:creationId xmlns:a16="http://schemas.microsoft.com/office/drawing/2014/main" id="{2876A947-0339-431E-B916-37ADCF704E59}"/>
              </a:ext>
            </a:extLst>
          </p:cNvPr>
          <p:cNvPicPr>
            <a:picLocks noChangeAspect="1"/>
          </p:cNvPicPr>
          <p:nvPr/>
        </p:nvPicPr>
        <p:blipFill>
          <a:blip r:embed="rId5"/>
          <a:stretch>
            <a:fillRect/>
          </a:stretch>
        </p:blipFill>
        <p:spPr>
          <a:xfrm>
            <a:off x="17140384" y="2495680"/>
            <a:ext cx="3809265" cy="6032819"/>
          </a:xfrm>
          <a:prstGeom prst="rect">
            <a:avLst/>
          </a:prstGeom>
          <a:solidFill>
            <a:schemeClr val="bg1"/>
          </a:solidFill>
        </p:spPr>
      </p:pic>
    </p:spTree>
    <p:extLst>
      <p:ext uri="{BB962C8B-B14F-4D97-AF65-F5344CB8AC3E}">
        <p14:creationId xmlns:p14="http://schemas.microsoft.com/office/powerpoint/2010/main" val="140063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A7E693-19C3-486F-BFE7-F092C6AC65F6}"/>
              </a:ext>
            </a:extLst>
          </p:cNvPr>
          <p:cNvSpPr>
            <a:spLocks noGrp="1"/>
          </p:cNvSpPr>
          <p:nvPr>
            <p:ph type="sldNum" sz="quarter" idx="2"/>
          </p:nvPr>
        </p:nvSpPr>
        <p:spPr/>
        <p:txBody>
          <a:bodyPr/>
          <a:lstStyle/>
          <a:p>
            <a:fld id="{86CB4B4D-7CA3-9044-876B-883B54F8677D}" type="slidenum">
              <a:rPr lang="en-US" smtClean="0"/>
              <a:t>6</a:t>
            </a:fld>
            <a:endParaRPr lang="en-US"/>
          </a:p>
        </p:txBody>
      </p:sp>
      <p:sp>
        <p:nvSpPr>
          <p:cNvPr id="3" name="Text Placeholder 2">
            <a:extLst>
              <a:ext uri="{FF2B5EF4-FFF2-40B4-BE49-F238E27FC236}">
                <a16:creationId xmlns:a16="http://schemas.microsoft.com/office/drawing/2014/main" id="{EC6DF3BB-669A-402A-87FC-524730F119E6}"/>
              </a:ext>
            </a:extLst>
          </p:cNvPr>
          <p:cNvSpPr>
            <a:spLocks noGrp="1"/>
          </p:cNvSpPr>
          <p:nvPr>
            <p:ph type="body" idx="1"/>
          </p:nvPr>
        </p:nvSpPr>
        <p:spPr/>
        <p:txBody>
          <a:bodyPr/>
          <a:lstStyle/>
          <a:p>
            <a:r>
              <a:rPr lang="en-US" sz="4400" dirty="0">
                <a:effectLst/>
                <a:latin typeface="Calibri" panose="020F0502020204030204" pitchFamily="34" charset="0"/>
                <a:ea typeface="Times New Roman" panose="02020603050405020304" pitchFamily="18" charset="0"/>
              </a:rPr>
              <a:t>The strong interest from all labs in advancing HTS materials and magnets led to a significant number of milestones in that arena in the new roadmaps, requiring a steady stream of conductor to support the developments.</a:t>
            </a:r>
          </a:p>
          <a:p>
            <a:r>
              <a:rPr lang="en-US" sz="4400" dirty="0">
                <a:effectLst/>
                <a:latin typeface="Calibri" panose="020F0502020204030204" pitchFamily="34" charset="0"/>
                <a:ea typeface="Times New Roman" panose="02020603050405020304" pitchFamily="18" charset="0"/>
              </a:rPr>
              <a:t> The combination of HTS procurements, coupled with interest in continued modest support for Nb3Sn R&amp;D with industry, significantly exceeds the reach of MDP’s baseline allocation of $500K for superconductors. </a:t>
            </a:r>
          </a:p>
          <a:p>
            <a:r>
              <a:rPr lang="en-US" sz="4400" dirty="0">
                <a:effectLst/>
                <a:latin typeface="Calibri" panose="020F0502020204030204" pitchFamily="34" charset="0"/>
                <a:ea typeface="Times New Roman" panose="02020603050405020304" pitchFamily="18" charset="0"/>
              </a:rPr>
              <a:t>Advances in superconductors, particular at their early stage of development, benefit HEP as well as other programs such as FES, NP, and BES. </a:t>
            </a:r>
          </a:p>
          <a:p>
            <a:r>
              <a:rPr lang="en-US" sz="4400" dirty="0">
                <a:effectLst/>
                <a:latin typeface="Calibri" panose="020F0502020204030204" pitchFamily="34" charset="0"/>
                <a:ea typeface="Times New Roman" panose="02020603050405020304" pitchFamily="18" charset="0"/>
              </a:rPr>
              <a:t>Investment in superconductors is well suited for ARDAP support, at much more significant level than MDP can currently support.</a:t>
            </a:r>
            <a:endParaRPr lang="en-US" sz="4400" dirty="0">
              <a:effectLst/>
              <a:latin typeface="Calibri" panose="020F0502020204030204" pitchFamily="34" charset="0"/>
              <a:ea typeface="Calibri" panose="020F0502020204030204" pitchFamily="34" charset="0"/>
            </a:endParaRPr>
          </a:p>
          <a:p>
            <a:endParaRPr lang="en-US" dirty="0"/>
          </a:p>
        </p:txBody>
      </p:sp>
      <p:sp>
        <p:nvSpPr>
          <p:cNvPr id="4" name="Title 3">
            <a:extLst>
              <a:ext uri="{FF2B5EF4-FFF2-40B4-BE49-F238E27FC236}">
                <a16:creationId xmlns:a16="http://schemas.microsoft.com/office/drawing/2014/main" id="{1EECE6C6-8DB0-4F6E-A6B1-59F21BC18E07}"/>
              </a:ext>
            </a:extLst>
          </p:cNvPr>
          <p:cNvSpPr>
            <a:spLocks noGrp="1"/>
          </p:cNvSpPr>
          <p:nvPr>
            <p:ph type="title"/>
          </p:nvPr>
        </p:nvSpPr>
        <p:spPr/>
        <p:txBody>
          <a:bodyPr/>
          <a:lstStyle/>
          <a:p>
            <a:r>
              <a:rPr lang="en-US" dirty="0"/>
              <a:t>Superconducting materials – clear opportunity and challenge</a:t>
            </a:r>
          </a:p>
        </p:txBody>
      </p:sp>
      <p:sp>
        <p:nvSpPr>
          <p:cNvPr id="5" name="Footer Placeholder 4">
            <a:extLst>
              <a:ext uri="{FF2B5EF4-FFF2-40B4-BE49-F238E27FC236}">
                <a16:creationId xmlns:a16="http://schemas.microsoft.com/office/drawing/2014/main" id="{1A6423FC-A120-463E-B599-00AE868E5641}"/>
              </a:ext>
            </a:extLst>
          </p:cNvPr>
          <p:cNvSpPr>
            <a:spLocks noGrp="1"/>
          </p:cNvSpPr>
          <p:nvPr>
            <p:ph type="ftr" sz="quarter" idx="10"/>
          </p:nvPr>
        </p:nvSpPr>
        <p:spPr/>
        <p:txBody>
          <a:bodyPr/>
          <a:lstStyle/>
          <a:p>
            <a:r>
              <a:rPr lang="en-US"/>
              <a:t>US MPD TAC meeting</a:t>
            </a:r>
            <a:endParaRPr lang="en-US" dirty="0"/>
          </a:p>
        </p:txBody>
      </p:sp>
    </p:spTree>
    <p:extLst>
      <p:ext uri="{BB962C8B-B14F-4D97-AF65-F5344CB8AC3E}">
        <p14:creationId xmlns:p14="http://schemas.microsoft.com/office/powerpoint/2010/main" val="1160725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B182FB-F644-4C51-AED6-C12D020327C9}"/>
              </a:ext>
            </a:extLst>
          </p:cNvPr>
          <p:cNvSpPr>
            <a:spLocks noGrp="1"/>
          </p:cNvSpPr>
          <p:nvPr>
            <p:ph type="sldNum" sz="quarter" idx="2"/>
          </p:nvPr>
        </p:nvSpPr>
        <p:spPr/>
        <p:txBody>
          <a:bodyPr/>
          <a:lstStyle/>
          <a:p>
            <a:fld id="{86CB4B4D-7CA3-9044-876B-883B54F8677D}" type="slidenum">
              <a:rPr lang="en-US" smtClean="0"/>
              <a:t>7</a:t>
            </a:fld>
            <a:endParaRPr lang="en-US"/>
          </a:p>
        </p:txBody>
      </p:sp>
      <p:sp>
        <p:nvSpPr>
          <p:cNvPr id="3" name="Text Placeholder 2">
            <a:extLst>
              <a:ext uri="{FF2B5EF4-FFF2-40B4-BE49-F238E27FC236}">
                <a16:creationId xmlns:a16="http://schemas.microsoft.com/office/drawing/2014/main" id="{173AF1C3-8AAD-4551-8482-AA84B698A031}"/>
              </a:ext>
            </a:extLst>
          </p:cNvPr>
          <p:cNvSpPr>
            <a:spLocks noGrp="1"/>
          </p:cNvSpPr>
          <p:nvPr>
            <p:ph type="body" idx="1"/>
          </p:nvPr>
        </p:nvSpPr>
        <p:spPr>
          <a:xfrm>
            <a:off x="226784" y="2485513"/>
            <a:ext cx="10354130" cy="9051928"/>
          </a:xfrm>
        </p:spPr>
        <p:txBody>
          <a:bodyPr>
            <a:normAutofit fontScale="92500" lnSpcReduction="20000"/>
          </a:bodyPr>
          <a:lstStyle/>
          <a:p>
            <a:pPr marL="0" indent="0">
              <a:buNone/>
            </a:pPr>
            <a:r>
              <a:rPr lang="en-US" sz="6400" dirty="0"/>
              <a:t>OPPORTUNITIES</a:t>
            </a:r>
          </a:p>
          <a:p>
            <a:r>
              <a:rPr lang="en-US" dirty="0"/>
              <a:t>All of the essential components of this technology have seen demonstrated success </a:t>
            </a:r>
          </a:p>
          <a:p>
            <a:pPr lvl="1"/>
            <a:r>
              <a:rPr lang="en-US" dirty="0"/>
              <a:t>Conductor has high J</a:t>
            </a:r>
            <a:r>
              <a:rPr lang="en-US" baseline="-25000" dirty="0"/>
              <a:t>E</a:t>
            </a:r>
            <a:r>
              <a:rPr lang="en-US" dirty="0"/>
              <a:t> and is available at 1-2 km/10 kg scale</a:t>
            </a:r>
          </a:p>
          <a:p>
            <a:pPr lvl="1"/>
            <a:r>
              <a:rPr lang="en-US" dirty="0"/>
              <a:t>ALL essential elements of the Wind-and-React process have been demonstrated in both dipole and solenoid geometry (commercial applications are seen)</a:t>
            </a:r>
          </a:p>
          <a:p>
            <a:pPr lvl="1"/>
            <a:r>
              <a:rPr lang="en-US" dirty="0"/>
              <a:t>Dipoles have so far all been low field so STRESS MANAGEMENT will soon be needed as is being demonstrated at ASC for solenoids – these requires different approaches for dipoles.  CCT (LBL) and CT SM at Fermilab address this issue</a:t>
            </a:r>
          </a:p>
          <a:p>
            <a:pPr lvl="1"/>
            <a:endParaRPr lang="en-US" dirty="0"/>
          </a:p>
        </p:txBody>
      </p:sp>
      <p:sp>
        <p:nvSpPr>
          <p:cNvPr id="4" name="Title 3">
            <a:extLst>
              <a:ext uri="{FF2B5EF4-FFF2-40B4-BE49-F238E27FC236}">
                <a16:creationId xmlns:a16="http://schemas.microsoft.com/office/drawing/2014/main" id="{7237A593-E292-4C73-8CB3-D6540DEF01A3}"/>
              </a:ext>
            </a:extLst>
          </p:cNvPr>
          <p:cNvSpPr>
            <a:spLocks noGrp="1"/>
          </p:cNvSpPr>
          <p:nvPr>
            <p:ph type="title"/>
          </p:nvPr>
        </p:nvSpPr>
        <p:spPr>
          <a:xfrm>
            <a:off x="4068926" y="-34512"/>
            <a:ext cx="19396623" cy="2213071"/>
          </a:xfrm>
        </p:spPr>
        <p:txBody>
          <a:bodyPr/>
          <a:lstStyle/>
          <a:p>
            <a:r>
              <a:rPr lang="en-US" dirty="0"/>
              <a:t>Bi-2212 – an integrated conductor and magnet technology</a:t>
            </a:r>
          </a:p>
        </p:txBody>
      </p:sp>
      <p:sp>
        <p:nvSpPr>
          <p:cNvPr id="5" name="Footer Placeholder 4">
            <a:extLst>
              <a:ext uri="{FF2B5EF4-FFF2-40B4-BE49-F238E27FC236}">
                <a16:creationId xmlns:a16="http://schemas.microsoft.com/office/drawing/2014/main" id="{ADD424D9-A106-4B62-A75F-128E91A19A3B}"/>
              </a:ext>
            </a:extLst>
          </p:cNvPr>
          <p:cNvSpPr>
            <a:spLocks noGrp="1"/>
          </p:cNvSpPr>
          <p:nvPr>
            <p:ph type="ftr" sz="quarter" idx="10"/>
          </p:nvPr>
        </p:nvSpPr>
        <p:spPr/>
        <p:txBody>
          <a:bodyPr/>
          <a:lstStyle/>
          <a:p>
            <a:r>
              <a:rPr lang="en-US"/>
              <a:t>US MPD TAC meeting</a:t>
            </a:r>
            <a:endParaRPr lang="en-US" dirty="0"/>
          </a:p>
        </p:txBody>
      </p:sp>
      <p:sp>
        <p:nvSpPr>
          <p:cNvPr id="6" name="Text Placeholder 2">
            <a:extLst>
              <a:ext uri="{FF2B5EF4-FFF2-40B4-BE49-F238E27FC236}">
                <a16:creationId xmlns:a16="http://schemas.microsoft.com/office/drawing/2014/main" id="{306A54A6-7051-43A1-88DE-6BFCE9A3CD2E}"/>
              </a:ext>
            </a:extLst>
          </p:cNvPr>
          <p:cNvSpPr txBox="1">
            <a:spLocks/>
          </p:cNvSpPr>
          <p:nvPr/>
        </p:nvSpPr>
        <p:spPr>
          <a:xfrm>
            <a:off x="12131040" y="2332036"/>
            <a:ext cx="11686903" cy="90519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fontScale="92500" lnSpcReduction="10000"/>
          </a:bodyPr>
          <a:lstStyle>
            <a:lvl1pPr marL="103603" marR="0" indent="-103603" algn="l" defTabSz="914400" rtl="0" latinLnBrk="0">
              <a:lnSpc>
                <a:spcPct val="100000"/>
              </a:lnSpc>
              <a:spcBef>
                <a:spcPts val="1100"/>
              </a:spcBef>
              <a:spcAft>
                <a:spcPts val="0"/>
              </a:spcAft>
              <a:buClrTx/>
              <a:buSzPct val="100000"/>
              <a:buFont typeface="Arial"/>
              <a:buChar char="•"/>
              <a:tabLst/>
              <a:defRPr sz="4400" b="0" i="0" u="none" strike="noStrike" cap="none" spc="0" baseline="0">
                <a:ln>
                  <a:noFill/>
                </a:ln>
                <a:solidFill>
                  <a:srgbClr val="1F497D"/>
                </a:solidFill>
                <a:uFillTx/>
                <a:latin typeface="Franklin Gothic Medium"/>
                <a:ea typeface="Franklin Gothic Medium"/>
                <a:cs typeface="Franklin Gothic Medium"/>
                <a:sym typeface="Franklin Gothic Medium"/>
              </a:defRPr>
            </a:lvl1pPr>
            <a:lvl2pPr marL="977648" marR="0" indent="-520448" algn="l" defTabSz="914400" rtl="0" latinLnBrk="0">
              <a:lnSpc>
                <a:spcPct val="100000"/>
              </a:lnSpc>
              <a:spcBef>
                <a:spcPts val="1100"/>
              </a:spcBef>
              <a:spcAft>
                <a:spcPts val="0"/>
              </a:spcAft>
              <a:buClrTx/>
              <a:buSzPct val="100000"/>
              <a:buFont typeface="Arial"/>
              <a:buChar char="o"/>
              <a:tabLst/>
              <a:defRPr sz="4400" b="0" i="0" u="none" strike="noStrike" cap="none" spc="0" baseline="0">
                <a:ln>
                  <a:noFill/>
                </a:ln>
                <a:solidFill>
                  <a:srgbClr val="1F497D"/>
                </a:solidFill>
                <a:uFillTx/>
                <a:latin typeface="Franklin Gothic Medium"/>
                <a:ea typeface="Franklin Gothic Medium"/>
                <a:cs typeface="Franklin Gothic Medium"/>
                <a:sym typeface="Franklin Gothic Medium"/>
              </a:defRPr>
            </a:lvl2pPr>
            <a:lvl3pPr marL="1388423" marR="0" indent="-474023" algn="l" defTabSz="914400" rtl="0" latinLnBrk="0">
              <a:lnSpc>
                <a:spcPct val="100000"/>
              </a:lnSpc>
              <a:spcBef>
                <a:spcPts val="1100"/>
              </a:spcBef>
              <a:spcAft>
                <a:spcPts val="0"/>
              </a:spcAft>
              <a:buClrTx/>
              <a:buSzPct val="100000"/>
              <a:buFont typeface="Arial"/>
              <a:buChar char="•"/>
              <a:tabLst/>
              <a:defRPr sz="4400" b="0" i="0" u="none" strike="noStrike" cap="none" spc="0" baseline="0">
                <a:ln>
                  <a:noFill/>
                </a:ln>
                <a:solidFill>
                  <a:srgbClr val="1F497D"/>
                </a:solidFill>
                <a:uFillTx/>
                <a:latin typeface="Franklin Gothic Medium"/>
                <a:ea typeface="Franklin Gothic Medium"/>
                <a:cs typeface="Franklin Gothic Medium"/>
                <a:sym typeface="Franklin Gothic Medium"/>
              </a:defRPr>
            </a:lvl3pPr>
            <a:lvl4pPr marL="1754777" marR="0" indent="-383177" algn="l" defTabSz="914400" rtl="0" latinLnBrk="0">
              <a:lnSpc>
                <a:spcPct val="100000"/>
              </a:lnSpc>
              <a:spcBef>
                <a:spcPts val="1100"/>
              </a:spcBef>
              <a:spcAft>
                <a:spcPts val="0"/>
              </a:spcAft>
              <a:buClrTx/>
              <a:buSzPct val="100000"/>
              <a:buFont typeface="Arial"/>
              <a:buChar char="–"/>
              <a:tabLst/>
              <a:defRPr sz="4400" b="0" i="0" u="none" strike="noStrike" cap="none" spc="0" baseline="0">
                <a:ln>
                  <a:noFill/>
                </a:ln>
                <a:solidFill>
                  <a:srgbClr val="1F497D"/>
                </a:solidFill>
                <a:uFillTx/>
                <a:latin typeface="Franklin Gothic Medium"/>
                <a:ea typeface="Franklin Gothic Medium"/>
                <a:cs typeface="Franklin Gothic Medium"/>
                <a:sym typeface="Franklin Gothic Medium"/>
              </a:defRPr>
            </a:lvl4pPr>
            <a:lvl5pPr marL="2281428" marR="0" indent="-452628" algn="l" defTabSz="914400" rtl="0" latinLnBrk="0">
              <a:lnSpc>
                <a:spcPct val="100000"/>
              </a:lnSpc>
              <a:spcBef>
                <a:spcPts val="1100"/>
              </a:spcBef>
              <a:spcAft>
                <a:spcPts val="0"/>
              </a:spcAft>
              <a:buClrTx/>
              <a:buSzPct val="100000"/>
              <a:buFont typeface="Arial"/>
              <a:buChar char="»"/>
              <a:tabLst/>
              <a:defRPr sz="4400" b="0" i="0" u="none" strike="noStrike" cap="none" spc="0" baseline="0">
                <a:ln>
                  <a:noFill/>
                </a:ln>
                <a:solidFill>
                  <a:srgbClr val="1F497D"/>
                </a:solidFill>
                <a:uFillTx/>
                <a:latin typeface="Franklin Gothic Medium"/>
                <a:ea typeface="Franklin Gothic Medium"/>
                <a:cs typeface="Franklin Gothic Medium"/>
                <a:sym typeface="Franklin Gothic Medium"/>
              </a:defRPr>
            </a:lvl5pPr>
            <a:lvl6pPr marL="2788919" marR="0" indent="-502919" algn="l" defTabSz="914400" rtl="0" latinLnBrk="0">
              <a:lnSpc>
                <a:spcPct val="100000"/>
              </a:lnSpc>
              <a:spcBef>
                <a:spcPts val="1100"/>
              </a:spcBef>
              <a:spcAft>
                <a:spcPts val="0"/>
              </a:spcAft>
              <a:buClrTx/>
              <a:buSzPct val="100000"/>
              <a:buFont typeface="Arial"/>
              <a:buChar char="•"/>
              <a:tabLst/>
              <a:defRPr sz="4400" b="0" i="0" u="none" strike="noStrike" cap="none" spc="0" baseline="0">
                <a:ln>
                  <a:noFill/>
                </a:ln>
                <a:solidFill>
                  <a:srgbClr val="1F497D"/>
                </a:solidFill>
                <a:uFillTx/>
                <a:latin typeface="Franklin Gothic Medium"/>
                <a:ea typeface="Franklin Gothic Medium"/>
                <a:cs typeface="Franklin Gothic Medium"/>
                <a:sym typeface="Franklin Gothic Medium"/>
              </a:defRPr>
            </a:lvl6pPr>
            <a:lvl7pPr marL="3246120" marR="0" indent="-502919" algn="l" defTabSz="914400" rtl="0" latinLnBrk="0">
              <a:lnSpc>
                <a:spcPct val="100000"/>
              </a:lnSpc>
              <a:spcBef>
                <a:spcPts val="1100"/>
              </a:spcBef>
              <a:spcAft>
                <a:spcPts val="0"/>
              </a:spcAft>
              <a:buClrTx/>
              <a:buSzPct val="100000"/>
              <a:buFont typeface="Arial"/>
              <a:buChar char="•"/>
              <a:tabLst/>
              <a:defRPr sz="4400" b="0" i="0" u="none" strike="noStrike" cap="none" spc="0" baseline="0">
                <a:ln>
                  <a:noFill/>
                </a:ln>
                <a:solidFill>
                  <a:srgbClr val="1F497D"/>
                </a:solidFill>
                <a:uFillTx/>
                <a:latin typeface="Franklin Gothic Medium"/>
                <a:ea typeface="Franklin Gothic Medium"/>
                <a:cs typeface="Franklin Gothic Medium"/>
                <a:sym typeface="Franklin Gothic Medium"/>
              </a:defRPr>
            </a:lvl7pPr>
            <a:lvl8pPr marL="3703320" marR="0" indent="-502919" algn="l" defTabSz="914400" rtl="0" latinLnBrk="0">
              <a:lnSpc>
                <a:spcPct val="100000"/>
              </a:lnSpc>
              <a:spcBef>
                <a:spcPts val="1100"/>
              </a:spcBef>
              <a:spcAft>
                <a:spcPts val="0"/>
              </a:spcAft>
              <a:buClrTx/>
              <a:buSzPct val="100000"/>
              <a:buFont typeface="Arial"/>
              <a:buChar char="•"/>
              <a:tabLst/>
              <a:defRPr sz="4400" b="0" i="0" u="none" strike="noStrike" cap="none" spc="0" baseline="0">
                <a:ln>
                  <a:noFill/>
                </a:ln>
                <a:solidFill>
                  <a:srgbClr val="1F497D"/>
                </a:solidFill>
                <a:uFillTx/>
                <a:latin typeface="Franklin Gothic Medium"/>
                <a:ea typeface="Franklin Gothic Medium"/>
                <a:cs typeface="Franklin Gothic Medium"/>
                <a:sym typeface="Franklin Gothic Medium"/>
              </a:defRPr>
            </a:lvl8pPr>
            <a:lvl9pPr marL="4160520" marR="0" indent="-502920" algn="l" defTabSz="914400" rtl="0" latinLnBrk="0">
              <a:lnSpc>
                <a:spcPct val="100000"/>
              </a:lnSpc>
              <a:spcBef>
                <a:spcPts val="1100"/>
              </a:spcBef>
              <a:spcAft>
                <a:spcPts val="0"/>
              </a:spcAft>
              <a:buClrTx/>
              <a:buSzPct val="100000"/>
              <a:buFont typeface="Arial"/>
              <a:buChar char="•"/>
              <a:tabLst/>
              <a:defRPr sz="4400" b="0" i="0" u="none" strike="noStrike" cap="none" spc="0" baseline="0">
                <a:ln>
                  <a:noFill/>
                </a:ln>
                <a:solidFill>
                  <a:srgbClr val="1F497D"/>
                </a:solidFill>
                <a:uFillTx/>
                <a:latin typeface="Franklin Gothic Medium"/>
                <a:ea typeface="Franklin Gothic Medium"/>
                <a:cs typeface="Franklin Gothic Medium"/>
                <a:sym typeface="Franklin Gothic Medium"/>
              </a:defRPr>
            </a:lvl9pPr>
          </a:lstStyle>
          <a:p>
            <a:pPr marL="0" indent="0" hangingPunct="1">
              <a:buNone/>
            </a:pPr>
            <a:r>
              <a:rPr lang="en-US" sz="5400" dirty="0"/>
              <a:t>CHALLENGES</a:t>
            </a:r>
          </a:p>
          <a:p>
            <a:pPr hangingPunct="1"/>
            <a:r>
              <a:rPr lang="en-US" dirty="0"/>
              <a:t>We could go faster if we had more conductor for which the gate is funding (~$17K/kg) – the price is artificially high as one SBIR vendor has clearly stated – but a 2</a:t>
            </a:r>
            <a:r>
              <a:rPr lang="en-US" baseline="30000" dirty="0"/>
              <a:t>nd</a:t>
            </a:r>
            <a:r>
              <a:rPr lang="en-US" dirty="0"/>
              <a:t> source and commercial solenoid interest can help this)</a:t>
            </a:r>
          </a:p>
          <a:p>
            <a:pPr hangingPunct="1"/>
            <a:r>
              <a:rPr lang="en-US" dirty="0"/>
              <a:t>Bi-2212 is like Nb</a:t>
            </a:r>
            <a:r>
              <a:rPr lang="en-US" baseline="-25000" dirty="0"/>
              <a:t>3</a:t>
            </a:r>
            <a:r>
              <a:rPr lang="en-US" dirty="0"/>
              <a:t>Sn a W&amp;R process which often takes multiple test to debug – more resources can accelerate this debugging, especially towards high fields where high stresses will operate and SM is essential</a:t>
            </a:r>
          </a:p>
          <a:p>
            <a:pPr hangingPunct="1"/>
            <a:r>
              <a:rPr lang="en-US" dirty="0"/>
              <a:t>FSU furnace is a valuable resource that will require challenging coordination among multiple stakeholders</a:t>
            </a:r>
          </a:p>
        </p:txBody>
      </p:sp>
    </p:spTree>
    <p:extLst>
      <p:ext uri="{BB962C8B-B14F-4D97-AF65-F5344CB8AC3E}">
        <p14:creationId xmlns:p14="http://schemas.microsoft.com/office/powerpoint/2010/main" val="1701814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B182FB-F644-4C51-AED6-C12D020327C9}"/>
              </a:ext>
            </a:extLst>
          </p:cNvPr>
          <p:cNvSpPr>
            <a:spLocks noGrp="1"/>
          </p:cNvSpPr>
          <p:nvPr>
            <p:ph type="sldNum" sz="quarter" idx="2"/>
          </p:nvPr>
        </p:nvSpPr>
        <p:spPr/>
        <p:txBody>
          <a:bodyPr/>
          <a:lstStyle/>
          <a:p>
            <a:fld id="{86CB4B4D-7CA3-9044-876B-883B54F8677D}" type="slidenum">
              <a:rPr lang="en-US" smtClean="0"/>
              <a:t>8</a:t>
            </a:fld>
            <a:endParaRPr lang="en-US"/>
          </a:p>
        </p:txBody>
      </p:sp>
      <p:sp>
        <p:nvSpPr>
          <p:cNvPr id="3" name="Text Placeholder 2">
            <a:extLst>
              <a:ext uri="{FF2B5EF4-FFF2-40B4-BE49-F238E27FC236}">
                <a16:creationId xmlns:a16="http://schemas.microsoft.com/office/drawing/2014/main" id="{173AF1C3-8AAD-4551-8482-AA84B698A031}"/>
              </a:ext>
            </a:extLst>
          </p:cNvPr>
          <p:cNvSpPr>
            <a:spLocks noGrp="1"/>
          </p:cNvSpPr>
          <p:nvPr>
            <p:ph type="body" idx="1"/>
          </p:nvPr>
        </p:nvSpPr>
        <p:spPr>
          <a:xfrm>
            <a:off x="1244414" y="2833856"/>
            <a:ext cx="10120272" cy="9051928"/>
          </a:xfrm>
        </p:spPr>
        <p:txBody>
          <a:bodyPr/>
          <a:lstStyle/>
          <a:p>
            <a:pPr marL="0" indent="0">
              <a:buNone/>
            </a:pPr>
            <a:r>
              <a:rPr lang="en-US" sz="5400" dirty="0"/>
              <a:t>OPPORTUNITIES</a:t>
            </a:r>
          </a:p>
          <a:p>
            <a:r>
              <a:rPr lang="en-US" dirty="0"/>
              <a:t>Now well demonstrated at R&amp;D level that alloying Nb with Hf or Zr can raise Jc  significantly towards FCC Targets and also make small increases in H</a:t>
            </a:r>
            <a:r>
              <a:rPr lang="en-US" baseline="-25000" dirty="0"/>
              <a:t>c2</a:t>
            </a:r>
            <a:endParaRPr lang="en-US" dirty="0"/>
          </a:p>
          <a:p>
            <a:r>
              <a:rPr lang="en-US" dirty="0"/>
              <a:t>There are two independent ways of enhancing Jc, A15 grain refinement by alloy grain refinement and by internal oxidation</a:t>
            </a:r>
          </a:p>
          <a:p>
            <a:r>
              <a:rPr lang="en-US" dirty="0"/>
              <a:t>So far, all demonstrations have used PIT, RIT or university R&amp;D monofilament alloys</a:t>
            </a:r>
          </a:p>
        </p:txBody>
      </p:sp>
      <p:sp>
        <p:nvSpPr>
          <p:cNvPr id="4" name="Title 3">
            <a:extLst>
              <a:ext uri="{FF2B5EF4-FFF2-40B4-BE49-F238E27FC236}">
                <a16:creationId xmlns:a16="http://schemas.microsoft.com/office/drawing/2014/main" id="{7237A593-E292-4C73-8CB3-D6540DEF01A3}"/>
              </a:ext>
            </a:extLst>
          </p:cNvPr>
          <p:cNvSpPr>
            <a:spLocks noGrp="1"/>
          </p:cNvSpPr>
          <p:nvPr>
            <p:ph type="title"/>
          </p:nvPr>
        </p:nvSpPr>
        <p:spPr/>
        <p:txBody>
          <a:bodyPr/>
          <a:lstStyle/>
          <a:p>
            <a:r>
              <a:rPr lang="en-US" dirty="0"/>
              <a:t>Alloyed Nb</a:t>
            </a:r>
            <a:r>
              <a:rPr lang="en-US" baseline="-25000" dirty="0"/>
              <a:t>3</a:t>
            </a:r>
            <a:r>
              <a:rPr lang="en-US" dirty="0"/>
              <a:t>Sn with or without APC</a:t>
            </a:r>
          </a:p>
        </p:txBody>
      </p:sp>
      <p:sp>
        <p:nvSpPr>
          <p:cNvPr id="5" name="Footer Placeholder 4">
            <a:extLst>
              <a:ext uri="{FF2B5EF4-FFF2-40B4-BE49-F238E27FC236}">
                <a16:creationId xmlns:a16="http://schemas.microsoft.com/office/drawing/2014/main" id="{ADD424D9-A106-4B62-A75F-128E91A19A3B}"/>
              </a:ext>
            </a:extLst>
          </p:cNvPr>
          <p:cNvSpPr>
            <a:spLocks noGrp="1"/>
          </p:cNvSpPr>
          <p:nvPr>
            <p:ph type="ftr" sz="quarter" idx="10"/>
          </p:nvPr>
        </p:nvSpPr>
        <p:spPr/>
        <p:txBody>
          <a:bodyPr/>
          <a:lstStyle/>
          <a:p>
            <a:r>
              <a:rPr lang="en-US"/>
              <a:t>US MPD TAC meeting</a:t>
            </a:r>
            <a:endParaRPr lang="en-US" dirty="0"/>
          </a:p>
        </p:txBody>
      </p:sp>
      <p:sp>
        <p:nvSpPr>
          <p:cNvPr id="6" name="Text Placeholder 2">
            <a:extLst>
              <a:ext uri="{FF2B5EF4-FFF2-40B4-BE49-F238E27FC236}">
                <a16:creationId xmlns:a16="http://schemas.microsoft.com/office/drawing/2014/main" id="{306A54A6-7051-43A1-88DE-6BFCE9A3CD2E}"/>
              </a:ext>
            </a:extLst>
          </p:cNvPr>
          <p:cNvSpPr txBox="1">
            <a:spLocks/>
          </p:cNvSpPr>
          <p:nvPr/>
        </p:nvSpPr>
        <p:spPr>
          <a:xfrm>
            <a:off x="12192001" y="2986256"/>
            <a:ext cx="11351664" cy="90519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marL="103603" marR="0" indent="-103603" algn="l" defTabSz="914400" rtl="0" latinLnBrk="0">
              <a:lnSpc>
                <a:spcPct val="100000"/>
              </a:lnSpc>
              <a:spcBef>
                <a:spcPts val="1100"/>
              </a:spcBef>
              <a:spcAft>
                <a:spcPts val="0"/>
              </a:spcAft>
              <a:buClrTx/>
              <a:buSzPct val="100000"/>
              <a:buFont typeface="Arial"/>
              <a:buChar char="•"/>
              <a:tabLst/>
              <a:defRPr sz="4400" b="0" i="0" u="none" strike="noStrike" cap="none" spc="0" baseline="0">
                <a:ln>
                  <a:noFill/>
                </a:ln>
                <a:solidFill>
                  <a:srgbClr val="1F497D"/>
                </a:solidFill>
                <a:uFillTx/>
                <a:latin typeface="Franklin Gothic Medium"/>
                <a:ea typeface="Franklin Gothic Medium"/>
                <a:cs typeface="Franklin Gothic Medium"/>
                <a:sym typeface="Franklin Gothic Medium"/>
              </a:defRPr>
            </a:lvl1pPr>
            <a:lvl2pPr marL="977648" marR="0" indent="-520448" algn="l" defTabSz="914400" rtl="0" latinLnBrk="0">
              <a:lnSpc>
                <a:spcPct val="100000"/>
              </a:lnSpc>
              <a:spcBef>
                <a:spcPts val="1100"/>
              </a:spcBef>
              <a:spcAft>
                <a:spcPts val="0"/>
              </a:spcAft>
              <a:buClrTx/>
              <a:buSzPct val="100000"/>
              <a:buFont typeface="Arial"/>
              <a:buChar char="o"/>
              <a:tabLst/>
              <a:defRPr sz="4400" b="0" i="0" u="none" strike="noStrike" cap="none" spc="0" baseline="0">
                <a:ln>
                  <a:noFill/>
                </a:ln>
                <a:solidFill>
                  <a:srgbClr val="1F497D"/>
                </a:solidFill>
                <a:uFillTx/>
                <a:latin typeface="Franklin Gothic Medium"/>
                <a:ea typeface="Franklin Gothic Medium"/>
                <a:cs typeface="Franklin Gothic Medium"/>
                <a:sym typeface="Franklin Gothic Medium"/>
              </a:defRPr>
            </a:lvl2pPr>
            <a:lvl3pPr marL="1388423" marR="0" indent="-474023" algn="l" defTabSz="914400" rtl="0" latinLnBrk="0">
              <a:lnSpc>
                <a:spcPct val="100000"/>
              </a:lnSpc>
              <a:spcBef>
                <a:spcPts val="1100"/>
              </a:spcBef>
              <a:spcAft>
                <a:spcPts val="0"/>
              </a:spcAft>
              <a:buClrTx/>
              <a:buSzPct val="100000"/>
              <a:buFont typeface="Arial"/>
              <a:buChar char="•"/>
              <a:tabLst/>
              <a:defRPr sz="4400" b="0" i="0" u="none" strike="noStrike" cap="none" spc="0" baseline="0">
                <a:ln>
                  <a:noFill/>
                </a:ln>
                <a:solidFill>
                  <a:srgbClr val="1F497D"/>
                </a:solidFill>
                <a:uFillTx/>
                <a:latin typeface="Franklin Gothic Medium"/>
                <a:ea typeface="Franklin Gothic Medium"/>
                <a:cs typeface="Franklin Gothic Medium"/>
                <a:sym typeface="Franklin Gothic Medium"/>
              </a:defRPr>
            </a:lvl3pPr>
            <a:lvl4pPr marL="1754777" marR="0" indent="-383177" algn="l" defTabSz="914400" rtl="0" latinLnBrk="0">
              <a:lnSpc>
                <a:spcPct val="100000"/>
              </a:lnSpc>
              <a:spcBef>
                <a:spcPts val="1100"/>
              </a:spcBef>
              <a:spcAft>
                <a:spcPts val="0"/>
              </a:spcAft>
              <a:buClrTx/>
              <a:buSzPct val="100000"/>
              <a:buFont typeface="Arial"/>
              <a:buChar char="–"/>
              <a:tabLst/>
              <a:defRPr sz="4400" b="0" i="0" u="none" strike="noStrike" cap="none" spc="0" baseline="0">
                <a:ln>
                  <a:noFill/>
                </a:ln>
                <a:solidFill>
                  <a:srgbClr val="1F497D"/>
                </a:solidFill>
                <a:uFillTx/>
                <a:latin typeface="Franklin Gothic Medium"/>
                <a:ea typeface="Franklin Gothic Medium"/>
                <a:cs typeface="Franklin Gothic Medium"/>
                <a:sym typeface="Franklin Gothic Medium"/>
              </a:defRPr>
            </a:lvl4pPr>
            <a:lvl5pPr marL="2281428" marR="0" indent="-452628" algn="l" defTabSz="914400" rtl="0" latinLnBrk="0">
              <a:lnSpc>
                <a:spcPct val="100000"/>
              </a:lnSpc>
              <a:spcBef>
                <a:spcPts val="1100"/>
              </a:spcBef>
              <a:spcAft>
                <a:spcPts val="0"/>
              </a:spcAft>
              <a:buClrTx/>
              <a:buSzPct val="100000"/>
              <a:buFont typeface="Arial"/>
              <a:buChar char="»"/>
              <a:tabLst/>
              <a:defRPr sz="4400" b="0" i="0" u="none" strike="noStrike" cap="none" spc="0" baseline="0">
                <a:ln>
                  <a:noFill/>
                </a:ln>
                <a:solidFill>
                  <a:srgbClr val="1F497D"/>
                </a:solidFill>
                <a:uFillTx/>
                <a:latin typeface="Franklin Gothic Medium"/>
                <a:ea typeface="Franklin Gothic Medium"/>
                <a:cs typeface="Franklin Gothic Medium"/>
                <a:sym typeface="Franklin Gothic Medium"/>
              </a:defRPr>
            </a:lvl5pPr>
            <a:lvl6pPr marL="2788919" marR="0" indent="-502919" algn="l" defTabSz="914400" rtl="0" latinLnBrk="0">
              <a:lnSpc>
                <a:spcPct val="100000"/>
              </a:lnSpc>
              <a:spcBef>
                <a:spcPts val="1100"/>
              </a:spcBef>
              <a:spcAft>
                <a:spcPts val="0"/>
              </a:spcAft>
              <a:buClrTx/>
              <a:buSzPct val="100000"/>
              <a:buFont typeface="Arial"/>
              <a:buChar char="•"/>
              <a:tabLst/>
              <a:defRPr sz="4400" b="0" i="0" u="none" strike="noStrike" cap="none" spc="0" baseline="0">
                <a:ln>
                  <a:noFill/>
                </a:ln>
                <a:solidFill>
                  <a:srgbClr val="1F497D"/>
                </a:solidFill>
                <a:uFillTx/>
                <a:latin typeface="Franklin Gothic Medium"/>
                <a:ea typeface="Franklin Gothic Medium"/>
                <a:cs typeface="Franklin Gothic Medium"/>
                <a:sym typeface="Franklin Gothic Medium"/>
              </a:defRPr>
            </a:lvl6pPr>
            <a:lvl7pPr marL="3246120" marR="0" indent="-502919" algn="l" defTabSz="914400" rtl="0" latinLnBrk="0">
              <a:lnSpc>
                <a:spcPct val="100000"/>
              </a:lnSpc>
              <a:spcBef>
                <a:spcPts val="1100"/>
              </a:spcBef>
              <a:spcAft>
                <a:spcPts val="0"/>
              </a:spcAft>
              <a:buClrTx/>
              <a:buSzPct val="100000"/>
              <a:buFont typeface="Arial"/>
              <a:buChar char="•"/>
              <a:tabLst/>
              <a:defRPr sz="4400" b="0" i="0" u="none" strike="noStrike" cap="none" spc="0" baseline="0">
                <a:ln>
                  <a:noFill/>
                </a:ln>
                <a:solidFill>
                  <a:srgbClr val="1F497D"/>
                </a:solidFill>
                <a:uFillTx/>
                <a:latin typeface="Franklin Gothic Medium"/>
                <a:ea typeface="Franklin Gothic Medium"/>
                <a:cs typeface="Franklin Gothic Medium"/>
                <a:sym typeface="Franklin Gothic Medium"/>
              </a:defRPr>
            </a:lvl7pPr>
            <a:lvl8pPr marL="3703320" marR="0" indent="-502919" algn="l" defTabSz="914400" rtl="0" latinLnBrk="0">
              <a:lnSpc>
                <a:spcPct val="100000"/>
              </a:lnSpc>
              <a:spcBef>
                <a:spcPts val="1100"/>
              </a:spcBef>
              <a:spcAft>
                <a:spcPts val="0"/>
              </a:spcAft>
              <a:buClrTx/>
              <a:buSzPct val="100000"/>
              <a:buFont typeface="Arial"/>
              <a:buChar char="•"/>
              <a:tabLst/>
              <a:defRPr sz="4400" b="0" i="0" u="none" strike="noStrike" cap="none" spc="0" baseline="0">
                <a:ln>
                  <a:noFill/>
                </a:ln>
                <a:solidFill>
                  <a:srgbClr val="1F497D"/>
                </a:solidFill>
                <a:uFillTx/>
                <a:latin typeface="Franklin Gothic Medium"/>
                <a:ea typeface="Franklin Gothic Medium"/>
                <a:cs typeface="Franklin Gothic Medium"/>
                <a:sym typeface="Franklin Gothic Medium"/>
              </a:defRPr>
            </a:lvl8pPr>
            <a:lvl9pPr marL="4160520" marR="0" indent="-502920" algn="l" defTabSz="914400" rtl="0" latinLnBrk="0">
              <a:lnSpc>
                <a:spcPct val="100000"/>
              </a:lnSpc>
              <a:spcBef>
                <a:spcPts val="1100"/>
              </a:spcBef>
              <a:spcAft>
                <a:spcPts val="0"/>
              </a:spcAft>
              <a:buClrTx/>
              <a:buSzPct val="100000"/>
              <a:buFont typeface="Arial"/>
              <a:buChar char="•"/>
              <a:tabLst/>
              <a:defRPr sz="4400" b="0" i="0" u="none" strike="noStrike" cap="none" spc="0" baseline="0">
                <a:ln>
                  <a:noFill/>
                </a:ln>
                <a:solidFill>
                  <a:srgbClr val="1F497D"/>
                </a:solidFill>
                <a:uFillTx/>
                <a:latin typeface="Franklin Gothic Medium"/>
                <a:ea typeface="Franklin Gothic Medium"/>
                <a:cs typeface="Franklin Gothic Medium"/>
                <a:sym typeface="Franklin Gothic Medium"/>
              </a:defRPr>
            </a:lvl9pPr>
          </a:lstStyle>
          <a:p>
            <a:pPr marL="0" indent="0" hangingPunct="1">
              <a:buNone/>
            </a:pPr>
            <a:r>
              <a:rPr lang="en-US" sz="5400" dirty="0"/>
              <a:t>CHALLENGES</a:t>
            </a:r>
          </a:p>
          <a:p>
            <a:pPr hangingPunct="1"/>
            <a:r>
              <a:rPr lang="en-US" dirty="0"/>
              <a:t>The challenge now is to evaluate advanced Nb</a:t>
            </a:r>
            <a:r>
              <a:rPr lang="en-US" baseline="-25000" dirty="0"/>
              <a:t>3</a:t>
            </a:r>
            <a:r>
              <a:rPr lang="en-US" dirty="0"/>
              <a:t>Sn with the RRP architecture which is widely recognized to be the most effective high Jc architecture</a:t>
            </a:r>
          </a:p>
          <a:p>
            <a:pPr hangingPunct="1"/>
            <a:r>
              <a:rPr lang="en-US" dirty="0"/>
              <a:t>ATI has made a 1000 </a:t>
            </a:r>
            <a:r>
              <a:rPr lang="en-US" dirty="0" err="1"/>
              <a:t>lb</a:t>
            </a:r>
            <a:r>
              <a:rPr lang="en-US" dirty="0"/>
              <a:t> melt of Nb4Ta1Hf and it has been purchased by various labs and industries world wide </a:t>
            </a:r>
          </a:p>
          <a:p>
            <a:pPr hangingPunct="1"/>
            <a:r>
              <a:rPr lang="en-US" dirty="0"/>
              <a:t>Fabricability and individual manufacturer or lab architecture variations are complicating progress – more R&amp;D money for competitive architectures would be very valuable</a:t>
            </a:r>
          </a:p>
        </p:txBody>
      </p:sp>
    </p:spTree>
    <p:extLst>
      <p:ext uri="{BB962C8B-B14F-4D97-AF65-F5344CB8AC3E}">
        <p14:creationId xmlns:p14="http://schemas.microsoft.com/office/powerpoint/2010/main" val="446253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D8BE61-8615-4446-A47D-78165F800A33}"/>
              </a:ext>
            </a:extLst>
          </p:cNvPr>
          <p:cNvSpPr>
            <a:spLocks noGrp="1"/>
          </p:cNvSpPr>
          <p:nvPr>
            <p:ph type="sldNum" sz="quarter" idx="2"/>
          </p:nvPr>
        </p:nvSpPr>
        <p:spPr/>
        <p:txBody>
          <a:bodyPr/>
          <a:lstStyle/>
          <a:p>
            <a:fld id="{86CB4B4D-7CA3-9044-876B-883B54F8677D}" type="slidenum">
              <a:rPr lang="en-US" smtClean="0"/>
              <a:t>9</a:t>
            </a:fld>
            <a:endParaRPr lang="en-US"/>
          </a:p>
        </p:txBody>
      </p:sp>
      <p:sp>
        <p:nvSpPr>
          <p:cNvPr id="3" name="Text Placeholder 2">
            <a:extLst>
              <a:ext uri="{FF2B5EF4-FFF2-40B4-BE49-F238E27FC236}">
                <a16:creationId xmlns:a16="http://schemas.microsoft.com/office/drawing/2014/main" id="{D875FA35-999A-4531-9838-155A87499076}"/>
              </a:ext>
            </a:extLst>
          </p:cNvPr>
          <p:cNvSpPr>
            <a:spLocks noGrp="1"/>
          </p:cNvSpPr>
          <p:nvPr>
            <p:ph type="body" idx="1"/>
          </p:nvPr>
        </p:nvSpPr>
        <p:spPr/>
        <p:txBody>
          <a:bodyPr/>
          <a:lstStyle/>
          <a:p>
            <a:r>
              <a:rPr lang="en-US" dirty="0"/>
              <a:t>Very exciting time for the magnet community</a:t>
            </a:r>
          </a:p>
          <a:p>
            <a:r>
              <a:rPr lang="en-US" dirty="0"/>
              <a:t>There are many opportunities for all MDP participants throughout the superconducting magnet ecosystem</a:t>
            </a:r>
          </a:p>
          <a:p>
            <a:r>
              <a:rPr lang="en-US" dirty="0"/>
              <a:t>Great ideas and opportunities far exceed the available funding and resources</a:t>
            </a:r>
          </a:p>
          <a:p>
            <a:r>
              <a:rPr lang="en-US" dirty="0"/>
              <a:t>Strongly resource constrained – both labor and materials</a:t>
            </a:r>
          </a:p>
          <a:p>
            <a:r>
              <a:rPr lang="en-US" dirty="0"/>
              <a:t>We are leveraging synergies across government agencies (DOE, DOD, NASA, NSF …), industry, universities</a:t>
            </a:r>
          </a:p>
          <a:p>
            <a:r>
              <a:rPr lang="en-US" dirty="0"/>
              <a:t>Utilizing extremely nimble management of resources across multiple programs. Adapting to agile models critical – many small projects require this type of model</a:t>
            </a:r>
          </a:p>
          <a:p>
            <a:r>
              <a:rPr lang="en-US" dirty="0"/>
              <a:t>And active engagement in talent development</a:t>
            </a:r>
          </a:p>
        </p:txBody>
      </p:sp>
      <p:sp>
        <p:nvSpPr>
          <p:cNvPr id="4" name="Title 3">
            <a:extLst>
              <a:ext uri="{FF2B5EF4-FFF2-40B4-BE49-F238E27FC236}">
                <a16:creationId xmlns:a16="http://schemas.microsoft.com/office/drawing/2014/main" id="{8E12409A-C25D-401A-9B4B-9E00D4A05F8A}"/>
              </a:ext>
            </a:extLst>
          </p:cNvPr>
          <p:cNvSpPr>
            <a:spLocks noGrp="1"/>
          </p:cNvSpPr>
          <p:nvPr>
            <p:ph type="title"/>
          </p:nvPr>
        </p:nvSpPr>
        <p:spPr/>
        <p:txBody>
          <a:bodyPr/>
          <a:lstStyle/>
          <a:p>
            <a:r>
              <a:rPr lang="en-US" dirty="0"/>
              <a:t>Summary</a:t>
            </a:r>
          </a:p>
        </p:txBody>
      </p:sp>
      <p:sp>
        <p:nvSpPr>
          <p:cNvPr id="5" name="Footer Placeholder 4">
            <a:extLst>
              <a:ext uri="{FF2B5EF4-FFF2-40B4-BE49-F238E27FC236}">
                <a16:creationId xmlns:a16="http://schemas.microsoft.com/office/drawing/2014/main" id="{F104A09D-7C22-4CD7-BD0A-12D71AE2B1B4}"/>
              </a:ext>
            </a:extLst>
          </p:cNvPr>
          <p:cNvSpPr>
            <a:spLocks noGrp="1"/>
          </p:cNvSpPr>
          <p:nvPr>
            <p:ph type="ftr" sz="quarter" idx="10"/>
          </p:nvPr>
        </p:nvSpPr>
        <p:spPr/>
        <p:txBody>
          <a:bodyPr/>
          <a:lstStyle/>
          <a:p>
            <a:r>
              <a:rPr lang="en-US"/>
              <a:t>US MPD TAC meeting</a:t>
            </a:r>
            <a:endParaRPr lang="en-US" dirty="0"/>
          </a:p>
        </p:txBody>
      </p:sp>
    </p:spTree>
    <p:extLst>
      <p:ext uri="{BB962C8B-B14F-4D97-AF65-F5344CB8AC3E}">
        <p14:creationId xmlns:p14="http://schemas.microsoft.com/office/powerpoint/2010/main" val="2206556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TAP No Footer">
  <a:themeElements>
    <a:clrScheme name="ATAP No Footer">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ATAP No Footer">
      <a:majorFont>
        <a:latin typeface="Helvetica"/>
        <a:ea typeface="Helvetica"/>
        <a:cs typeface="Helvetica"/>
      </a:majorFont>
      <a:minorFont>
        <a:latin typeface="Calibri"/>
        <a:ea typeface="Calibri"/>
        <a:cs typeface="Calibri"/>
      </a:minorFont>
    </a:fontScheme>
    <a:fmtScheme name="ATAP No Foot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38100" dir="5400000" rotWithShape="0">
              <a:srgbClr val="000000">
                <a:alpha val="35000"/>
              </a:srgbClr>
            </a:outerShdw>
          </a:effectLst>
        </a:effectStyle>
        <a:effectStyle>
          <a:effectLst>
            <a:outerShdw blurRad="76200" dist="38100" dir="5400000" rotWithShape="0">
              <a:srgbClr val="000000">
                <a:alpha val="35000"/>
              </a:srgbClr>
            </a:outerShdw>
          </a:effectLst>
        </a:effectStyle>
        <a:effectStyle>
          <a:effectLst>
            <a:outerShdw blurRad="76200" dist="381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76200" dist="38100" dir="5400000" rotWithShape="0">
            <a:srgbClr val="000000">
              <a:alpha val="35000"/>
            </a:srgbClr>
          </a:outerShdw>
        </a:effectLst>
        <a:sp3d/>
      </a:spPr>
      <a:bodyPr rot="0" spcFirstLastPara="1" vertOverflow="overflow" horzOverflow="overflow" vert="horz" wrap="square" lIns="91438" tIns="91438" rIns="91438" bIns="9143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76200" dist="381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91438" tIns="91438" rIns="91438" bIns="9143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TAP No Footer">
  <a:themeElements>
    <a:clrScheme name="ATAP No Footer">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ATAP No Footer">
      <a:majorFont>
        <a:latin typeface="Helvetica"/>
        <a:ea typeface="Helvetica"/>
        <a:cs typeface="Helvetica"/>
      </a:majorFont>
      <a:minorFont>
        <a:latin typeface="Calibri"/>
        <a:ea typeface="Calibri"/>
        <a:cs typeface="Calibri"/>
      </a:minorFont>
    </a:fontScheme>
    <a:fmtScheme name="ATAP No Foot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38100" dir="5400000" rotWithShape="0">
              <a:srgbClr val="000000">
                <a:alpha val="35000"/>
              </a:srgbClr>
            </a:outerShdw>
          </a:effectLst>
        </a:effectStyle>
        <a:effectStyle>
          <a:effectLst>
            <a:outerShdw blurRad="76200" dist="38100" dir="5400000" rotWithShape="0">
              <a:srgbClr val="000000">
                <a:alpha val="35000"/>
              </a:srgbClr>
            </a:outerShdw>
          </a:effectLst>
        </a:effectStyle>
        <a:effectStyle>
          <a:effectLst>
            <a:outerShdw blurRad="76200" dist="381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76200" dist="38100" dir="5400000" rotWithShape="0">
            <a:srgbClr val="000000">
              <a:alpha val="35000"/>
            </a:srgbClr>
          </a:outerShdw>
        </a:effectLst>
        <a:sp3d/>
      </a:spPr>
      <a:bodyPr rot="0" spcFirstLastPara="1" vertOverflow="overflow" horzOverflow="overflow" vert="horz" wrap="square" lIns="91438" tIns="91438" rIns="91438" bIns="9143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76200" dist="381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91438" tIns="91438" rIns="91438" bIns="9143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8414</TotalTime>
  <Words>1559</Words>
  <Application>Microsoft Macintosh PowerPoint</Application>
  <PresentationFormat>Custom</PresentationFormat>
  <Paragraphs>128</Paragraphs>
  <Slides>10</Slides>
  <Notes>4</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10</vt:i4>
      </vt:variant>
    </vt:vector>
  </HeadingPairs>
  <TitlesOfParts>
    <vt:vector size="18" baseType="lpstr">
      <vt:lpstr>Arial</vt:lpstr>
      <vt:lpstr>Calibri</vt:lpstr>
      <vt:lpstr>Calibri Light</vt:lpstr>
      <vt:lpstr>Franklin Gothic Book</vt:lpstr>
      <vt:lpstr>Franklin Gothic Medium</vt:lpstr>
      <vt:lpstr>Times New Roman</vt:lpstr>
      <vt:lpstr>ATAP No Footer</vt:lpstr>
      <vt:lpstr>Office Theme</vt:lpstr>
      <vt:lpstr>PowerPoint Presentation</vt:lpstr>
      <vt:lpstr>Resources and Talent – opportunity starts with the right people</vt:lpstr>
      <vt:lpstr>European HMF</vt:lpstr>
      <vt:lpstr>Manufacturing innovations</vt:lpstr>
      <vt:lpstr>Test Facilities – current and future</vt:lpstr>
      <vt:lpstr>Superconducting materials – clear opportunity and challenge</vt:lpstr>
      <vt:lpstr>Bi-2212 – an integrated conductor and magnet technology</vt:lpstr>
      <vt:lpstr>Alloyed Nb3Sn with or without APC</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Amm, Kathleen</dc:creator>
  <cp:lastModifiedBy>soprestemon</cp:lastModifiedBy>
  <cp:revision>82</cp:revision>
  <cp:lastPrinted>2020-12-02T14:41:02Z</cp:lastPrinted>
  <dcterms:modified xsi:type="dcterms:W3CDTF">2021-10-01T16:07:28Z</dcterms:modified>
</cp:coreProperties>
</file>