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2"/>
    <p:sldId id="728" r:id="rId3"/>
    <p:sldId id="729" r:id="rId4"/>
    <p:sldId id="731" r:id="rId5"/>
    <p:sldId id="73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Martchevskii" initials="MM" lastIdx="1" clrIdx="0">
    <p:extLst>
      <p:ext uri="{19B8F6BF-5375-455C-9EA6-DF929625EA0E}">
        <p15:presenceInfo xmlns:p15="http://schemas.microsoft.com/office/powerpoint/2012/main" userId="S-1-5-21-1715567821-1060284298-725345543-3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/>
    <p:restoredTop sz="95444" autoAdjust="0"/>
  </p:normalViewPr>
  <p:slideViewPr>
    <p:cSldViewPr snapToGrid="0" snapToObjects="1">
      <p:cViewPr>
        <p:scale>
          <a:sx n="62" d="100"/>
          <a:sy n="62" d="100"/>
        </p:scale>
        <p:origin x="18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9" name="Shape 10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20160714_001-2-Edit_blueppt.jpg" descr="20160714_001-2-Edit_blueppt.jpg"/>
          <p:cNvPicPr>
            <a:picLocks noChangeAspect="1"/>
          </p:cNvPicPr>
          <p:nvPr/>
        </p:nvPicPr>
        <p:blipFill>
          <a:blip r:embed="rId3"/>
          <a:srcRect l="4033" t="17632" r="5975" b="20233"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134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B69C8-ED63-B84E-A01E-5B354576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519B9-7419-864C-8C10-AA87BFE29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 baseline="0"/>
            </a:lvl1pPr>
          </a:lstStyle>
          <a:p>
            <a:r>
              <a:rPr lang="en-US"/>
              <a:t>US MPD TAC meeting - collaborations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38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Footer Placeholder 5"/>
          <p:cNvSpPr txBox="1"/>
          <p:nvPr/>
        </p:nvSpPr>
        <p:spPr>
          <a:xfrm>
            <a:off x="1929860" y="6511678"/>
            <a:ext cx="643642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S. Prestemon, Workshop on Advanced Superconducting Materials and Magnets, KEK January 22 2019</a:t>
            </a:r>
          </a:p>
        </p:txBody>
      </p:sp>
      <p:sp>
        <p:nvSpPr>
          <p:cNvPr id="42" name="Footer Placeholder 5"/>
          <p:cNvSpPr txBox="1"/>
          <p:nvPr/>
        </p:nvSpPr>
        <p:spPr>
          <a:xfrm>
            <a:off x="2056860" y="6638678"/>
            <a:ext cx="643642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S. Prestemon, Workshop on Advanced Superconducting Materials and Magnets, KEK January 22 2019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765443" y="3095113"/>
            <a:ext cx="22270530" cy="90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8F029733-66B0-0243-80C8-169E67F61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81736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US MPD TAC meeting - collaborations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Soren </a:t>
            </a:r>
            <a:r>
              <a:rPr lang="en-US" dirty="0" err="1"/>
              <a:t>Prestemon</a:t>
            </a:r>
            <a:endParaRPr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9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For the MDP</a:t>
            </a:r>
            <a:r>
              <a:rPr lang="en-US" dirty="0"/>
              <a:t> </a:t>
            </a:r>
            <a:r>
              <a:rPr dirty="0"/>
              <a:t>Team</a:t>
            </a:r>
          </a:p>
        </p:txBody>
      </p:sp>
      <p:sp>
        <p:nvSpPr>
          <p:cNvPr id="1052" name="High Field Magnet Technology…"/>
          <p:cNvSpPr txBox="1"/>
          <p:nvPr/>
        </p:nvSpPr>
        <p:spPr>
          <a:xfrm>
            <a:off x="557561" y="5012184"/>
            <a:ext cx="22815395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/>
          <a:p>
            <a: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6000" dirty="0"/>
              <a:t>Response to TAC questions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FE55E-1AD1-D041-A717-4DCF637D16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C8F2C-D216-3746-A1E5-BEAB1D9EA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Please present a summary of MDP’s recent publication record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 would fully support the discussions in the next meeting on Oct. 15, focusing on the strategic plan, including efficient collaboration with the HFM working group/panel oversighted by the LDG in Europe. Thanks in advance for the preparation (AY).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I would also suggest focusing on the stepwise strategy for the SMCT program to be strongly and positively followed/supported by TAC (AY).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 will be appreciated, if we may keep some time to learn more and to discuss the great progress for 20 T solenoid/D-shape coil by using HTS, and if we may discuss how it may be reflected to the MDP HFM program beyond 16 T (AY).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967C7-8747-1C44-855F-77E0359E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since Oct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9F440-50FF-8E49-A9F1-0570A06F9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B0925-602E-E245-AA3B-7EDFF61133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9626-32F3-174F-BB8B-64D69472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46" y="3138631"/>
            <a:ext cx="11010921" cy="9051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file on Indico site</a:t>
            </a:r>
          </a:p>
          <a:p>
            <a:r>
              <a:rPr lang="en-US" dirty="0"/>
              <a:t>Peer reviewed papers:</a:t>
            </a:r>
          </a:p>
          <a:p>
            <a:pPr lvl="1"/>
            <a:r>
              <a:rPr lang="en-US" dirty="0"/>
              <a:t>&gt;165 since 2016</a:t>
            </a:r>
          </a:p>
          <a:p>
            <a:pPr lvl="1"/>
            <a:r>
              <a:rPr lang="en-US" dirty="0"/>
              <a:t>~25 papers to-date in 2021</a:t>
            </a:r>
          </a:p>
          <a:p>
            <a:pPr lvl="1"/>
            <a:r>
              <a:rPr lang="en-US" dirty="0"/>
              <a:t>~28 papers in 2020</a:t>
            </a:r>
          </a:p>
          <a:p>
            <a:pPr lvl="1"/>
            <a:r>
              <a:rPr lang="en-US" dirty="0"/>
              <a:t>~32 papers in 2019</a:t>
            </a:r>
          </a:p>
          <a:p>
            <a:pPr lvl="1"/>
            <a:r>
              <a:rPr lang="en-US" dirty="0"/>
              <a:t>…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Materials&gt;</a:t>
            </a:r>
          </a:p>
          <a:p>
            <a:pPr marL="457200" lvl="1" indent="0">
              <a:buNone/>
            </a:pPr>
            <a:r>
              <a:rPr lang="en-US" dirty="0"/>
              <a:t>	Nb3Sn magnets&gt;</a:t>
            </a:r>
          </a:p>
          <a:p>
            <a:pPr marL="457200" lvl="1" indent="0">
              <a:buNone/>
            </a:pPr>
            <a:r>
              <a:rPr lang="en-US" dirty="0"/>
              <a:t>		Technology&gt;</a:t>
            </a:r>
          </a:p>
          <a:p>
            <a:pPr marL="457200" lvl="1" indent="0">
              <a:buNone/>
            </a:pPr>
            <a:r>
              <a:rPr lang="en-US" dirty="0"/>
              <a:t>			HTS magnets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F5AD45-64D6-CC45-88E9-31001738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MDP’s recent publication record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8C1EE-A5FA-6846-8B2E-087A82282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2341E1-411A-D846-A20E-270D3B774C11}"/>
              </a:ext>
            </a:extLst>
          </p:cNvPr>
          <p:cNvSpPr txBox="1">
            <a:spLocks/>
          </p:cNvSpPr>
          <p:nvPr/>
        </p:nvSpPr>
        <p:spPr>
          <a:xfrm>
            <a:off x="12696533" y="3088979"/>
            <a:ext cx="11010921" cy="90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Also significant visibility at international conferences and workshops – examples:</a:t>
            </a:r>
          </a:p>
          <a:p>
            <a:pPr hangingPunct="1"/>
            <a:r>
              <a:rPr lang="en-US" dirty="0"/>
              <a:t>ICMC:</a:t>
            </a:r>
          </a:p>
          <a:p>
            <a:pPr lvl="1" hangingPunct="1"/>
            <a:r>
              <a:rPr lang="en-US" dirty="0"/>
              <a:t>14 contributions related to MDP…</a:t>
            </a:r>
          </a:p>
          <a:p>
            <a:pPr lvl="1" hangingPunct="1"/>
            <a:r>
              <a:rPr lang="en-US" dirty="0"/>
              <a:t>Of which 7 were invited</a:t>
            </a:r>
          </a:p>
          <a:p>
            <a:pPr hangingPunct="1"/>
            <a:r>
              <a:rPr lang="en-US" dirty="0"/>
              <a:t>MT27:</a:t>
            </a:r>
          </a:p>
          <a:p>
            <a:pPr lvl="1" hangingPunct="1"/>
            <a:r>
              <a:rPr lang="en-US" dirty="0"/>
              <a:t>&gt;32 contributed abstracts</a:t>
            </a:r>
          </a:p>
        </p:txBody>
      </p:sp>
    </p:spTree>
    <p:extLst>
      <p:ext uri="{BB962C8B-B14F-4D97-AF65-F5344CB8AC3E}">
        <p14:creationId xmlns:p14="http://schemas.microsoft.com/office/powerpoint/2010/main" val="35124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A16B4-0D2E-9949-B344-27DECFBEFB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1E563-7178-A545-AFB1-BB0858992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dirty="0"/>
              <a:t>“Cold Electronics System Integration for Cryogenic Applications”, M. </a:t>
            </a:r>
            <a:r>
              <a:rPr lang="en-US" dirty="0" err="1"/>
              <a:t>Turqueti</a:t>
            </a:r>
            <a:r>
              <a:rPr lang="en-US" dirty="0"/>
              <a:t>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“Cryogenic electronics for superconducting magnet instrumentation”, M. </a:t>
            </a:r>
            <a:r>
              <a:rPr lang="en-US" dirty="0" err="1"/>
              <a:t>Marchevsky</a:t>
            </a:r>
            <a:r>
              <a:rPr lang="en-US" dirty="0"/>
              <a:t>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“R&amp;D needs for "cold" electronics for superconducting magnets - Fermilab perspective”, S. </a:t>
            </a:r>
            <a:r>
              <a:rPr lang="en-US" dirty="0" err="1"/>
              <a:t>Stoynev</a:t>
            </a:r>
            <a:r>
              <a:rPr lang="en-US" dirty="0"/>
              <a:t>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“Nb3Sn conductors with high specific heat”, X. Xu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“Radiation effects on REBCO coated conductors and implications for Fusion Magnets”, C. Reis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“Advances in Cryogenic Integrated Circuits at Lawrence Berkeley National Laboratory”, C. Grace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“DUNE Far Detector 2 Photon Detector System cold electronics R&amp;D path”, R. A. Rivera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“Improvement of the pinning performance in Nb3Sn for high field applications”, C. </a:t>
            </a:r>
            <a:r>
              <a:rPr lang="en-US" dirty="0" err="1"/>
              <a:t>Tarantini</a:t>
            </a:r>
            <a:r>
              <a:rPr lang="en-US" dirty="0"/>
              <a:t>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“Nb3Sn conductors with artificial pinning centers”, X. Xu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“Advances in Bi-2212 round wire conductor”, E. </a:t>
            </a:r>
            <a:r>
              <a:rPr lang="en-US" dirty="0" err="1"/>
              <a:t>Hellstrom</a:t>
            </a:r>
            <a:r>
              <a:rPr lang="en-US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 “Quantification of Magnetization of Round </a:t>
            </a:r>
            <a:r>
              <a:rPr lang="en-US" dirty="0" err="1"/>
              <a:t>RebCo</a:t>
            </a:r>
            <a:r>
              <a:rPr lang="en-US" dirty="0"/>
              <a:t> Conductors and Bi:2212 cables, Models of Magnetization and Creep for use in Magnet Field error Estimations”, M. Sumption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“FES/HEP Cable Test Facility Nb3Sn Dipole Superconductor - Lessons Learnt and Key Challenges”, Ian Pong &amp; Paolo </a:t>
            </a:r>
            <a:r>
              <a:rPr lang="en-US" dirty="0" err="1"/>
              <a:t>Ferracin</a:t>
            </a:r>
            <a:r>
              <a:rPr lang="en-US" dirty="0"/>
              <a:t> (invited)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“Design of the cryostat for High Field Vertical Magnet Testing Facility at Fermilab”, S. </a:t>
            </a:r>
            <a:r>
              <a:rPr lang="en-US" dirty="0" err="1"/>
              <a:t>Koshelev</a:t>
            </a:r>
            <a:endParaRPr lang="en-US" dirty="0"/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“Using 3D printing technologies in high-field accelerator magnet coils”, I. </a:t>
            </a:r>
            <a:r>
              <a:rPr lang="en-US" dirty="0" err="1"/>
              <a:t>Novitski</a:t>
            </a:r>
            <a:r>
              <a:rPr lang="en-US" dirty="0"/>
              <a:t> (invited) 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0CC3D-9D37-8F4F-94D2-A67A8983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CEC-ICMC MDP-related presentations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D895-4C46-BC41-A97E-583249759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BEA1C-2A94-A04F-A50A-842A74836E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83A16-BD9F-0143-97A0-4AC198F6E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770" y="6068291"/>
            <a:ext cx="23617228" cy="6373090"/>
          </a:xfrm>
        </p:spPr>
        <p:txBody>
          <a:bodyPr>
            <a:normAutofit fontScale="92500"/>
          </a:bodyPr>
          <a:lstStyle/>
          <a:p>
            <a:r>
              <a:rPr lang="en-US" dirty="0"/>
              <a:t>The SMCT program leverages mirror structure for rapid, cost-effective development</a:t>
            </a:r>
          </a:p>
          <a:p>
            <a:r>
              <a:rPr lang="en-US" dirty="0"/>
              <a:t>The strategy is to sequentially test SMCT layers</a:t>
            </a:r>
          </a:p>
          <a:p>
            <a:r>
              <a:rPr lang="en-US" dirty="0"/>
              <a:t>When mirror tests are successful, the program will progress to full coil configuration</a:t>
            </a:r>
          </a:p>
          <a:p>
            <a:endParaRPr lang="en-US" dirty="0"/>
          </a:p>
          <a:p>
            <a:r>
              <a:rPr lang="en-US" dirty="0"/>
              <a:t>The CCT subscale efforts inform materials selection and interface design</a:t>
            </a:r>
          </a:p>
          <a:p>
            <a:r>
              <a:rPr lang="en-US" dirty="0"/>
              <a:t>The Technology area provides modeling tools and diagnostics to support the SMCT</a:t>
            </a:r>
          </a:p>
          <a:p>
            <a:endParaRPr lang="en-US" dirty="0"/>
          </a:p>
          <a:p>
            <a:r>
              <a:rPr lang="en-US" dirty="0"/>
              <a:t>The SMCT has sizeable support from MDP, balanced with efforts in HTS, Technology, and Materials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E0CAE-F0F2-8E48-9BCC-907784DF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600" y="204014"/>
            <a:ext cx="19396623" cy="1983657"/>
          </a:xfrm>
        </p:spPr>
        <p:txBody>
          <a:bodyPr>
            <a:normAutofit fontScale="90000"/>
          </a:bodyPr>
          <a:lstStyle/>
          <a:p>
            <a:r>
              <a:rPr lang="en-US" dirty="0"/>
              <a:t>Focusing on the stepwise strategy for the SMCT program to be strongly and positively followed/supported by TAC (AY). 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425F-5B09-6B44-B67B-20E7F749A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1F932-A312-7A45-9044-28CB4CA9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2" y="2521527"/>
            <a:ext cx="17425671" cy="38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27841</TotalTime>
  <Words>605</Words>
  <Application>Microsoft Macintosh PowerPoint</Application>
  <PresentationFormat>Custom</PresentationFormat>
  <Paragraphs>65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Times New Roman</vt:lpstr>
      <vt:lpstr>ATAP No Footer</vt:lpstr>
      <vt:lpstr>PowerPoint Presentation</vt:lpstr>
      <vt:lpstr>Questions since Oct 1</vt:lpstr>
      <vt:lpstr>Summary of MDP’s recent publication record</vt:lpstr>
      <vt:lpstr>CEC-ICMC MDP-related presentations</vt:lpstr>
      <vt:lpstr>Focusing on the stepwise strategy for the SMCT program to be strongly and positively followed/supported by TAC (AY).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Amm, Kathleen</dc:creator>
  <cp:lastModifiedBy>soprestemon</cp:lastModifiedBy>
  <cp:revision>91</cp:revision>
  <cp:lastPrinted>2020-12-02T14:41:02Z</cp:lastPrinted>
  <dcterms:modified xsi:type="dcterms:W3CDTF">2021-10-15T02:25:43Z</dcterms:modified>
</cp:coreProperties>
</file>