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1862" r:id="rId2"/>
    <p:sldId id="1869" r:id="rId3"/>
    <p:sldId id="1864" r:id="rId4"/>
    <p:sldId id="1865" r:id="rId5"/>
    <p:sldId id="1868" r:id="rId6"/>
    <p:sldId id="1835" r:id="rId7"/>
    <p:sldId id="1836" r:id="rId8"/>
    <p:sldId id="1808" r:id="rId9"/>
    <p:sldId id="1807" r:id="rId10"/>
    <p:sldId id="1817" r:id="rId11"/>
    <p:sldId id="1874" r:id="rId12"/>
    <p:sldId id="18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/>
    <p:restoredTop sz="94621"/>
  </p:normalViewPr>
  <p:slideViewPr>
    <p:cSldViewPr snapToGrid="0" snapToObjects="1">
      <p:cViewPr varScale="1">
        <p:scale>
          <a:sx n="124" d="100"/>
          <a:sy n="124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E7278-EA4D-9347-9DAC-CEC0ACC3D66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FE9E2-CDB7-7041-B0CB-94D7BA6F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9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4325-2AF3-1348-810E-48FCAAFF5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E225E-8B81-F147-A6D4-71554DB4A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ED957-3EF4-1547-868B-3A76371A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7822C-DB1C-B445-B562-61D3C91A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FCA4F-5D2B-2B45-A782-84DD1BA5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2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848D-E48A-904D-BAA7-31D11ECC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9659A-8E59-4143-B117-1EB1C36D7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0F29E-BAAA-0F42-95C7-F72D19278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8C8C-B9A5-BF4E-A514-19FF8B9C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4D01B-3FE9-4E49-B783-5321CBD4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3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BB6279-E6F5-CB41-BF84-E24D5857E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1E837-61D5-9C42-8311-E47C47859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EB74-A9CF-AF46-8BF0-F3DACBCE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70F05-91DB-744E-963A-BCA96C94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484F1-8C33-F34D-BB30-749B9055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55602" y="885720"/>
            <a:ext cx="11569700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6375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F5E0-F239-4447-84D1-DBEF1378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B62A6-424B-D949-A571-7C41A5C7D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51B20-1A8F-A64A-949E-87CDB221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FF1B9-006B-7D45-9C65-32753194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DAF01-F771-B04C-9EF6-E8A894F8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1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9DBA-E0C0-8541-B8E7-FFDEBF657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D7343-44C5-2348-84F9-B40640CCE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B1440-5783-E547-8E4E-A7734EF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B278-476F-1C49-B064-0171E44A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794F-28F9-FE46-8FD6-819A3872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3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DE1F-6F05-CC41-9ECA-5003E025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74A5-90DB-3D46-8224-5013A970F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AF468-E84E-D34D-84F7-8D6858690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FD69E-1583-A042-BB8D-79CB1729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F03A0-3B1B-5247-8EF9-44A4F689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30A80-4610-D14D-A24A-FA365C91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D031-8553-4A44-A386-8B02B1F4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76D6D-472E-D846-9D3E-142813C1B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33DD7-A64F-5B43-92B4-4BABB3E0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1BF82-09CD-474A-957E-ABE1481CA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C6A42B-822E-CA42-998B-ECD26F1EA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1572CF-332E-7548-BFCD-E211B0C0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450887-F417-D34C-A750-64574695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539BA-BB86-8F42-A167-0612F265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C8DF-4D6B-B949-AD32-78695CCE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58B6C-FA7A-9145-8DCF-180F749F1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F5E71-4877-924F-A79E-3AFA5AA9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00A6F-71B0-D742-9A05-4845A3A76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0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CE158-BC1D-A14A-AB52-0A8DA735E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10A891-C470-604C-90C3-8035D1BD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AE419-A91D-914A-9F54-60DEC373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8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18EA-E751-3D45-A292-DC66DA97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19FDF-922D-A84F-9311-43EC75E4A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5EA9F-293C-4E4C-9BC7-EFFEBA5AF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0278A-5C7A-E648-8884-EFA9B639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D52AC-A633-2A44-8BA6-AB5A44BA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34890-F42B-A247-AC8E-AE185126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2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8B80-DA0D-974A-8829-8F922D74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C275F-1767-B346-84AE-22B295DC4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457C3-7FC4-4640-92C7-2ABAB97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0CE6B-7DFD-C048-AD9A-ACEA85AF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CF2E-75FE-5846-9EDA-66B4544F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CF52A-9FDC-B349-AF6C-0B4CC1E1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B84C97-1D20-E744-BD6D-CD320A78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7A8E1-4784-D14C-A03A-D0EEDAF13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7F686-9F37-3C44-9757-AF299A0E9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DFDF5-06B0-D341-8BF3-E43690BD04C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92881-FA1A-8C42-BF9D-156028B0B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859D-54E0-E042-8E8C-2E637083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3F6D-92A7-CA4C-8261-0F7D8430A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9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968D-9336-784A-8D92-9C1DC70D3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42" y="10200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What is “Snowmass?”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8D95-D7BA-FB49-97E3-1782BDB5F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03" y="1686015"/>
            <a:ext cx="10515600" cy="4351338"/>
          </a:xfrm>
        </p:spPr>
        <p:txBody>
          <a:bodyPr/>
          <a:lstStyle/>
          <a:p>
            <a:r>
              <a:rPr lang="en-US" dirty="0"/>
              <a:t>“Snowmass is a particle physics </a:t>
            </a:r>
            <a:br>
              <a:rPr lang="en-US" dirty="0"/>
            </a:br>
            <a:r>
              <a:rPr lang="en-US" dirty="0"/>
              <a:t>community study”</a:t>
            </a:r>
          </a:p>
          <a:p>
            <a:r>
              <a:rPr lang="en-US" dirty="0">
                <a:solidFill>
                  <a:srgbClr val="C00000"/>
                </a:solidFill>
              </a:rPr>
              <a:t>https://www.snowmass21.org/</a:t>
            </a:r>
            <a:br>
              <a:rPr lang="en-US" dirty="0">
                <a:solidFill>
                  <a:srgbClr val="051BF1"/>
                </a:solidFill>
              </a:rPr>
            </a:br>
            <a:endParaRPr lang="en-US" dirty="0">
              <a:solidFill>
                <a:srgbClr val="051BF1"/>
              </a:solidFill>
            </a:endParaRPr>
          </a:p>
          <a:p>
            <a:r>
              <a:rPr lang="en-US" dirty="0"/>
              <a:t>Provides input to P5</a:t>
            </a:r>
            <a:br>
              <a:rPr lang="en-US" dirty="0"/>
            </a:br>
            <a:r>
              <a:rPr lang="en-US" dirty="0"/>
              <a:t>(Particle Physics Project</a:t>
            </a:r>
            <a:br>
              <a:rPr lang="en-US" dirty="0"/>
            </a:br>
            <a:r>
              <a:rPr lang="en-US" dirty="0"/>
              <a:t>Prioritization Panel) which</a:t>
            </a:r>
            <a:br>
              <a:rPr lang="en-US" dirty="0"/>
            </a:br>
            <a:r>
              <a:rPr lang="en-US" dirty="0"/>
              <a:t>develops a strategy for</a:t>
            </a:r>
            <a:br>
              <a:rPr lang="en-US" dirty="0"/>
            </a:br>
            <a:r>
              <a:rPr lang="en-US" dirty="0"/>
              <a:t>the US HEP program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05DA10-8DE8-AA48-92C6-B0490BF61092}"/>
              </a:ext>
            </a:extLst>
          </p:cNvPr>
          <p:cNvGrpSpPr/>
          <p:nvPr/>
        </p:nvGrpSpPr>
        <p:grpSpPr>
          <a:xfrm>
            <a:off x="4987224" y="1695505"/>
            <a:ext cx="7266189" cy="4572318"/>
            <a:chOff x="4788442" y="2043374"/>
            <a:chExt cx="7266189" cy="45723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7E18C1-C928-2C4E-8015-EB306AF7031C}"/>
                </a:ext>
              </a:extLst>
            </p:cNvPr>
            <p:cNvSpPr/>
            <p:nvPr/>
          </p:nvSpPr>
          <p:spPr>
            <a:xfrm>
              <a:off x="6813422" y="2043374"/>
              <a:ext cx="2008554" cy="1156677"/>
            </a:xfrm>
            <a:prstGeom prst="ellipse">
              <a:avLst/>
            </a:prstGeom>
            <a:noFill/>
            <a:ln w="101600">
              <a:solidFill>
                <a:srgbClr val="051BF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EBDFBA-2444-6E47-9926-DAD8DD406F0A}"/>
                </a:ext>
              </a:extLst>
            </p:cNvPr>
            <p:cNvSpPr/>
            <p:nvPr/>
          </p:nvSpPr>
          <p:spPr>
            <a:xfrm>
              <a:off x="9168388" y="3697684"/>
              <a:ext cx="2008554" cy="1156677"/>
            </a:xfrm>
            <a:prstGeom prst="ellipse">
              <a:avLst/>
            </a:prstGeom>
            <a:noFill/>
            <a:ln w="101600">
              <a:solidFill>
                <a:srgbClr val="051BF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F7FD88-D6DC-CD44-8885-890C9D0E1487}"/>
                </a:ext>
              </a:extLst>
            </p:cNvPr>
            <p:cNvSpPr/>
            <p:nvPr/>
          </p:nvSpPr>
          <p:spPr>
            <a:xfrm>
              <a:off x="6930655" y="5459015"/>
              <a:ext cx="2008554" cy="1156677"/>
            </a:xfrm>
            <a:prstGeom prst="ellipse">
              <a:avLst/>
            </a:prstGeom>
            <a:noFill/>
            <a:ln w="101600">
              <a:solidFill>
                <a:srgbClr val="051BF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32E208-6582-A945-BE12-01FBB7BEF1E0}"/>
                </a:ext>
              </a:extLst>
            </p:cNvPr>
            <p:cNvSpPr/>
            <p:nvPr/>
          </p:nvSpPr>
          <p:spPr>
            <a:xfrm>
              <a:off x="7219567" y="2408162"/>
              <a:ext cx="12238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Snowmass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2C982-52A0-9C4A-90B0-532E185A23F1}"/>
                </a:ext>
              </a:extLst>
            </p:cNvPr>
            <p:cNvSpPr/>
            <p:nvPr/>
          </p:nvSpPr>
          <p:spPr>
            <a:xfrm>
              <a:off x="9658121" y="3882765"/>
              <a:ext cx="10072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P5</a:t>
              </a:r>
              <a:br>
                <a:rPr lang="en-US" dirty="0">
                  <a:solidFill>
                    <a:srgbClr val="002060"/>
                  </a:solidFill>
                </a:rPr>
              </a:br>
              <a:r>
                <a:rPr lang="en-US" dirty="0">
                  <a:solidFill>
                    <a:srgbClr val="002060"/>
                  </a:solidFill>
                </a:rPr>
                <a:t>Strategy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44F670-B856-6C40-ABB5-F15877C15F5A}"/>
                </a:ext>
              </a:extLst>
            </p:cNvPr>
            <p:cNvSpPr/>
            <p:nvPr/>
          </p:nvSpPr>
          <p:spPr>
            <a:xfrm>
              <a:off x="7391538" y="5721010"/>
              <a:ext cx="1051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DOE/NSF</a:t>
              </a:r>
              <a:br>
                <a:rPr lang="en-US" dirty="0">
                  <a:solidFill>
                    <a:srgbClr val="002060"/>
                  </a:solidFill>
                </a:rPr>
              </a:br>
              <a:r>
                <a:rPr lang="en-US" dirty="0">
                  <a:solidFill>
                    <a:srgbClr val="002060"/>
                  </a:solidFill>
                </a:rPr>
                <a:t>program 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1DE2DFEC-5E42-654A-9C68-DFE2584197C9}"/>
                </a:ext>
              </a:extLst>
            </p:cNvPr>
            <p:cNvSpPr/>
            <p:nvPr/>
          </p:nvSpPr>
          <p:spPr>
            <a:xfrm rot="1352231">
              <a:off x="7403972" y="2763013"/>
              <a:ext cx="2584860" cy="1417345"/>
            </a:xfrm>
            <a:prstGeom prst="arc">
              <a:avLst>
                <a:gd name="adj1" fmla="val 16200000"/>
                <a:gd name="adj2" fmla="val 20640712"/>
              </a:avLst>
            </a:prstGeom>
            <a:ln w="206375">
              <a:solidFill>
                <a:schemeClr val="accent3">
                  <a:lumMod val="75000"/>
                </a:schemeClr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BB5B3AE-504F-FE48-B7BE-BB67BB7D061D}"/>
                </a:ext>
              </a:extLst>
            </p:cNvPr>
            <p:cNvSpPr/>
            <p:nvPr/>
          </p:nvSpPr>
          <p:spPr>
            <a:xfrm rot="7093003">
              <a:off x="7986250" y="3936406"/>
              <a:ext cx="2584860" cy="1417345"/>
            </a:xfrm>
            <a:prstGeom prst="arc">
              <a:avLst>
                <a:gd name="adj1" fmla="val 16200000"/>
                <a:gd name="adj2" fmla="val 20640712"/>
              </a:avLst>
            </a:prstGeom>
            <a:ln w="206375">
              <a:solidFill>
                <a:schemeClr val="accent3">
                  <a:lumMod val="75000"/>
                </a:schemeClr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16EBD75B-4E50-E443-B817-649CA5FAAC71}"/>
                </a:ext>
              </a:extLst>
            </p:cNvPr>
            <p:cNvSpPr/>
            <p:nvPr/>
          </p:nvSpPr>
          <p:spPr>
            <a:xfrm rot="10800000">
              <a:off x="4788442" y="2784610"/>
              <a:ext cx="3807136" cy="3224289"/>
            </a:xfrm>
            <a:prstGeom prst="arc">
              <a:avLst>
                <a:gd name="adj1" fmla="val 16200000"/>
                <a:gd name="adj2" fmla="val 5367688"/>
              </a:avLst>
            </a:prstGeom>
            <a:ln w="288925"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428CF2-56AC-EE4B-B272-8D3B186930FA}"/>
                </a:ext>
              </a:extLst>
            </p:cNvPr>
            <p:cNvSpPr/>
            <p:nvPr/>
          </p:nvSpPr>
          <p:spPr>
            <a:xfrm>
              <a:off x="8900126" y="2095055"/>
              <a:ext cx="11079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1.5-2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yrs</a:t>
              </a: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F2D2BD-82F3-5649-BE76-E319DB558939}"/>
                </a:ext>
              </a:extLst>
            </p:cNvPr>
            <p:cNvSpPr/>
            <p:nvPr/>
          </p:nvSpPr>
          <p:spPr>
            <a:xfrm>
              <a:off x="11244794" y="3900254"/>
              <a:ext cx="809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~ 1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yr</a:t>
              </a: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17DF13-E725-9249-BF47-9555DE30E963}"/>
                </a:ext>
              </a:extLst>
            </p:cNvPr>
            <p:cNvSpPr/>
            <p:nvPr/>
          </p:nvSpPr>
          <p:spPr>
            <a:xfrm>
              <a:off x="5053855" y="3900254"/>
              <a:ext cx="139012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~5-7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yrs</a:t>
              </a: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 of </a:t>
              </a:r>
            </a:p>
            <a:p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briola" panose="04040605051002020D02" pitchFamily="82" charset="0"/>
                </a:rPr>
                <a:t>hard work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81C0B9-6E00-C544-BFA6-5AA500E64B69}"/>
              </a:ext>
            </a:extLst>
          </p:cNvPr>
          <p:cNvSpPr txBox="1"/>
          <p:nvPr/>
        </p:nvSpPr>
        <p:spPr>
          <a:xfrm>
            <a:off x="838200" y="5874026"/>
            <a:ext cx="335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prioritizations from Snowmass</a:t>
            </a:r>
          </a:p>
        </p:txBody>
      </p:sp>
    </p:spTree>
    <p:extLst>
      <p:ext uri="{BB962C8B-B14F-4D97-AF65-F5344CB8AC3E}">
        <p14:creationId xmlns:p14="http://schemas.microsoft.com/office/powerpoint/2010/main" val="2460613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1568-F16D-4D6D-8A10-8127A699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91" y="491291"/>
            <a:ext cx="8782538" cy="64173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Muon Collider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853B0-BC67-4B85-A414-67558062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016893-E023-4318-B131-BCFC5A6D72E4}"/>
              </a:ext>
            </a:extLst>
          </p:cNvPr>
          <p:cNvSpPr txBox="1">
            <a:spLocks/>
          </p:cNvSpPr>
          <p:nvPr/>
        </p:nvSpPr>
        <p:spPr>
          <a:xfrm>
            <a:off x="745435" y="2078893"/>
            <a:ext cx="10608365" cy="3720123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Joint EF-AF-TF-IF Initiative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Aspirations for energy frontier facility in the US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Based on results of successful US-Muon Accelerator Program (MAP) that ended in 2016 and bold CERN-led initiative in Europe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2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CBC2-0F09-4C4F-9D48-71C79264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European Planning Influences Snowmass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1DA3D-0E89-2E46-9482-4CCE48126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1504466"/>
            <a:ext cx="10515600" cy="4351338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400" dirty="0"/>
              <a:t>European Strategy for Particle Physics (ESPP) describes strategy for particle physics in Europe and their contributions world-wide  (June 19, 2020)</a:t>
            </a:r>
          </a:p>
          <a:p>
            <a:pPr marL="457200" indent="-457200"/>
            <a:r>
              <a:rPr lang="en-US" sz="2400" dirty="0"/>
              <a:t>European National Laboratories Directors Group (LDG) – July 2 (Chaired by Lenny Rivkin)</a:t>
            </a:r>
          </a:p>
          <a:p>
            <a:pPr marL="914400" lvl="1" indent="-457200"/>
            <a:r>
              <a:rPr lang="en-US" sz="2000" dirty="0"/>
              <a:t>Immediate outcome </a:t>
            </a:r>
            <a:r>
              <a:rPr lang="en-US" sz="2000" dirty="0">
                <a:sym typeface="Wingdings" panose="05000000000000000000" pitchFamily="2" charset="2"/>
              </a:rPr>
              <a:t> Accelerator R&amp;D Task Forces reporting to Lab Directors Group (LDG) and CERN Council</a:t>
            </a:r>
          </a:p>
          <a:p>
            <a:pPr marL="457200" indent="-457200"/>
            <a:r>
              <a:rPr lang="en-US" sz="2400" dirty="0">
                <a:sym typeface="Wingdings" panose="05000000000000000000" pitchFamily="2" charset="2"/>
              </a:rPr>
              <a:t>Address the question of what are the most promising Accelerator R&amp;D activities for HEP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BB025-EFE4-7F48-BDA2-D6967FB12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5" y="4388942"/>
            <a:ext cx="817245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868D5-069B-5944-9BDE-58A698B1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36" y="1371128"/>
            <a:ext cx="1577009" cy="2321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08B6B-9F55-FB4D-A323-7ED1341D019C}"/>
              </a:ext>
            </a:extLst>
          </p:cNvPr>
          <p:cNvSpPr txBox="1"/>
          <p:nvPr/>
        </p:nvSpPr>
        <p:spPr>
          <a:xfrm>
            <a:off x="2865407" y="5989142"/>
            <a:ext cx="571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Snowmass AF participants are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active on all the LDG panels</a:t>
            </a:r>
          </a:p>
        </p:txBody>
      </p:sp>
    </p:spTree>
    <p:extLst>
      <p:ext uri="{BB962C8B-B14F-4D97-AF65-F5344CB8AC3E}">
        <p14:creationId xmlns:p14="http://schemas.microsoft.com/office/powerpoint/2010/main" val="59074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173D-EA9C-754A-AAA3-1172474C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Steps Toward a Muon Collider in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2EAA6-83F0-494A-9338-89E100063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3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EU Strategy –International Design Study</a:t>
            </a:r>
          </a:p>
          <a:p>
            <a:r>
              <a:rPr lang="en-US" sz="2400" dirty="0"/>
              <a:t>High-priority future initiatives . . . In addition to the high field magnets the accelerator R&amp;D Roadmap could contain:</a:t>
            </a:r>
          </a:p>
          <a:p>
            <a:r>
              <a:rPr lang="en-US" sz="2400" dirty="0"/>
              <a:t>. . . An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international design study </a:t>
            </a:r>
            <a:r>
              <a:rPr lang="en-US" sz="2400" dirty="0"/>
              <a:t>for 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muon collider</a:t>
            </a:r>
            <a:r>
              <a:rPr lang="en-US" sz="2400" dirty="0"/>
              <a:t>, as it represents a unique opportunity to achieve a </a:t>
            </a:r>
            <a:r>
              <a:rPr lang="en-US" sz="2400" i="1" dirty="0"/>
              <a:t>multi-</a:t>
            </a:r>
            <a:r>
              <a:rPr lang="en-US" sz="2400" i="1" dirty="0" err="1"/>
              <a:t>TeV</a:t>
            </a:r>
            <a:r>
              <a:rPr lang="en-US" sz="2400" i="1" dirty="0"/>
              <a:t> energy domain beyond the reach of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+</a:t>
            </a:r>
            <a:r>
              <a:rPr lang="en-US" sz="2400" i="1" dirty="0" err="1"/>
              <a:t>e</a:t>
            </a:r>
            <a:r>
              <a:rPr lang="en-US" sz="2400" i="1" baseline="30000" dirty="0"/>
              <a:t>-</a:t>
            </a:r>
            <a:r>
              <a:rPr lang="en-US" sz="2400" i="1" dirty="0"/>
              <a:t> colliders</a:t>
            </a:r>
            <a:r>
              <a:rPr lang="en-US" sz="2400" dirty="0"/>
              <a:t>, and potentially within a </a:t>
            </a:r>
            <a:r>
              <a:rPr lang="en-US" sz="2400" i="1" dirty="0"/>
              <a:t>more compact circular tunnel</a:t>
            </a:r>
            <a:r>
              <a:rPr lang="en-US" sz="2400" dirty="0"/>
              <a:t> than for a hadron collider. The biggest challenge remains to produce an intense beam of cooled muons, but </a:t>
            </a:r>
            <a:r>
              <a:rPr lang="en-US" sz="2400" i="1" dirty="0"/>
              <a:t>novel ideas are being explored</a:t>
            </a:r>
            <a:r>
              <a:rPr lang="en-US" sz="2400" dirty="0"/>
              <a:t>;</a:t>
            </a:r>
          </a:p>
          <a:p>
            <a:endParaRPr lang="en-US" sz="2400" dirty="0"/>
          </a:p>
          <a:p>
            <a:pPr lvl="1"/>
            <a:r>
              <a:rPr lang="en-US" sz="1800" dirty="0"/>
              <a:t>LDG agrees to start building the collaboration for an international muon collider design study</a:t>
            </a:r>
          </a:p>
          <a:p>
            <a:pPr lvl="1"/>
            <a:r>
              <a:rPr lang="en-US" sz="1800" dirty="0"/>
              <a:t>Daniel Schulte as interim project leader – with N. </a:t>
            </a:r>
            <a:r>
              <a:rPr lang="en-US" sz="1800" dirty="0" err="1"/>
              <a:t>Pastrone</a:t>
            </a:r>
            <a:r>
              <a:rPr lang="en-US" sz="1800" dirty="0"/>
              <a:t> and L. Rivkin</a:t>
            </a:r>
          </a:p>
          <a:p>
            <a:pPr lvl="1"/>
            <a:r>
              <a:rPr lang="en-US" sz="1800" dirty="0"/>
              <a:t>Kick-off meeting held – July 3</a:t>
            </a:r>
          </a:p>
          <a:p>
            <a:pPr lvl="1"/>
            <a:r>
              <a:rPr lang="en-US" sz="1800" dirty="0"/>
              <a:t>&gt; 250 participants – </a:t>
            </a:r>
            <a:r>
              <a:rPr lang="en-US" sz="1800" dirty="0">
                <a:solidFill>
                  <a:srgbClr val="00B0F0"/>
                </a:solidFill>
              </a:rPr>
              <a:t>https://</a:t>
            </a:r>
            <a:r>
              <a:rPr lang="en-US" sz="1800" dirty="0" err="1">
                <a:solidFill>
                  <a:srgbClr val="00B0F0"/>
                </a:solidFill>
              </a:rPr>
              <a:t>indico.cern.ch</a:t>
            </a:r>
            <a:r>
              <a:rPr lang="en-US" sz="1800" dirty="0">
                <a:solidFill>
                  <a:srgbClr val="00B0F0"/>
                </a:solidFill>
              </a:rPr>
              <a:t>/event/930508/</a:t>
            </a:r>
          </a:p>
        </p:txBody>
      </p:sp>
    </p:spTree>
    <p:extLst>
      <p:ext uri="{BB962C8B-B14F-4D97-AF65-F5344CB8AC3E}">
        <p14:creationId xmlns:p14="http://schemas.microsoft.com/office/powerpoint/2010/main" val="137042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C7EF3D-64E6-3B47-B3DB-AEBE39A9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85" y="664679"/>
            <a:ext cx="10555079" cy="62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9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7DA1-B3EE-8047-90ED-E9030FAF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Accelerator Frontier –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1D705-5F1D-B441-828C-E3620700C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is needed to advance the physics?</a:t>
            </a:r>
          </a:p>
          <a:p>
            <a:pPr marL="914400" lvl="1" indent="-457200">
              <a:buFont typeface="+mj-lt"/>
              <a:buAutoNum type="arabicPeriod"/>
            </a:pPr>
            <a:endParaRPr lang="en-US" sz="12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is currently available (state of the art) around the world?</a:t>
            </a:r>
          </a:p>
          <a:p>
            <a:pPr marL="914400" lvl="1" indent="-457200">
              <a:buFont typeface="+mj-lt"/>
              <a:buAutoNum type="arabicPeriod"/>
            </a:pPr>
            <a:endParaRPr lang="en-US" sz="12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new accelerator facilities could be available in the next decade (or next next decade)?</a:t>
            </a:r>
          </a:p>
          <a:p>
            <a:pPr marL="914400" lvl="1" indent="-457200">
              <a:buFont typeface="+mj-lt"/>
              <a:buAutoNum type="arabicPeriod"/>
            </a:pPr>
            <a:endParaRPr lang="en-US" sz="12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R&amp;D would enable these future opportunities?</a:t>
            </a:r>
          </a:p>
          <a:p>
            <a:pPr marL="914400" lvl="1" indent="-457200">
              <a:buFont typeface="+mj-lt"/>
              <a:buAutoNum type="arabicPeriod"/>
            </a:pPr>
            <a:endParaRPr lang="en-US" sz="12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are the time and cost scales of the R&amp;D and associated test facilities as well as the time and cost scale of the facilities?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4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CE63-253D-2C41-85FF-1682D47C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Accelerator Frontier Topical Groups and Conveners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FB19-161B-5D44-A358-36B21291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973" y="6140759"/>
            <a:ext cx="10515600" cy="4259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9 out of 29 are representatives of Asia and Europe; 5 women</a:t>
            </a: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7C036A-B9E8-1E49-9A16-366604AE9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651785"/>
              </p:ext>
            </p:extLst>
          </p:nvPr>
        </p:nvGraphicFramePr>
        <p:xfrm>
          <a:off x="765313" y="1225171"/>
          <a:ext cx="10734259" cy="440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378">
                  <a:extLst>
                    <a:ext uri="{9D8B030D-6E8A-4147-A177-3AD203B41FA5}">
                      <a16:colId xmlns:a16="http://schemas.microsoft.com/office/drawing/2014/main" val="21203503"/>
                    </a:ext>
                  </a:extLst>
                </a:gridCol>
                <a:gridCol w="2891466">
                  <a:extLst>
                    <a:ext uri="{9D8B030D-6E8A-4147-A177-3AD203B41FA5}">
                      <a16:colId xmlns:a16="http://schemas.microsoft.com/office/drawing/2014/main" val="3391633599"/>
                    </a:ext>
                  </a:extLst>
                </a:gridCol>
                <a:gridCol w="1821814">
                  <a:extLst>
                    <a:ext uri="{9D8B030D-6E8A-4147-A177-3AD203B41FA5}">
                      <a16:colId xmlns:a16="http://schemas.microsoft.com/office/drawing/2014/main" val="2692892357"/>
                    </a:ext>
                  </a:extLst>
                </a:gridCol>
                <a:gridCol w="2293170">
                  <a:extLst>
                    <a:ext uri="{9D8B030D-6E8A-4147-A177-3AD203B41FA5}">
                      <a16:colId xmlns:a16="http://schemas.microsoft.com/office/drawing/2014/main" val="353160574"/>
                    </a:ext>
                  </a:extLst>
                </a:gridCol>
                <a:gridCol w="1469542">
                  <a:extLst>
                    <a:ext uri="{9D8B030D-6E8A-4147-A177-3AD203B41FA5}">
                      <a16:colId xmlns:a16="http://schemas.microsoft.com/office/drawing/2014/main" val="3438868881"/>
                    </a:ext>
                  </a:extLst>
                </a:gridCol>
                <a:gridCol w="168350">
                  <a:extLst>
                    <a:ext uri="{9D8B030D-6E8A-4147-A177-3AD203B41FA5}">
                      <a16:colId xmlns:a16="http://schemas.microsoft.com/office/drawing/2014/main" val="2351803077"/>
                    </a:ext>
                  </a:extLst>
                </a:gridCol>
                <a:gridCol w="1363539">
                  <a:extLst>
                    <a:ext uri="{9D8B030D-6E8A-4147-A177-3AD203B41FA5}">
                      <a16:colId xmlns:a16="http://schemas.microsoft.com/office/drawing/2014/main" val="3822259822"/>
                    </a:ext>
                  </a:extLst>
                </a:gridCol>
              </a:tblGrid>
              <a:tr h="318371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Topical Group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Topical Group co-Conveners</a:t>
                      </a:r>
                      <a:endParaRPr lang="en-US" sz="14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228794"/>
                  </a:ext>
                </a:extLst>
              </a:tr>
              <a:tr h="318371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Beam Phys &amp; Accel.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Z. Huang (Stanford)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M. Bei (GSI)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S. Lund (MSU)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292982"/>
                  </a:ext>
                </a:extLst>
              </a:tr>
              <a:tr h="318394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Accelerators for Neutrinos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J. Galambos (ORNL)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B. </a:t>
                      </a:r>
                      <a:r>
                        <a:rPr lang="en-US" sz="1400" dirty="0" err="1"/>
                        <a:t>Zwaska</a:t>
                      </a:r>
                      <a:r>
                        <a:rPr lang="en-US" sz="1400" dirty="0"/>
                        <a:t> (FNAL)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G. </a:t>
                      </a:r>
                      <a:r>
                        <a:rPr lang="en-US" sz="1400" dirty="0" err="1"/>
                        <a:t>Arduini</a:t>
                      </a:r>
                      <a:r>
                        <a:rPr lang="en-US" sz="1400" dirty="0"/>
                        <a:t> (CERN)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32856"/>
                  </a:ext>
                </a:extLst>
              </a:tr>
              <a:tr h="332489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Accelerators for EW/Higgs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M. Ross (SLAC)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Q. Qin (IHEP, Beijing)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G.Hoffstaetter</a:t>
                      </a:r>
                      <a:r>
                        <a:rPr lang="en-US" sz="1400" dirty="0"/>
                        <a:t> (Cornell)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006875"/>
                  </a:ext>
                </a:extLst>
              </a:tr>
              <a:tr h="5412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Multi-</a:t>
                      </a:r>
                      <a:r>
                        <a:rPr lang="en-US" sz="1400" dirty="0" err="1"/>
                        <a:t>TeV</a:t>
                      </a:r>
                      <a:r>
                        <a:rPr lang="en-US" sz="1400" dirty="0"/>
                        <a:t> Colliders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M. Palmer (BNL)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A. </a:t>
                      </a:r>
                      <a:r>
                        <a:rPr lang="en-US" sz="1400" dirty="0" err="1"/>
                        <a:t>Valishev</a:t>
                      </a:r>
                      <a:r>
                        <a:rPr lang="en-US" sz="1400" dirty="0"/>
                        <a:t> (FNAL)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 Pastrone (INFN, Torino)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J.Tang</a:t>
                      </a:r>
                      <a:r>
                        <a:rPr lang="en-US" sz="1400" dirty="0"/>
                        <a:t> (IHEP, Beijing)</a:t>
                      </a:r>
                      <a:r>
                        <a:rPr lang="ru-RU" sz="1400" dirty="0"/>
                        <a:t> 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400" dirty="0" err="1"/>
                        <a:t>J.Tang</a:t>
                      </a:r>
                      <a:r>
                        <a:rPr lang="en-US" sz="1400" dirty="0"/>
                        <a:t> (IHEP, Beijing)</a:t>
                      </a:r>
                      <a:r>
                        <a:rPr lang="ru-RU" sz="140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836308"/>
                  </a:ext>
                </a:extLst>
              </a:tr>
              <a:tr h="5412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Accelerators for PBC and Rare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E. </a:t>
                      </a:r>
                      <a:r>
                        <a:rPr lang="en-US" sz="1400" dirty="0" err="1"/>
                        <a:t>Prebys</a:t>
                      </a:r>
                      <a:r>
                        <a:rPr lang="en-US" sz="1400" dirty="0"/>
                        <a:t> (UC Davis)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M. Lamont (CERN)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R.Milner</a:t>
                      </a:r>
                      <a:r>
                        <a:rPr lang="en-US" sz="1400" dirty="0"/>
                        <a:t> (MIT)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71289"/>
                  </a:ext>
                </a:extLst>
              </a:tr>
              <a:tr h="5412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Advanced Accelerator Concepts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C. Geddes (LBNL)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M. Hogan (SLAC)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P. </a:t>
                      </a:r>
                      <a:r>
                        <a:rPr lang="en-US" sz="1400" dirty="0" err="1"/>
                        <a:t>Musumeci</a:t>
                      </a:r>
                      <a:r>
                        <a:rPr lang="en-US" sz="1400" dirty="0"/>
                        <a:t> (UCLA)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R. Assmann (DESY)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29653"/>
                  </a:ext>
                </a:extLst>
              </a:tr>
              <a:tr h="318371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Accelerator Technology 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39555"/>
                  </a:ext>
                </a:extLst>
              </a:tr>
              <a:tr h="318371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      Sub-group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E. Nanni (SLAC)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S. Belomestnykh (FNAL)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H. Weise (DESY)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911139"/>
                  </a:ext>
                </a:extLst>
              </a:tr>
              <a:tr h="318371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      Sub-Group 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G. </a:t>
                      </a:r>
                      <a:r>
                        <a:rPr lang="en-US" sz="1400" dirty="0" err="1"/>
                        <a:t>Sabbi</a:t>
                      </a:r>
                      <a:r>
                        <a:rPr lang="en-US" sz="1400" dirty="0"/>
                        <a:t> (LBNL)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S. </a:t>
                      </a:r>
                      <a:r>
                        <a:rPr lang="en-US" sz="1400" dirty="0" err="1"/>
                        <a:t>Zlobin</a:t>
                      </a:r>
                      <a:r>
                        <a:rPr lang="en-US" sz="1400" dirty="0"/>
                        <a:t> (FNAL)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S. </a:t>
                      </a:r>
                      <a:r>
                        <a:rPr lang="en-US" sz="1400" dirty="0" err="1"/>
                        <a:t>Izquierdo</a:t>
                      </a:r>
                      <a:r>
                        <a:rPr lang="en-US" sz="1400" dirty="0"/>
                        <a:t> Bermudez (CERN)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157029"/>
                  </a:ext>
                </a:extLst>
              </a:tr>
              <a:tr h="541230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      Sub-Group Targets &amp;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C. </a:t>
                      </a:r>
                      <a:r>
                        <a:rPr lang="en-US" sz="1400" dirty="0" err="1"/>
                        <a:t>Barbier</a:t>
                      </a:r>
                      <a:r>
                        <a:rPr lang="en-US" sz="1400" dirty="0"/>
                        <a:t> (ORNL)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Y. Sun (ANL)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F. Pellemoine  (FNAL)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12837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8DD76E2-C5D5-EF4B-8513-891570C0D401}"/>
              </a:ext>
            </a:extLst>
          </p:cNvPr>
          <p:cNvSpPr/>
          <p:nvPr/>
        </p:nvSpPr>
        <p:spPr>
          <a:xfrm>
            <a:off x="1431235" y="5600354"/>
            <a:ext cx="1178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Plus, the </a:t>
            </a:r>
            <a:r>
              <a:rPr lang="en-US" b="1" dirty="0"/>
              <a:t>Accelerator Implementation Task Force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(ITF) </a:t>
            </a:r>
            <a:r>
              <a:rPr lang="en-US" dirty="0"/>
              <a:t>to evaluate and compare various options</a:t>
            </a:r>
          </a:p>
        </p:txBody>
      </p:sp>
    </p:spTree>
    <p:extLst>
      <p:ext uri="{BB962C8B-B14F-4D97-AF65-F5344CB8AC3E}">
        <p14:creationId xmlns:p14="http://schemas.microsoft.com/office/powerpoint/2010/main" val="223884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4E01-AD68-C14E-9925-51E6E67F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Some Working Group Activitie</a:t>
            </a:r>
            <a:r>
              <a:rPr lang="en-US" b="1" dirty="0"/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2914-F96A-4B4D-9A26-382258225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510748"/>
            <a:ext cx="10833652" cy="48900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AF1 – has been running a series on physics of Ultimate Beams and examining the fundamental limits of accelerator technology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dirty="0"/>
              <a:t>AF3 – looking broadly at Higgs factories from e</a:t>
            </a:r>
            <a:r>
              <a:rPr lang="en-US" baseline="30000" dirty="0"/>
              <a:t>+</a:t>
            </a:r>
            <a:r>
              <a:rPr lang="en-US" dirty="0"/>
              <a:t>/e</a:t>
            </a:r>
            <a:r>
              <a:rPr lang="en-US" baseline="30000" dirty="0"/>
              <a:t>-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g/g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baseline="30000" dirty="0"/>
              <a:t>-</a:t>
            </a:r>
          </a:p>
          <a:p>
            <a:endParaRPr lang="en-US" sz="1300" dirty="0"/>
          </a:p>
          <a:p>
            <a:r>
              <a:rPr lang="en-US" dirty="0">
                <a:solidFill>
                  <a:srgbClr val="FF0000"/>
                </a:solidFill>
              </a:rPr>
              <a:t>AF4 – considering multiple paths to high energy including 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/e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g/g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and p/p; lots of enthusiasm for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in part because of potential to fill in the gap from 3-14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with US MC Forum and Int. MC Collab.</a:t>
            </a:r>
          </a:p>
          <a:p>
            <a:endParaRPr lang="en-US" sz="1300" dirty="0"/>
          </a:p>
          <a:p>
            <a:r>
              <a:rPr lang="en-US" dirty="0"/>
              <a:t>AF5 – working on many small or moderate scale proposals</a:t>
            </a:r>
          </a:p>
          <a:p>
            <a:endParaRPr lang="en-US" sz="1300" dirty="0"/>
          </a:p>
          <a:p>
            <a:r>
              <a:rPr lang="en-US" dirty="0"/>
              <a:t>AF6 – working to understand options to upgrade a more conventional linear collider as well as limits of plasma acceleration (Multi-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  <a:p>
            <a:endParaRPr lang="en-US" sz="1100" dirty="0"/>
          </a:p>
          <a:p>
            <a:r>
              <a:rPr lang="en-US" dirty="0"/>
              <a:t>AF7 – 3 subgroups exploring limits of accelerator technology (many efforts supported in part by US-Japan)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6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50EF-6C1F-6244-A65F-AF0A9388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857" y="7249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AF Implementation Task Force (ITF)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56AAA-2B49-8744-B97E-B2E818691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98" y="1253263"/>
            <a:ext cx="8560779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Key question for Snowmass’21 Accelerator Frontier to address: </a:t>
            </a:r>
            <a:r>
              <a:rPr lang="en-US" sz="2000" i="1" dirty="0">
                <a:solidFill>
                  <a:srgbClr val="051BF1"/>
                </a:solidFill>
              </a:rPr>
              <a:t>“…What are the time and cost scales of the R&amp;D and associated test facilities as well as the time and cost scale of the facility?”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dirty="0">
                <a:solidFill>
                  <a:srgbClr val="051BF1"/>
                </a:solidFill>
              </a:rPr>
              <a:t>large number </a:t>
            </a:r>
            <a:r>
              <a:rPr lang="en-US" sz="2000" dirty="0">
                <a:solidFill>
                  <a:srgbClr val="000000"/>
                </a:solidFill>
              </a:rPr>
              <a:t>of possible accelerator projects: ILC, Muon Collider, gamma-gamma and ERL options, a large circumference electron ring, and a large circumference hadron ring amongst others. </a:t>
            </a:r>
          </a:p>
          <a:p>
            <a:r>
              <a:rPr lang="en-US" sz="2000" dirty="0">
                <a:solidFill>
                  <a:srgbClr val="051BF1"/>
                </a:solidFill>
              </a:rPr>
              <a:t>Comparison of the expected costs </a:t>
            </a:r>
            <a:r>
              <a:rPr lang="en-US" sz="2000" dirty="0">
                <a:solidFill>
                  <a:srgbClr val="000000"/>
                </a:solidFill>
              </a:rPr>
              <a:t>(using different accounting rules), schedule, and R&amp;D status for the projects. 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i="1" dirty="0">
                <a:solidFill>
                  <a:srgbClr val="C00000"/>
                </a:solidFill>
              </a:rPr>
              <a:t>Accelerator Implementation Task Force is </a:t>
            </a:r>
            <a:r>
              <a:rPr lang="en-US" sz="2000" dirty="0">
                <a:solidFill>
                  <a:srgbClr val="000000"/>
                </a:solidFill>
              </a:rPr>
              <a:t>comprised of 9 world-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renowned accelerator experts from Asia, Europe and US and 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representatives of the </a:t>
            </a:r>
            <a:r>
              <a:rPr lang="en-US" sz="20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Snowmass Young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it is chaired by Thomas </a:t>
            </a:r>
            <a:r>
              <a:rPr lang="en-US" sz="20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Roser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(BNL) and charged with </a:t>
            </a:r>
            <a:r>
              <a:rPr lang="en-US" sz="2000" u="sng" dirty="0">
                <a:solidFill>
                  <a:srgbClr val="051B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developing metrics 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processes to facilitate a comparison between projects</a:t>
            </a:r>
          </a:p>
          <a:p>
            <a:r>
              <a:rPr lang="en-US" sz="2000" dirty="0"/>
              <a:t>Focused on HEP Colliders</a:t>
            </a:r>
          </a:p>
          <a:p>
            <a:endParaRPr lang="en-US" sz="20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2D6D7-17FE-1E4A-AD4C-61156393E8DC}"/>
              </a:ext>
            </a:extLst>
          </p:cNvPr>
          <p:cNvGrpSpPr/>
          <p:nvPr/>
        </p:nvGrpSpPr>
        <p:grpSpPr>
          <a:xfrm>
            <a:off x="5240967" y="1840395"/>
            <a:ext cx="6863386" cy="4918599"/>
            <a:chOff x="5240967" y="1840395"/>
            <a:chExt cx="6863386" cy="491859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F5B205-E352-E749-AD94-38DE85A31F48}"/>
                </a:ext>
              </a:extLst>
            </p:cNvPr>
            <p:cNvSpPr txBox="1"/>
            <p:nvPr/>
          </p:nvSpPr>
          <p:spPr>
            <a:xfrm>
              <a:off x="10837212" y="2992280"/>
              <a:ext cx="119053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Steve </a:t>
              </a:r>
              <a:r>
                <a:rPr lang="en-US" sz="1050" dirty="0" err="1">
                  <a:solidFill>
                    <a:srgbClr val="800080"/>
                  </a:solidFill>
                </a:rPr>
                <a:t>Gourlay</a:t>
              </a:r>
              <a:r>
                <a:rPr lang="en-US" sz="1050" dirty="0">
                  <a:solidFill>
                    <a:srgbClr val="800080"/>
                  </a:solidFill>
                </a:rPr>
                <a:t> (LBNL)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28A79E-9842-6842-BE06-B27C697EC3C0}"/>
                </a:ext>
              </a:extLst>
            </p:cNvPr>
            <p:cNvGrpSpPr/>
            <p:nvPr/>
          </p:nvGrpSpPr>
          <p:grpSpPr>
            <a:xfrm>
              <a:off x="8605003" y="3464815"/>
              <a:ext cx="1380674" cy="1579678"/>
              <a:chOff x="3882179" y="5243288"/>
              <a:chExt cx="1840898" cy="210623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454458D-292A-5541-AE6E-4890D6048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56089" y="5243288"/>
                <a:ext cx="1229283" cy="151097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D1D605-3583-E540-B828-1F1DBAE94747}"/>
                  </a:ext>
                </a:extLst>
              </p:cNvPr>
              <p:cNvSpPr txBox="1"/>
              <p:nvPr/>
            </p:nvSpPr>
            <p:spPr>
              <a:xfrm>
                <a:off x="3882179" y="6795528"/>
                <a:ext cx="1840898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Tor </a:t>
                </a:r>
                <a:r>
                  <a:rPr lang="en-US" sz="1050" dirty="0" err="1">
                    <a:solidFill>
                      <a:srgbClr val="800080"/>
                    </a:solidFill>
                  </a:rPr>
                  <a:t>Raubenheimer</a:t>
                </a:r>
                <a:r>
                  <a:rPr lang="en-US" sz="1050" dirty="0">
                    <a:solidFill>
                      <a:srgbClr val="800080"/>
                    </a:solidFill>
                  </a:rPr>
                  <a:t> (SLAC)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78A46B-6CF9-3C4D-99FC-3F5F4ADF3F0D}"/>
                </a:ext>
              </a:extLst>
            </p:cNvPr>
            <p:cNvGrpSpPr/>
            <p:nvPr/>
          </p:nvGrpSpPr>
          <p:grpSpPr>
            <a:xfrm>
              <a:off x="8699107" y="5130841"/>
              <a:ext cx="1223050" cy="1474562"/>
              <a:chOff x="5958770" y="5181974"/>
              <a:chExt cx="1630733" cy="196608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F0D2A07-B0D6-9E48-A423-2A37CD42E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1658" y="5181974"/>
                <a:ext cx="1157476" cy="137920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AD0739-632F-F141-BBB5-C1991396BEF7}"/>
                  </a:ext>
                </a:extLst>
              </p:cNvPr>
              <p:cNvSpPr txBox="1"/>
              <p:nvPr/>
            </p:nvSpPr>
            <p:spPr>
              <a:xfrm>
                <a:off x="5958770" y="6594059"/>
                <a:ext cx="1630733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Vladimir </a:t>
                </a:r>
                <a:r>
                  <a:rPr lang="en-US" sz="1050" dirty="0" err="1">
                    <a:solidFill>
                      <a:srgbClr val="800080"/>
                    </a:solidFill>
                  </a:rPr>
                  <a:t>Shiltsev</a:t>
                </a:r>
                <a:r>
                  <a:rPr lang="en-US" sz="1050" dirty="0">
                    <a:solidFill>
                      <a:srgbClr val="800080"/>
                    </a:solidFill>
                  </a:rPr>
                  <a:t> (FNAL)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65DD4A-AE90-E94F-8093-BDAA55ACABBB}"/>
                </a:ext>
              </a:extLst>
            </p:cNvPr>
            <p:cNvGrpSpPr/>
            <p:nvPr/>
          </p:nvGrpSpPr>
          <p:grpSpPr>
            <a:xfrm>
              <a:off x="8821620" y="1843389"/>
              <a:ext cx="1031549" cy="1535079"/>
              <a:chOff x="9292602" y="87041"/>
              <a:chExt cx="1375399" cy="2046771"/>
            </a:xfrm>
          </p:grpSpPr>
          <p:pic>
            <p:nvPicPr>
              <p:cNvPr id="32" name="Picture 2" descr="BNL | Thomas Roser">
                <a:extLst>
                  <a:ext uri="{FF2B5EF4-FFF2-40B4-BE49-F238E27FC236}">
                    <a16:creationId xmlns:a16="http://schemas.microsoft.com/office/drawing/2014/main" id="{46936CA9-7BFA-854E-AD75-1E04B8AC2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21" r="7955" b="21985"/>
              <a:stretch/>
            </p:blipFill>
            <p:spPr bwMode="auto">
              <a:xfrm>
                <a:off x="9315230" y="87041"/>
                <a:ext cx="1196506" cy="1422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030F90-7BAF-7F48-B1CF-59F4A38A8365}"/>
                  </a:ext>
                </a:extLst>
              </p:cNvPr>
              <p:cNvSpPr txBox="1"/>
              <p:nvPr/>
            </p:nvSpPr>
            <p:spPr>
              <a:xfrm>
                <a:off x="9292602" y="1579815"/>
                <a:ext cx="1375399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Thomas Roser (BNL, Chair)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5FC454-ACEF-6D47-9A38-93BBBF065250}"/>
                </a:ext>
              </a:extLst>
            </p:cNvPr>
            <p:cNvGrpSpPr/>
            <p:nvPr/>
          </p:nvGrpSpPr>
          <p:grpSpPr>
            <a:xfrm>
              <a:off x="5240967" y="5126065"/>
              <a:ext cx="1136567" cy="1504470"/>
              <a:chOff x="9299032" y="2079667"/>
              <a:chExt cx="1375399" cy="200596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54250A0-1BB1-9448-B74D-5555010D7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0454" y="2079667"/>
                <a:ext cx="1048707" cy="1456964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CD478B-FC47-F44B-AC5F-29FE2984ADF0}"/>
                  </a:ext>
                </a:extLst>
              </p:cNvPr>
              <p:cNvSpPr txBox="1"/>
              <p:nvPr/>
            </p:nvSpPr>
            <p:spPr>
              <a:xfrm>
                <a:off x="9299032" y="3531630"/>
                <a:ext cx="1375399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Jim Strait</a:t>
                </a:r>
                <a:br>
                  <a:rPr lang="en-US" sz="1050" dirty="0">
                    <a:solidFill>
                      <a:srgbClr val="800080"/>
                    </a:solidFill>
                  </a:rPr>
                </a:br>
                <a:r>
                  <a:rPr lang="en-US" sz="1050" dirty="0">
                    <a:solidFill>
                      <a:srgbClr val="800080"/>
                    </a:solidFill>
                  </a:rPr>
                  <a:t>(FNAL)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8A6AD2-3957-8F4E-8ADA-6DFD04B1ED50}"/>
                </a:ext>
              </a:extLst>
            </p:cNvPr>
            <p:cNvGrpSpPr/>
            <p:nvPr/>
          </p:nvGrpSpPr>
          <p:grpSpPr>
            <a:xfrm>
              <a:off x="10916704" y="5112757"/>
              <a:ext cx="1031549" cy="1474787"/>
              <a:chOff x="9248093" y="4282647"/>
              <a:chExt cx="1375399" cy="196638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7F5E1B8-969C-E146-96DC-ACD768BBD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699" r="8424"/>
              <a:stretch/>
            </p:blipFill>
            <p:spPr>
              <a:xfrm>
                <a:off x="9298615" y="4282647"/>
                <a:ext cx="1202989" cy="152513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F4885F7-A7D1-C241-8122-120E731035CE}"/>
                  </a:ext>
                </a:extLst>
              </p:cNvPr>
              <p:cNvSpPr txBox="1"/>
              <p:nvPr/>
            </p:nvSpPr>
            <p:spPr>
              <a:xfrm>
                <a:off x="9248093" y="5695033"/>
                <a:ext cx="1375399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John  Seeman</a:t>
                </a:r>
                <a:br>
                  <a:rPr lang="en-US" sz="1050" dirty="0">
                    <a:solidFill>
                      <a:srgbClr val="800080"/>
                    </a:solidFill>
                  </a:rPr>
                </a:br>
                <a:r>
                  <a:rPr lang="en-US" sz="1050" dirty="0">
                    <a:solidFill>
                      <a:srgbClr val="800080"/>
                    </a:solidFill>
                  </a:rPr>
                  <a:t>(SLAC)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0A6E60-3033-E444-9B04-5A3E311FBE2B}"/>
                </a:ext>
              </a:extLst>
            </p:cNvPr>
            <p:cNvGrpSpPr/>
            <p:nvPr/>
          </p:nvGrpSpPr>
          <p:grpSpPr>
            <a:xfrm>
              <a:off x="9870156" y="1840395"/>
              <a:ext cx="1111200" cy="1557539"/>
              <a:chOff x="7877946" y="932908"/>
              <a:chExt cx="1481600" cy="20767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FB186A4-11E6-3849-9409-5EF1459D43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690" b="-1707"/>
              <a:stretch/>
            </p:blipFill>
            <p:spPr>
              <a:xfrm>
                <a:off x="8048515" y="932908"/>
                <a:ext cx="1111655" cy="151255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E5B3F7-7740-1946-AC02-57FB7710BB26}"/>
                  </a:ext>
                </a:extLst>
              </p:cNvPr>
              <p:cNvSpPr txBox="1"/>
              <p:nvPr/>
            </p:nvSpPr>
            <p:spPr>
              <a:xfrm>
                <a:off x="7877946" y="2455629"/>
                <a:ext cx="1481600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Philippe Lebrun (CERN)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C8781F-13FD-0048-B2D0-AA0887020228}"/>
                </a:ext>
              </a:extLst>
            </p:cNvPr>
            <p:cNvGrpSpPr/>
            <p:nvPr/>
          </p:nvGrpSpPr>
          <p:grpSpPr>
            <a:xfrm>
              <a:off x="9960786" y="3464487"/>
              <a:ext cx="1031549" cy="1580006"/>
              <a:chOff x="7971007" y="2982736"/>
              <a:chExt cx="1375399" cy="210667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8D2C4D9-DD58-F749-8E42-68202F501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194" r="2938"/>
              <a:stretch/>
            </p:blipFill>
            <p:spPr>
              <a:xfrm>
                <a:off x="8030935" y="2982736"/>
                <a:ext cx="1101458" cy="151097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25F3B9-6A38-644C-8CDD-F4E6CE2D1E01}"/>
                  </a:ext>
                </a:extLst>
              </p:cNvPr>
              <p:cNvSpPr txBox="1"/>
              <p:nvPr/>
            </p:nvSpPr>
            <p:spPr>
              <a:xfrm>
                <a:off x="7971007" y="4535413"/>
                <a:ext cx="1375399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Katsunobu Oide (KEK)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9D1718-E0C7-7942-BFD0-D1918ABB5E85}"/>
                </a:ext>
              </a:extLst>
            </p:cNvPr>
            <p:cNvGrpSpPr/>
            <p:nvPr/>
          </p:nvGrpSpPr>
          <p:grpSpPr>
            <a:xfrm>
              <a:off x="9795911" y="5128789"/>
              <a:ext cx="1223050" cy="1630205"/>
              <a:chOff x="7799832" y="5049418"/>
              <a:chExt cx="1630733" cy="217360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4237187-1491-A740-8AF6-D43662F64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75615" y="5049418"/>
                <a:ext cx="1141304" cy="138194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EE3416-5C00-9441-8A33-638207526D72}"/>
                  </a:ext>
                </a:extLst>
              </p:cNvPr>
              <p:cNvSpPr txBox="1"/>
              <p:nvPr/>
            </p:nvSpPr>
            <p:spPr>
              <a:xfrm>
                <a:off x="7799832" y="6453584"/>
                <a:ext cx="16307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Reinhard Brinkmann</a:t>
                </a:r>
              </a:p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(DESY)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9D25F7-08BF-9449-8C45-E1C0EC3B7323}"/>
                </a:ext>
              </a:extLst>
            </p:cNvPr>
            <p:cNvGrpSpPr/>
            <p:nvPr/>
          </p:nvGrpSpPr>
          <p:grpSpPr>
            <a:xfrm>
              <a:off x="7443458" y="5126065"/>
              <a:ext cx="1223050" cy="1504535"/>
              <a:chOff x="5362210" y="4597239"/>
              <a:chExt cx="1630733" cy="2006046"/>
            </a:xfrm>
          </p:grpSpPr>
          <p:pic>
            <p:nvPicPr>
              <p:cNvPr id="20" name="Picture 19" descr="Spencer Gessner">
                <a:extLst>
                  <a:ext uri="{FF2B5EF4-FFF2-40B4-BE49-F238E27FC236}">
                    <a16:creationId xmlns:a16="http://schemas.microsoft.com/office/drawing/2014/main" id="{7EEF265A-AAA7-1F42-9DD6-710BB20D1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056" b="7463"/>
              <a:stretch/>
            </p:blipFill>
            <p:spPr bwMode="auto">
              <a:xfrm>
                <a:off x="5603962" y="4597239"/>
                <a:ext cx="1165080" cy="1385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DE5235-8AE5-1A46-B4D8-463254EEE3BB}"/>
                  </a:ext>
                </a:extLst>
              </p:cNvPr>
              <p:cNvSpPr txBox="1"/>
              <p:nvPr/>
            </p:nvSpPr>
            <p:spPr>
              <a:xfrm>
                <a:off x="5362210" y="6049288"/>
                <a:ext cx="1630733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Spencer Gessner (SLAC)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B70E8C1-AC27-0444-AD7B-C5B4DDA92ADB}"/>
                </a:ext>
              </a:extLst>
            </p:cNvPr>
            <p:cNvGrpSpPr/>
            <p:nvPr/>
          </p:nvGrpSpPr>
          <p:grpSpPr>
            <a:xfrm>
              <a:off x="6233076" y="5126065"/>
              <a:ext cx="1223050" cy="1504535"/>
              <a:chOff x="2750767" y="4597239"/>
              <a:chExt cx="1630733" cy="2006046"/>
            </a:xfrm>
          </p:grpSpPr>
          <p:pic>
            <p:nvPicPr>
              <p:cNvPr id="18" name="Picture 4" descr="Marlene Turner">
                <a:extLst>
                  <a:ext uri="{FF2B5EF4-FFF2-40B4-BE49-F238E27FC236}">
                    <a16:creationId xmlns:a16="http://schemas.microsoft.com/office/drawing/2014/main" id="{A5D199CE-185A-0446-AFC3-B0CDFD13F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60" t="2898" r="12037" b="21930"/>
              <a:stretch/>
            </p:blipFill>
            <p:spPr bwMode="auto">
              <a:xfrm>
                <a:off x="2953909" y="4597239"/>
                <a:ext cx="1202988" cy="1418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7B7CF8-DC02-8946-A850-2DBF4F70DCF9}"/>
                  </a:ext>
                </a:extLst>
              </p:cNvPr>
              <p:cNvSpPr txBox="1"/>
              <p:nvPr/>
            </p:nvSpPr>
            <p:spPr>
              <a:xfrm>
                <a:off x="2750767" y="6049288"/>
                <a:ext cx="1630733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800080"/>
                    </a:solidFill>
                  </a:rPr>
                  <a:t>Marlene Turner (LBNL)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A5871C-FC7D-E942-BD4E-AC5E676E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23625" y="3476042"/>
              <a:ext cx="955664" cy="11216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E4D43C-4FC4-DB42-84BE-F3E36B68A3B5}"/>
                </a:ext>
              </a:extLst>
            </p:cNvPr>
            <p:cNvSpPr txBox="1"/>
            <p:nvPr/>
          </p:nvSpPr>
          <p:spPr>
            <a:xfrm>
              <a:off x="10881303" y="4617929"/>
              <a:ext cx="122305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Sarah Cousineau (ORNL)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2435A3D-27F3-2649-9B1F-340213A89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86156" y="1811213"/>
            <a:ext cx="858285" cy="11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966D-4633-BB46-8989-A7092CD1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Charge to the ITF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0A6F7-204D-F444-8EFF-51FA38EA0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7" y="1560443"/>
            <a:ext cx="11191461" cy="4932432"/>
          </a:xfrm>
        </p:spPr>
        <p:txBody>
          <a:bodyPr>
            <a:normAutofit fontScale="92500" lnSpcReduction="20000"/>
          </a:bodyPr>
          <a:lstStyle/>
          <a:p>
            <a:pPr marL="516731" indent="-514350">
              <a:buSzPct val="90000"/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Develop the metrics </a:t>
            </a:r>
            <a:r>
              <a:rPr lang="en-US" dirty="0">
                <a:solidFill>
                  <a:srgbClr val="000000"/>
                </a:solidFill>
              </a:rPr>
              <a:t>to compare projects’ cost, schedule/timeline, technical risks (readiness), operating cost and environmental impact, and R&amp;D status and plans; </a:t>
            </a:r>
          </a:p>
          <a:p>
            <a:pPr marL="516731" indent="-514350">
              <a:buSzPct val="90000"/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Select the accelerator projects </a:t>
            </a:r>
            <a:r>
              <a:rPr lang="en-US" dirty="0">
                <a:solidFill>
                  <a:srgbClr val="000000"/>
                </a:solidFill>
              </a:rPr>
              <a:t>to be evaluated (provided by the AF topical groups);</a:t>
            </a:r>
          </a:p>
          <a:p>
            <a:pPr marL="516731" indent="-514350">
              <a:buSzPct val="90000"/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Work with the proponents </a:t>
            </a:r>
            <a:r>
              <a:rPr lang="en-US" dirty="0">
                <a:solidFill>
                  <a:srgbClr val="000000"/>
                </a:solidFill>
              </a:rPr>
              <a:t>of the selected accelerator projects to evaluate them against the metrics from item 1;</a:t>
            </a:r>
          </a:p>
          <a:p>
            <a:pPr marL="516731" indent="-514350"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Consider the </a:t>
            </a:r>
            <a:r>
              <a:rPr lang="en-US" b="1" dirty="0">
                <a:solidFill>
                  <a:srgbClr val="0070C0"/>
                </a:solidFill>
              </a:rPr>
              <a:t>ultimate limits </a:t>
            </a:r>
            <a:r>
              <a:rPr lang="en-US" dirty="0">
                <a:solidFill>
                  <a:srgbClr val="000000"/>
                </a:solidFill>
              </a:rPr>
              <a:t>of various types of colliders: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/e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, p/p, mu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/mu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; </a:t>
            </a:r>
          </a:p>
          <a:p>
            <a:pPr marL="516731" indent="-514350"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Consider </a:t>
            </a:r>
            <a:r>
              <a:rPr lang="en-US" b="1" dirty="0">
                <a:solidFill>
                  <a:srgbClr val="0070C0"/>
                </a:solidFill>
              </a:rPr>
              <a:t>limits and timescales </a:t>
            </a:r>
            <a:r>
              <a:rPr lang="en-US" dirty="0">
                <a:solidFill>
                  <a:srgbClr val="000000"/>
                </a:solidFill>
              </a:rPr>
              <a:t>due to accelerator technology for various types of colliders: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/e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, p/p, mu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/mu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; </a:t>
            </a:r>
          </a:p>
          <a:p>
            <a:pPr marL="516731" indent="-514350">
              <a:buSzPct val="9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Lead the </a:t>
            </a:r>
            <a:r>
              <a:rPr lang="en-US" b="1" dirty="0">
                <a:solidFill>
                  <a:srgbClr val="0070C0"/>
                </a:solidFill>
              </a:rPr>
              <a:t>evaluation of the different HEP accelerator proposals </a:t>
            </a:r>
            <a:r>
              <a:rPr lang="en-US" dirty="0">
                <a:solidFill>
                  <a:srgbClr val="000000"/>
                </a:solidFill>
              </a:rPr>
              <a:t>and inform and communicate with the Snowmass’21 AF, EF, NF and TF; </a:t>
            </a:r>
          </a:p>
          <a:p>
            <a:pPr marL="516731" indent="-514350">
              <a:buSzPct val="90000"/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Document the metrics, processes, and conclusions </a:t>
            </a:r>
            <a:r>
              <a:rPr lang="en-US" dirty="0">
                <a:solidFill>
                  <a:srgbClr val="000000"/>
                </a:solidFill>
              </a:rPr>
              <a:t>for the </a:t>
            </a:r>
            <a:r>
              <a:rPr lang="en-US" i="1" dirty="0">
                <a:solidFill>
                  <a:srgbClr val="000000"/>
                </a:solidFill>
              </a:rPr>
              <a:t>Snowmass'21</a:t>
            </a:r>
            <a:r>
              <a:rPr lang="en-US" dirty="0">
                <a:solidFill>
                  <a:srgbClr val="000000"/>
                </a:solidFill>
              </a:rPr>
              <a:t> meeting in the Summer 2022; write and submit a corresponding White Paper.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2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64C6-F400-43D9-B402-00686E53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96" y="321722"/>
            <a:ext cx="8728807" cy="71194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ITF: Higgs Factory Concepts/Proposals (8)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37A53605-1837-47BC-A6B1-36E9F416F98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06825949"/>
                  </p:ext>
                </p:extLst>
              </p:nvPr>
            </p:nvGraphicFramePr>
            <p:xfrm>
              <a:off x="882929" y="1320641"/>
              <a:ext cx="10477498" cy="509010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875402">
                      <a:extLst>
                        <a:ext uri="{9D8B030D-6E8A-4147-A177-3AD203B41FA5}">
                          <a16:colId xmlns:a16="http://schemas.microsoft.com/office/drawing/2014/main" val="1535006315"/>
                        </a:ext>
                      </a:extLst>
                    </a:gridCol>
                    <a:gridCol w="2954181">
                      <a:extLst>
                        <a:ext uri="{9D8B030D-6E8A-4147-A177-3AD203B41FA5}">
                          <a16:colId xmlns:a16="http://schemas.microsoft.com/office/drawing/2014/main" val="3607622953"/>
                        </a:ext>
                      </a:extLst>
                    </a:gridCol>
                    <a:gridCol w="3308683">
                      <a:extLst>
                        <a:ext uri="{9D8B030D-6E8A-4147-A177-3AD203B41FA5}">
                          <a16:colId xmlns:a16="http://schemas.microsoft.com/office/drawing/2014/main" val="956670629"/>
                        </a:ext>
                      </a:extLst>
                    </a:gridCol>
                    <a:gridCol w="1339232">
                      <a:extLst>
                        <a:ext uri="{9D8B030D-6E8A-4147-A177-3AD203B41FA5}">
                          <a16:colId xmlns:a16="http://schemas.microsoft.com/office/drawing/2014/main" val="680145351"/>
                        </a:ext>
                      </a:extLst>
                    </a:gridCol>
                  </a:tblGrid>
                  <a:tr h="1131133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Details</a:t>
                          </a:r>
                          <a:endParaRPr lang="en-US" sz="28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POC</a:t>
                          </a:r>
                          <a:endParaRPr lang="en-US" sz="28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 Group</a:t>
                          </a: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418624961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CepC</a:t>
                          </a:r>
                          <a:endParaRPr lang="en-US" sz="20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0.24</a:t>
                          </a:r>
                          <a:r>
                            <a:rPr lang="en-US" sz="1200" kern="1200" baseline="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TeV,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L= 3.0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Jie Gao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gaoj@ihep.ac.cn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89760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CLIC (Higgs factory)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0.38</a:t>
                          </a:r>
                          <a:r>
                            <a:rPr lang="en-US" sz="1200" kern="1200" baseline="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TeV,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L= 1.5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Steinar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Stapnes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Steinar.Stapnes@cern.ch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311304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ERL ee collider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0.24 TeV</a:t>
                          </a:r>
                          <a:r>
                            <a:rPr lang="en-US" sz="1200" kern="1200" baseline="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L= 73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Thomas Roser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roser@bnl.gov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38636334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FCC-ee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0.24 TeV</a:t>
                          </a:r>
                          <a:r>
                            <a:rPr lang="en-US" sz="1200" kern="1200" baseline="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L= 17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Katsunobu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Oide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katsunobu.oide@ern.ch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10117323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gamma gamma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X-ray FEL-based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kern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𝛾𝛾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collider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Tim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Barklow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timb@slac.stanford.edu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331145960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ILC (Higgs factory)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0.25 TeV, L= 1.4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Shin-ichi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Michizono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shinichiro.michizono@kek.jp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409251085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LHeC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𝑒𝑝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1.3 TeV, L= 0.1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Oliver </a:t>
                          </a:r>
                          <a:r>
                            <a:rPr kumimoji="0" lang="en-US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Bruening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kumimoji="0" lang="en-US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oliver.bruening@cern.ch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945937352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(Higgs factory)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0.13 TeV, L= 0.01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Mark Palmer (</a:t>
                          </a:r>
                          <a:r>
                            <a:rPr kumimoji="0" lang="en-US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mpalmer@bnl.gov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8670997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37A53605-1837-47BC-A6B1-36E9F416F98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06825949"/>
                  </p:ext>
                </p:extLst>
              </p:nvPr>
            </p:nvGraphicFramePr>
            <p:xfrm>
              <a:off x="882929" y="1320641"/>
              <a:ext cx="10477498" cy="509010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875402">
                      <a:extLst>
                        <a:ext uri="{9D8B030D-6E8A-4147-A177-3AD203B41FA5}">
                          <a16:colId xmlns:a16="http://schemas.microsoft.com/office/drawing/2014/main" val="1535006315"/>
                        </a:ext>
                      </a:extLst>
                    </a:gridCol>
                    <a:gridCol w="2954181">
                      <a:extLst>
                        <a:ext uri="{9D8B030D-6E8A-4147-A177-3AD203B41FA5}">
                          <a16:colId xmlns:a16="http://schemas.microsoft.com/office/drawing/2014/main" val="3607622953"/>
                        </a:ext>
                      </a:extLst>
                    </a:gridCol>
                    <a:gridCol w="3308683">
                      <a:extLst>
                        <a:ext uri="{9D8B030D-6E8A-4147-A177-3AD203B41FA5}">
                          <a16:colId xmlns:a16="http://schemas.microsoft.com/office/drawing/2014/main" val="956670629"/>
                        </a:ext>
                      </a:extLst>
                    </a:gridCol>
                    <a:gridCol w="1339232">
                      <a:extLst>
                        <a:ext uri="{9D8B030D-6E8A-4147-A177-3AD203B41FA5}">
                          <a16:colId xmlns:a16="http://schemas.microsoft.com/office/drawing/2014/main" val="680145351"/>
                        </a:ext>
                      </a:extLst>
                    </a:gridCol>
                  </a:tblGrid>
                  <a:tr h="1131133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Details</a:t>
                          </a:r>
                          <a:endParaRPr lang="en-US" sz="28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POC</a:t>
                          </a:r>
                          <a:endParaRPr lang="en-US" sz="28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 Group</a:t>
                          </a: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418624961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CepC</a:t>
                          </a:r>
                          <a:endParaRPr lang="en-US" sz="20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248718" r="-157940" b="-7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Jie Gao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gaoj@ihep.ac.cn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89760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CLIC (Higgs factory)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348718" r="-157940" b="-6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Steinar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Stapnes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Steinar.Stapnes@cern.ch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311304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ERL ee collider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437500" r="-15794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Thomas Roser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roser@bnl.gov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38636334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FCC-ee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551282" r="-157940" b="-4128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Katsunobu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Oide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katsunobu.oide@ern.ch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10117323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gamma gamma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651282" r="-157940" b="-3128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Tim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Barklow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timb@slac.stanford.edu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331145960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ILC (Higgs factory)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751282" r="-157940" b="-2128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Shin-ichi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Michizono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shinichiro.michizono@kek.jp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409251085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LHeC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97854" t="-851282" r="-157940" b="-1128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Oliver </a:t>
                          </a:r>
                          <a:r>
                            <a:rPr kumimoji="0" lang="en-US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Bruening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kumimoji="0" lang="en-US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oliver.bruening@cern.ch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945937352"/>
                      </a:ext>
                    </a:extLst>
                  </a:tr>
                  <a:tr h="49487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(Higgs factory)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97854" t="-951282" r="-157940" b="-128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Mark Palmer (</a:t>
                          </a:r>
                          <a:r>
                            <a:rPr kumimoji="0" lang="en-US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mpalmer@bnl.gov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86709970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3901938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64C6-F400-43D9-B402-00686E53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919" y="113000"/>
            <a:ext cx="8877300" cy="539353"/>
          </a:xfrm>
        </p:spPr>
        <p:txBody>
          <a:bodyPr/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ITF :18 (!) high energy collider concepts/proposals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3">
                <a:extLst>
                  <a:ext uri="{FF2B5EF4-FFF2-40B4-BE49-F238E27FC236}">
                    <a16:creationId xmlns:a16="http://schemas.microsoft.com/office/drawing/2014/main" id="{50C605A3-B920-4346-8AC8-8E08072FA46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563078" y="652353"/>
              <a:ext cx="9073662" cy="616396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490139">
                      <a:extLst>
                        <a:ext uri="{9D8B030D-6E8A-4147-A177-3AD203B41FA5}">
                          <a16:colId xmlns:a16="http://schemas.microsoft.com/office/drawing/2014/main" val="1535006315"/>
                        </a:ext>
                      </a:extLst>
                    </a:gridCol>
                    <a:gridCol w="2879031">
                      <a:extLst>
                        <a:ext uri="{9D8B030D-6E8A-4147-A177-3AD203B41FA5}">
                          <a16:colId xmlns:a16="http://schemas.microsoft.com/office/drawing/2014/main" val="3607622953"/>
                        </a:ext>
                      </a:extLst>
                    </a:gridCol>
                    <a:gridCol w="2766646">
                      <a:extLst>
                        <a:ext uri="{9D8B030D-6E8A-4147-A177-3AD203B41FA5}">
                          <a16:colId xmlns:a16="http://schemas.microsoft.com/office/drawing/2014/main" val="956670629"/>
                        </a:ext>
                      </a:extLst>
                    </a:gridCol>
                    <a:gridCol w="937846">
                      <a:extLst>
                        <a:ext uri="{9D8B030D-6E8A-4147-A177-3AD203B41FA5}">
                          <a16:colId xmlns:a16="http://schemas.microsoft.com/office/drawing/2014/main" val="680145351"/>
                        </a:ext>
                      </a:extLst>
                    </a:gridCol>
                  </a:tblGrid>
                  <a:tr h="411256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Details</a:t>
                          </a:r>
                          <a:endParaRPr lang="en-US" sz="20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POC</a:t>
                          </a:r>
                          <a:endParaRPr lang="en-US" sz="20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 Group</a:t>
                          </a: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418624961"/>
                      </a:ext>
                    </a:extLst>
                  </a:tr>
                  <a:tr h="350977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Cryo-Cooled Copper linac 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2 TeV, L= 4.5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Emilio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Nanni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nanni@slac.Stanford.edu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903344374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High Energy CLIC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=1.5−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3 TeV, L= 5.9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S.Stapnes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steinar.stapnes@cern.ch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 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665275948"/>
                      </a:ext>
                    </a:extLst>
                  </a:tr>
                  <a:tr h="355294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High Energy ILC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=1−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3 TeV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Hassan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Padamsee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(hsp3@cornell.edu)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89760"/>
                      </a:ext>
                    </a:extLst>
                  </a:tr>
                  <a:tr h="355294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FCC-</a:t>
                          </a:r>
                          <a:r>
                            <a:rPr lang="en-US" sz="16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hh</a:t>
                          </a:r>
                          <a:endParaRPr lang="en-US" sz="16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pp,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=100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TeV, L= 30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M.Benedikt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Michael.Benedikt@cern.ch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311304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SPPC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pp,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=75/150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TeV, L= 10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J.Tang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tangjy@ihep.ac.cn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38636334"/>
                      </a:ext>
                    </a:extLst>
                  </a:tr>
                  <a:tr h="355294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Collider-in-Sea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pp,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=500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TeV, L= 50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P.McIntyre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mcintyre@physics.tamu.edu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10117323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LHeC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𝑒𝑝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=1.3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TeV, L= 1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yzhang@jlab.org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409251085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FCC-eh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𝑒𝑝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=3.5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TeV, L= 1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yzhang@jlab.org)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945937352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CEPC-</a:t>
                          </a:r>
                          <a:r>
                            <a:rPr lang="en-US" sz="16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SPPpC</a:t>
                          </a: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-eh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𝑒𝑝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=6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TeV, L= 4.5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33</m:t>
                                  </m:r>
                                </m:sup>
                              </m:sSup>
                            </m:oMath>
                          </a14:m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yzhang@jlab.org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867099706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VHE-ep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𝑒𝑝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=9 </m:t>
                              </m:r>
                            </m:oMath>
                          </a14:m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TeV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yzhang@jlab.org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994334974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Proton Driver 1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=1.5 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TeV, L= 1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D.Schulte</a:t>
                          </a:r>
                          <a:r>
                            <a:rPr lang="de-DE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(</a:t>
                          </a:r>
                          <a:r>
                            <a:rPr lang="de-DE" sz="12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daniel.schulte@cern.ch</a:t>
                          </a:r>
                          <a:r>
                            <a:rPr lang="de-DE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213996708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Proton Driver 2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=3 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TeV, L= 2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D.Schulte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 (daniel.schulte@cern.ch)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21784818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Proton Driver 3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=10−14 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TeV, L= 20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D.Schulte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daniel.schulte@cern.ch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58668471"/>
                      </a:ext>
                    </a:extLst>
                  </a:tr>
                  <a:tr h="3034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Positron Driver 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=10−14 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TeV, L= 20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D.Schulte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daniel.schulte@cern.ch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636924585"/>
                      </a:ext>
                    </a:extLst>
                  </a:tr>
                  <a:tr h="423825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LWFA-LC (</a:t>
                          </a:r>
                          <a:r>
                            <a:rPr lang="en-US" sz="16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e+e</a:t>
                          </a: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- and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kern="120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𝛾𝛾</m:t>
                              </m:r>
                            </m:oMath>
                          </a14:m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Laser driven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=1−30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TeV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Carl Schroeder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CBSchroeder@lbl.gov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AF6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112873405"/>
                      </a:ext>
                    </a:extLst>
                  </a:tr>
                  <a:tr h="341046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PWFA-LC (</a:t>
                          </a:r>
                          <a:r>
                            <a:rPr lang="en-US" sz="16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e+e</a:t>
                          </a: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- and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kern="120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𝛾𝛾</m:t>
                              </m:r>
                            </m:oMath>
                          </a14:m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driven; 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=1−30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TeV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Gessner, Spencer J.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sgess@slac.edu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AF6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095759694"/>
                      </a:ext>
                    </a:extLst>
                  </a:tr>
                  <a:tr h="423825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SWFA-LC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wakefields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e+e-,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=1−30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TeV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Chunguang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Jing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jingchg@anl.gov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AF6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9714646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3">
                <a:extLst>
                  <a:ext uri="{FF2B5EF4-FFF2-40B4-BE49-F238E27FC236}">
                    <a16:creationId xmlns:a16="http://schemas.microsoft.com/office/drawing/2014/main" id="{50C605A3-B920-4346-8AC8-8E08072FA46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563078" y="652353"/>
              <a:ext cx="9073662" cy="616396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490139">
                      <a:extLst>
                        <a:ext uri="{9D8B030D-6E8A-4147-A177-3AD203B41FA5}">
                          <a16:colId xmlns:a16="http://schemas.microsoft.com/office/drawing/2014/main" val="1535006315"/>
                        </a:ext>
                      </a:extLst>
                    </a:gridCol>
                    <a:gridCol w="2879031">
                      <a:extLst>
                        <a:ext uri="{9D8B030D-6E8A-4147-A177-3AD203B41FA5}">
                          <a16:colId xmlns:a16="http://schemas.microsoft.com/office/drawing/2014/main" val="3607622953"/>
                        </a:ext>
                      </a:extLst>
                    </a:gridCol>
                    <a:gridCol w="2766646">
                      <a:extLst>
                        <a:ext uri="{9D8B030D-6E8A-4147-A177-3AD203B41FA5}">
                          <a16:colId xmlns:a16="http://schemas.microsoft.com/office/drawing/2014/main" val="956670629"/>
                        </a:ext>
                      </a:extLst>
                    </a:gridCol>
                    <a:gridCol w="937846">
                      <a:extLst>
                        <a:ext uri="{9D8B030D-6E8A-4147-A177-3AD203B41FA5}">
                          <a16:colId xmlns:a16="http://schemas.microsoft.com/office/drawing/2014/main" val="680145351"/>
                        </a:ext>
                      </a:extLst>
                    </a:gridCol>
                  </a:tblGrid>
                  <a:tr h="411256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Details</a:t>
                          </a:r>
                          <a:endParaRPr lang="en-US" sz="20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20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POC</a:t>
                          </a:r>
                          <a:endParaRPr lang="en-US" sz="20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 Group</a:t>
                          </a: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418624961"/>
                      </a:ext>
                    </a:extLst>
                  </a:tr>
                  <a:tr h="350977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Cryo-Cooled Copper linac 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135714" r="-129956" b="-15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Emilio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Nanni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nanni@slac.Stanford.edu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AF3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903344374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High Energy CLIC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264000" r="-129956" b="-16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S.Stapnes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steinar.stapnes@cern.ch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 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665275948"/>
                      </a:ext>
                    </a:extLst>
                  </a:tr>
                  <a:tr h="355294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High Energy ILC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325000" r="-129956" b="-13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Hassan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Padamsee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(hsp3@cornell.edu)</a:t>
                          </a: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8976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FCC-</a:t>
                          </a:r>
                          <a:r>
                            <a:rPr lang="en-US" sz="16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hh</a:t>
                          </a:r>
                          <a:endParaRPr lang="en-US" sz="1600" b="1" kern="1200" dirty="0">
                            <a:solidFill>
                              <a:schemeClr val="lt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410345" r="-129956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M.Benedikt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Michael.Benedikt@cern.ch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137311304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SPPC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616667" r="-129956" b="-135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J.Tang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tangjy@ihep.ac.cn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38636334"/>
                      </a:ext>
                    </a:extLst>
                  </a:tr>
                  <a:tr h="355294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Collider-in-Sea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614286" r="-129956" b="-1060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P.McIntyre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mcintyre@physics.tamu.edu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10117323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LHeC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800000" r="-129956" b="-10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de-DE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yzhang@jlab.org</a:t>
                          </a:r>
                          <a:r>
                            <a:rPr lang="de-DE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200" kern="1200" dirty="0">
                            <a:solidFill>
                              <a:srgbClr val="000000"/>
                            </a:solidFill>
                            <a:effectLst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4943" marR="24943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409251085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FCC-eh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937500" r="-129956" b="-10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yzhang@jlab.org)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945937352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CEPC-</a:t>
                          </a:r>
                          <a:r>
                            <a:rPr lang="en-US" sz="16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SPPpC</a:t>
                          </a: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-eh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996000" r="-129956" b="-8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yzhang@jlab.org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867099706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VHE-ep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4943" marR="24943" marT="0" marB="0" anchor="ctr">
                        <a:blipFill>
                          <a:blip r:embed="rId2"/>
                          <a:stretch>
                            <a:fillRect l="-86784" t="-1096000" r="-129956" b="-7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Y.Zhang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yzhang@jlab.org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HelveticaNeue" panose="02000503000000020004" pitchFamily="2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HelveticaNeue" panose="02000503000000020004" pitchFamily="2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994334974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Proton Driver 1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245833" r="-129956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2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D.Schulte</a:t>
                          </a:r>
                          <a:r>
                            <a:rPr lang="de-DE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(</a:t>
                          </a:r>
                          <a:r>
                            <a:rPr lang="de-DE" sz="12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daniel.schulte@cern.ch</a:t>
                          </a:r>
                          <a:r>
                            <a:rPr lang="de-DE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213996708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Proton Driver 2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292000" r="-129956" b="-5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D.Schulte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 (daniel.schulte@cern.ch)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21784818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Proton Driver 3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392000" r="-129956" b="-4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D.Schulte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daniel.schulte@cern.ch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58668471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MC – Positron Driver 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554167" r="-129956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D.Schulte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kumimoji="0" lang="de-DE" sz="1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daniel.schulte@cern.ch</a:t>
                          </a:r>
                          <a:r>
                            <a:rPr kumimoji="0" lang="de-DE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Book Antiqua"/>
                              <a:ea typeface="+mn-ea"/>
                              <a:cs typeface="+mn-cs"/>
                            </a:rPr>
                            <a:t>)</a:t>
                          </a:r>
                          <a:endPara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AF4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636924585"/>
                      </a:ext>
                    </a:extLst>
                  </a:tr>
                  <a:tr h="4238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510" t="-1167647" r="-266327" b="-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167647" r="-129956" b="-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Carl Schroeder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CBSchroeder@lbl.gov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AF6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112873405"/>
                      </a:ext>
                    </a:extLst>
                  </a:tr>
                  <a:tr h="3410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510" t="-1596296" r="-266327" b="-1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596296" r="-129956" b="-1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Gessner, Spencer J.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sgess@slac.edu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AF6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095759694"/>
                      </a:ext>
                    </a:extLst>
                  </a:tr>
                  <a:tr h="436309">
                    <a:tc>
                      <a:txBody>
                        <a:bodyPr/>
                        <a:lstStyle/>
                        <a:p>
                          <a:pPr marL="0" marR="0" lvl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Times New Roman" panose="02020603050405020304" pitchFamily="18" charset="0"/>
                            </a:rPr>
                            <a:t>SWFA-LC</a:t>
                          </a:r>
                        </a:p>
                      </a:txBody>
                      <a:tcPr marL="34290" marR="3429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34290" marB="34290" anchor="ctr">
                        <a:blipFill>
                          <a:blip r:embed="rId2"/>
                          <a:stretch>
                            <a:fillRect l="-86784" t="-1347059" r="-129956" b="-1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/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Chunguang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Jing (</a:t>
                          </a:r>
                          <a:r>
                            <a:rPr lang="en-US" sz="1200" kern="1200" dirty="0" err="1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jingchg@anl.gov</a:t>
                          </a:r>
                          <a:r>
                            <a:rPr lang="en-US" sz="1200" kern="1200" dirty="0">
                              <a:solidFill>
                                <a:srgbClr val="000000"/>
                              </a:solidFill>
                              <a:effectLst/>
                              <a:latin typeface="HelveticaNeue" panose="02000503000000020004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AF6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9714646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2584657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18955</TotalTime>
  <Words>1945</Words>
  <Application>Microsoft Macintosh PowerPoint</Application>
  <PresentationFormat>Widescreen</PresentationFormat>
  <Paragraphs>244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Cambria Math</vt:lpstr>
      <vt:lpstr>Gabriola</vt:lpstr>
      <vt:lpstr>Helvetica</vt:lpstr>
      <vt:lpstr>HelveticaNeue</vt:lpstr>
      <vt:lpstr>Symbol</vt:lpstr>
      <vt:lpstr>Office Theme</vt:lpstr>
      <vt:lpstr>What is “Snowmass?”</vt:lpstr>
      <vt:lpstr>PowerPoint Presentation</vt:lpstr>
      <vt:lpstr>Accelerator Frontier – Key Questions</vt:lpstr>
      <vt:lpstr>Accelerator Frontier Topical Groups and Conveners</vt:lpstr>
      <vt:lpstr>Some Working Group Activities</vt:lpstr>
      <vt:lpstr>AF Implementation Task Force (ITF)</vt:lpstr>
      <vt:lpstr>Charge to the ITF</vt:lpstr>
      <vt:lpstr>ITF: Higgs Factory Concepts/Proposals (8) </vt:lpstr>
      <vt:lpstr>ITF :18 (!) high energy collider concepts/proposals  </vt:lpstr>
      <vt:lpstr>Muon Collider Forum</vt:lpstr>
      <vt:lpstr>European Planning Influences Snowmass Topics</vt:lpstr>
      <vt:lpstr>Steps Toward a Muon Collider in Europe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Stephen Gourlay PhD</dc:creator>
  <cp:lastModifiedBy>soprestemon</cp:lastModifiedBy>
  <cp:revision>189</cp:revision>
  <cp:lastPrinted>2021-08-18T20:30:46Z</cp:lastPrinted>
  <dcterms:created xsi:type="dcterms:W3CDTF">2020-05-12T20:51:40Z</dcterms:created>
  <dcterms:modified xsi:type="dcterms:W3CDTF">2021-10-15T03:07:09Z</dcterms:modified>
</cp:coreProperties>
</file>