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256" r:id="rId2"/>
    <p:sldId id="727" r:id="rId3"/>
    <p:sldId id="1344" r:id="rId4"/>
    <p:sldId id="1544" r:id="rId5"/>
    <p:sldId id="1542" r:id="rId6"/>
    <p:sldId id="1541" r:id="rId7"/>
    <p:sldId id="1545" r:id="rId8"/>
    <p:sldId id="154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Martchevskii" initials="MM" lastIdx="1" clrIdx="0">
    <p:extLst>
      <p:ext uri="{19B8F6BF-5375-455C-9EA6-DF929625EA0E}">
        <p15:presenceInfo xmlns:p15="http://schemas.microsoft.com/office/powerpoint/2012/main" userId="S-1-5-21-1715567821-1060284298-725345543-3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/>
    <p:restoredTop sz="95352" autoAdjust="0"/>
  </p:normalViewPr>
  <p:slideViewPr>
    <p:cSldViewPr snapToGrid="0" snapToObjects="1">
      <p:cViewPr varScale="1">
        <p:scale>
          <a:sx n="56" d="100"/>
          <a:sy n="56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9" name="Shape 10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MDP has made strong progress in bringing in junior staff, typically with significant support from “adjacent” projects and short-term funded projects. A challenge is to provide them sufficient opportunity to focus on MDP research to enable their careers to evolve well. The influx of junior staff bodes well for our field.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(undergrad and grad) – attracting student from local Universities, DOE should support local universities through Accelerator Stewardship  Program, example: an  undergrad working with </a:t>
            </a:r>
            <a:r>
              <a:rPr lang="en-US" dirty="0" err="1"/>
              <a:t>X.Xu</a:t>
            </a:r>
            <a:r>
              <a:rPr lang="en-US" dirty="0"/>
              <a:t> on Nb</a:t>
            </a:r>
            <a:r>
              <a:rPr lang="en-US" baseline="-25000" dirty="0"/>
              <a:t>3</a:t>
            </a:r>
            <a:r>
              <a:rPr lang="en-US" dirty="0"/>
              <a:t>Sn ECA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Lack of postdocs for MDP – independent funding  for 2-3 postdoc positions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Young researchers’  time – a strong competition with the projects. This creates disbalance  between R&amp;D involvement  (R&amp;D time)  of the young scientist and engineers  and older researchers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4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20160714_001-2-Edit_blueppt.jpg" descr="20160714_001-2-Edit_blueppt.jpg"/>
          <p:cNvPicPr>
            <a:picLocks noChangeAspect="1"/>
          </p:cNvPicPr>
          <p:nvPr/>
        </p:nvPicPr>
        <p:blipFill>
          <a:blip r:embed="rId3"/>
          <a:srcRect l="4033" t="17632" r="5975" b="20233"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134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B69C8-ED63-B84E-A01E-5B354576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519B9-7419-864C-8C10-AA87BFE29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 baseline="0"/>
            </a:lvl1pPr>
          </a:lstStyle>
          <a:p>
            <a:r>
              <a:rPr lang="en-US"/>
              <a:t>US MPD TAC meeting - collaborations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38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Footer Placeholder 5"/>
          <p:cNvSpPr txBox="1"/>
          <p:nvPr/>
        </p:nvSpPr>
        <p:spPr>
          <a:xfrm>
            <a:off x="1929860" y="6511678"/>
            <a:ext cx="643642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S. Prestemon, Workshop on Advanced Superconducting Materials and Magnets, KEK January 22 2019</a:t>
            </a:r>
          </a:p>
        </p:txBody>
      </p:sp>
      <p:sp>
        <p:nvSpPr>
          <p:cNvPr id="42" name="Footer Placeholder 5"/>
          <p:cNvSpPr txBox="1"/>
          <p:nvPr/>
        </p:nvSpPr>
        <p:spPr>
          <a:xfrm>
            <a:off x="2056860" y="6638678"/>
            <a:ext cx="643642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S. Prestemon, Workshop on Advanced Superconducting Materials and Magnets, KEK January 22 2019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765443" y="3095113"/>
            <a:ext cx="22270530" cy="90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8F029733-66B0-0243-80C8-169E67F61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81736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US MPD TAC meeting - collaborations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cern.ch/event/101269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Soren </a:t>
            </a:r>
            <a:r>
              <a:rPr lang="en-US" dirty="0" err="1"/>
              <a:t>Prestemon</a:t>
            </a:r>
            <a:endParaRPr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9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For the MDP</a:t>
            </a:r>
            <a:r>
              <a:rPr lang="en-US" dirty="0"/>
              <a:t> </a:t>
            </a:r>
            <a:r>
              <a:rPr dirty="0"/>
              <a:t>Team</a:t>
            </a:r>
          </a:p>
        </p:txBody>
      </p:sp>
      <p:sp>
        <p:nvSpPr>
          <p:cNvPr id="1052" name="High Field Magnet Technology…"/>
          <p:cNvSpPr txBox="1"/>
          <p:nvPr/>
        </p:nvSpPr>
        <p:spPr>
          <a:xfrm>
            <a:off x="557561" y="5012184"/>
            <a:ext cx="22815395" cy="295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/>
          <a:p>
            <a: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6000" dirty="0"/>
              <a:t>International collaborations and interaction with the European HFM</a:t>
            </a:r>
          </a:p>
          <a:p>
            <a: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6000" dirty="0"/>
          </a:p>
          <a:p>
            <a: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6000" dirty="0"/>
              <a:t>Presentation to the</a:t>
            </a:r>
            <a:r>
              <a:rPr lang="en-US" sz="6000" dirty="0"/>
              <a:t> MDP TAC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A3EC35-ECD9-3E43-BADC-84EAE0509D56}"/>
              </a:ext>
            </a:extLst>
          </p:cNvPr>
          <p:cNvSpPr/>
          <p:nvPr/>
        </p:nvSpPr>
        <p:spPr>
          <a:xfrm>
            <a:off x="55052" y="8024220"/>
            <a:ext cx="11771524" cy="767235"/>
          </a:xfrm>
          <a:prstGeom prst="roundRect">
            <a:avLst>
              <a:gd name="adj" fmla="val 7398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endParaRPr lang="en-US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D9D73-EEB6-7D4A-895F-AF779938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motivation and strategic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4FD47-3C7C-0C4E-8BC9-E65BE3CC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269" y="2325913"/>
            <a:ext cx="12601260" cy="214658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The physics drivers for a future hadron collider are well documented by community planning, e.g. </a:t>
            </a:r>
          </a:p>
          <a:p>
            <a:pPr lvl="1"/>
            <a:r>
              <a:rPr lang="en-US" sz="3600" dirty="0"/>
              <a:t>US “Snowmass” process - </a:t>
            </a:r>
            <a:r>
              <a:rPr lang="en-US" sz="3600" b="1" i="1" dirty="0"/>
              <a:t>ongoing</a:t>
            </a:r>
          </a:p>
          <a:p>
            <a:pPr lvl="1"/>
            <a:r>
              <a:rPr lang="en-US" sz="3600" dirty="0"/>
              <a:t>European Strategy for Particle Physics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95012-E97F-7240-B640-EF0D2AB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898" y="1554460"/>
            <a:ext cx="8244640" cy="4937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52BB-0203-3E49-8553-B2C2E1F5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551" y="7559041"/>
            <a:ext cx="11508198" cy="465923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6503CDC-ABD6-0842-B1D1-1FEB3CB43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534B65F8-E61C-1B4C-8F05-9678820E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69" y="4404060"/>
            <a:ext cx="8316130" cy="3006416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7B6F2A4D-3DB5-5840-9BCA-DA863D1E0F92}"/>
              </a:ext>
            </a:extLst>
          </p:cNvPr>
          <p:cNvGrpSpPr/>
          <p:nvPr/>
        </p:nvGrpSpPr>
        <p:grpSpPr>
          <a:xfrm>
            <a:off x="4056185" y="6640088"/>
            <a:ext cx="7037506" cy="5952380"/>
            <a:chOff x="0" y="-4"/>
            <a:chExt cx="14920223" cy="10003078"/>
          </a:xfrm>
        </p:grpSpPr>
        <p:grpSp>
          <p:nvGrpSpPr>
            <p:cNvPr id="13" name="Picture 11">
              <a:extLst>
                <a:ext uri="{FF2B5EF4-FFF2-40B4-BE49-F238E27FC236}">
                  <a16:creationId xmlns:a16="http://schemas.microsoft.com/office/drawing/2014/main" id="{0A3C9268-7219-0841-A9F1-A5A03F5D8E88}"/>
                </a:ext>
              </a:extLst>
            </p:cNvPr>
            <p:cNvGrpSpPr/>
            <p:nvPr/>
          </p:nvGrpSpPr>
          <p:grpSpPr>
            <a:xfrm>
              <a:off x="0" y="837651"/>
              <a:ext cx="14920223" cy="9165423"/>
              <a:chOff x="0" y="0"/>
              <a:chExt cx="14920222" cy="9165421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0BA28E53-2881-D747-99B0-833C46188E54}"/>
                  </a:ext>
                </a:extLst>
              </p:cNvPr>
              <p:cNvSpPr/>
              <p:nvPr/>
            </p:nvSpPr>
            <p:spPr>
              <a:xfrm>
                <a:off x="0" y="0"/>
                <a:ext cx="14920223" cy="9165422"/>
              </a:xfrm>
              <a:prstGeom prst="rect">
                <a:avLst/>
              </a:prstGeom>
              <a:solidFill>
                <a:srgbClr val="FDEADA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>
                  <a:defRPr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 sz="1800"/>
              </a:p>
            </p:txBody>
          </p:sp>
          <p:pic>
            <p:nvPicPr>
              <p:cNvPr id="16" name="image7.tif" descr="image7.tif">
                <a:extLst>
                  <a:ext uri="{FF2B5EF4-FFF2-40B4-BE49-F238E27FC236}">
                    <a16:creationId xmlns:a16="http://schemas.microsoft.com/office/drawing/2014/main" id="{C52C2C75-885E-5742-8A39-C2DCDD6EE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4920223" cy="9165422"/>
              </a:xfrm>
              <a:prstGeom prst="rect">
                <a:avLst/>
              </a:prstGeom>
              <a:ln w="12700" cap="flat">
                <a:solidFill>
                  <a:schemeClr val="accent1"/>
                </a:solidFill>
                <a:miter lim="400000"/>
              </a:ln>
              <a:effectLst/>
            </p:spPr>
          </p:pic>
        </p:grp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2F2C8BB-CF3B-104F-A5CE-7EB7D0B0BA37}"/>
                </a:ext>
              </a:extLst>
            </p:cNvPr>
            <p:cNvSpPr txBox="1"/>
            <p:nvPr/>
          </p:nvSpPr>
          <p:spPr>
            <a:xfrm>
              <a:off x="0" y="-4"/>
              <a:ext cx="14920223" cy="931003"/>
            </a:xfrm>
            <a:prstGeom prst="rect">
              <a:avLst/>
            </a:prstGeom>
            <a:solidFill>
              <a:srgbClr val="FDEADA"/>
            </a:solidFill>
            <a:ln w="127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t">
              <a:spAutoFit/>
            </a:bodyPr>
            <a:lstStyle>
              <a:lvl1pPr>
                <a:defRPr sz="2400" i="1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 dirty="0"/>
                <a:t>HEPAP Accelerator R&amp;D Subpanel recommendations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0B15A9-DF31-E84C-8F86-7562C8C1B389}"/>
              </a:ext>
            </a:extLst>
          </p:cNvPr>
          <p:cNvSpPr txBox="1"/>
          <p:nvPr/>
        </p:nvSpPr>
        <p:spPr>
          <a:xfrm>
            <a:off x="8669866" y="4632960"/>
            <a:ext cx="3305388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Last US “P5” report ~2014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F88133-82B4-534D-B311-1494D6B39EC2}"/>
              </a:ext>
            </a:extLst>
          </p:cNvPr>
          <p:cNvGrpSpPr/>
          <p:nvPr/>
        </p:nvGrpSpPr>
        <p:grpSpPr>
          <a:xfrm>
            <a:off x="12617551" y="6667965"/>
            <a:ext cx="11707628" cy="800215"/>
            <a:chOff x="12617551" y="6560391"/>
            <a:chExt cx="11707628" cy="80021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7911C66-9512-A042-88B6-360BC90BA168}"/>
                </a:ext>
              </a:extLst>
            </p:cNvPr>
            <p:cNvSpPr/>
            <p:nvPr/>
          </p:nvSpPr>
          <p:spPr>
            <a:xfrm>
              <a:off x="12617551" y="6576882"/>
              <a:ext cx="11707628" cy="767235"/>
            </a:xfrm>
            <a:prstGeom prst="roundRect">
              <a:avLst>
                <a:gd name="adj" fmla="val 739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endParaRPr lang="en-US"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8D1DC-539C-8D43-99A1-841BAE158405}"/>
                </a:ext>
              </a:extLst>
            </p:cNvPr>
            <p:cNvSpPr txBox="1"/>
            <p:nvPr/>
          </p:nvSpPr>
          <p:spPr>
            <a:xfrm>
              <a:off x="14100971" y="6560391"/>
              <a:ext cx="9514966" cy="800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r>
                <a:rPr lang="en-US" sz="4000" i="1" dirty="0"/>
                <a:t>Fabiola </a:t>
              </a:r>
              <a:r>
                <a:rPr lang="en-US" sz="4000" i="1" dirty="0" err="1"/>
                <a:t>Gianotti</a:t>
              </a:r>
              <a:r>
                <a:rPr lang="en-US" sz="4000" i="1" dirty="0"/>
                <a:t> (CERN), LHCP, 7 June 2021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AFD96-BEF2-EC4E-8F16-0570C9B204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pic>
        <p:nvPicPr>
          <p:cNvPr id="717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5" y="12883247"/>
            <a:ext cx="3140938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Nb3Sn accelerator magnet technology is finally being installed in a collider - in the interaction region quadrupoles of the LH-LHC"/>
          <p:cNvSpPr txBox="1">
            <a:spLocks noGrp="1"/>
          </p:cNvSpPr>
          <p:nvPr>
            <p:ph type="title"/>
          </p:nvPr>
        </p:nvSpPr>
        <p:spPr>
          <a:xfrm>
            <a:off x="4201145" y="204014"/>
            <a:ext cx="18581390" cy="176335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96112">
              <a:defRPr sz="5400"/>
            </a:pPr>
            <a:r>
              <a:rPr lang="en-US" sz="4800" dirty="0"/>
              <a:t>R&amp;D efforts for</a:t>
            </a:r>
            <a:r>
              <a:rPr sz="4800" dirty="0"/>
              <a:t> accelerator magnet technology </a:t>
            </a:r>
            <a:r>
              <a:rPr lang="en-US" sz="4800" dirty="0"/>
              <a:t>are becoming more structured</a:t>
            </a:r>
            <a:endParaRPr sz="48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436F263-9977-9D48-BB38-A54B8870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5337" y="1450045"/>
            <a:ext cx="22581702" cy="9495530"/>
          </a:xfrm>
        </p:spPr>
        <p:txBody>
          <a:bodyPr>
            <a:normAutofit/>
          </a:bodyPr>
          <a:lstStyle/>
          <a:p>
            <a:r>
              <a:rPr lang="en-US" sz="4000" dirty="0"/>
              <a:t>DOE created  the US Magnet Development Program (MDP) in ~2016</a:t>
            </a:r>
          </a:p>
          <a:p>
            <a:r>
              <a:rPr lang="en-US" sz="4000" dirty="0"/>
              <a:t>Europe is in the process of forming the High Field Magnet program (HFM)</a:t>
            </a:r>
          </a:p>
          <a:p>
            <a:pPr lvl="1"/>
            <a:r>
              <a:rPr lang="en-US" sz="4000" dirty="0"/>
              <a:t>Led by the Laboratory Director’s Group (LDG)</a:t>
            </a:r>
          </a:p>
          <a:p>
            <a:pPr lvl="1"/>
            <a:r>
              <a:rPr lang="en-US" sz="4000" dirty="0"/>
              <a:t>Working to define roadmaps and coordinate activities by collaborating institutions</a:t>
            </a:r>
          </a:p>
          <a:p>
            <a:pPr marL="0" indent="0">
              <a:buNone/>
            </a:pPr>
            <a:r>
              <a:rPr lang="en-US" b="1" dirty="0"/>
              <a:t>The programs strive to coordinate efforts to more rapidly advance technology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8286D-6142-AF43-B7F1-20EC430AA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0E0331-2947-D744-B85B-5FC2C4D68714}"/>
              </a:ext>
            </a:extLst>
          </p:cNvPr>
          <p:cNvSpPr txBox="1"/>
          <p:nvPr/>
        </p:nvSpPr>
        <p:spPr>
          <a:xfrm>
            <a:off x="4360983" y="11632643"/>
            <a:ext cx="16960010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000" b="1" i="1" dirty="0"/>
              <a:t>The US DOE approach balances long-range R&amp;D and project preparation</a:t>
            </a:r>
            <a:endParaRPr lang="en-US" sz="4000" b="1" i="1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6A326-E90D-A346-9619-B4CB39EA9E07}"/>
              </a:ext>
            </a:extLst>
          </p:cNvPr>
          <p:cNvSpPr/>
          <p:nvPr/>
        </p:nvSpPr>
        <p:spPr>
          <a:xfrm>
            <a:off x="1599523" y="6370510"/>
            <a:ext cx="21091378" cy="73866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  <a:softEdge rad="3665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endParaRPr lang="en-US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6" name="(ex: US MDP)">
            <a:extLst>
              <a:ext uri="{FF2B5EF4-FFF2-40B4-BE49-F238E27FC236}">
                <a16:creationId xmlns:a16="http://schemas.microsoft.com/office/drawing/2014/main" id="{8D9A6C3A-6C05-F145-9034-C9F2B6C1431B}"/>
              </a:ext>
            </a:extLst>
          </p:cNvPr>
          <p:cNvSpPr txBox="1"/>
          <p:nvPr/>
        </p:nvSpPr>
        <p:spPr>
          <a:xfrm>
            <a:off x="10360613" y="6384029"/>
            <a:ext cx="299768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 numCol="1" anchor="t">
            <a:spAutoFit/>
          </a:bodyPr>
          <a:lstStyle>
            <a:lvl1pPr>
              <a:defRPr sz="3000" b="1" i="1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rPr dirty="0"/>
              <a:t>(ex: US MDP)</a:t>
            </a:r>
          </a:p>
        </p:txBody>
      </p:sp>
      <p:sp>
        <p:nvSpPr>
          <p:cNvPr id="77" name="(ex: LARP)">
            <a:extLst>
              <a:ext uri="{FF2B5EF4-FFF2-40B4-BE49-F238E27FC236}">
                <a16:creationId xmlns:a16="http://schemas.microsoft.com/office/drawing/2014/main" id="{4E700C23-70E2-164B-8702-AF9667D88BB5}"/>
              </a:ext>
            </a:extLst>
          </p:cNvPr>
          <p:cNvSpPr txBox="1"/>
          <p:nvPr/>
        </p:nvSpPr>
        <p:spPr>
          <a:xfrm>
            <a:off x="9925637" y="8238274"/>
            <a:ext cx="179888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8" tIns="91438" rIns="91438" bIns="91438" numCol="1" anchor="t">
            <a:spAutoFit/>
          </a:bodyPr>
          <a:lstStyle>
            <a:lvl1pPr>
              <a:defRPr sz="3000" b="1" i="1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rPr dirty="0"/>
              <a:t>(ex: LARP)</a:t>
            </a:r>
          </a:p>
        </p:txBody>
      </p:sp>
      <p:sp>
        <p:nvSpPr>
          <p:cNvPr id="78" name="(ex: HL-LHC AUP)">
            <a:extLst>
              <a:ext uri="{FF2B5EF4-FFF2-40B4-BE49-F238E27FC236}">
                <a16:creationId xmlns:a16="http://schemas.microsoft.com/office/drawing/2014/main" id="{D6A359BE-56DE-214A-9E97-F820A89818C3}"/>
              </a:ext>
            </a:extLst>
          </p:cNvPr>
          <p:cNvSpPr txBox="1"/>
          <p:nvPr/>
        </p:nvSpPr>
        <p:spPr>
          <a:xfrm>
            <a:off x="13216679" y="10379766"/>
            <a:ext cx="288251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8" tIns="91438" rIns="91438" bIns="91438" numCol="1" anchor="t">
            <a:spAutoFit/>
          </a:bodyPr>
          <a:lstStyle>
            <a:lvl1pPr>
              <a:defRPr sz="3000" b="1" i="1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rPr dirty="0"/>
              <a:t>(ex: HL-LHC AUP)</a:t>
            </a:r>
          </a:p>
        </p:txBody>
      </p:sp>
      <p:sp>
        <p:nvSpPr>
          <p:cNvPr id="79" name="Rounded Rectangle">
            <a:extLst>
              <a:ext uri="{FF2B5EF4-FFF2-40B4-BE49-F238E27FC236}">
                <a16:creationId xmlns:a16="http://schemas.microsoft.com/office/drawing/2014/main" id="{02FDB9D6-15A0-394D-8AA4-B1CCDBEF2761}"/>
              </a:ext>
            </a:extLst>
          </p:cNvPr>
          <p:cNvSpPr/>
          <p:nvPr/>
        </p:nvSpPr>
        <p:spPr>
          <a:xfrm>
            <a:off x="851040" y="5704886"/>
            <a:ext cx="22483984" cy="5794852"/>
          </a:xfrm>
          <a:prstGeom prst="roundRect">
            <a:avLst>
              <a:gd name="adj" fmla="val 15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wrap="square" lIns="91438" tIns="91438" rIns="91438" bIns="91438" numCol="1" anchor="ctr">
            <a:noAutofit/>
          </a:bodyPr>
          <a:lstStyle/>
          <a:p>
            <a:endParaRPr sz="18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320E7C-0676-7F45-A529-1540340E8B20}"/>
              </a:ext>
            </a:extLst>
          </p:cNvPr>
          <p:cNvSpPr txBox="1"/>
          <p:nvPr/>
        </p:nvSpPr>
        <p:spPr>
          <a:xfrm>
            <a:off x="4617916" y="6342873"/>
            <a:ext cx="674098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General R&amp;D - programmatic </a:t>
            </a:r>
          </a:p>
        </p:txBody>
      </p: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C52369F9-1126-8947-9015-136F78B67192}"/>
              </a:ext>
            </a:extLst>
          </p:cNvPr>
          <p:cNvCxnSpPr/>
          <p:nvPr/>
        </p:nvCxnSpPr>
        <p:spPr>
          <a:xfrm>
            <a:off x="3648087" y="7274926"/>
            <a:ext cx="1630490" cy="1203440"/>
          </a:xfrm>
          <a:prstGeom prst="curvedConnector3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6DFD1DC-BF65-2F49-9A31-336A63F9C09C}"/>
              </a:ext>
            </a:extLst>
          </p:cNvPr>
          <p:cNvSpPr/>
          <p:nvPr/>
        </p:nvSpPr>
        <p:spPr>
          <a:xfrm>
            <a:off x="5278576" y="8041454"/>
            <a:ext cx="4514052" cy="1293967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72000">
                <a:schemeClr val="accent6">
                  <a:lumMod val="75000"/>
                </a:schemeClr>
              </a:gs>
              <a:gs pos="3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r>
              <a:rPr lang="en-US" sz="3200" dirty="0"/>
              <a:t>Directed R&amp;D</a:t>
            </a:r>
          </a:p>
          <a:p>
            <a:r>
              <a:rPr lang="en-US" sz="3200" dirty="0"/>
              <a:t>(Technology readiness)</a:t>
            </a:r>
            <a:endParaRPr lang="en-US" sz="3200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F36949D5-2BB9-D646-A7F6-FA5A5A94CDA3}"/>
              </a:ext>
            </a:extLst>
          </p:cNvPr>
          <p:cNvSpPr/>
          <p:nvPr/>
        </p:nvSpPr>
        <p:spPr>
          <a:xfrm>
            <a:off x="10020893" y="9782600"/>
            <a:ext cx="3029326" cy="885344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84000">
                <a:schemeClr val="accent3">
                  <a:lumMod val="50000"/>
                </a:schemeClr>
              </a:gs>
              <a:gs pos="3900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</a:t>
            </a:r>
          </a:p>
        </p:txBody>
      </p: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813D6792-11D6-0F4D-929D-ED51B987BFC5}"/>
              </a:ext>
            </a:extLst>
          </p:cNvPr>
          <p:cNvCxnSpPr>
            <a:cxnSpLocks/>
          </p:cNvCxnSpPr>
          <p:nvPr/>
        </p:nvCxnSpPr>
        <p:spPr>
          <a:xfrm>
            <a:off x="8741327" y="9497018"/>
            <a:ext cx="1177394" cy="586456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277D8217-4C1A-6144-A5EE-0F4D29980329}"/>
              </a:ext>
            </a:extLst>
          </p:cNvPr>
          <p:cNvCxnSpPr/>
          <p:nvPr/>
        </p:nvCxnSpPr>
        <p:spPr>
          <a:xfrm>
            <a:off x="13288769" y="7213044"/>
            <a:ext cx="1630490" cy="1203440"/>
          </a:xfrm>
          <a:prstGeom prst="curvedConnector3">
            <a:avLst/>
          </a:prstGeom>
          <a:noFill/>
          <a:ln w="38100" cap="flat">
            <a:solidFill>
              <a:schemeClr val="accent1"/>
            </a:solidFill>
            <a:prstDash val="sysDot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ADE03D97-A1C2-F14F-80D7-B84CD885D988}"/>
              </a:ext>
            </a:extLst>
          </p:cNvPr>
          <p:cNvSpPr/>
          <p:nvPr/>
        </p:nvSpPr>
        <p:spPr>
          <a:xfrm>
            <a:off x="14919258" y="7979572"/>
            <a:ext cx="4514052" cy="1293967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72000">
                <a:schemeClr val="accent6">
                  <a:lumMod val="75000"/>
                </a:schemeClr>
              </a:gs>
              <a:gs pos="3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 w="25400" cap="flat">
            <a:solidFill>
              <a:schemeClr val="accent1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r>
              <a:rPr lang="en-US" sz="3200" dirty="0"/>
              <a:t>Directed R&amp;D</a:t>
            </a:r>
          </a:p>
          <a:p>
            <a:r>
              <a:rPr lang="en-US" sz="3200" dirty="0"/>
              <a:t>(Technology readiness)</a:t>
            </a:r>
            <a:endParaRPr lang="en-US" sz="3200" dirty="0"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75B9D35C-6147-F648-967E-3E0F45CFF898}"/>
              </a:ext>
            </a:extLst>
          </p:cNvPr>
          <p:cNvSpPr/>
          <p:nvPr/>
        </p:nvSpPr>
        <p:spPr>
          <a:xfrm>
            <a:off x="19661575" y="9720718"/>
            <a:ext cx="3029326" cy="885344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84000">
                <a:schemeClr val="accent3">
                  <a:lumMod val="50000"/>
                </a:schemeClr>
              </a:gs>
              <a:gs pos="3900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 w="25400" cap="flat">
            <a:solidFill>
              <a:schemeClr val="accent1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</a:t>
            </a:r>
          </a:p>
        </p:txBody>
      </p: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E6DE7CB5-5721-4445-9C33-02969D51ADBD}"/>
              </a:ext>
            </a:extLst>
          </p:cNvPr>
          <p:cNvCxnSpPr>
            <a:cxnSpLocks/>
          </p:cNvCxnSpPr>
          <p:nvPr/>
        </p:nvCxnSpPr>
        <p:spPr>
          <a:xfrm>
            <a:off x="18382009" y="9435136"/>
            <a:ext cx="1177394" cy="586456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accent1"/>
            </a:solidFill>
            <a:prstDash val="sysDot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AEB36C-9AFA-9B49-90FC-07CB202FD854}"/>
              </a:ext>
            </a:extLst>
          </p:cNvPr>
          <p:cNvCxnSpPr>
            <a:cxnSpLocks/>
          </p:cNvCxnSpPr>
          <p:nvPr/>
        </p:nvCxnSpPr>
        <p:spPr>
          <a:xfrm>
            <a:off x="379474" y="5360496"/>
            <a:ext cx="2344756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glow rad="67580">
              <a:schemeClr val="accent1">
                <a:alpha val="40000"/>
              </a:schemeClr>
            </a:glow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2142A-EA82-CD4A-B230-C79E78CDF2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068D7-7318-3846-9547-DDCDD904DC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0D9C20-3B64-E84A-90DD-3265D85F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29" y="2947133"/>
            <a:ext cx="9738951" cy="90519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MDP involvement:</a:t>
            </a:r>
          </a:p>
          <a:p>
            <a:pPr lvl="1"/>
            <a:r>
              <a:rPr lang="en-US" dirty="0"/>
              <a:t>SP on the LDG Expert Panel</a:t>
            </a:r>
          </a:p>
          <a:p>
            <a:pPr lvl="1"/>
            <a:r>
              <a:rPr lang="en-US" dirty="0"/>
              <a:t>Strong list of contributions to the “State of the Art” workshop</a:t>
            </a:r>
          </a:p>
          <a:p>
            <a:pPr lvl="2"/>
            <a:r>
              <a:rPr lang="en-US" dirty="0"/>
              <a:t>Apr. 14-16, 2021</a:t>
            </a:r>
          </a:p>
          <a:p>
            <a:pPr lvl="2"/>
            <a:r>
              <a:rPr lang="en-US" dirty="0">
                <a:hlinkClick r:id="rId2"/>
              </a:rPr>
              <a:t>https://indico.cern.ch/event/1012691</a:t>
            </a:r>
            <a:endParaRPr lang="en-US" dirty="0"/>
          </a:p>
          <a:p>
            <a:pPr lvl="1"/>
            <a:r>
              <a:rPr lang="en-US" dirty="0"/>
              <a:t>G7 met with Luca </a:t>
            </a:r>
            <a:r>
              <a:rPr lang="en-US" dirty="0" err="1"/>
              <a:t>Bottura</a:t>
            </a:r>
            <a:r>
              <a:rPr lang="en-US" dirty="0"/>
              <a:t> in May to discuss process, status</a:t>
            </a:r>
          </a:p>
          <a:p>
            <a:pPr lvl="1"/>
            <a:r>
              <a:rPr lang="en-US" dirty="0"/>
              <a:t>G7 invited to attend “Roadmap Planning” workshop June 1-3, 2021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indico.cern.ch</a:t>
            </a:r>
            <a:r>
              <a:rPr lang="en-US" dirty="0"/>
              <a:t>/event/1032199</a:t>
            </a:r>
          </a:p>
          <a:p>
            <a:pPr lvl="1"/>
            <a:r>
              <a:rPr lang="en-US" dirty="0"/>
              <a:t>SP attended “Roadmap Implementation” workshop Sept. 15-16, 2021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4B8F4-7299-6D43-AFBC-8F5DB19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HFM roadmap development process nearing completion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C325-6771-8A43-97E5-24AE37768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7FC25-304C-9D4D-8E3E-983C19DB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00" y="1467129"/>
            <a:ext cx="14363700" cy="990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09B4BF-524E-F34B-BE62-896067CDAF0A}"/>
              </a:ext>
            </a:extLst>
          </p:cNvPr>
          <p:cNvSpPr/>
          <p:nvPr/>
        </p:nvSpPr>
        <p:spPr>
          <a:xfrm>
            <a:off x="2872444" y="11529425"/>
            <a:ext cx="18639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Luis García-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Tabarés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 , Bernhard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Auchmann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Amalia Ballarino, Bertrand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Baudouy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Luca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Bottura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Philippe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Fazilleau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Matthias Noe, Soren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Prestemon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Etienne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Rochepault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Lucio Rossi, Carmine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</a:rPr>
              <a:t>Senatore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, Ben Shepherd</a:t>
            </a:r>
          </a:p>
        </p:txBody>
      </p:sp>
    </p:spTree>
    <p:extLst>
      <p:ext uri="{BB962C8B-B14F-4D97-AF65-F5344CB8AC3E}">
        <p14:creationId xmlns:p14="http://schemas.microsoft.com/office/powerpoint/2010/main" val="4316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0AECC-F915-6C47-B772-0D932BD4FC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F1DE6-7C49-6C4B-A704-84CBA9B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04014"/>
            <a:ext cx="19845932" cy="1983657"/>
          </a:xfrm>
        </p:spPr>
        <p:txBody>
          <a:bodyPr/>
          <a:lstStyle/>
          <a:p>
            <a:r>
              <a:rPr lang="en-US" dirty="0"/>
              <a:t>DOE-OHEP provided guidance on international collaborations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E5A8-1F06-264B-8C89-2DBA9FE41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A218B-C83D-C940-8CB7-439ACAF6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326" y="1705520"/>
            <a:ext cx="11275674" cy="11441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517F5-1859-3B43-AD1E-F3F69871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5520"/>
            <a:ext cx="8714963" cy="11076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084DA-55D0-8448-A40E-286D7344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895" y="7950349"/>
            <a:ext cx="8128000" cy="2590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C37FDF-E56C-5548-9B0E-6E8325FAB4F9}"/>
              </a:ext>
            </a:extLst>
          </p:cNvPr>
          <p:cNvSpPr/>
          <p:nvPr/>
        </p:nvSpPr>
        <p:spPr>
          <a:xfrm>
            <a:off x="13961035" y="10847294"/>
            <a:ext cx="9526494" cy="1934442"/>
          </a:xfrm>
          <a:prstGeom prst="roundRect">
            <a:avLst/>
          </a:prstGeom>
          <a:noFill/>
          <a:ln w="34925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3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EACBF-6623-4FF2-BE2A-62A160CF6C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82321-2406-4CC7-94C0-30E342BEF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389" y="2746816"/>
            <a:ext cx="23538078" cy="975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maintain a “living” document of ongoing collaborations</a:t>
            </a:r>
          </a:p>
          <a:p>
            <a:pPr lvl="1"/>
            <a:r>
              <a:rPr lang="en-US" dirty="0"/>
              <a:t>Updated regularly to reflect active elements</a:t>
            </a:r>
          </a:p>
          <a:p>
            <a:pPr lvl="1"/>
            <a:endParaRPr lang="en-US" sz="4700" dirty="0"/>
          </a:p>
          <a:p>
            <a:pPr marL="0" indent="-416845">
              <a:buNone/>
            </a:pPr>
            <a:r>
              <a:rPr lang="en-US" sz="4700" dirty="0"/>
              <a:t>Process: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1.	Staff who are considering initiating a collaboration effort provide a synopsis:</a:t>
            </a:r>
          </a:p>
          <a:p>
            <a:pPr marL="457200" lvl="1" indent="0">
              <a:buNone/>
            </a:pPr>
            <a:r>
              <a:rPr lang="en-US" dirty="0"/>
              <a:t>		- Scope of collaboration</a:t>
            </a:r>
          </a:p>
          <a:p>
            <a:pPr marL="457200" lvl="1" indent="0">
              <a:buNone/>
            </a:pPr>
            <a:r>
              <a:rPr lang="en-US" dirty="0"/>
              <a:t>		- Points of contact from each institution</a:t>
            </a:r>
          </a:p>
          <a:p>
            <a:pPr marL="457200" lvl="1" indent="0">
              <a:buNone/>
            </a:pPr>
            <a:r>
              <a:rPr lang="en-US" dirty="0"/>
              <a:t>		- Estimate of cost and schedule</a:t>
            </a:r>
          </a:p>
          <a:p>
            <a:pPr marL="457200" lvl="1" indent="0">
              <a:buNone/>
            </a:pPr>
            <a:r>
              <a:rPr lang="en-US" dirty="0"/>
              <a:t>		- Relevance and importance to MDP goals</a:t>
            </a:r>
          </a:p>
          <a:p>
            <a:pPr marL="1200150" lvl="1" indent="-742950">
              <a:buAutoNum type="arabicPeriod" startAt="2"/>
            </a:pPr>
            <a:r>
              <a:rPr lang="en-US" dirty="0"/>
              <a:t>SP discusses with Ken </a:t>
            </a:r>
            <a:r>
              <a:rPr lang="en-US" dirty="0" err="1"/>
              <a:t>Marken</a:t>
            </a:r>
            <a:r>
              <a:rPr lang="en-US" dirty="0"/>
              <a:t> for concurrence on value and appropriateness</a:t>
            </a:r>
          </a:p>
          <a:p>
            <a:pPr marL="1200150" lvl="1" indent="-742950">
              <a:buAutoNum type="arabicPeriod" startAt="2"/>
            </a:pPr>
            <a:r>
              <a:rPr lang="en-US" dirty="0"/>
              <a:t>If agreed, staff are allowed to proceed, and progress updates folded into General Meeting updates</a:t>
            </a:r>
          </a:p>
          <a:p>
            <a:pPr marL="1200150" lvl="1" indent="-742950">
              <a:buAutoNum type="arabicPeriod" startAt="2"/>
            </a:pPr>
            <a:endParaRPr lang="en-US" dirty="0"/>
          </a:p>
          <a:p>
            <a:r>
              <a:rPr lang="en-US" dirty="0"/>
              <a:t>Existing agreements between DOE and CERN are sufficient to enable ongoing collaborations (from US perspective)</a:t>
            </a:r>
          </a:p>
          <a:p>
            <a:r>
              <a:rPr lang="en-US" dirty="0"/>
              <a:t>An MOU between MDP and CERN, residing under “Addendum III”, is under development</a:t>
            </a:r>
          </a:p>
          <a:p>
            <a:pPr lvl="1"/>
            <a:r>
              <a:rPr lang="en-US" dirty="0"/>
              <a:t>Hopefully it will enable collaboration with nascent Euro High Field Magnet program (HFM) more broadly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13F974-7E08-44D7-A9F7-DF78EA6F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022" y="-25400"/>
            <a:ext cx="19396623" cy="2213071"/>
          </a:xfrm>
        </p:spPr>
        <p:txBody>
          <a:bodyPr/>
          <a:lstStyle/>
          <a:p>
            <a:r>
              <a:rPr lang="en-US" dirty="0"/>
              <a:t>Our current process for collaborations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2012-BA37-4864-AC33-47BE1FBA0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701D7-70A6-C649-B53C-E29304A052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BC299-00DB-2349-A379-43DFCECB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97" y="2925264"/>
            <a:ext cx="22270530" cy="90519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Collaborations should not negatively impact any program’s ability to deliver on its goals</a:t>
            </a:r>
          </a:p>
          <a:p>
            <a:r>
              <a:rPr lang="en-US" dirty="0"/>
              <a:t>The purpose/value should be evident - transparency in our goals/intentions/concerns</a:t>
            </a:r>
          </a:p>
          <a:p>
            <a:r>
              <a:rPr lang="en-US" dirty="0"/>
              <a:t>Open sharing of information between scientific/technical staff is critical</a:t>
            </a:r>
          </a:p>
          <a:p>
            <a:endParaRPr lang="en-US" dirty="0"/>
          </a:p>
          <a:p>
            <a:r>
              <a:rPr lang="en-US" dirty="0"/>
              <a:t>Management should streamline the process – if a collaboration topic has been deemed valuable, staff should be minimally impacted by “procedure” so they can focus on research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Example: possible categorizing collaboration items:</a:t>
            </a:r>
          </a:p>
          <a:p>
            <a:pPr marL="1270000" indent="-460375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1a) elements where HFM expends money, with no, or less, return on investment (example: Bi2212 cable testing at Twente)</a:t>
            </a:r>
          </a:p>
          <a:p>
            <a:pPr marL="1270000" indent="-460375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1b) elements where MDP expends money, with no, or less, return on investment (for example, if we make large strand-count Rutherford cables for CERN)</a:t>
            </a:r>
          </a:p>
          <a:p>
            <a:pPr marL="1270000" indent="-460375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2) elements where there is perceived mutual benefit (example: MDP might provide acoustic sensors, or designs for them, and CERN would provide us access to resulting test data)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636E1-5C62-954B-A358-E557933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healthy collaborations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1928-1D35-514E-9199-58C5F394A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2CA19-0524-D14F-BBE8-8D3431F7B8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ADC19-E2D6-834B-AAF7-3AEF7D26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61" y="2700666"/>
            <a:ext cx="22847592" cy="90519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Send a consistent message to Snowmass:</a:t>
            </a:r>
          </a:p>
          <a:p>
            <a:pPr lvl="1"/>
            <a:r>
              <a:rPr lang="en-US" dirty="0"/>
              <a:t>MDP is a mature, effective, and productive </a:t>
            </a:r>
            <a:r>
              <a:rPr lang="en-US" b="1" i="1" dirty="0"/>
              <a:t>national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We are actively engaged in international planning and collaboration</a:t>
            </a:r>
          </a:p>
          <a:p>
            <a:pPr lvl="1"/>
            <a:r>
              <a:rPr lang="en-US" dirty="0"/>
              <a:t>We provide critical insight into accelerator magnet technologies for future colliders</a:t>
            </a:r>
          </a:p>
          <a:p>
            <a:pPr lvl="1"/>
            <a:endParaRPr lang="en-US" dirty="0"/>
          </a:p>
          <a:p>
            <a:r>
              <a:rPr lang="en-US" b="1" dirty="0"/>
              <a:t>Positioning MDP for P5 and beyond</a:t>
            </a:r>
          </a:p>
          <a:p>
            <a:pPr lvl="1"/>
            <a:r>
              <a:rPr lang="en-US" dirty="0"/>
              <a:t>Identify potential growth areas for MDP for Hadron colliders</a:t>
            </a:r>
          </a:p>
          <a:p>
            <a:pPr lvl="1"/>
            <a:r>
              <a:rPr lang="en-US" dirty="0"/>
              <a:t>Be open and receptive to new ideas, concepts, and opportunities</a:t>
            </a:r>
          </a:p>
          <a:p>
            <a:pPr lvl="1"/>
            <a:r>
              <a:rPr lang="en-US" dirty="0"/>
              <a:t>Identify magnet technology needs for other collider concepts, e.g. Muon colliders</a:t>
            </a:r>
          </a:p>
          <a:p>
            <a:pPr lvl="2"/>
            <a:r>
              <a:rPr lang="en-US" dirty="0"/>
              <a:t>And clarify possible expanded roles for MDP relevant to HEP</a:t>
            </a:r>
          </a:p>
          <a:p>
            <a:pPr lvl="1"/>
            <a:r>
              <a:rPr lang="en-US" dirty="0"/>
              <a:t>Provide DOE guidance on: </a:t>
            </a:r>
          </a:p>
          <a:p>
            <a:pPr lvl="2"/>
            <a:r>
              <a:rPr lang="en-US" dirty="0"/>
              <a:t>project risks in terms of magnet technology</a:t>
            </a:r>
          </a:p>
          <a:p>
            <a:pPr lvl="2"/>
            <a:r>
              <a:rPr lang="en-US" dirty="0"/>
              <a:t>priorities for further magnet R&amp;D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4165F-E129-BF40-A9B3-BE0BD4CA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Strategy in Community Planning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8ADF-5AAA-7F45-A1B2-8A9B74123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MPD TAC meeting -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27737</TotalTime>
  <Words>963</Words>
  <Application>Microsoft Macintosh PowerPoint</Application>
  <PresentationFormat>Custom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Times New Roman</vt:lpstr>
      <vt:lpstr>ATAP No Footer</vt:lpstr>
      <vt:lpstr>PowerPoint Presentation</vt:lpstr>
      <vt:lpstr>Physics motivation and strategic planning</vt:lpstr>
      <vt:lpstr>R&amp;D efforts for accelerator magnet technology are becoming more structured</vt:lpstr>
      <vt:lpstr>European HFM roadmap development process nearing completion</vt:lpstr>
      <vt:lpstr>DOE-OHEP provided guidance on international collaborations</vt:lpstr>
      <vt:lpstr>Our current process for collaborations</vt:lpstr>
      <vt:lpstr>Considerations for healthy collaborations</vt:lpstr>
      <vt:lpstr>MDP Strategy in Community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Amm, Kathleen</dc:creator>
  <cp:lastModifiedBy>soprestemon</cp:lastModifiedBy>
  <cp:revision>89</cp:revision>
  <cp:lastPrinted>2020-12-02T14:41:02Z</cp:lastPrinted>
  <dcterms:modified xsi:type="dcterms:W3CDTF">2021-10-15T02:40:39Z</dcterms:modified>
</cp:coreProperties>
</file>