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3" r:id="rId1"/>
  </p:sldMasterIdLst>
  <p:notesMasterIdLst>
    <p:notesMasterId r:id="rId23"/>
  </p:notesMasterIdLst>
  <p:handoutMasterIdLst>
    <p:handoutMasterId r:id="rId24"/>
  </p:handoutMasterIdLst>
  <p:sldIdLst>
    <p:sldId id="256" r:id="rId2"/>
    <p:sldId id="357" r:id="rId3"/>
    <p:sldId id="358" r:id="rId4"/>
    <p:sldId id="359" r:id="rId5"/>
    <p:sldId id="362" r:id="rId6"/>
    <p:sldId id="363" r:id="rId7"/>
    <p:sldId id="376" r:id="rId8"/>
    <p:sldId id="371" r:id="rId9"/>
    <p:sldId id="379" r:id="rId10"/>
    <p:sldId id="367" r:id="rId11"/>
    <p:sldId id="360" r:id="rId12"/>
    <p:sldId id="377" r:id="rId13"/>
    <p:sldId id="378" r:id="rId14"/>
    <p:sldId id="361" r:id="rId15"/>
    <p:sldId id="370" r:id="rId16"/>
    <p:sldId id="373" r:id="rId17"/>
    <p:sldId id="368" r:id="rId18"/>
    <p:sldId id="364" r:id="rId19"/>
    <p:sldId id="365" r:id="rId20"/>
    <p:sldId id="369" r:id="rId21"/>
    <p:sldId id="372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Ian Pong" initials="IP" lastIdx="20" clrIdx="0">
    <p:extLst>
      <p:ext uri="{19B8F6BF-5375-455C-9EA6-DF929625EA0E}">
        <p15:presenceInfo xmlns:p15="http://schemas.microsoft.com/office/powerpoint/2012/main" userId="S-1-5-21-1715567821-1060284298-725345543-462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14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07"/>
  </p:normalViewPr>
  <p:slideViewPr>
    <p:cSldViewPr snapToGrid="0" snapToObjects="1">
      <p:cViewPr varScale="1">
        <p:scale>
          <a:sx n="32" d="100"/>
          <a:sy n="32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2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6D4FD-FF72-4225-86D8-493BC3128DDD}" type="datetimeFigureOut">
              <a:rPr lang="en-US" smtClean="0"/>
              <a:t>2021-10-26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86A-C00E-44AE-BF36-BEF938A1C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06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0" name="Shape 5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70" y="12951502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image4.jpg" descr="image4.jpg">
            <a:extLst>
              <a:ext uri="{FF2B5EF4-FFF2-40B4-BE49-F238E27FC236}">
                <a16:creationId xmlns:a16="http://schemas.microsoft.com/office/drawing/2014/main" id="{57795F10-1D82-EA4B-A09C-054AF45541C0}"/>
              </a:ext>
            </a:extLst>
          </p:cNvPr>
          <p:cNvPicPr>
            <a:picLocks/>
          </p:cNvPicPr>
          <p:nvPr userDrawn="1"/>
        </p:nvPicPr>
        <p:blipFill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-4000" contras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0" y="0"/>
            <a:ext cx="24375600" cy="1264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0" name="Rectangle"/>
          <p:cNvSpPr/>
          <p:nvPr/>
        </p:nvSpPr>
        <p:spPr>
          <a:xfrm>
            <a:off x="4200" y="7428530"/>
            <a:ext cx="24375600" cy="5261330"/>
          </a:xfrm>
          <a:prstGeom prst="rect">
            <a:avLst/>
          </a:prstGeom>
          <a:gradFill>
            <a:gsLst>
              <a:gs pos="0">
                <a:srgbClr val="1F497D"/>
              </a:gs>
              <a:gs pos="100000">
                <a:schemeClr val="accent3">
                  <a:alpha val="4800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4" y="8229600"/>
            <a:ext cx="16452852" cy="3886940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33" name="Rectangle"/>
          <p:cNvSpPr>
            <a:spLocks noGrp="1"/>
          </p:cNvSpPr>
          <p:nvPr>
            <p:ph type="body" sz="half" idx="13"/>
          </p:nvPr>
        </p:nvSpPr>
        <p:spPr>
          <a:xfrm>
            <a:off x="4724" y="4994183"/>
            <a:ext cx="24374552" cy="24270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7200" baseline="0">
                <a:solidFill>
                  <a:schemeClr val="bg1"/>
                </a:solidFill>
              </a:defRPr>
            </a:lvl1pPr>
          </a:lstStyle>
          <a:p>
            <a:pPr marL="124324" lvl="0" indent="-124324">
              <a:defRPr sz="4800"/>
            </a:pPr>
            <a:r>
              <a:rPr lang="en-US" sz="7200"/>
              <a:t>Click to edit Master text styles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8900000" y="12600000"/>
            <a:ext cx="1188000" cy="104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F72E2FE-7B63-AF4A-93E8-BA374B01E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4176" y="3048000"/>
            <a:ext cx="21031199" cy="9061450"/>
          </a:xfrm>
        </p:spPr>
        <p:txBody>
          <a:bodyPr lIns="182880" rIns="182880">
            <a:normAutofit/>
          </a:bodyPr>
          <a:lstStyle>
            <a:lvl1pPr marL="540000" indent="-540000">
              <a:defRPr sz="6000"/>
            </a:lvl1pPr>
            <a:lvl2pPr marL="1080000" indent="-720000">
              <a:buFont typeface="Courier New" panose="02070309020205020404" pitchFamily="49" charset="0"/>
              <a:buChar char="o"/>
              <a:defRPr sz="4800"/>
            </a:lvl2pPr>
            <a:lvl3pPr marL="1800000" indent="-720000">
              <a:buFont typeface="Wingdings" pitchFamily="2" charset="2"/>
              <a:buChar char="Ø"/>
              <a:defRPr sz="4400"/>
            </a:lvl3pPr>
            <a:lvl4pPr marL="2340000" indent="-540000">
              <a:buFont typeface="Wingdings" pitchFamily="2" charset="2"/>
              <a:buChar char="ü"/>
              <a:defRPr sz="3600"/>
            </a:lvl4pPr>
            <a:lvl5pPr marL="3240000" indent="-540000">
              <a:defRPr sz="2800"/>
            </a:lvl5pPr>
          </a:lstStyle>
          <a:p>
            <a:pPr lvl="0"/>
            <a:r>
              <a:rPr lang="en-US" dirty="0"/>
              <a:t>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494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654176" y="3299012"/>
            <a:ext cx="21031200" cy="5825938"/>
          </a:xfrm>
        </p:spPr>
        <p:txBody>
          <a:bodyPr anchor="b">
            <a:normAutofit/>
          </a:bodyPr>
          <a:lstStyle>
            <a:lvl1pPr marL="0" indent="0">
              <a:lnSpc>
                <a:spcPct val="150000"/>
              </a:lnSpc>
              <a:spcAft>
                <a:spcPts val="1800"/>
              </a:spcAft>
              <a:buNone/>
              <a:defRPr sz="6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77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F4495-27E8-004C-8903-BF4538E2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2021-10-28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01F61-6447-2C47-AAA5-8A361603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9C193-CAEC-E34E-92A4-59DB19B6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F7F6A2DC-690D-9C48-866E-84FDBF471032}"/>
              </a:ext>
            </a:extLst>
          </p:cNvPr>
          <p:cNvSpPr/>
          <p:nvPr userDrawn="1"/>
        </p:nvSpPr>
        <p:spPr>
          <a:xfrm>
            <a:off x="4200" y="-5773"/>
            <a:ext cx="24375600" cy="2277918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440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07B60B32-36BC-C140-891C-CE927D30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>
            <a:normAutofit/>
          </a:bodyPr>
          <a:lstStyle>
            <a:lvl1pPr algn="l">
              <a:defRPr sz="9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7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3"/>
            <a:ext cx="24384000" cy="1711326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1828330" eaLnBrk="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4800">
              <a:solidFill>
                <a:prstClr val="black"/>
              </a:solidFill>
              <a:latin typeface="Franklin Gothic Book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25157"/>
            <a:ext cx="24384000" cy="1711530"/>
          </a:xfrm>
          <a:prstGeom prst="rect">
            <a:avLst/>
          </a:prstGeom>
        </p:spPr>
        <p:txBody>
          <a:bodyPr anchor="ctr"/>
          <a:lstStyle>
            <a:lvl1pPr>
              <a:defRPr sz="5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605280" y="2941956"/>
            <a:ext cx="21742400" cy="90976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574676" indent="-450850"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597024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2051050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2505076" indent="-6858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F679EE-959D-724E-B3F3-4EB37B74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48802" y="12649203"/>
            <a:ext cx="13778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260E43B-7F43-FA45-AAB7-E054FD6CC4E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1">
            <a:extLst>
              <a:ext uri="{FF2B5EF4-FFF2-40B4-BE49-F238E27FC236}">
                <a16:creationId xmlns:a16="http://schemas.microsoft.com/office/drawing/2014/main" id="{9C1FF5CC-DD7B-EA48-9EEA-CBA2AB304914}"/>
              </a:ext>
            </a:extLst>
          </p:cNvPr>
          <p:cNvSpPr/>
          <p:nvPr userDrawn="1"/>
        </p:nvSpPr>
        <p:spPr>
          <a:xfrm>
            <a:off x="4200" y="12643553"/>
            <a:ext cx="24375600" cy="1072447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5555F-2535-DA45-A3F8-E4DC3AB86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2B235-36FF-A74E-9551-09783DCFA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75634-6A51-4E47-9CB3-EFDB0E57DF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0" y="12774313"/>
            <a:ext cx="1953491" cy="839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2021-10-28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6D19-4C67-4E4D-B372-AB5467AD0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83777" y="12828875"/>
            <a:ext cx="13725895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A94FF-C450-0242-8C3C-BB96B744A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900000" y="12672000"/>
            <a:ext cx="1188000" cy="10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aseline="0">
                <a:solidFill>
                  <a:schemeClr val="bg1"/>
                </a:solidFill>
              </a:defRPr>
            </a:lvl1pPr>
          </a:lstStyle>
          <a:p>
            <a:fld id="{695884B8-C86C-9247-916E-0E4ED69A0A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3663" y="12708000"/>
            <a:ext cx="3961599" cy="100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000"/>
            <a:ext cx="1223438" cy="1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87" r:id="rId3"/>
    <p:sldLayoutId id="2147483662" r:id="rId4"/>
    <p:sldLayoutId id="2147483701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ipong@lb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dmlink.lbl.gov/Windchill/app/#ptc1/tcomp/infoPage?oid=OR%3Awt.doc.WTDocument%3A996735272&amp;u8=1" TargetMode="External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hyperlink" Target="https://pdmlink.lbl.gov/Windchill/app/#ptc1/tcomp/infoPage?ContainerOid=OR%3Awt.pdmlink.PDMLinkProduct%3A836045709&amp;oid=VR%3Awt.doc.WTDocument%3A1207270766&amp;u8=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dmlink.lbl.gov/Windchill/app/#ptc1/tcomp/infoPage?oid=VR%3Awt.doc.WTDocument%3A1207270766&amp;u8=1" TargetMode="External"/><Relationship Id="rId2" Type="http://schemas.openxmlformats.org/officeDocument/2006/relationships/hyperlink" Target="https://pdmlink.lbl.gov/Windchill/app/#ptc1/tcomp/infoPage?oid=VR%3Awt.doc.WTDocument%3A996735231&amp;u8=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09/TASC.2021.309441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oren Prestemon…"/>
          <p:cNvSpPr txBox="1"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Ian Pong (</a:t>
            </a:r>
            <a:r>
              <a:rPr lang="en-US" dirty="0">
                <a:hlinkClick r:id="rId2"/>
              </a:rPr>
              <a:t>ipong@lbl.gov</a:t>
            </a:r>
            <a:r>
              <a:rPr lang="en-US" dirty="0"/>
              <a:t>) </a:t>
            </a:r>
          </a:p>
          <a:p>
            <a:r>
              <a:rPr lang="en-US" dirty="0"/>
              <a:t>Staff Scientist</a:t>
            </a:r>
          </a:p>
          <a:p>
            <a:r>
              <a:rPr lang="en-US" dirty="0"/>
              <a:t>Lawrence Berkeley National Laboratory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E5C7D5-CA4C-E14F-85AC-328CE2B0D82A}"/>
              </a:ext>
            </a:extLst>
          </p:cNvPr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HTS Test Facility Dipole Magnet Wire Specification Review</a:t>
            </a:r>
          </a:p>
          <a:p>
            <a:r>
              <a:rPr lang="en-US" i="1" dirty="0"/>
              <a:t>Wire Specification and LBNL Procurement Experience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AC502-27CA-4867-A9FD-FED341F2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54176" y="12774313"/>
            <a:ext cx="2585316" cy="839374"/>
          </a:xfrm>
        </p:spPr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E4F31-27CD-488D-98A8-C36323D3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3777" y="12828875"/>
            <a:ext cx="13725895" cy="730250"/>
          </a:xfrm>
        </p:spPr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AEFFB-D45A-429C-8499-17096D10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900000" y="12672000"/>
            <a:ext cx="1188000" cy="1044000"/>
          </a:xfrm>
        </p:spPr>
        <p:txBody>
          <a:bodyPr/>
          <a:lstStyle/>
          <a:p>
            <a:fld id="{695884B8-C86C-9247-916E-0E4ED69A0AE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13C5B-750F-438F-8F2D-04DD629B3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4176" y="3048000"/>
            <a:ext cx="21031199" cy="9061450"/>
          </a:xfrm>
        </p:spPr>
        <p:txBody>
          <a:bodyPr/>
          <a:lstStyle/>
          <a:p>
            <a:r>
              <a:rPr lang="en-US" dirty="0"/>
              <a:t>Based on the experience with the Development Cables, target was a piece of Prototype Cable for a practice coil that is not intended to be cold tested.  Length of coil was not yet finalized, so the initial RFQ called for (a) &gt;200 m minimum lengths; (b) 400 m integer lengths; (c) 500 m integer lengths; </a:t>
            </a:r>
            <a:r>
              <a:rPr lang="en-US" b="1" dirty="0"/>
              <a:t>later re-quoted for 425 m integer lengths</a:t>
            </a:r>
          </a:p>
          <a:p>
            <a:r>
              <a:rPr lang="en-US" dirty="0"/>
              <a:t>The procurement of wire for this Prototype Cable was to be used as an exercise to establish the baseline for technical requirements as well as procurement schedule and cost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45C784-0CDF-4F59-97F8-2B332EDFB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00" y="44739"/>
            <a:ext cx="23760000" cy="2176895"/>
          </a:xfrm>
        </p:spPr>
        <p:txBody>
          <a:bodyPr/>
          <a:lstStyle/>
          <a:p>
            <a:r>
              <a:rPr lang="en-US" dirty="0"/>
              <a:t>Wire Specifications – Prototype Cable</a:t>
            </a:r>
          </a:p>
        </p:txBody>
      </p:sp>
    </p:spTree>
    <p:extLst>
      <p:ext uri="{BB962C8B-B14F-4D97-AF65-F5344CB8AC3E}">
        <p14:creationId xmlns:p14="http://schemas.microsoft.com/office/powerpoint/2010/main" val="1040172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AC502-27CA-4867-A9FD-FED341F29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4E4F31-27CD-488D-98A8-C36323D3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AEFFB-D45A-429C-8499-17096D10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13C5B-750F-438F-8F2D-04DD629B3C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4176" y="3048000"/>
            <a:ext cx="14084055" cy="9061450"/>
          </a:xfrm>
        </p:spPr>
        <p:txBody>
          <a:bodyPr/>
          <a:lstStyle/>
          <a:p>
            <a:r>
              <a:rPr lang="en-US" dirty="0"/>
              <a:t>Key specification parameters:</a:t>
            </a:r>
          </a:p>
          <a:p>
            <a:pPr lvl="1"/>
            <a:r>
              <a:rPr lang="en-US" dirty="0"/>
              <a:t>Strand diameter: 1.1 m</a:t>
            </a:r>
          </a:p>
          <a:p>
            <a:pPr lvl="1"/>
            <a:r>
              <a:rPr lang="en-US" dirty="0"/>
              <a:t>Critical current at 4.2 K</a:t>
            </a:r>
          </a:p>
          <a:p>
            <a:pPr lvl="2"/>
            <a:r>
              <a:rPr lang="en-US" dirty="0"/>
              <a:t>&gt;600 A at 16 T (“S” QC = 668 A ± 19 A as measured)</a:t>
            </a:r>
          </a:p>
          <a:p>
            <a:pPr lvl="2"/>
            <a:r>
              <a:rPr lang="en-US" dirty="0"/>
              <a:t>&gt;760 A at 15 T (“S” QC = 838 A ± 21 A as measured)</a:t>
            </a:r>
          </a:p>
          <a:p>
            <a:pPr lvl="1"/>
            <a:r>
              <a:rPr lang="en-US" dirty="0" err="1"/>
              <a:t>Cu:non-Cu</a:t>
            </a:r>
            <a:r>
              <a:rPr lang="en-US" dirty="0"/>
              <a:t> ratio: 0.9 ± 0.1</a:t>
            </a:r>
          </a:p>
          <a:p>
            <a:pPr lvl="1"/>
            <a:r>
              <a:rPr lang="en-US" dirty="0"/>
              <a:t>RRR (RW): &gt;150*(BOST asked for 10% be 100-150)</a:t>
            </a:r>
          </a:p>
          <a:p>
            <a:pPr lvl="1"/>
            <a:r>
              <a:rPr lang="en-US" dirty="0"/>
              <a:t>RRR (15%): &gt;100* (BOST asked for 10% be 75-99)</a:t>
            </a:r>
          </a:p>
          <a:p>
            <a:pPr lvl="1"/>
            <a:r>
              <a:rPr lang="en-US" dirty="0"/>
              <a:t>162-stack</a:t>
            </a:r>
          </a:p>
          <a:p>
            <a:pPr lvl="1"/>
            <a:r>
              <a:rPr lang="en-US" dirty="0"/>
              <a:t>Twist pitch: 19.0 ± 3.0 mm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45C784-0CDF-4F59-97F8-2B332EDF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Specifications – Prototype Cable</a:t>
            </a: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84177A6-146E-4463-86BB-3FB515EFD2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485" y="2396620"/>
            <a:ext cx="6481037" cy="90614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E91311-925E-4B2B-B94D-32A921F5B066}"/>
              </a:ext>
            </a:extLst>
          </p:cNvPr>
          <p:cNvSpPr txBox="1"/>
          <p:nvPr/>
        </p:nvSpPr>
        <p:spPr>
          <a:xfrm>
            <a:off x="16856017" y="11455875"/>
            <a:ext cx="6601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DF-1000-0602</a:t>
            </a:r>
            <a:endParaRPr lang="en-US" dirty="0"/>
          </a:p>
          <a:p>
            <a:r>
              <a:rPr lang="en-US" dirty="0"/>
              <a:t>Approved and signed on Windchill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119F9E-FB9C-462C-A918-8C33C6FF8509}"/>
              </a:ext>
            </a:extLst>
          </p:cNvPr>
          <p:cNvSpPr txBox="1"/>
          <p:nvPr/>
        </p:nvSpPr>
        <p:spPr>
          <a:xfrm>
            <a:off x="21600779" y="80628"/>
            <a:ext cx="27655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2, 3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66732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695DB-A9FA-499E-A139-4AD458B0D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C5E4D-FB3D-4783-8D09-EA11DED4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33026-5CC2-45DF-B3C3-37D7B677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4F876-3125-495A-9707-840D29276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 Billets (9 spools total) received on 2021 10 15</a:t>
            </a:r>
          </a:p>
          <a:p>
            <a:pPr lvl="1"/>
            <a:r>
              <a:rPr lang="en-US" dirty="0"/>
              <a:t>“S” QC </a:t>
            </a:r>
          </a:p>
          <a:p>
            <a:pPr lvl="2"/>
            <a:r>
              <a:rPr lang="en-US" dirty="0"/>
              <a:t>Billet-averaged Round Wire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at 4.2 K: 845 A (15 T), 675 A (16 T)</a:t>
            </a:r>
          </a:p>
          <a:p>
            <a:pPr lvl="2"/>
            <a:r>
              <a:rPr lang="en-US" dirty="0"/>
              <a:t>15% Rolled: 1 billet had ~9% degradation; the other 4 had ~2% degradation</a:t>
            </a:r>
          </a:p>
          <a:p>
            <a:pPr lvl="2"/>
            <a:r>
              <a:rPr lang="en-US" i="1" dirty="0"/>
              <a:t>n</a:t>
            </a:r>
            <a:r>
              <a:rPr lang="en-US" dirty="0"/>
              <a:t> value: 30-54 (RW), 31-45 (15% rolled) </a:t>
            </a:r>
            <a:endParaRPr lang="en-US" i="1" dirty="0"/>
          </a:p>
          <a:p>
            <a:pPr lvl="2"/>
            <a:r>
              <a:rPr lang="en-US" dirty="0"/>
              <a:t>RRR: 182-320 (RW); 159-233 (15% rolled)</a:t>
            </a:r>
          </a:p>
          <a:p>
            <a:pPr lvl="1"/>
            <a:r>
              <a:rPr lang="en-US" dirty="0"/>
              <a:t>“V” QC (see </a:t>
            </a:r>
            <a:r>
              <a:rPr lang="en-US" dirty="0" err="1"/>
              <a:t>GianLuca’s</a:t>
            </a:r>
            <a:r>
              <a:rPr lang="en-US" dirty="0"/>
              <a:t> talk on the quality plan)</a:t>
            </a:r>
          </a:p>
          <a:p>
            <a:pPr lvl="2"/>
            <a:r>
              <a:rPr lang="en-US" dirty="0"/>
              <a:t>under contract with FNAL (8)</a:t>
            </a:r>
          </a:p>
          <a:p>
            <a:pPr lvl="1"/>
            <a:r>
              <a:rPr lang="en-US" dirty="0"/>
              <a:t>XS QC (see </a:t>
            </a:r>
            <a:r>
              <a:rPr lang="en-US" dirty="0" err="1"/>
              <a:t>GianLuca’s</a:t>
            </a:r>
            <a:r>
              <a:rPr lang="en-US" dirty="0"/>
              <a:t> talk on the quality plan)</a:t>
            </a:r>
          </a:p>
          <a:p>
            <a:pPr lvl="2"/>
            <a:r>
              <a:rPr lang="en-US" dirty="0"/>
              <a:t>cable to be made ~Christmas 2021 (8)</a:t>
            </a:r>
          </a:p>
          <a:p>
            <a:pPr lvl="2"/>
            <a:r>
              <a:rPr lang="en-US" dirty="0"/>
              <a:t>under contract with FNAL</a:t>
            </a:r>
          </a:p>
          <a:p>
            <a:pPr lvl="2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50FE80-06F8-4A92-8D89-822207D57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Cable Wire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F7E90-A045-4372-BC9D-E1901A67B782}"/>
              </a:ext>
            </a:extLst>
          </p:cNvPr>
          <p:cNvSpPr txBox="1"/>
          <p:nvPr/>
        </p:nvSpPr>
        <p:spPr>
          <a:xfrm>
            <a:off x="22248479" y="80628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3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5218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31E3E0-C3DD-4BA7-8611-D71B4A5E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8E01-EDAC-4BBA-AF86-4468F41A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D9D07-016C-4847-81D0-8B4249155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13167C0-8E21-4752-BEBC-F8B9CAC2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Cable Wire Performance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E066D4-37AA-4665-B8D0-E8FBE7D3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2827" y="2429301"/>
            <a:ext cx="10081260" cy="5041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6E4FAB-74E8-4B4D-8B4F-B055AE196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46" y="2429301"/>
            <a:ext cx="10128504" cy="50413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40F138-7B20-4AD1-B145-37152BEB6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146" y="7356549"/>
            <a:ext cx="10130028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3BF55-0236-4614-89D3-7FF848376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48365-7F3C-4A09-B79B-F260B78CC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BF2FA-251A-4FE5-9831-D425736F7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41679-D472-464E-A790-5045B908BC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4176" y="3048000"/>
            <a:ext cx="21031199" cy="9494808"/>
          </a:xfrm>
        </p:spPr>
        <p:txBody>
          <a:bodyPr>
            <a:normAutofit/>
          </a:bodyPr>
          <a:lstStyle/>
          <a:p>
            <a:r>
              <a:rPr lang="en-US" dirty="0"/>
              <a:t>Based on the TFD Prototype Wire procurement experience (total ~20 km) and CERN’s DEM-1.1 (&gt;50 km), we have sufficient confidence with the vendor’s capability to delivery this wire design at the target amount of TFD Production Wire.  </a:t>
            </a:r>
          </a:p>
          <a:p>
            <a:r>
              <a:rPr lang="en-US" dirty="0"/>
              <a:t>We will be asking for ~110 km of the wire with essentially the same specification as the TFD Prototype Wire.</a:t>
            </a:r>
          </a:p>
          <a:p>
            <a:r>
              <a:rPr lang="en-US" dirty="0"/>
              <a:t>The main differences between the Prototype and Production wire specification are </a:t>
            </a:r>
          </a:p>
          <a:p>
            <a:pPr lvl="1"/>
            <a:r>
              <a:rPr lang="en-US" dirty="0"/>
              <a:t>Production requires pieces of 410 m and 425 m integer lengths (50-50 split)</a:t>
            </a:r>
          </a:p>
          <a:p>
            <a:pPr lvl="1"/>
            <a:r>
              <a:rPr lang="en-US" dirty="0"/>
              <a:t>The RRR exception is considered acceptable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63328B-F127-4E47-AC9E-466753D4A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Specifications – Production Cable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23C47-77B7-424F-A61A-BF97B0B5B768}"/>
              </a:ext>
            </a:extLst>
          </p:cNvPr>
          <p:cNvSpPr txBox="1"/>
          <p:nvPr/>
        </p:nvSpPr>
        <p:spPr>
          <a:xfrm>
            <a:off x="22248479" y="80628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3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39643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A19E08-7DA9-4AF1-B7B3-B05D24FAC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F7519-E8EA-4EFD-8F2F-3A403812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F64B2-AFA0-42BE-8F0B-A636A84F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15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848B4E-544A-4A8C-A399-845BE572A4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DF-1000-2950</a:t>
            </a:r>
            <a:r>
              <a:rPr lang="en-US" dirty="0"/>
              <a:t> v1, A.3 released on Windchill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E05BBD-3FDB-455D-B65B-2EFCA88D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Specifications – Production Cable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B4EDBCF-B1B2-476C-A3B5-223C1C4DC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82" y="4184222"/>
            <a:ext cx="17689918" cy="82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30D538-5386-47D6-8E6C-A755D9BAC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676E3-9B79-4C26-AF32-B97CA08D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3590F-54A6-4AD4-ACCE-8C19C7A6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F1DFB-BC63-41E3-8A6A-DF2C920D9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Minimum cable lengths for the coils are not fully finalized, but indicatory values are: </a:t>
            </a:r>
          </a:p>
          <a:p>
            <a:pPr lvl="1"/>
            <a:r>
              <a:rPr lang="en-US" dirty="0"/>
              <a:t>Cable length in the inner coil 352 m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wire length in spec 410 m</a:t>
            </a:r>
          </a:p>
          <a:p>
            <a:pPr lvl="1"/>
            <a:r>
              <a:rPr lang="en-US" dirty="0"/>
              <a:t>Cable length in the outer coil 365 m </a:t>
            </a:r>
            <a:r>
              <a:rPr lang="en-US" dirty="0">
                <a:sym typeface="Wingdings" panose="05000000000000000000" pitchFamily="2" charset="2"/>
              </a:rPr>
              <a:t> wire length in spec 425 m</a:t>
            </a:r>
          </a:p>
          <a:p>
            <a:r>
              <a:rPr lang="en-US" i="1" dirty="0">
                <a:sym typeface="Wingdings" panose="05000000000000000000" pitchFamily="2" charset="2"/>
              </a:rPr>
              <a:t>I</a:t>
            </a:r>
            <a:r>
              <a:rPr lang="en-US" baseline="-25000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i="1" dirty="0">
                <a:sym typeface="Wingdings" panose="05000000000000000000" pitchFamily="2" charset="2"/>
              </a:rPr>
              <a:t>n</a:t>
            </a:r>
            <a:r>
              <a:rPr lang="en-US" dirty="0">
                <a:sym typeface="Wingdings" panose="05000000000000000000" pitchFamily="2" charset="2"/>
              </a:rPr>
              <a:t> value, RRR, Cu-ratio etc. are specified according to conceptual design and based on Development Cable wire (CO11S) production data and Prototype Cable wire specification.</a:t>
            </a:r>
            <a:endParaRPr lang="en-US" i="1" dirty="0">
              <a:sym typeface="Wingdings" panose="05000000000000000000" pitchFamily="2" charset="2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34E687E-53B4-4FEB-B4EC-86E6EBA3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Wire Requirements for the Magnet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0F8F9-7201-4D67-97FF-1F53F325F239}"/>
              </a:ext>
            </a:extLst>
          </p:cNvPr>
          <p:cNvSpPr txBox="1"/>
          <p:nvPr/>
        </p:nvSpPr>
        <p:spPr>
          <a:xfrm>
            <a:off x="22248479" y="80628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1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26493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B8F07-819B-45F9-A291-7720A758C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6D177-11AE-4DA1-8F1A-652831D9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63F65-CE53-469D-8F6B-8638EFD7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2169-B098-458E-AC16-033571F600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key members of the TFD team have relevant experience in the procurement and production monitoring of both HEP and FES superconducting wires</a:t>
            </a:r>
          </a:p>
          <a:p>
            <a:r>
              <a:rPr lang="en-US" dirty="0"/>
              <a:t>Technical team is backed up by LBNL procurement specialist (Brian Zatkow) who has been the procurement representative for AUP, CPRD, and the recent TFD superconducting wire PO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1BB6228-963B-450C-84D2-083468509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LBNL Procurement Experience</a:t>
            </a:r>
          </a:p>
        </p:txBody>
      </p:sp>
    </p:spTree>
    <p:extLst>
      <p:ext uri="{BB962C8B-B14F-4D97-AF65-F5344CB8AC3E}">
        <p14:creationId xmlns:p14="http://schemas.microsoft.com/office/powerpoint/2010/main" val="152272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34D98E-AF3F-4E3D-A63C-900E3C58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35C9E-7F10-4428-A2FF-CFBB71321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32393-A331-45B2-A463-D2A8781FB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011CA-1949-4F50-9DE4-A67E51B31D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Wire for Development Cable (LBNL PO 7509895)</a:t>
            </a:r>
          </a:p>
          <a:p>
            <a:pPr lvl="1"/>
            <a:r>
              <a:rPr lang="en-US" dirty="0"/>
              <a:t>RFQ: 2019 09 04 (request); 2019 10 21 (quote)</a:t>
            </a:r>
          </a:p>
          <a:p>
            <a:pPr lvl="1"/>
            <a:r>
              <a:rPr lang="en-US" dirty="0"/>
              <a:t>PO: 2019 11 12</a:t>
            </a:r>
          </a:p>
          <a:p>
            <a:pPr lvl="1"/>
            <a:r>
              <a:rPr lang="en-US" dirty="0"/>
              <a:t>Wire delivery: 2019 12 23 (received); 2020 01 13 (accepted)</a:t>
            </a:r>
          </a:p>
          <a:p>
            <a:r>
              <a:rPr lang="en-US" dirty="0"/>
              <a:t>Wire for Prototype Cable (LBNL PO 7576493)</a:t>
            </a:r>
          </a:p>
          <a:p>
            <a:pPr lvl="1"/>
            <a:r>
              <a:rPr lang="en-US" dirty="0"/>
              <a:t>AAA: 2020 08 27</a:t>
            </a:r>
          </a:p>
          <a:p>
            <a:pPr lvl="1"/>
            <a:r>
              <a:rPr lang="en-US" dirty="0"/>
              <a:t>RFI: 2020 10 20 – 2020 11 09</a:t>
            </a:r>
          </a:p>
          <a:p>
            <a:pPr lvl="1"/>
            <a:r>
              <a:rPr lang="en-US" dirty="0"/>
              <a:t>RFQ: 2020 11 09 (initial request); 2021 02 04 (1</a:t>
            </a:r>
            <a:r>
              <a:rPr lang="en-US" baseline="30000" dirty="0"/>
              <a:t>st</a:t>
            </a:r>
            <a:r>
              <a:rPr lang="en-US" dirty="0"/>
              <a:t> quote); </a:t>
            </a:r>
          </a:p>
          <a:p>
            <a:pPr marL="1080000" lvl="2" indent="0">
              <a:buNone/>
            </a:pPr>
            <a:r>
              <a:rPr lang="en-US" dirty="0"/>
              <a:t>2021 02 12 (revised request); 2021 02 26 (2</a:t>
            </a:r>
            <a:r>
              <a:rPr lang="en-US" baseline="30000" dirty="0"/>
              <a:t>nd</a:t>
            </a:r>
            <a:r>
              <a:rPr lang="en-US" dirty="0"/>
              <a:t> quote)</a:t>
            </a:r>
          </a:p>
          <a:p>
            <a:pPr lvl="1"/>
            <a:r>
              <a:rPr lang="en-US" dirty="0"/>
              <a:t>PO: 2021 03 18</a:t>
            </a:r>
          </a:p>
          <a:p>
            <a:pPr lvl="1"/>
            <a:r>
              <a:rPr lang="en-US" dirty="0"/>
              <a:t>Wire delivery: 2021 10 14 (received); 2021 10 20 (accepted)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0272BAA-DB52-4BB1-B8F8-092D4877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LBNL Procurement Experience – TFD Specific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6528D5E-D107-4D15-BAE2-707B636C08E3}"/>
              </a:ext>
            </a:extLst>
          </p:cNvPr>
          <p:cNvSpPr/>
          <p:nvPr/>
        </p:nvSpPr>
        <p:spPr>
          <a:xfrm>
            <a:off x="17666677" y="5073114"/>
            <a:ext cx="545124" cy="1080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58AC9CA-2460-403C-BA38-096B5AC71E2B}"/>
              </a:ext>
            </a:extLst>
          </p:cNvPr>
          <p:cNvSpPr/>
          <p:nvPr/>
        </p:nvSpPr>
        <p:spPr>
          <a:xfrm>
            <a:off x="17666677" y="10332608"/>
            <a:ext cx="545124" cy="108000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F40D5-E142-4237-954D-530B4EBF6749}"/>
              </a:ext>
            </a:extLst>
          </p:cNvPr>
          <p:cNvSpPr txBox="1"/>
          <p:nvPr/>
        </p:nvSpPr>
        <p:spPr>
          <a:xfrm>
            <a:off x="19075846" y="432581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2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F3E8C-4764-4C03-9878-ACA8537651FC}"/>
              </a:ext>
            </a:extLst>
          </p:cNvPr>
          <p:cNvSpPr txBox="1"/>
          <p:nvPr/>
        </p:nvSpPr>
        <p:spPr>
          <a:xfrm>
            <a:off x="19075846" y="5177190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2 months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60A35-A395-494F-BB74-B6CEBDF1DAD2}"/>
              </a:ext>
            </a:extLst>
          </p:cNvPr>
          <p:cNvSpPr txBox="1"/>
          <p:nvPr/>
        </p:nvSpPr>
        <p:spPr>
          <a:xfrm>
            <a:off x="19075846" y="8205853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5 months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A5A6F13-3E1F-4565-B848-A3F0096A47F0}"/>
              </a:ext>
            </a:extLst>
          </p:cNvPr>
          <p:cNvSpPr/>
          <p:nvPr/>
        </p:nvSpPr>
        <p:spPr>
          <a:xfrm>
            <a:off x="17686716" y="4004837"/>
            <a:ext cx="545124" cy="1080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351F2DC-5716-499D-9F64-B5151CEB3647}"/>
              </a:ext>
            </a:extLst>
          </p:cNvPr>
          <p:cNvSpPr/>
          <p:nvPr/>
        </p:nvSpPr>
        <p:spPr>
          <a:xfrm>
            <a:off x="17672538" y="7825154"/>
            <a:ext cx="545124" cy="25074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88F614-132E-4217-B734-D605AB10E562}"/>
              </a:ext>
            </a:extLst>
          </p:cNvPr>
          <p:cNvSpPr txBox="1"/>
          <p:nvPr/>
        </p:nvSpPr>
        <p:spPr>
          <a:xfrm>
            <a:off x="19075846" y="10549442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 6 months</a:t>
            </a:r>
          </a:p>
        </p:txBody>
      </p:sp>
    </p:spTree>
    <p:extLst>
      <p:ext uri="{BB962C8B-B14F-4D97-AF65-F5344CB8AC3E}">
        <p14:creationId xmlns:p14="http://schemas.microsoft.com/office/powerpoint/2010/main" val="182488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AF4C9E-C961-458A-839E-6B66057C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E4021B-2D83-4562-9904-737F55A3F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3256B-0531-4D14-8D54-6EA955F5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90AD81-8CCB-4626-8844-1006DCF05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4176" y="3048000"/>
            <a:ext cx="12712455" cy="9061450"/>
          </a:xfrm>
        </p:spPr>
        <p:txBody>
          <a:bodyPr/>
          <a:lstStyle/>
          <a:p>
            <a:r>
              <a:rPr lang="en-US" dirty="0"/>
              <a:t>The procurement cycle time is very much in line with expectation according to the level of complexity</a:t>
            </a:r>
          </a:p>
          <a:p>
            <a:r>
              <a:rPr lang="en-US" dirty="0"/>
              <a:t>Delivery by BOST after receipt of order (“ARO”) is considerably faster than expected (typical: 9 months)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7E26A6-8696-4598-870D-A4D4FFE7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Cycle Time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A5B146D-F440-4A27-8B8E-27166AF6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274" y="481045"/>
            <a:ext cx="8297452" cy="1198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244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C8BC5F-A53C-EF40-9ECD-194B1DE1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F00DB-C2AF-B14C-BB69-2785C2DE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58CE9-EC79-5942-A900-BD9EDDBA05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Wire procurement strategy</a:t>
            </a:r>
          </a:p>
          <a:p>
            <a:r>
              <a:rPr lang="en-US" dirty="0"/>
              <a:t>Specifications and performance of the wire (to be) procured</a:t>
            </a:r>
          </a:p>
          <a:p>
            <a:r>
              <a:rPr lang="en-US" dirty="0"/>
              <a:t>LBNL procurement experience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95B42B-096D-2340-B557-312924B7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</p:spTree>
    <p:extLst>
      <p:ext uri="{BB962C8B-B14F-4D97-AF65-F5344CB8AC3E}">
        <p14:creationId xmlns:p14="http://schemas.microsoft.com/office/powerpoint/2010/main" val="1643506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EBD01-F2F6-44B4-961B-7ED328E8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A0867F-2264-4300-A03D-C822C147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B6165-8652-43A1-979A-2215DE3B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DBF34-7A9B-441D-9B10-16CC3E6362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Prototype Cable will be fabricated in the coming months</a:t>
            </a:r>
          </a:p>
          <a:p>
            <a:r>
              <a:rPr lang="en-US" dirty="0"/>
              <a:t>The Prototype Coil is expected to begin in 2022 March</a:t>
            </a:r>
          </a:p>
          <a:p>
            <a:r>
              <a:rPr lang="en-US" dirty="0"/>
              <a:t>The high value strand will take many months to deliver (Production Wire quotation: first 30 km in first half of 2022, remainder 80 km in first half of  2023; might be delivered early)</a:t>
            </a:r>
          </a:p>
          <a:p>
            <a:r>
              <a:rPr lang="en-US" dirty="0"/>
              <a:t>Funds are available to proceed with requisition and PO for the Production Wire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E9E8CA-BC50-41B6-8B6C-2D018DDC1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Rationale</a:t>
            </a:r>
          </a:p>
        </p:txBody>
      </p:sp>
    </p:spTree>
    <p:extLst>
      <p:ext uri="{BB962C8B-B14F-4D97-AF65-F5344CB8AC3E}">
        <p14:creationId xmlns:p14="http://schemas.microsoft.com/office/powerpoint/2010/main" val="3087914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BF4A1-E882-44C4-BC17-C106600E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E327F-9614-4ACE-8269-F123ECFCE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EA4D4-4ED6-4D94-8420-21899053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DFC9F-B851-4B76-B21E-3520B1A28D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 applied a 3-step strategy to build confidence in the technical performance, manufacture parameters, and procurement experience</a:t>
            </a:r>
          </a:p>
          <a:p>
            <a:r>
              <a:rPr lang="en-US" dirty="0"/>
              <a:t>Vendor has demonstrated capability to deliver according to specification, and Development Cable fabrication experience suggests the specification for the production wire is appropriate </a:t>
            </a:r>
          </a:p>
          <a:p>
            <a:r>
              <a:rPr lang="en-US" dirty="0"/>
              <a:t>An early procurement of the production wire is important for the project to deliver in good time</a:t>
            </a:r>
          </a:p>
          <a:p>
            <a:r>
              <a:rPr lang="en-US" dirty="0"/>
              <a:t>LBNL have a strong technical and procurement team with appropriate experience, and are ready to proceed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B28E2-8233-44FF-AEA1-6E6FBA61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08758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61D8A-D0B2-4136-B728-6FE4E883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6C03A2-9750-4B0B-AEBA-2FD11A73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E816F-0F9C-4D13-87B2-712BCC97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A34E6-E06F-4CAA-90B4-7DEB1E5D19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cable wire (2019-2020)</a:t>
            </a:r>
          </a:p>
          <a:p>
            <a:pPr lvl="1"/>
            <a:r>
              <a:rPr lang="en-US" dirty="0"/>
              <a:t>108/127 </a:t>
            </a:r>
            <a:r>
              <a:rPr lang="en-US" dirty="0" err="1"/>
              <a:t>HiLumi</a:t>
            </a:r>
            <a:r>
              <a:rPr lang="en-US" dirty="0"/>
              <a:t> spec at 1.1 mm procured by LBNL</a:t>
            </a:r>
          </a:p>
          <a:p>
            <a:pPr lvl="1"/>
            <a:r>
              <a:rPr lang="en-US" dirty="0"/>
              <a:t>162/169 high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, low-Cu-ratio, standard-Sn “FCC-target” style procured by CERN</a:t>
            </a:r>
            <a:endParaRPr lang="en-US" baseline="-25000" dirty="0"/>
          </a:p>
          <a:p>
            <a:r>
              <a:rPr lang="en-US" dirty="0"/>
              <a:t>Prototype cable wire (2020-2021)</a:t>
            </a:r>
          </a:p>
          <a:p>
            <a:pPr lvl="1"/>
            <a:r>
              <a:rPr lang="en-US" dirty="0"/>
              <a:t>162/169 </a:t>
            </a:r>
            <a:r>
              <a:rPr lang="en-US" u="sng" dirty="0">
                <a:hlinkClick r:id="rId2"/>
              </a:rPr>
              <a:t>TFD prototype wire spec</a:t>
            </a:r>
            <a:r>
              <a:rPr lang="en-US" dirty="0"/>
              <a:t> procured by LBNL</a:t>
            </a:r>
          </a:p>
          <a:p>
            <a:r>
              <a:rPr lang="en-US" dirty="0"/>
              <a:t>Production cables (including spare coils) wire (2021-2023)</a:t>
            </a:r>
          </a:p>
          <a:p>
            <a:pPr lvl="1"/>
            <a:r>
              <a:rPr lang="en-US" dirty="0"/>
              <a:t>162/169 </a:t>
            </a:r>
            <a:r>
              <a:rPr lang="en-US" u="sng" dirty="0">
                <a:hlinkClick r:id="rId3"/>
              </a:rPr>
              <a:t>TFD production wire spec</a:t>
            </a:r>
            <a:r>
              <a:rPr lang="en-US" dirty="0"/>
              <a:t>, LBNL procurement to proceed with approval by TFD management after 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ADC187-18C1-420D-AB6E-13315E27D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Procurement: 3-step Strategy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40179-92CE-4883-8496-1BEE28309AB4}"/>
              </a:ext>
            </a:extLst>
          </p:cNvPr>
          <p:cNvSpPr txBox="1"/>
          <p:nvPr/>
        </p:nvSpPr>
        <p:spPr>
          <a:xfrm>
            <a:off x="22248479" y="80628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4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77380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5B4D1D-60DA-4A0C-BECD-A65C39D6F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27A5E1-7F32-420C-8A16-91B1BDB4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F2E07-E04C-449B-8823-ABFD0FA1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88D13-7919-4391-8308-28275C7BE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To establish a baseline and an alternative design</a:t>
            </a:r>
          </a:p>
          <a:p>
            <a:r>
              <a:rPr lang="en-US" dirty="0"/>
              <a:t>Main options were </a:t>
            </a:r>
          </a:p>
          <a:p>
            <a:pPr lvl="1"/>
            <a:r>
              <a:rPr lang="en-US" dirty="0"/>
              <a:t>108/127 </a:t>
            </a:r>
            <a:r>
              <a:rPr lang="en-US" dirty="0" err="1"/>
              <a:t>HiLumi</a:t>
            </a:r>
            <a:r>
              <a:rPr lang="en-US" dirty="0"/>
              <a:t>-style versus 162/169 “FCC-class”</a:t>
            </a:r>
          </a:p>
          <a:p>
            <a:pPr lvl="1"/>
            <a:r>
              <a:rPr lang="en-US" dirty="0"/>
              <a:t>High (~1.1 ± 0.1) versus low (0.9 ± 0.1) Cu ratio</a:t>
            </a:r>
          </a:p>
          <a:p>
            <a:pPr lvl="1"/>
            <a:r>
              <a:rPr lang="en-US" dirty="0"/>
              <a:t>1.1 mm versus 1.0 mm diameter</a:t>
            </a:r>
          </a:p>
          <a:p>
            <a:r>
              <a:rPr lang="en-US" dirty="0"/>
              <a:t>Some of the goals of this round of procurement were</a:t>
            </a:r>
          </a:p>
          <a:p>
            <a:pPr lvl="1"/>
            <a:r>
              <a:rPr lang="en-US" dirty="0"/>
              <a:t>Checking the cable fabricability </a:t>
            </a:r>
          </a:p>
          <a:p>
            <a:pPr lvl="1"/>
            <a:r>
              <a:rPr lang="en-US" dirty="0"/>
              <a:t>Verifying the cable parameters</a:t>
            </a:r>
          </a:p>
          <a:p>
            <a:pPr lvl="1"/>
            <a:r>
              <a:rPr lang="en-US" dirty="0"/>
              <a:t>Determining the cable </a:t>
            </a:r>
            <a:r>
              <a:rPr lang="en-US" dirty="0" err="1"/>
              <a:t>windability</a:t>
            </a:r>
            <a:endParaRPr lang="en-US" dirty="0"/>
          </a:p>
          <a:p>
            <a:pPr lvl="1"/>
            <a:r>
              <a:rPr lang="en-US" dirty="0"/>
              <a:t>Estimating the cabling degradation</a:t>
            </a:r>
          </a:p>
          <a:p>
            <a:r>
              <a:rPr lang="en-US" dirty="0"/>
              <a:t>Target: 30+ m total in sections to explore parameters window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A43CFB-D2CB-4E3D-B08C-37446B8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 Specifications – Development Cable</a:t>
            </a:r>
          </a:p>
        </p:txBody>
      </p:sp>
    </p:spTree>
    <p:extLst>
      <p:ext uri="{BB962C8B-B14F-4D97-AF65-F5344CB8AC3E}">
        <p14:creationId xmlns:p14="http://schemas.microsoft.com/office/powerpoint/2010/main" val="284071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F4FDC-7E1E-4D0E-8F33-EC1C5766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0284B-706E-4522-8089-779A0531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8F37E-6BB1-4120-9839-1DA707585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E3EF9-E8B6-45C5-8D8B-BA1CD9824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4176" y="3048000"/>
            <a:ext cx="21031199" cy="9624000"/>
          </a:xfrm>
        </p:spPr>
        <p:txBody>
          <a:bodyPr>
            <a:normAutofit/>
          </a:bodyPr>
          <a:lstStyle/>
          <a:p>
            <a:r>
              <a:rPr lang="en-US" dirty="0"/>
              <a:t>Contributed by CERN (thanks again) CO11S20235A04U, 3.117 km</a:t>
            </a:r>
          </a:p>
          <a:p>
            <a:r>
              <a:rPr lang="en-US" dirty="0"/>
              <a:t>Technical Specification IT-4363 “DEM-1.1”, geared towards FCC model coils and EDIPO2</a:t>
            </a:r>
          </a:p>
          <a:p>
            <a:r>
              <a:rPr lang="en-US" dirty="0"/>
              <a:t>Minimum </a:t>
            </a:r>
            <a:r>
              <a:rPr lang="en-US" i="1" dirty="0"/>
              <a:t>J</a:t>
            </a:r>
            <a:r>
              <a:rPr lang="en-US" baseline="-25000" dirty="0"/>
              <a:t>C</a:t>
            </a:r>
            <a:r>
              <a:rPr lang="en-US" dirty="0"/>
              <a:t> of 1000 A mm</a:t>
            </a:r>
            <a:r>
              <a:rPr lang="en-US" baseline="30000" dirty="0"/>
              <a:t>-2</a:t>
            </a:r>
            <a:r>
              <a:rPr lang="en-US" dirty="0"/>
              <a:t> is comparable to HL-LHC spec, but there is a non-contractual high </a:t>
            </a:r>
            <a:r>
              <a:rPr lang="en-US" i="1" dirty="0"/>
              <a:t>J</a:t>
            </a:r>
            <a:r>
              <a:rPr lang="en-US" baseline="-25000" dirty="0"/>
              <a:t>C</a:t>
            </a:r>
            <a:r>
              <a:rPr lang="en-US" dirty="0"/>
              <a:t> target of 1200 A mm</a:t>
            </a:r>
            <a:r>
              <a:rPr lang="en-US" baseline="30000" dirty="0"/>
              <a:t>-2</a:t>
            </a:r>
            <a:r>
              <a:rPr lang="en-US" dirty="0"/>
              <a:t> at 16 T</a:t>
            </a:r>
          </a:p>
          <a:p>
            <a:r>
              <a:rPr lang="en-US" dirty="0"/>
              <a:t>Layout was not specified but the </a:t>
            </a:r>
            <a:r>
              <a:rPr lang="en-US" i="1" dirty="0" err="1"/>
              <a:t>d</a:t>
            </a:r>
            <a:r>
              <a:rPr lang="en-US" baseline="-25000" dirty="0" err="1"/>
              <a:t>eff</a:t>
            </a:r>
            <a:r>
              <a:rPr lang="en-US" dirty="0"/>
              <a:t> pointed towards 169-stack</a:t>
            </a:r>
          </a:p>
          <a:p>
            <a:r>
              <a:rPr lang="en-US" dirty="0"/>
              <a:t>RRR &gt;150 after HT on round wire</a:t>
            </a:r>
          </a:p>
          <a:p>
            <a:r>
              <a:rPr lang="en-US" dirty="0"/>
              <a:t>Cu ratio 0.7-1.1</a:t>
            </a:r>
          </a:p>
          <a:p>
            <a:r>
              <a:rPr lang="en-US" dirty="0"/>
              <a:t>Minimum piece length 215 m</a:t>
            </a:r>
          </a:p>
          <a:p>
            <a:r>
              <a:rPr lang="en-US" dirty="0"/>
              <a:t>The type and grade of Nb alloy was not imposed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360CE38-86C4-4A42-B3F6-D14025008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CO11S Specification – Development Cable</a:t>
            </a:r>
          </a:p>
        </p:txBody>
      </p:sp>
    </p:spTree>
    <p:extLst>
      <p:ext uri="{BB962C8B-B14F-4D97-AF65-F5344CB8AC3E}">
        <p14:creationId xmlns:p14="http://schemas.microsoft.com/office/powerpoint/2010/main" val="384916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06BF2-C39D-4B8F-970B-7535BE2E9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F0725-8C10-4CF4-832E-C3C7D42D0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6E471-3CC5-4C3F-A216-192A4652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AC569A-1DEB-4EFC-A840-BAA7A3866B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 formal technical specification</a:t>
            </a:r>
          </a:p>
          <a:p>
            <a:r>
              <a:rPr lang="en-US" dirty="0"/>
              <a:t>Sole-sourced from BOST their RRP® strand “of AUP spec but at 1.1 mm diameter”</a:t>
            </a:r>
          </a:p>
          <a:p>
            <a:r>
              <a:rPr lang="en-US" dirty="0"/>
              <a:t>~3 km total of wire for a 44-strand cable (no minimum piece length specified)</a:t>
            </a:r>
          </a:p>
          <a:p>
            <a:r>
              <a:rPr lang="en-US" i="1" dirty="0"/>
              <a:t>J</a:t>
            </a:r>
            <a:r>
              <a:rPr lang="en-US" baseline="-25000" dirty="0"/>
              <a:t>C</a:t>
            </a:r>
            <a:r>
              <a:rPr lang="en-US" dirty="0"/>
              <a:t> and RRR requirement was “at least matching AUP spec”</a:t>
            </a:r>
          </a:p>
          <a:p>
            <a:r>
              <a:rPr lang="en-US" dirty="0"/>
              <a:t>Required wire to be twisted (but initially no pitch length specified)</a:t>
            </a:r>
          </a:p>
          <a:p>
            <a:r>
              <a:rPr lang="en-US" dirty="0"/>
              <a:t>WO11S00545A02U, 3.117 km also (!)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98EC41A-DAAE-4466-B84C-A21DB967F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WO11S Specification – Development Cable</a:t>
            </a:r>
          </a:p>
        </p:txBody>
      </p:sp>
    </p:spTree>
    <p:extLst>
      <p:ext uri="{BB962C8B-B14F-4D97-AF65-F5344CB8AC3E}">
        <p14:creationId xmlns:p14="http://schemas.microsoft.com/office/powerpoint/2010/main" val="310833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34AAE5-D21C-4254-BFC9-44F6E2E7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04645-B17F-4075-B6BA-3ED8BFD6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956CE-E166-4846-9D12-F185C3837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4A0DBF-4C2C-4B84-80B9-08AE293FAC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For the 162/169 wire, </a:t>
            </a:r>
          </a:p>
          <a:p>
            <a:pPr lvl="1"/>
            <a:r>
              <a:rPr lang="en-US" dirty="0"/>
              <a:t>see S. Hopkins’ talk on general CO11S statistics</a:t>
            </a:r>
          </a:p>
          <a:p>
            <a:pPr lvl="1"/>
            <a:r>
              <a:rPr lang="en-US" dirty="0"/>
              <a:t>see J. Lu and D. </a:t>
            </a:r>
            <a:r>
              <a:rPr lang="en-US" dirty="0" err="1"/>
              <a:t>Turrioni’s</a:t>
            </a:r>
            <a:r>
              <a:rPr lang="en-US" dirty="0"/>
              <a:t> talks on TFD Verification QC (so-called “V” QC)</a:t>
            </a:r>
          </a:p>
          <a:p>
            <a:pPr lvl="1"/>
            <a:r>
              <a:rPr lang="en-US" dirty="0"/>
              <a:t>see N. </a:t>
            </a:r>
            <a:r>
              <a:rPr lang="en-US" dirty="0" err="1"/>
              <a:t>Cheggour’s</a:t>
            </a:r>
            <a:r>
              <a:rPr lang="en-US" dirty="0"/>
              <a:t> talk on </a:t>
            </a:r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(</a:t>
            </a:r>
            <a:r>
              <a:rPr lang="el-GR" i="1" dirty="0"/>
              <a:t>ε</a:t>
            </a:r>
            <a:r>
              <a:rPr lang="en-US" dirty="0"/>
              <a:t>) </a:t>
            </a:r>
            <a:r>
              <a:rPr lang="en-US" dirty="0" err="1"/>
              <a:t>Characterisation</a:t>
            </a:r>
            <a:endParaRPr lang="en-US" dirty="0"/>
          </a:p>
          <a:p>
            <a:r>
              <a:rPr lang="en-US" dirty="0"/>
              <a:t>For the 108/127 wire, we only received 1 spool WO11S00545A02U (limited meaningful statistics)</a:t>
            </a:r>
          </a:p>
          <a:p>
            <a:pPr lvl="1"/>
            <a:r>
              <a:rPr lang="en-US" dirty="0"/>
              <a:t>Supplier QC data (so-called “S” QC)</a:t>
            </a:r>
          </a:p>
          <a:p>
            <a:pPr lvl="2"/>
            <a:r>
              <a:rPr lang="en-US" i="1" dirty="0"/>
              <a:t>I</a:t>
            </a:r>
            <a:r>
              <a:rPr lang="en-US" baseline="-25000" dirty="0"/>
              <a:t>C</a:t>
            </a:r>
            <a:r>
              <a:rPr lang="en-US" dirty="0"/>
              <a:t> at 4.2 K: 834 A (14 T), 681 A (15 T), 544 A (16 T) – RW and 15% rolled essentially the same</a:t>
            </a:r>
          </a:p>
          <a:p>
            <a:pPr lvl="2"/>
            <a:r>
              <a:rPr lang="en-US" i="1" dirty="0"/>
              <a:t>n</a:t>
            </a:r>
            <a:r>
              <a:rPr lang="en-US" dirty="0"/>
              <a:t> value: 49-60 (RW), 40 (15% rolled) </a:t>
            </a:r>
            <a:endParaRPr lang="en-US" i="1" dirty="0"/>
          </a:p>
          <a:p>
            <a:pPr lvl="2"/>
            <a:r>
              <a:rPr lang="en-US" dirty="0"/>
              <a:t>RRR: 294-336 (RW); 282 (15% rolled)</a:t>
            </a:r>
          </a:p>
          <a:p>
            <a:pPr lvl="1"/>
            <a:r>
              <a:rPr lang="en-US" dirty="0"/>
              <a:t>No “V” QC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1369E82-C2DE-4E56-92F6-39B8BF8BE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Cable Wire Performance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8586C-617E-4EEE-B67B-3E258EE16B67}"/>
              </a:ext>
            </a:extLst>
          </p:cNvPr>
          <p:cNvSpPr txBox="1"/>
          <p:nvPr/>
        </p:nvSpPr>
        <p:spPr>
          <a:xfrm>
            <a:off x="22248479" y="80628"/>
            <a:ext cx="22108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Charge 3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9108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501F8F-F444-49B6-987E-968E4B57E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D431A-6E23-443B-B823-31CF7DFA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4ABA-2641-4322-8842-2FDE4BF9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1400F-8FD1-419A-B930-CC9068C322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W12OL1302 – using the CERN wire CO11S20235A04U</a:t>
            </a:r>
          </a:p>
          <a:p>
            <a:r>
              <a:rPr lang="en-US" dirty="0"/>
              <a:t>Pre-cabling annealed – residual twist of cable is ~15°/m at 24 kg</a:t>
            </a:r>
          </a:p>
          <a:p>
            <a:r>
              <a:rPr lang="en-US" dirty="0"/>
              <a:t>Cable parameters (as-fabricated, before HT)</a:t>
            </a:r>
          </a:p>
          <a:p>
            <a:pPr lvl="1"/>
            <a:r>
              <a:rPr lang="en-US" dirty="0"/>
              <a:t>W12OL1302A (“1302-A”): 25.9 mm wide, 1.93 mm thick (at 14 MPa by CME)</a:t>
            </a:r>
          </a:p>
          <a:p>
            <a:pPr lvl="1"/>
            <a:r>
              <a:rPr lang="en-US" dirty="0"/>
              <a:t>W12OL1302B (“1302-B”): 25.9 mm wide, 1.91 mm thick (at 14 MPa by CME)</a:t>
            </a:r>
          </a:p>
          <a:p>
            <a:pPr lvl="1"/>
            <a:r>
              <a:rPr lang="en-US" dirty="0"/>
              <a:t>W12OL1302C (“1302-C”): 26.1 mm wide, 1.91 mm thick (at 14 MPa by CME)</a:t>
            </a:r>
          </a:p>
          <a:p>
            <a:r>
              <a:rPr lang="en-US" dirty="0"/>
              <a:t>Facet period is comparable to MQXFA cables</a:t>
            </a:r>
          </a:p>
          <a:p>
            <a:r>
              <a:rPr lang="en-US" dirty="0"/>
              <a:t>Metallographic results are very promising</a:t>
            </a:r>
          </a:p>
          <a:p>
            <a:r>
              <a:rPr lang="en-US" dirty="0"/>
              <a:t>Publication: </a:t>
            </a:r>
            <a:r>
              <a:rPr lang="en-US" dirty="0">
                <a:hlinkClick r:id="rId2"/>
              </a:rPr>
              <a:t>https://doi.org/10.1109/TASC.2021.3094410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868810-1ED4-4ADC-98FC-189790826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Development Cables </a:t>
            </a:r>
          </a:p>
        </p:txBody>
      </p:sp>
    </p:spTree>
    <p:extLst>
      <p:ext uri="{BB962C8B-B14F-4D97-AF65-F5344CB8AC3E}">
        <p14:creationId xmlns:p14="http://schemas.microsoft.com/office/powerpoint/2010/main" val="36498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1DB81-6A6F-46B8-B37D-DF61FEDD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2021-10-28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636C9-63ED-445B-8E06-86022E225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Pong -- Wire Specification and LBNL Procurement Experience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50F78-AB85-4668-A4B1-4A659721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884B8-C86C-9247-916E-0E4ED69A0AE3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66619-4BB1-429F-A6E4-95AFED7AF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&lt;15% sheared subelement</a:t>
            </a:r>
            <a:br>
              <a:rPr lang="en-US" dirty="0"/>
            </a:br>
            <a:r>
              <a:rPr lang="en-US" dirty="0"/>
              <a:t>(4 sheared lines at 45°)</a:t>
            </a:r>
          </a:p>
          <a:p>
            <a:r>
              <a:rPr lang="en-US" dirty="0"/>
              <a:t>Based on AUP experience</a:t>
            </a:r>
            <a:br>
              <a:rPr lang="en-US" dirty="0"/>
            </a:br>
            <a:r>
              <a:rPr lang="en-US" dirty="0"/>
              <a:t>this matches the kink RRR </a:t>
            </a:r>
            <a:br>
              <a:rPr lang="en-US" dirty="0"/>
            </a:br>
            <a:r>
              <a:rPr lang="en-US" dirty="0"/>
              <a:t>well with 15% rolled RRR</a:t>
            </a:r>
          </a:p>
          <a:p>
            <a:r>
              <a:rPr lang="en-US" dirty="0"/>
              <a:t>Example micrograph: 1302-B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00D3F9-E8A2-43E0-AEEB-CA8FD9BD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Metallography: Sheared Subelements</a:t>
            </a:r>
          </a:p>
        </p:txBody>
      </p:sp>
      <p:pic>
        <p:nvPicPr>
          <p:cNvPr id="8" name="Picture 7" descr="A picture containing green&#10;&#10;Description automatically generated">
            <a:extLst>
              <a:ext uri="{FF2B5EF4-FFF2-40B4-BE49-F238E27FC236}">
                <a16:creationId xmlns:a16="http://schemas.microsoft.com/office/drawing/2014/main" id="{FC7B8D05-406E-4C6C-8E52-D4A956459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440" y="3808368"/>
            <a:ext cx="11338560" cy="850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907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MT Template 16 by 9 v1" id="{51DE85EA-EC2D-496A-B05F-17C56D2088D1}" vid="{09589915-85EE-40F4-8279-816E127B5120}"/>
    </a:ext>
  </a:extLst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BCMT Template 16 by 9 v1</Template>
  <TotalTime>1023</TotalTime>
  <Words>1829</Words>
  <Application>Microsoft Office PowerPoint</Application>
  <PresentationFormat>Custom</PresentationFormat>
  <Paragraphs>210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Franklin Gothic Book</vt:lpstr>
      <vt:lpstr>Wingdings</vt:lpstr>
      <vt:lpstr>1_Custom Design</vt:lpstr>
      <vt:lpstr>PowerPoint Presentation</vt:lpstr>
      <vt:lpstr>Outline</vt:lpstr>
      <vt:lpstr>Wire Procurement: 3-step Strategy</vt:lpstr>
      <vt:lpstr>Wire Specifications – Development Cable</vt:lpstr>
      <vt:lpstr>CO11S Specification – Development Cable</vt:lpstr>
      <vt:lpstr>WO11S Specification – Development Cable</vt:lpstr>
      <vt:lpstr>Development Cable Wire Performance </vt:lpstr>
      <vt:lpstr>Development Cables </vt:lpstr>
      <vt:lpstr>Metallography: Sheared Subelements</vt:lpstr>
      <vt:lpstr>Wire Specifications – Prototype Cable</vt:lpstr>
      <vt:lpstr>Wire Specifications – Prototype Cable</vt:lpstr>
      <vt:lpstr>Prototype Cable Wire Performance</vt:lpstr>
      <vt:lpstr>Prototype Cable Wire Performance</vt:lpstr>
      <vt:lpstr>Wire Specifications – Production Cable</vt:lpstr>
      <vt:lpstr>Wire Specifications – Production Cable</vt:lpstr>
      <vt:lpstr>Production Wire Requirements for the Magnet</vt:lpstr>
      <vt:lpstr>LBNL Procurement Experience</vt:lpstr>
      <vt:lpstr>LBNL Procurement Experience – TFD Specific</vt:lpstr>
      <vt:lpstr>Procurement Cycle Time</vt:lpstr>
      <vt:lpstr>Schedule Rationale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Pong</dc:creator>
  <cp:lastModifiedBy>Ian Pong</cp:lastModifiedBy>
  <cp:revision>20</cp:revision>
  <dcterms:created xsi:type="dcterms:W3CDTF">2021-10-20T18:53:22Z</dcterms:created>
  <dcterms:modified xsi:type="dcterms:W3CDTF">2021-10-27T00:05:07Z</dcterms:modified>
</cp:coreProperties>
</file>