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9" r:id="rId3"/>
    <p:sldId id="361" r:id="rId4"/>
    <p:sldId id="868" r:id="rId5"/>
    <p:sldId id="869" r:id="rId6"/>
    <p:sldId id="360" r:id="rId7"/>
    <p:sldId id="966" r:id="rId8"/>
    <p:sldId id="965" r:id="rId9"/>
    <p:sldId id="867" r:id="rId10"/>
    <p:sldId id="358" r:id="rId11"/>
    <p:sldId id="87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Ian Pong" initials="IP" lastIdx="20" clrIdx="0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1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41" autoAdjust="0"/>
    <p:restoredTop sz="94807"/>
  </p:normalViewPr>
  <p:slideViewPr>
    <p:cSldViewPr snapToGrid="0" snapToObjects="1">
      <p:cViewPr varScale="1">
        <p:scale>
          <a:sx n="62" d="100"/>
          <a:sy n="62" d="100"/>
        </p:scale>
        <p:origin x="6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2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6D4FD-FF72-4225-86D8-493BC3128DD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9686A-C00E-44AE-BF36-BEF938A1C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0" name="Shape 5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70" y="12951502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4.jpg" descr="image4.jpg">
            <a:extLst>
              <a:ext uri="{FF2B5EF4-FFF2-40B4-BE49-F238E27FC236}">
                <a16:creationId xmlns:a16="http://schemas.microsoft.com/office/drawing/2014/main" id="{57795F10-1D82-EA4B-A09C-054AF45541C0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8000"/>
                    </a14:imgEffect>
                    <a14:imgEffect>
                      <a14:brightnessContrast bright="-4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" y="0"/>
            <a:ext cx="24375600" cy="12649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30" name="Rectangle"/>
          <p:cNvSpPr/>
          <p:nvPr/>
        </p:nvSpPr>
        <p:spPr>
          <a:xfrm>
            <a:off x="4200" y="7428530"/>
            <a:ext cx="24375600" cy="5261330"/>
          </a:xfrm>
          <a:prstGeom prst="rect">
            <a:avLst/>
          </a:prstGeom>
          <a:gradFill>
            <a:gsLst>
              <a:gs pos="0">
                <a:srgbClr val="1F497D"/>
              </a:gs>
              <a:gs pos="100000">
                <a:schemeClr val="accent3">
                  <a:alpha val="4800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4" y="8229600"/>
            <a:ext cx="16452852" cy="3886940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4724" y="4994183"/>
            <a:ext cx="24374552" cy="2427058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 baseline="0">
                <a:solidFill>
                  <a:schemeClr val="bg1"/>
                </a:solidFill>
              </a:defRPr>
            </a:lvl1pPr>
          </a:lstStyle>
          <a:p>
            <a:pPr marL="124324" lvl="0" indent="-124324">
              <a:defRPr sz="4800"/>
            </a:pPr>
            <a:r>
              <a:rPr lang="en-US" sz="7200"/>
              <a:t>Click to edit Master text styles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900000" y="12600000"/>
            <a:ext cx="1188000" cy="1044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10/28/21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72E2FE-7B63-AF4A-93E8-BA374B01E2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4176" y="3048000"/>
            <a:ext cx="21031199" cy="9061450"/>
          </a:xfrm>
        </p:spPr>
        <p:txBody>
          <a:bodyPr lIns="182880" rIns="182880">
            <a:normAutofit/>
          </a:bodyPr>
          <a:lstStyle>
            <a:lvl1pPr marL="540000" indent="-540000">
              <a:defRPr sz="6000"/>
            </a:lvl1pPr>
            <a:lvl2pPr marL="1080000" indent="-720000">
              <a:buFont typeface="Courier New" panose="02070309020205020404" pitchFamily="49" charset="0"/>
              <a:buChar char="o"/>
              <a:defRPr sz="4800"/>
            </a:lvl2pPr>
            <a:lvl3pPr marL="1800000" indent="-720000">
              <a:buFont typeface="Wingdings" pitchFamily="2" charset="2"/>
              <a:buChar char="Ø"/>
              <a:defRPr sz="4400"/>
            </a:lvl3pPr>
            <a:lvl4pPr marL="2340000" indent="-540000">
              <a:buFont typeface="Wingdings" pitchFamily="2" charset="2"/>
              <a:buChar char="ü"/>
              <a:defRPr sz="3600"/>
            </a:lvl4pPr>
            <a:lvl5pPr marL="3240000" indent="-540000">
              <a:defRPr sz="2800"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10/28/21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1654176" y="3299012"/>
            <a:ext cx="21031200" cy="5825938"/>
          </a:xfrm>
        </p:spPr>
        <p:txBody>
          <a:bodyPr anchor="b">
            <a:normAutofit/>
          </a:bodyPr>
          <a:lstStyle>
            <a:lvl1pPr marL="0" indent="0">
              <a:lnSpc>
                <a:spcPct val="150000"/>
              </a:lnSpc>
              <a:spcAft>
                <a:spcPts val="1800"/>
              </a:spcAft>
              <a:buNone/>
              <a:defRPr sz="6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7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F4495-27E8-004C-8903-BF4538E2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4176" y="12774313"/>
            <a:ext cx="2585316" cy="83937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10/28/21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01F61-6447-2C47-AAA5-8A361603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C193-CAEC-E34E-92A4-59DB19B6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F7F6A2DC-690D-9C48-866E-84FDBF471032}"/>
              </a:ext>
            </a:extLst>
          </p:cNvPr>
          <p:cNvSpPr/>
          <p:nvPr userDrawn="1"/>
        </p:nvSpPr>
        <p:spPr>
          <a:xfrm>
            <a:off x="4200" y="-5773"/>
            <a:ext cx="24375600" cy="227791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44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7B60B32-36BC-C140-891C-CE927D30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44739"/>
            <a:ext cx="23760000" cy="2176895"/>
          </a:xfrm>
        </p:spPr>
        <p:txBody>
          <a:bodyPr>
            <a:normAutofit/>
          </a:bodyPr>
          <a:lstStyle>
            <a:lvl1pPr algn="l">
              <a:defRPr sz="9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3"/>
            <a:ext cx="24384000" cy="171132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828330" eaLnBrk="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800">
              <a:solidFill>
                <a:prstClr val="black"/>
              </a:solidFill>
              <a:latin typeface="Franklin Gothic Boo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5157"/>
            <a:ext cx="24384000" cy="1711530"/>
          </a:xfrm>
          <a:prstGeom prst="rect">
            <a:avLst/>
          </a:prstGeom>
        </p:spPr>
        <p:txBody>
          <a:bodyPr anchor="ctr"/>
          <a:lstStyle>
            <a:lvl1pPr>
              <a:defRPr sz="5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05280" y="2941956"/>
            <a:ext cx="21742400" cy="90976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574676" indent="-4508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597024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  <a:lvl4pPr marL="2051050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2505076" indent="-68580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2F679EE-959D-724E-B3F3-4EB37B74A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148802" y="12649203"/>
            <a:ext cx="1377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0" y="76200"/>
            <a:ext cx="20015200" cy="147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2387600"/>
            <a:ext cx="20692533" cy="1026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46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>
            <a:extLst>
              <a:ext uri="{FF2B5EF4-FFF2-40B4-BE49-F238E27FC236}">
                <a16:creationId xmlns:a16="http://schemas.microsoft.com/office/drawing/2014/main" id="{9C1FF5CC-DD7B-EA48-9EEA-CBA2AB304914}"/>
              </a:ext>
            </a:extLst>
          </p:cNvPr>
          <p:cNvSpPr/>
          <p:nvPr userDrawn="1"/>
        </p:nvSpPr>
        <p:spPr>
          <a:xfrm>
            <a:off x="4200" y="12643553"/>
            <a:ext cx="24375600" cy="1072447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555F-2535-DA45-A3F8-E4DC3AB8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B235-36FF-A74E-9551-09783DCF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75634-6A51-4E47-9CB3-EFDB0E57D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0" y="12774313"/>
            <a:ext cx="1953491" cy="839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6D19-4C67-4E4D-B372-AB5467AD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83777" y="12828875"/>
            <a:ext cx="1372589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A94FF-C450-0242-8C3C-BB96B744A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900000" y="12672000"/>
            <a:ext cx="1188000" cy="104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aseline="0">
                <a:solidFill>
                  <a:schemeClr val="bg1"/>
                </a:solidFill>
              </a:defRPr>
            </a:lvl1pPr>
          </a:lstStyle>
          <a:p>
            <a:fld id="{695884B8-C86C-9247-916E-0E4ED69A0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663" y="12708000"/>
            <a:ext cx="3961599" cy="10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000"/>
            <a:ext cx="122343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87" r:id="rId3"/>
    <p:sldLayoutId id="2147483662" r:id="rId4"/>
    <p:sldLayoutId id="2147483701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oren Prestemon…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Soren Prestemon</a:t>
            </a:r>
          </a:p>
          <a:p>
            <a:r>
              <a:rPr lang="en-US" dirty="0"/>
              <a:t>Director, Berkeley Center for Magnet Technology</a:t>
            </a:r>
          </a:p>
          <a:p>
            <a:r>
              <a:rPr lang="en-US" dirty="0"/>
              <a:t>Lawrence Berkeley National Laboratory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E5C7D5-CA4C-E14F-85AC-328CE2B0D82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Project Overview and Review Goals</a:t>
            </a:r>
          </a:p>
          <a:p>
            <a:r>
              <a:rPr lang="en-US" dirty="0"/>
              <a:t>Wire Specification 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9A283-FF9E-794E-8540-54CE90F8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2BF88-E14F-C94F-AE8E-09FDE3B3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8C276-E1F4-E941-B4A8-55D28070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E0242-DA41-AE48-AA37-A12ABBD07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361" y="2837655"/>
            <a:ext cx="21031199" cy="9061450"/>
          </a:xfrm>
        </p:spPr>
        <p:txBody>
          <a:bodyPr>
            <a:normAutofit fontScale="92500" lnSpcReduction="20000"/>
          </a:bodyPr>
          <a:lstStyle/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project properly identified conductor requirements for the TFD magnet, and identified and prioritized performance risks associated with the superconducting wire?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project identified the proper wire specification parameters for the project?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team pursuing the appropriate wire performance metrics? Do the data presented provide sufficient confidence in the wire specifications? Are there additional measurements that should be considered?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wire specifications sufficiently well defined, and properly formulated, to balance project risk with efficient procurement? 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reasonable quality plan presented that will assure receipt of material meeting the specifications?</a:t>
            </a:r>
          </a:p>
          <a:p>
            <a:pPr marL="1143000" indent="-1143000">
              <a:lnSpc>
                <a:spcPct val="120000"/>
              </a:lnSpc>
              <a:buFont typeface="+mj-lt"/>
              <a:buAutoNum type="arabicPeriod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8BD047-C483-AE4D-9E4E-5F29B276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/>
              <a:t>This is a technical review, focused on the wire specifications</a:t>
            </a:r>
            <a:br>
              <a:rPr lang="en-US" sz="7200" i="1" dirty="0"/>
            </a:br>
            <a:r>
              <a:rPr lang="en-US" sz="7200" dirty="0"/>
              <a:t>Charge to the Review Committee:</a:t>
            </a:r>
          </a:p>
        </p:txBody>
      </p:sp>
    </p:spTree>
    <p:extLst>
      <p:ext uri="{BB962C8B-B14F-4D97-AF65-F5344CB8AC3E}">
        <p14:creationId xmlns:p14="http://schemas.microsoft.com/office/powerpoint/2010/main" val="276462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3AF8A-99AE-CE4B-B8B3-C65B14E8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C89AF-0510-A444-A0CE-8956B2B5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ED40F-50CF-1D41-BF77-1FF4319F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B0C14-54FB-E04C-948B-E8A9D3183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560320"/>
            <a:ext cx="23760000" cy="10111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planned facility is an important investment from DOE Offices FES &amp; HEP</a:t>
            </a:r>
          </a:p>
          <a:p>
            <a:endParaRPr lang="en-US" dirty="0"/>
          </a:p>
          <a:p>
            <a:r>
              <a:rPr lang="en-US" dirty="0"/>
              <a:t>This is the second in a series of reviews planned for the magnet project</a:t>
            </a:r>
          </a:p>
          <a:p>
            <a:endParaRPr lang="en-US" dirty="0"/>
          </a:p>
          <a:p>
            <a:r>
              <a:rPr lang="en-US" dirty="0"/>
              <a:t>We are looking to get the wire ordered in a timely manner</a:t>
            </a:r>
          </a:p>
          <a:p>
            <a:endParaRPr lang="en-US" dirty="0"/>
          </a:p>
          <a:p>
            <a:r>
              <a:rPr lang="en-US" dirty="0"/>
              <a:t>We are leveraging significant work by the </a:t>
            </a:r>
            <a:r>
              <a:rPr lang="en-US" dirty="0" err="1"/>
              <a:t>HEPDipo</a:t>
            </a:r>
            <a:r>
              <a:rPr lang="en-US" dirty="0"/>
              <a:t> collaboration</a:t>
            </a:r>
          </a:p>
          <a:p>
            <a:endParaRPr lang="en-US" dirty="0"/>
          </a:p>
          <a:p>
            <a:r>
              <a:rPr lang="en-US" dirty="0"/>
              <a:t>Also leveraging the experience from CERN and the FRESCA-II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b="1" i="1" dirty="0"/>
              <a:t>We are eager to hear constructive feedback from </a:t>
            </a:r>
          </a:p>
          <a:p>
            <a:pPr marL="0" indent="0" algn="ctr">
              <a:buNone/>
            </a:pPr>
            <a:r>
              <a:rPr lang="en-US" sz="6600" b="1" i="1" dirty="0"/>
              <a:t>the review committee!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3E0599-1114-D347-999A-1C98E94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4869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9E593-6438-084A-82F3-68874C8D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E0A89-C91E-D24A-B7A6-ABA9B14F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3F84-875D-C345-AAA4-80F80A5B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4D6F-489B-3446-B754-A9E6A679C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594" y="2825388"/>
            <a:ext cx="11996406" cy="90614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FES and HEP began discussions on US options for an HTS Cable Test Facility</a:t>
            </a:r>
          </a:p>
          <a:p>
            <a:pPr lvl="1"/>
            <a:r>
              <a:rPr lang="en-US" dirty="0"/>
              <a:t>Join with PSI and CERN for an EDIPO replacement, or</a:t>
            </a:r>
          </a:p>
          <a:p>
            <a:pPr lvl="1"/>
            <a:r>
              <a:rPr lang="en-US" dirty="0"/>
              <a:t>Build a facility in the US</a:t>
            </a:r>
          </a:p>
          <a:p>
            <a:r>
              <a:rPr lang="en-US" dirty="0"/>
              <a:t>FES requested SP (aided by Joe </a:t>
            </a:r>
            <a:r>
              <a:rPr lang="en-US" dirty="0" err="1"/>
              <a:t>Minervini</a:t>
            </a:r>
            <a:r>
              <a:rPr lang="en-US" dirty="0"/>
              <a:t>) perform a stakeholder survey to develop specifications – completed July 2018</a:t>
            </a:r>
          </a:p>
          <a:p>
            <a:r>
              <a:rPr lang="en-US" dirty="0"/>
              <a:t>FES requested SP, GLS and GV provide a cost and schedule evaluation – completed Oct. 2018</a:t>
            </a:r>
          </a:p>
          <a:p>
            <a:r>
              <a:rPr lang="en-US" dirty="0"/>
              <a:t>DOE HEP and FES agree to fund a facility in the US, to be located at FNAL</a:t>
            </a:r>
          </a:p>
          <a:p>
            <a:pPr lvl="1"/>
            <a:r>
              <a:rPr lang="en-US" dirty="0"/>
              <a:t>MOU signed November 12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829F5-B17B-7644-B3EF-A88D49F8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A349A-D052-1640-849C-710700EE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927" y="2245251"/>
            <a:ext cx="6350000" cy="741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F0238-4078-A145-8123-7ED349F75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20" y="3547215"/>
            <a:ext cx="5343361" cy="7561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CC24F-B1E2-A547-93B8-F8E24AAA7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849" y="4693374"/>
            <a:ext cx="6210043" cy="81024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ffectLst>
            <a:outerShdw blurRad="457200" dist="292100" dir="2940000" sx="98000" sy="98000" algn="ctr" rotWithShape="0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44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27058-9FD3-A649-B755-F0E050D2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44600-27EE-5E45-8BB0-932B8FED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C6907-0FBE-844A-B5DF-582BB91B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D215E-3AB5-3A44-8BDC-E2950B719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16" y="2575943"/>
            <a:ext cx="22860000" cy="9061450"/>
          </a:xfrm>
        </p:spPr>
        <p:txBody>
          <a:bodyPr/>
          <a:lstStyle/>
          <a:p>
            <a:r>
              <a:rPr lang="en-US" dirty="0"/>
              <a:t>LBNL serve as lead for the magnet design / fabrication and test</a:t>
            </a:r>
          </a:p>
          <a:p>
            <a:r>
              <a:rPr lang="en-US" dirty="0"/>
              <a:t>FNAL serve as the host for the facility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5C6F66-7E85-624E-8D90-CCFC6899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74" y="95250"/>
            <a:ext cx="22378133" cy="2176895"/>
          </a:xfrm>
        </p:spPr>
        <p:txBody>
          <a:bodyPr>
            <a:noAutofit/>
          </a:bodyPr>
          <a:lstStyle/>
          <a:p>
            <a:r>
              <a:rPr lang="en-US" sz="7200" dirty="0"/>
              <a:t>Define responsibilities / management for maximum efficiency and minimal risk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ACA42C-473E-BA48-AFFD-A628F50DE849}"/>
              </a:ext>
            </a:extLst>
          </p:cNvPr>
          <p:cNvSpPr/>
          <p:nvPr/>
        </p:nvSpPr>
        <p:spPr>
          <a:xfrm>
            <a:off x="4598496" y="5020653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LBNL Lead for magnet design/fab/test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F5B58B-B4C9-D84D-819B-E68DA3EEBA4B}"/>
              </a:ext>
            </a:extLst>
          </p:cNvPr>
          <p:cNvSpPr/>
          <p:nvPr/>
        </p:nvSpPr>
        <p:spPr>
          <a:xfrm>
            <a:off x="4662738" y="9620984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FNAL lead for test facility prep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E0B205-D905-694C-AF59-07CFCDC3DB6F}"/>
              </a:ext>
            </a:extLst>
          </p:cNvPr>
          <p:cNvSpPr/>
          <p:nvPr/>
        </p:nvSpPr>
        <p:spPr>
          <a:xfrm>
            <a:off x="13260019" y="7118082"/>
            <a:ext cx="5614133" cy="2555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FNAL serve as HTS Cable Test Facility Host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1FB3592-CF8E-3745-9714-D37FFF570D06}"/>
              </a:ext>
            </a:extLst>
          </p:cNvPr>
          <p:cNvSpPr/>
          <p:nvPr/>
        </p:nvSpPr>
        <p:spPr>
          <a:xfrm>
            <a:off x="11425510" y="8009035"/>
            <a:ext cx="1353862" cy="773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E17E0103-44CE-724E-9D17-AEF6A3DDBE53}"/>
              </a:ext>
            </a:extLst>
          </p:cNvPr>
          <p:cNvSpPr/>
          <p:nvPr/>
        </p:nvSpPr>
        <p:spPr>
          <a:xfrm>
            <a:off x="7063310" y="8350250"/>
            <a:ext cx="414801" cy="6674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088ACEDB-1ECB-B746-B03B-464FBC23872A}"/>
              </a:ext>
            </a:extLst>
          </p:cNvPr>
          <p:cNvSpPr/>
          <p:nvPr/>
        </p:nvSpPr>
        <p:spPr>
          <a:xfrm rot="10800000">
            <a:off x="7805592" y="8370342"/>
            <a:ext cx="428733" cy="773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C01926-5232-AF4C-8722-F832C72BE18E}"/>
              </a:ext>
            </a:extLst>
          </p:cNvPr>
          <p:cNvSpPr txBox="1"/>
          <p:nvPr/>
        </p:nvSpPr>
        <p:spPr>
          <a:xfrm>
            <a:off x="3630351" y="8116857"/>
            <a:ext cx="319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/ spec. coordination</a:t>
            </a:r>
          </a:p>
        </p:txBody>
      </p:sp>
    </p:spTree>
    <p:extLst>
      <p:ext uri="{BB962C8B-B14F-4D97-AF65-F5344CB8AC3E}">
        <p14:creationId xmlns:p14="http://schemas.microsoft.com/office/powerpoint/2010/main" val="23042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DA867-0F7A-AC43-B666-D7E79302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B7657-101F-2D47-9DDD-79B1520A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2201-72B0-D548-A571-53D63B34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31210-612A-A045-B9A5-AC671497E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892" y="2508069"/>
            <a:ext cx="23471108" cy="1016393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will be constructed in Industrial Building 1, APS-TD, Fermilab. The proposed place is selected based on the proximity to the needed base infrastructure for such a test stand, including cryogenic, power, water and crane.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operating temperature of the facility is 1.9K for the magnet providing the background field and 4.2-4.3 K *(under discussion) for the test samples.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pit cryostat should accommodate a dipole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coldmass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maximum dimensions of 1.3 m and length of 3.0 m.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[now using max length 3.1 m]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weight of the dipole cold mass should not exceed 22 (Standard) tons, limited by the crane capacity.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facility should be efficient and safe, minimizing the time for experiment preparation and no helium losses after quenches.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lifetime of the facility at least 20 years.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D8687DC-19A7-0049-B9F5-1D9B84C4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Facility parameters/specifications for FES and HEP needs</a:t>
            </a:r>
            <a:br>
              <a:rPr lang="en-US" sz="8000" dirty="0"/>
            </a:br>
            <a:r>
              <a:rPr lang="en-US" sz="7200" i="1" dirty="0"/>
              <a:t>(From Conceptual Cost and Schedule document)</a:t>
            </a:r>
            <a:endParaRPr lang="en-US" sz="8000" i="1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9A56CC2-8144-D74D-9AC5-87DF6EFC8AD9}"/>
              </a:ext>
            </a:extLst>
          </p:cNvPr>
          <p:cNvSpPr/>
          <p:nvPr/>
        </p:nvSpPr>
        <p:spPr>
          <a:xfrm rot="16200000">
            <a:off x="10564122" y="5275357"/>
            <a:ext cx="985147" cy="588730"/>
          </a:xfrm>
          <a:prstGeom prst="rightArrow">
            <a:avLst>
              <a:gd name="adj1" fmla="val 5481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54C4486-9ED6-6047-ADD5-B197D7AD792F}"/>
              </a:ext>
            </a:extLst>
          </p:cNvPr>
          <p:cNvSpPr/>
          <p:nvPr/>
        </p:nvSpPr>
        <p:spPr>
          <a:xfrm rot="16200000">
            <a:off x="22345305" y="7295669"/>
            <a:ext cx="985147" cy="588730"/>
          </a:xfrm>
          <a:prstGeom prst="rightArrow">
            <a:avLst>
              <a:gd name="adj1" fmla="val 5481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F1DFC-A854-4849-986D-16A85F90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A028D-0FB1-FB40-B5F7-6D11E03D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DF76-F462-4B49-8CB8-2424B515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70984-7D7D-EF4B-8E6A-3B7598346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646" y="3004457"/>
            <a:ext cx="23016754" cy="940525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dipole field &gt; 15T.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field region&gt;500-600mm, preferably&gt;1000mm. 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Cryostat to accommodate sufficient sample length to keep sample joint in low field.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dimension 90x140, and preferably100x150.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be preferable to make the well compatible with FRESCA2 samples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[note EDIPO was actually 94x144]</a:t>
            </a:r>
          </a:p>
          <a:p>
            <a:pPr lvl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quality in the transverse plane - target is to keep all harmonics below 20 units at 35 mm radius and 15 T field. </a:t>
            </a: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A2582-5C92-F044-B1F2-45C6FC90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Magnet parameters/specifications for FES and HEP needs</a:t>
            </a:r>
            <a:br>
              <a:rPr lang="en-US" sz="8000" dirty="0"/>
            </a:br>
            <a:r>
              <a:rPr lang="en-US" sz="8000" i="1" dirty="0"/>
              <a:t>(From Conceptual Cost and Schedule document)</a:t>
            </a:r>
            <a:endParaRPr lang="en-US" sz="80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F9E0694-F25E-274F-A7BF-389939D8EC24}"/>
              </a:ext>
            </a:extLst>
          </p:cNvPr>
          <p:cNvSpPr/>
          <p:nvPr/>
        </p:nvSpPr>
        <p:spPr>
          <a:xfrm rot="16200000">
            <a:off x="7999827" y="3804366"/>
            <a:ext cx="985147" cy="588730"/>
          </a:xfrm>
          <a:prstGeom prst="rightArrow">
            <a:avLst>
              <a:gd name="adj1" fmla="val 5481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1C5F1-FD30-E14E-9B5F-0C5C49B0E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BA640-46F4-EB4E-93C6-4ED3328E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001B3-110F-4D43-BC37-09E5BE2B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63CEB-306C-9C4B-92F5-68A66B448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000" y="2393010"/>
            <a:ext cx="23759999" cy="9906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DOE-OHEP-developed high field magnet technology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off of HD-series magnets – HD1 (16T, no bore), HD2/3 (~13.8T)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early design and development efforts for a large bore magnet – LD1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on the design and successful test of FRESCA-II (14.6T, 100mm bore)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leverage significant coil fabrication experience from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CERN teams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efforts of the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HEPDipo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and other relevant magnet experience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latest RRP conductors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connections with CERN; build collaboration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facilities and expertise at the DOE-OHEP laboratories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LBNL/FNAL/BNL have strong design and analysis teams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 with expertise and history in block-magnet designs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has only cabling machine capable of fabricating the requisite large cables (LBNL)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Winding / reaction / potting tooling exists at LBNL that are not used by HL-LHC AUP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BNL and FNAL have additional capabilities should the need arise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project team so as to leverage expertise and facilities without impacting HL-LHC AUP and MDP progress towards goals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FBEED4-BD8A-D94E-8330-4C786FBF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" y="0"/>
            <a:ext cx="23760000" cy="2176895"/>
          </a:xfrm>
        </p:spPr>
        <p:txBody>
          <a:bodyPr>
            <a:noAutofit/>
          </a:bodyPr>
          <a:lstStyle/>
          <a:p>
            <a:r>
              <a:rPr lang="en-US" sz="8000" dirty="0"/>
              <a:t>Proposed Project Approach for the magnet – minimize project risk while maximizing performance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B6925B2-5438-2A48-9EC1-795E0F1F969A}"/>
              </a:ext>
            </a:extLst>
          </p:cNvPr>
          <p:cNvSpPr/>
          <p:nvPr/>
        </p:nvSpPr>
        <p:spPr>
          <a:xfrm rot="10800000">
            <a:off x="13071230" y="2293521"/>
            <a:ext cx="2602523" cy="8264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6784323-88F2-D846-8752-9EB81F336229}"/>
              </a:ext>
            </a:extLst>
          </p:cNvPr>
          <p:cNvSpPr/>
          <p:nvPr/>
        </p:nvSpPr>
        <p:spPr>
          <a:xfrm rot="10800000">
            <a:off x="14372491" y="6566879"/>
            <a:ext cx="2602523" cy="8264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842E69D-23D4-4C4A-808B-48DE1E6B7FE6}"/>
              </a:ext>
            </a:extLst>
          </p:cNvPr>
          <p:cNvSpPr/>
          <p:nvPr/>
        </p:nvSpPr>
        <p:spPr>
          <a:xfrm rot="10800000">
            <a:off x="14372492" y="9164515"/>
            <a:ext cx="2602523" cy="82647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7DC649-1367-EE4B-B163-B85DD61C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E2086-E330-EB4E-92E8-CD5CBF9B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1C2A4-E8DF-1348-A251-5FCDE54B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F7614C-5400-3E4D-99FC-397FBEE4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magnet interfaces to the FNAL facility are tracked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67126-7387-5D45-A3C0-22A0AD60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798" y="4004427"/>
            <a:ext cx="10363202" cy="3736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CC012D-ABA2-AC48-BD67-E17196BD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028" y="7744225"/>
            <a:ext cx="10363202" cy="2910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33A5C-2A06-AF4C-B9F4-A673413B8889}"/>
              </a:ext>
            </a:extLst>
          </p:cNvPr>
          <p:cNvSpPr txBox="1"/>
          <p:nvPr/>
        </p:nvSpPr>
        <p:spPr>
          <a:xfrm>
            <a:off x="6776068" y="3813139"/>
            <a:ext cx="68961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Discussions between LBNL and FNAL teams are ongoing as the design of magnet and facility is in progress</a:t>
            </a:r>
          </a:p>
          <a:p>
            <a:pPr marL="16002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Mechanical interfaces (magnet dimensions, weight, supports)</a:t>
            </a:r>
          </a:p>
          <a:p>
            <a:pPr marL="1600200" lvl="1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Electrical interfaces (powering, instrumentation, protection)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 document is capturing current status and will evolve in a formal agreement as the design matures and is finalized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DBE59-1141-8C41-99E4-39C7FCF4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0514"/>
            <a:ext cx="6776068" cy="100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Preliminary Project Execution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063EC-048F-4D57-9C28-0B3279F6C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875" y="2421467"/>
            <a:ext cx="7260250" cy="10136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C9CF3C-95AB-41D7-B7DE-9C2C78B9E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97" y="5932415"/>
            <a:ext cx="9651009" cy="59378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35E9520-7D78-4D25-AC3F-FEEDADFCA777}"/>
              </a:ext>
            </a:extLst>
          </p:cNvPr>
          <p:cNvSpPr txBox="1"/>
          <p:nvPr/>
        </p:nvSpPr>
        <p:spPr>
          <a:xfrm>
            <a:off x="1853472" y="2952226"/>
            <a:ext cx="10338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preliminary project execution plan was submitted to DOE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Following the guidelines and structure for 413.3b projects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DOE feedback: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ok but simplify in some areas to allow more flexibility in project execution and reduce cost (e.g. key performance parameters, financial reporting, management structure)  </a:t>
            </a:r>
          </a:p>
        </p:txBody>
      </p:sp>
      <p:pic>
        <p:nvPicPr>
          <p:cNvPr id="27" name="Picture 26" descr=":Testwell.pdf">
            <a:extLst>
              <a:ext uri="{FF2B5EF4-FFF2-40B4-BE49-F238E27FC236}">
                <a16:creationId xmlns:a16="http://schemas.microsoft.com/office/drawing/2014/main" id="{83DD0205-7F02-446F-A585-AE7BD68CA400}"/>
              </a:ext>
            </a:extLst>
          </p:cNvPr>
          <p:cNvPicPr/>
          <p:nvPr/>
        </p:nvPicPr>
        <p:blipFill>
          <a:blip r:embed="rId5"/>
          <a:srcRect t="2403"/>
          <a:stretch>
            <a:fillRect/>
          </a:stretch>
        </p:blipFill>
        <p:spPr bwMode="auto">
          <a:xfrm>
            <a:off x="9753600" y="7145867"/>
            <a:ext cx="4921090" cy="31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59376-9F2B-3A4E-BD52-82CD40E7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491D-09FB-5D40-AB2D-3DFC5E31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Prestemon         Wire Specification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3CC7-4434-0945-9660-A786EE3D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84B8-C86C-9247-916E-0E4ED69A0A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1" y="152400"/>
            <a:ext cx="17373598" cy="1092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Integrated Timeline and Milestones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8BC74-1EE6-1F47-A680-062D9CBF0351}"/>
              </a:ext>
            </a:extLst>
          </p:cNvPr>
          <p:cNvSpPr txBox="1"/>
          <p:nvPr/>
        </p:nvSpPr>
        <p:spPr>
          <a:xfrm>
            <a:off x="472977" y="2205973"/>
            <a:ext cx="560323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We are still early in this large “one-off” magnet project</a:t>
            </a:r>
          </a:p>
          <a:p>
            <a:endParaRPr lang="en-US" dirty="0"/>
          </a:p>
          <a:p>
            <a:r>
              <a:rPr lang="en-US" dirty="0"/>
              <a:t>Want to get wire ordered</a:t>
            </a:r>
          </a:p>
          <a:p>
            <a:pPr marL="571500" indent="-571500">
              <a:buFontTx/>
              <a:buChar char="-"/>
            </a:pPr>
            <a:r>
              <a:rPr lang="en-US" dirty="0"/>
              <a:t>Make sure it is well-suited for the project</a:t>
            </a:r>
          </a:p>
          <a:p>
            <a:pPr marL="571500" indent="-571500">
              <a:buFontTx/>
              <a:buChar char="-"/>
            </a:pPr>
            <a:r>
              <a:rPr lang="en-US" dirty="0"/>
              <a:t>Make sure the specifications will enable efficient procurement </a:t>
            </a:r>
          </a:p>
          <a:p>
            <a:pPr marL="571500" indent="-571500">
              <a:buFontTx/>
              <a:buChar char="-"/>
            </a:pPr>
            <a:r>
              <a:rPr lang="en-US" dirty="0"/>
              <a:t>Make sure we are, or will be, measuring the right properties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6D414F-51AD-3D40-8818-FA929FAA8ABD}"/>
              </a:ext>
            </a:extLst>
          </p:cNvPr>
          <p:cNvGrpSpPr/>
          <p:nvPr/>
        </p:nvGrpSpPr>
        <p:grpSpPr>
          <a:xfrm>
            <a:off x="5955325" y="1564218"/>
            <a:ext cx="17889411" cy="10452097"/>
            <a:chOff x="5955325" y="1564218"/>
            <a:chExt cx="17889411" cy="104520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6435E3-F50B-FA4B-87DB-BB4620D2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5325" y="1564218"/>
              <a:ext cx="15612242" cy="49212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DB7381-779E-8245-90A4-53C51BD0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5256" y="7095067"/>
              <a:ext cx="11539480" cy="492124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6E4428-7D61-BD43-B7B8-D05D198AE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200" y="6942667"/>
              <a:ext cx="12458092" cy="0"/>
            </a:xfrm>
            <a:prstGeom prst="line">
              <a:avLst/>
            </a:prstGeom>
            <a:ln w="15875"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46CE88D-0050-2343-B8CE-313F32C009FA}"/>
                </a:ext>
              </a:extLst>
            </p:cNvPr>
            <p:cNvCxnSpPr/>
            <p:nvPr/>
          </p:nvCxnSpPr>
          <p:spPr>
            <a:xfrm flipH="1">
              <a:off x="21567567" y="5113867"/>
              <a:ext cx="1253726" cy="19048"/>
            </a:xfrm>
            <a:prstGeom prst="line">
              <a:avLst/>
            </a:prstGeom>
            <a:ln w="15875"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B9E08B-AED6-F441-8262-FF3E8BC64B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21292" y="5132915"/>
              <a:ext cx="0" cy="1809752"/>
            </a:xfrm>
            <a:prstGeom prst="line">
              <a:avLst/>
            </a:prstGeom>
            <a:ln w="15875"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8D27EA-1B3E-0846-B47B-B98D82B0C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200" y="6942667"/>
              <a:ext cx="0" cy="3657600"/>
            </a:xfrm>
            <a:prstGeom prst="line">
              <a:avLst/>
            </a:prstGeom>
            <a:ln w="15875"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1B57F1-9662-6D42-82FF-C87F02C78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63200" y="10600267"/>
              <a:ext cx="1828800" cy="0"/>
            </a:xfrm>
            <a:prstGeom prst="line">
              <a:avLst/>
            </a:prstGeom>
            <a:ln w="15875">
              <a:prstDash val="lg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own Arrow 5">
            <a:extLst>
              <a:ext uri="{FF2B5EF4-FFF2-40B4-BE49-F238E27FC236}">
                <a16:creationId xmlns:a16="http://schemas.microsoft.com/office/drawing/2014/main" id="{6EE457B1-1CA6-5841-92DC-FFBC6B047D36}"/>
              </a:ext>
            </a:extLst>
          </p:cNvPr>
          <p:cNvSpPr/>
          <p:nvPr/>
        </p:nvSpPr>
        <p:spPr>
          <a:xfrm>
            <a:off x="13262306" y="3054351"/>
            <a:ext cx="990600" cy="902757"/>
          </a:xfrm>
          <a:prstGeom prst="downArrow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MT Template 16 by 9 v1" id="{51DE85EA-EC2D-496A-B05F-17C56D2088D1}" vid="{09589915-85EE-40F4-8279-816E127B5120}"/>
    </a:ext>
  </a:extLst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18298</TotalTime>
  <Words>1069</Words>
  <Application>Microsoft Macintosh PowerPoint</Application>
  <PresentationFormat>Custom</PresentationFormat>
  <Paragraphs>131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Franklin Gothic Book</vt:lpstr>
      <vt:lpstr>Times New Roman</vt:lpstr>
      <vt:lpstr>Wingdings</vt:lpstr>
      <vt:lpstr>1_Custom Design</vt:lpstr>
      <vt:lpstr>PowerPoint Presentation</vt:lpstr>
      <vt:lpstr>Background</vt:lpstr>
      <vt:lpstr>Define responsibilities / management for maximum efficiency and minimal risk</vt:lpstr>
      <vt:lpstr>Facility parameters/specifications for FES and HEP needs (From Conceptual Cost and Schedule document)</vt:lpstr>
      <vt:lpstr>Magnet parameters/specifications for FES and HEP needs (From Conceptual Cost and Schedule document)</vt:lpstr>
      <vt:lpstr>Proposed Project Approach for the magnet – minimize project risk while maximizing performance</vt:lpstr>
      <vt:lpstr>The magnet interfaces to the FNAL facility are tracked</vt:lpstr>
      <vt:lpstr>Preliminary Project Execution Plan</vt:lpstr>
      <vt:lpstr>Integrated Timeline and Milestones</vt:lpstr>
      <vt:lpstr>This is a technical review, focused on the wire specifications Charge to the Review Committee: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 Prestemon</dc:creator>
  <cp:lastModifiedBy>soprestemon</cp:lastModifiedBy>
  <cp:revision>27</cp:revision>
  <dcterms:created xsi:type="dcterms:W3CDTF">2020-06-04T15:43:25Z</dcterms:created>
  <dcterms:modified xsi:type="dcterms:W3CDTF">2021-10-27T16:27:13Z</dcterms:modified>
</cp:coreProperties>
</file>