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8" r:id="rId2"/>
    <p:sldId id="920" r:id="rId3"/>
    <p:sldId id="926" r:id="rId4"/>
    <p:sldId id="930" r:id="rId5"/>
    <p:sldId id="933" r:id="rId6"/>
    <p:sldId id="932" r:id="rId7"/>
    <p:sldId id="941" r:id="rId8"/>
    <p:sldId id="935" r:id="rId9"/>
    <p:sldId id="964" r:id="rId10"/>
    <p:sldId id="965" r:id="rId11"/>
    <p:sldId id="960" r:id="rId12"/>
    <p:sldId id="947" r:id="rId13"/>
    <p:sldId id="967" r:id="rId14"/>
    <p:sldId id="961" r:id="rId15"/>
    <p:sldId id="951" r:id="rId16"/>
    <p:sldId id="968" r:id="rId17"/>
    <p:sldId id="969" r:id="rId18"/>
    <p:sldId id="970" r:id="rId19"/>
    <p:sldId id="958" r:id="rId20"/>
    <p:sldId id="950" r:id="rId21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0099"/>
    <a:srgbClr val="008000"/>
    <a:srgbClr val="044D7A"/>
    <a:srgbClr val="045486"/>
    <a:srgbClr val="04619A"/>
    <a:srgbClr val="CCFFFF"/>
    <a:srgbClr val="FFFF99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053" autoAdjust="0"/>
    <p:restoredTop sz="94660"/>
  </p:normalViewPr>
  <p:slideViewPr>
    <p:cSldViewPr>
      <p:cViewPr varScale="1">
        <p:scale>
          <a:sx n="97" d="100"/>
          <a:sy n="97" d="100"/>
        </p:scale>
        <p:origin x="1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4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6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6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68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18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19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52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22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34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7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94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2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64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8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9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0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1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745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3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2738339" y="6477000"/>
            <a:ext cx="3614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Design and Conductor Requirements – G. Sabbi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564940" y="6477000"/>
            <a:ext cx="1948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TDF WSR, October 28, 2021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s.lbl.gov/event/359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s.lbl.gov/event/359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15" y="3657600"/>
            <a:ext cx="8458200" cy="35814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TFD Wire Specification Review</a:t>
            </a:r>
            <a:br>
              <a:rPr lang="en-US" sz="2800" dirty="0"/>
            </a:br>
            <a:r>
              <a:rPr lang="en-US" sz="2800" dirty="0"/>
              <a:t>October 28, 2021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85000" lnSpcReduction="1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Magnet Design and Conductor Requirements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4B7F8-23A5-4F02-8E06-75F9B7AD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69015"/>
            <a:ext cx="3165786" cy="2375750"/>
          </a:xfrm>
          <a:prstGeom prst="rect">
            <a:avLst/>
          </a:prstGeom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Magnetic Design and Performance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AF1571-5953-4096-8FA0-76BFB28D67D1}"/>
              </a:ext>
            </a:extLst>
          </p:cNvPr>
          <p:cNvSpPr txBox="1"/>
          <p:nvPr/>
        </p:nvSpPr>
        <p:spPr>
          <a:xfrm>
            <a:off x="590811" y="820733"/>
            <a:ext cx="2791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Critical current parametrization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3A24B-02D8-46A4-9349-8C5CDBA5386D}"/>
              </a:ext>
            </a:extLst>
          </p:cNvPr>
          <p:cNvSpPr txBox="1"/>
          <p:nvPr/>
        </p:nvSpPr>
        <p:spPr>
          <a:xfrm>
            <a:off x="5867400" y="3462762"/>
            <a:ext cx="2998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Short sample limit calculation w/strain</a:t>
            </a:r>
          </a:p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(see talk by G. Vallone)</a:t>
            </a:r>
            <a:endParaRPr lang="en-US" sz="14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A4A429-213C-4BB1-B157-D1A1B658BAF3}"/>
              </a:ext>
            </a:extLst>
          </p:cNvPr>
          <p:cNvSpPr txBox="1"/>
          <p:nvPr/>
        </p:nvSpPr>
        <p:spPr>
          <a:xfrm>
            <a:off x="3483592" y="5677273"/>
            <a:ext cx="2051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Field quality: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   &lt; 0.3% at 50 mm radius</a:t>
            </a: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0FE827-39E6-46AC-A365-196738C1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5" y="1227306"/>
            <a:ext cx="2515352" cy="1731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CDF274-7DED-4EE2-9533-F3E78FDD3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42" y="2973720"/>
            <a:ext cx="2515352" cy="8952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9006DD1-09E2-42E3-8DF6-300C4D18C8C3}"/>
              </a:ext>
            </a:extLst>
          </p:cNvPr>
          <p:cNvSpPr txBox="1"/>
          <p:nvPr/>
        </p:nvSpPr>
        <p:spPr>
          <a:xfrm>
            <a:off x="4191000" y="820733"/>
            <a:ext cx="4096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Field map and performance parameters at </a:t>
            </a:r>
            <a:r>
              <a:rPr lang="en-US" sz="1600" b="1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6B4175-34C1-A444-AE4C-67C89F4E6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3921413"/>
            <a:ext cx="3217291" cy="24283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3A39D3-A80B-4ACD-A7D0-2136F6249AF9}"/>
              </a:ext>
            </a:extLst>
          </p:cNvPr>
          <p:cNvSpPr txBox="1"/>
          <p:nvPr/>
        </p:nvSpPr>
        <p:spPr>
          <a:xfrm>
            <a:off x="3385905" y="3017901"/>
            <a:ext cx="237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Operating current (16T) vs. SSL current: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BDA2C-7AF5-42AD-BC47-BDCFD755A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1133168"/>
            <a:ext cx="3156624" cy="2428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04DFF-915F-4A18-9079-BD0A8B18FA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991" y="1212201"/>
            <a:ext cx="2394361" cy="17618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FC26B14-C2B1-401B-99E9-9501D7569AD5}"/>
              </a:ext>
            </a:extLst>
          </p:cNvPr>
          <p:cNvSpPr txBox="1"/>
          <p:nvPr/>
        </p:nvSpPr>
        <p:spPr>
          <a:xfrm>
            <a:off x="3482754" y="3503973"/>
            <a:ext cx="205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  <a:r>
              <a:rPr lang="en-US" sz="14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aseline="-250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81-82 %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Min. spec </a:t>
            </a:r>
            <a:r>
              <a:rPr lang="en-US" sz="14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aseline="-250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&lt; 85 %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A8EA34-5D47-4D58-BFEE-1C06FB015027}"/>
              </a:ext>
            </a:extLst>
          </p:cNvPr>
          <p:cNvSpPr txBox="1"/>
          <p:nvPr/>
        </p:nvSpPr>
        <p:spPr>
          <a:xfrm>
            <a:off x="3471507" y="5064128"/>
            <a:ext cx="198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Cabling degradation: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2E0AF4-0FF4-4F53-AE30-31EB1E04120E}"/>
              </a:ext>
            </a:extLst>
          </p:cNvPr>
          <p:cNvSpPr txBox="1"/>
          <p:nvPr/>
        </p:nvSpPr>
        <p:spPr>
          <a:xfrm>
            <a:off x="3481621" y="5317349"/>
            <a:ext cx="2268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Assumed: 5%, measured: 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01D1E1-543C-4166-B111-EAC05A09C9A6}"/>
              </a:ext>
            </a:extLst>
          </p:cNvPr>
          <p:cNvSpPr txBox="1"/>
          <p:nvPr/>
        </p:nvSpPr>
        <p:spPr>
          <a:xfrm>
            <a:off x="3438991" y="4710752"/>
            <a:ext cx="23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At 15 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5% additional 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5A569C-271C-416E-9029-7EE2D0B9BC88}"/>
              </a:ext>
            </a:extLst>
          </p:cNvPr>
          <p:cNvSpPr txBox="1"/>
          <p:nvPr/>
        </p:nvSpPr>
        <p:spPr>
          <a:xfrm>
            <a:off x="3471507" y="3976670"/>
            <a:ext cx="2329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Margin is not impacted by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degradation due to strain in the reversible regime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A3F7F1-5B4B-403C-84DC-CA4100F55F4E}"/>
              </a:ext>
            </a:extLst>
          </p:cNvPr>
          <p:cNvCxnSpPr/>
          <p:nvPr/>
        </p:nvCxnSpPr>
        <p:spPr bwMode="auto">
          <a:xfrm>
            <a:off x="5257800" y="4568234"/>
            <a:ext cx="45148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59580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Mechanical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A9C1A-F2AB-41E2-B33E-E76BF5AC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630" y="2217001"/>
            <a:ext cx="4093723" cy="38131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CCCAE0-F579-422B-9B7F-0C8C4185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08" y="963436"/>
            <a:ext cx="6547292" cy="2082187"/>
          </a:xfrm>
        </p:spPr>
        <p:txBody>
          <a:bodyPr/>
          <a:lstStyle/>
          <a:p>
            <a:pPr marL="0" indent="0">
              <a:buNone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Shell-based structure with axial pre-load (HD, LD, FRESCA2, </a:t>
            </a:r>
            <a:r>
              <a:rPr lang="en-US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Design features introduced to control the coil stress:</a:t>
            </a:r>
          </a:p>
          <a:p>
            <a:pPr marL="0" indent="0">
              <a:buNone/>
            </a:pPr>
            <a:endParaRPr lang="en-US" sz="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Key position defined to limit the max. tension at the pole/coil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Al. bronze rail with Al shim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Inner and outer coil individually shimmed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30 mm radius of the inner pole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G10 shim above the pole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46AD0-74F3-4B7B-A357-F82C21FC7A0A}"/>
              </a:ext>
            </a:extLst>
          </p:cNvPr>
          <p:cNvSpPr txBox="1"/>
          <p:nvPr/>
        </p:nvSpPr>
        <p:spPr>
          <a:xfrm>
            <a:off x="1678300" y="6019510"/>
            <a:ext cx="5452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P. Ferracin, R. Hafalia, D. Martins Araujo, G. Vallone et 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85AC7E-5D38-40FF-B73E-91E616B11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25" y="2895600"/>
            <a:ext cx="4469905" cy="3118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AB715B-FA6D-462D-8551-569FAF2A1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226" y="961432"/>
            <a:ext cx="1993127" cy="15345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0BCF71-ED59-4E4C-938A-AA2B1B3EAF81}"/>
              </a:ext>
            </a:extLst>
          </p:cNvPr>
          <p:cNvSpPr txBox="1"/>
          <p:nvPr/>
        </p:nvSpPr>
        <p:spPr>
          <a:xfrm>
            <a:off x="7315200" y="2534999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Test well profile</a:t>
            </a:r>
            <a:endParaRPr lang="en-US" sz="12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0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9718" y="139700"/>
            <a:ext cx="8841881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Mechanical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0C3ED-E574-4014-B233-AC8AA233B532}"/>
              </a:ext>
            </a:extLst>
          </p:cNvPr>
          <p:cNvSpPr txBox="1"/>
          <p:nvPr/>
        </p:nvSpPr>
        <p:spPr>
          <a:xfrm>
            <a:off x="826547" y="816489"/>
            <a:ext cx="3587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2D coil stress (assembly, cool-down, 16T)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EF7D2F-824C-4F29-9E2E-DD2B8FE1344E}"/>
              </a:ext>
            </a:extLst>
          </p:cNvPr>
          <p:cNvSpPr>
            <a:spLocks noGrp="1"/>
          </p:cNvSpPr>
          <p:nvPr/>
        </p:nvSpPr>
        <p:spPr>
          <a:xfrm>
            <a:off x="304800" y="4876800"/>
            <a:ext cx="4584831" cy="130838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R.T.: 128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cold: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high field region: 131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low field region: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166 MPa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close up of graphics&#10;&#10;Description automatically generated">
            <a:extLst>
              <a:ext uri="{FF2B5EF4-FFF2-40B4-BE49-F238E27FC236}">
                <a16:creationId xmlns:a16="http://schemas.microsoft.com/office/drawing/2014/main" id="{7188C525-AB31-4C80-AC93-9DA4869477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4713" r="27605" b="4260"/>
          <a:stretch/>
        </p:blipFill>
        <p:spPr>
          <a:xfrm>
            <a:off x="545195" y="1317925"/>
            <a:ext cx="1742675" cy="170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D87EEC-16B8-4283-8928-CE835AC65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532" y="1519826"/>
            <a:ext cx="2005098" cy="1507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23BC5A-D996-425B-90D2-5F1891EAD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48" y="3189807"/>
            <a:ext cx="2040500" cy="1533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BE3B5F-3A24-4994-9646-AC95472B1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532" y="3189342"/>
            <a:ext cx="2041736" cy="15346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F72307-2D27-4840-9CF5-661DEB000477}"/>
              </a:ext>
            </a:extLst>
          </p:cNvPr>
          <p:cNvSpPr txBox="1"/>
          <p:nvPr/>
        </p:nvSpPr>
        <p:spPr>
          <a:xfrm>
            <a:off x="5062179" y="826589"/>
            <a:ext cx="3700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3D Coil stress and contact pressure at 16 T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27B200-B76F-4AAE-BE37-C52BFEF6A268}"/>
              </a:ext>
            </a:extLst>
          </p:cNvPr>
          <p:cNvSpPr txBox="1"/>
          <p:nvPr/>
        </p:nvSpPr>
        <p:spPr>
          <a:xfrm>
            <a:off x="5410567" y="5181600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3D Field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173FA5-D7F3-4F1C-B347-34ECE42E269E}"/>
              </a:ext>
            </a:extLst>
          </p:cNvPr>
          <p:cNvSpPr txBox="1"/>
          <p:nvPr/>
        </p:nvSpPr>
        <p:spPr>
          <a:xfrm>
            <a:off x="5410200" y="5518354"/>
            <a:ext cx="325781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length: 1.7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Field homogeneity: &lt;1% over 1 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5FC0E6-7433-4838-BCA4-728967C55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748" y="2975919"/>
            <a:ext cx="3083682" cy="23138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7AD88E-78B9-4227-88EB-F03D3F2F5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1244101"/>
            <a:ext cx="2881856" cy="15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Quench Protection - Reference 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2774F-EF0A-4654-9455-319FA0B7E9B9}"/>
              </a:ext>
            </a:extLst>
          </p:cNvPr>
          <p:cNvSpPr txBox="1"/>
          <p:nvPr/>
        </p:nvSpPr>
        <p:spPr>
          <a:xfrm>
            <a:off x="228600" y="838200"/>
            <a:ext cx="36771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Protection analysis and parameters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Magnet design and quench conditions: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Magnetic length: 1.7 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Field and current: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15.5 kA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Stored energy: 12 MJ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Inductance : 97.2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(57.2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/m)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performed with STEAM-LEDET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Accounts for coupling current effects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Voltage limit: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 kV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with symmetric ground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Dump resistor: 130 m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Ω (2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kV)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CLIQ parameters: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mF, 600 V (AUP unit)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No Quench Heaters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Detection + validation time: 15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Conductor parameters: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RRR=100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Copper fraction: 0.8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Twist pitch (strand/filament): 14 mm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Cable transposition length: 109 mm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Matrix cross resistance: 10 µΩ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52A3B-549D-4770-B8AA-983CD933A465}"/>
              </a:ext>
            </a:extLst>
          </p:cNvPr>
          <p:cNvSpPr txBox="1"/>
          <p:nvPr/>
        </p:nvSpPr>
        <p:spPr>
          <a:xfrm>
            <a:off x="304800" y="5864423"/>
            <a:ext cx="3380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V. Marinozzi, D. Arbelaez, E. Ravaioli, et 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38218-E3DC-4354-87D9-5A58A1B989F9}"/>
              </a:ext>
            </a:extLst>
          </p:cNvPr>
          <p:cNvSpPr txBox="1"/>
          <p:nvPr/>
        </p:nvSpPr>
        <p:spPr>
          <a:xfrm>
            <a:off x="3899170" y="838200"/>
            <a:ext cx="5092430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Main results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extraction is sufficient to provide a safe discharge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Hot-spot temperature 173K (vs.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HiLumi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250K target/350K limit)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However, in case of extraction failure magnet will not survive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fully redundant extraction system, or a second system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Baseline plan is to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CLIQ together with extraction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We maintain the same voltage limit of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 kV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With this constraint,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is not improved when adding CLIQ but 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will protect the magnet in case of extraction failure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although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is higher (327 K, similar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HiLumi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failure cases)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9A974-28FA-4982-8B3D-2D288934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67" y="3629147"/>
            <a:ext cx="4721504" cy="1110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946D-BF41-44C3-AF04-CD54ADC22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59" y="4818771"/>
            <a:ext cx="470652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9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Quench Protection - Sensitivity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52A3B-549D-4770-B8AA-983CD933A465}"/>
              </a:ext>
            </a:extLst>
          </p:cNvPr>
          <p:cNvSpPr txBox="1"/>
          <p:nvPr/>
        </p:nvSpPr>
        <p:spPr>
          <a:xfrm>
            <a:off x="7227841" y="6016823"/>
            <a:ext cx="161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V. Marinozzi, FNAL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453C2-9056-4BA4-B928-E4937AFB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08" y="4309730"/>
            <a:ext cx="8516564" cy="1786270"/>
          </a:xfrm>
          <a:prstGeom prst="rect">
            <a:avLst/>
          </a:prstGeom>
        </p:spPr>
      </p:pic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E6BEB0A6-AEC3-40F3-8652-212B060AF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946445"/>
              </p:ext>
            </p:extLst>
          </p:nvPr>
        </p:nvGraphicFramePr>
        <p:xfrm>
          <a:off x="328323" y="893703"/>
          <a:ext cx="8516564" cy="3252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210">
                  <a:extLst>
                    <a:ext uri="{9D8B030D-6E8A-4147-A177-3AD203B41FA5}">
                      <a16:colId xmlns:a16="http://schemas.microsoft.com/office/drawing/2014/main" val="2862985033"/>
                    </a:ext>
                  </a:extLst>
                </a:gridCol>
                <a:gridCol w="1007751">
                  <a:extLst>
                    <a:ext uri="{9D8B030D-6E8A-4147-A177-3AD203B41FA5}">
                      <a16:colId xmlns:a16="http://schemas.microsoft.com/office/drawing/2014/main" val="759658206"/>
                    </a:ext>
                  </a:extLst>
                </a:gridCol>
                <a:gridCol w="1007751">
                  <a:extLst>
                    <a:ext uri="{9D8B030D-6E8A-4147-A177-3AD203B41FA5}">
                      <a16:colId xmlns:a16="http://schemas.microsoft.com/office/drawing/2014/main" val="2939445489"/>
                    </a:ext>
                  </a:extLst>
                </a:gridCol>
                <a:gridCol w="1086922">
                  <a:extLst>
                    <a:ext uri="{9D8B030D-6E8A-4147-A177-3AD203B41FA5}">
                      <a16:colId xmlns:a16="http://schemas.microsoft.com/office/drawing/2014/main" val="1459822088"/>
                    </a:ext>
                  </a:extLst>
                </a:gridCol>
                <a:gridCol w="544366">
                  <a:extLst>
                    <a:ext uri="{9D8B030D-6E8A-4147-A177-3AD203B41FA5}">
                      <a16:colId xmlns:a16="http://schemas.microsoft.com/office/drawing/2014/main" val="788651665"/>
                    </a:ext>
                  </a:extLst>
                </a:gridCol>
                <a:gridCol w="3810564">
                  <a:extLst>
                    <a:ext uri="{9D8B030D-6E8A-4147-A177-3AD203B41FA5}">
                      <a16:colId xmlns:a16="http://schemas.microsoft.com/office/drawing/2014/main" val="1765347952"/>
                    </a:ext>
                  </a:extLst>
                </a:gridCol>
              </a:tblGrid>
              <a:tr h="3806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Parameter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Ref. Analysis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Range studied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Spec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Notes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164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Copper ratio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0.8-1.2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about 30-40 K lower for Cu/</a:t>
                      </a:r>
                      <a:r>
                        <a:rPr lang="en-US" sz="1200" dirty="0" err="1"/>
                        <a:t>NCu</a:t>
                      </a:r>
                      <a:r>
                        <a:rPr lang="en-US" sz="1200" dirty="0"/>
                        <a:t>=1.2 vs 0.8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47998085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Detection time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ms</a:t>
                      </a:r>
                      <a:endParaRPr lang="en-US" sz="12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15-45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about 25-30 K higher for 45 </a:t>
                      </a:r>
                      <a:r>
                        <a:rPr lang="en-US" sz="1200" dirty="0" err="1"/>
                        <a:t>ms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07555891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R</a:t>
                      </a:r>
                      <a:r>
                        <a:rPr lang="en-US" sz="1200" baseline="-25000" dirty="0" err="1"/>
                        <a:t>dump</a:t>
                      </a:r>
                      <a:endParaRPr lang="en-US" sz="1200" baseline="-250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Symbol" panose="05050102010706020507" pitchFamily="18" charset="2"/>
                        </a:rPr>
                        <a:t>mW</a:t>
                      </a:r>
                      <a:endParaRPr lang="en-US" sz="1200" dirty="0">
                        <a:latin typeface="Symbol" panose="05050102010706020507" pitchFamily="18" charset="2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</a:t>
                      </a:r>
                      <a:endParaRPr lang="en-US" sz="1200" dirty="0">
                        <a:latin typeface="Symbol" panose="05050102010706020507" pitchFamily="18" charset="2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75-150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Half voltage but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may increase up to 50-100K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4733863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CLIQ Voltage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V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600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300-1000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600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300 V insufficient. 1000 V performance is equivalent to</a:t>
                      </a:r>
                    </a:p>
                    <a:p>
                      <a:pPr algn="l"/>
                      <a:r>
                        <a:rPr lang="en-US" sz="1200" baseline="0" dirty="0"/>
                        <a:t> dump but increases voltage and requires a special unit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975449101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Twist pitch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mm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14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14-21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19 ± 3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Slight improvement in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longer twist pitch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45968409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Transp. length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mm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109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109-160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155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Slight improvement in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increased transp. length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2417543240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RRR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+mj-lt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100-200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&gt;100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~20 K lower for RRR 300 vs.100 (</a:t>
                      </a:r>
                      <a:r>
                        <a:rPr lang="en-US" sz="1200" dirty="0" err="1"/>
                        <a:t>HEPdipo</a:t>
                      </a:r>
                      <a:r>
                        <a:rPr lang="en-US" sz="1200" dirty="0"/>
                        <a:t> study) </a:t>
                      </a:r>
                      <a:endParaRPr lang="en-US" sz="1200" baseline="0" dirty="0"/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172310887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err="1"/>
                        <a:t>Transv</a:t>
                      </a:r>
                      <a:r>
                        <a:rPr lang="en-US" sz="1200" baseline="0" dirty="0"/>
                        <a:t>. Res.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µΩ</a:t>
                      </a:r>
                      <a:endParaRPr lang="en-US" sz="1200" baseline="0" dirty="0">
                        <a:latin typeface="+mj-lt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10-20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No significant effect for combined dump + CLIQ.</a:t>
                      </a:r>
                    </a:p>
                    <a:p>
                      <a:pPr algn="l"/>
                      <a:r>
                        <a:rPr lang="en-US" sz="1200" baseline="0" dirty="0"/>
                        <a:t> 20-30K increase of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dump only or CLIQ only 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1960544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530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Conceptual Design Review 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404476" y="851941"/>
            <a:ext cx="83350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 and interfaces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Clarify magnet and facility requirements and get stakeholder approval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progress with input of 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IPT and EOC committees and HEP/FES community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Some preference for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sub-element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stability  in large diameter wire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162/169 vs. 108/127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(although mainly driven by higher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with more strands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(48 vs 44) and a smaller wire (1 mm vs. 1.1 mm)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Insufficient resources/infrastructure to pursue two alternatives in parallel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issues found cabling the 1.1 mm strand - 44 strand cable is preferred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have been properly considered and selected design minimizes risk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Main elements of 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fully endorsed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by the committee: block coil, non-graded layout, shell-based structure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Confirmed key design choices and started design optimization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380F8-D36A-45FA-A462-B86CA4C11168}"/>
              </a:ext>
            </a:extLst>
          </p:cNvPr>
          <p:cNvSpPr txBox="1"/>
          <p:nvPr/>
        </p:nvSpPr>
        <p:spPr>
          <a:xfrm>
            <a:off x="2514600" y="5911729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https://conferences.lbl.gov/event/359/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123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Conceptual Design Review 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351753" y="838200"/>
            <a:ext cx="8440493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 (cont.)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to quench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(conductor properties and magnetic design)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Significant improvement with 1.1 mm 162/169 wire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Magnetic design optimization to balance performance margin and coil size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 thickness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margin (relative to using LD1 shell)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Available margin on outer diameter allows to increase shell thickness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protection system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added robustness and redundancy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Detailed protection analysis performed to optimize CLIQ configuration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Baseline test facility design and operation plan includes CLIQ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Design tools, resources and collaboration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Team expertise and analysis capabilities are fully adequate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Continue strong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FRESCA2/HEPdipo teams and US conductor Labs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Conductor characterization at NHMFL, FNAL, CERN (details in next talks)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FRESCA2engineering feedback, CAD models from CEA and CERN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F37661-B78B-4B06-81B9-AD1D8F6C93C5}"/>
              </a:ext>
            </a:extLst>
          </p:cNvPr>
          <p:cNvSpPr txBox="1"/>
          <p:nvPr/>
        </p:nvSpPr>
        <p:spPr>
          <a:xfrm>
            <a:off x="2514600" y="5911729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https://conferences.lbl.gov/event/359/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441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Cable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D49E4-7D00-4646-ABF9-662D4C897014}"/>
              </a:ext>
            </a:extLst>
          </p:cNvPr>
          <p:cNvSpPr txBox="1"/>
          <p:nvPr/>
        </p:nvSpPr>
        <p:spPr>
          <a:xfrm>
            <a:off x="457200" y="838200"/>
            <a:ext cx="809642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TFD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“development cable” run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(November 2020) using 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km of RRP 108/127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wire procured by LBNL, and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km of 162/169 wire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procured by CERN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108/127 used for initial feedback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broader exploration of parameter space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Tests performed: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residual twist, winding properties, micrographs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~25 m long section was sent for insulation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NEEW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Cable and parts/tooling ready for a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double-layer winding test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(8+8 turns)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Followed by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162/169: 4 main sections with different width and thickness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Used for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mechanical and electrical characterization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(see next slide)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F7EAD8-DBB3-429C-A8FC-5D3B898558EF}"/>
              </a:ext>
            </a:extLst>
          </p:cNvPr>
          <p:cNvSpPr txBox="1"/>
          <p:nvPr/>
        </p:nvSpPr>
        <p:spPr>
          <a:xfrm>
            <a:off x="1529397" y="6032183"/>
            <a:ext cx="6014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R. Hafalia, H. Higley, D. Martins Araujo, I. Pong, M. Naus et 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1ECD37-3A6E-4EA4-9FDC-AD48143B4E05}"/>
              </a:ext>
            </a:extLst>
          </p:cNvPr>
          <p:cNvSpPr txBox="1"/>
          <p:nvPr/>
        </p:nvSpPr>
        <p:spPr>
          <a:xfrm>
            <a:off x="1828800" y="3581400"/>
            <a:ext cx="2616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Parameter ranges considered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20F588-2AAB-4C85-B836-6F27EF8E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74" y="4016148"/>
            <a:ext cx="3337411" cy="15149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59FFC7-EB74-428C-AF74-9DF84903A20F}"/>
              </a:ext>
            </a:extLst>
          </p:cNvPr>
          <p:cNvSpPr txBox="1"/>
          <p:nvPr/>
        </p:nvSpPr>
        <p:spPr>
          <a:xfrm>
            <a:off x="5374798" y="3581400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162/169 sections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D4EBB2-3358-40A6-AFDC-B036907A64FA}"/>
              </a:ext>
            </a:extLst>
          </p:cNvPr>
          <p:cNvSpPr txBox="1"/>
          <p:nvPr/>
        </p:nvSpPr>
        <p:spPr>
          <a:xfrm>
            <a:off x="457200" y="5562600"/>
            <a:ext cx="809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Next step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full-length “prototype cable”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fabrication of TFD “prototype coil”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E3AB70-D3A0-40FF-A9C4-FC1FE03F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037" y="4042379"/>
            <a:ext cx="2653763" cy="14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63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Wire and Cable Characterization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D49E4-7D00-4646-ABF9-662D4C897014}"/>
              </a:ext>
            </a:extLst>
          </p:cNvPr>
          <p:cNvSpPr txBox="1"/>
          <p:nvPr/>
        </p:nvSpPr>
        <p:spPr>
          <a:xfrm>
            <a:off x="420329" y="800262"/>
            <a:ext cx="8458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The following tests were carried out on the development (162/169) wires and cables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LBNL: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winding tests (next slide); metallography of extracted strands 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 Pong presentation)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FNAL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RRR of virgin and extracted strands at 4.2K and 2.1K, for 665C and 680C reaction; field sweeps (0-10T-0) at &gt;1kA, 4.2K and 2.1K to check stability 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(D. Turrioni presentation)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NHMFL: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RRR of virgin and extracted strands at 4.2K, 665C reaction 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(J. Lu presentation)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NHMFL: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strain characterization for both CERN and LBNL procured wire as a function of reaction temperature 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(N. Cheggour presentation)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selected 1.9K tests to confirm scaling of 4.2K/2.1K results  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(S. Hopkins presentation)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DD63B-5E1A-46AD-8CB3-2CFAC36D9B01}"/>
              </a:ext>
            </a:extLst>
          </p:cNvPr>
          <p:cNvSpPr txBox="1"/>
          <p:nvPr/>
        </p:nvSpPr>
        <p:spPr>
          <a:xfrm>
            <a:off x="457201" y="3550490"/>
            <a:ext cx="8468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The following tests are planned for the prototype and production wires, cables and coils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Supplier QC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 detailed in the wire specification –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results are available for the ~20 km TFD prototype wire order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 Pong presentation)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50 km CERN order 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(S. Hopkins presentation)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 tests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(50% of S, 1/billet) and </a:t>
            </a: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characterization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(4 virgin+4 extracted): at FNAL for prototype wire/cable (contract in place); at NHMFL and FNAL for production wires/cables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QC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post-production cable samples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residual twist, 10-stack (bare and insulated) and metallography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RRR of </a:t>
            </a: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witness samples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(virgin and extracted) to check reaction</a:t>
            </a:r>
          </a:p>
        </p:txBody>
      </p:sp>
    </p:spTree>
    <p:extLst>
      <p:ext uri="{BB962C8B-B14F-4D97-AF65-F5344CB8AC3E}">
        <p14:creationId xmlns:p14="http://schemas.microsoft.com/office/powerpoint/2010/main" val="3496918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Coil Winding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DD63B-5E1A-46AD-8CB3-2CFAC36D9B01}"/>
              </a:ext>
            </a:extLst>
          </p:cNvPr>
          <p:cNvSpPr txBox="1"/>
          <p:nvPr/>
        </p:nvSpPr>
        <p:spPr>
          <a:xfrm>
            <a:off x="304800" y="838200"/>
            <a:ext cx="84680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Several winding tests were performed using (short) sections from the development cable run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All sections could be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wound without any significant issues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independent of compaction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Even the 43 strand section could be wound (although it is clearly not a viable option)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Bending radii at the coil ends are very large compared with accelerator magnets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bend at the end flares is the most critical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 several tests and detailed CMM measurements and analysis were performed to conform the design to the optimal curvature for the cable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Conclusion: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design can be optimized for minimal </a:t>
            </a:r>
            <a:r>
              <a:rPr lang="en-US" sz="16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aseline="-250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/RRR degradation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Next step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double-layer winding test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optimized HW bend and incorporating layer transition</a:t>
            </a:r>
          </a:p>
        </p:txBody>
      </p:sp>
      <p:pic>
        <p:nvPicPr>
          <p:cNvPr id="6" name="gmail-m_41582202451729993Picture 1">
            <a:extLst>
              <a:ext uri="{FF2B5EF4-FFF2-40B4-BE49-F238E27FC236}">
                <a16:creationId xmlns:a16="http://schemas.microsoft.com/office/drawing/2014/main" id="{5A0A802A-5E36-4666-8F55-A1552150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8" y="3772496"/>
            <a:ext cx="3035280" cy="227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F7DDC-EBBC-4FA2-B81E-6EAAFF712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46" y="3782328"/>
            <a:ext cx="3025903" cy="2269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406718-CEBB-42A4-836F-2BDA9571A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2028" y="4068157"/>
            <a:ext cx="2286633" cy="1714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73DC3A-D36A-4853-9BC6-193F5CB52E2F}"/>
              </a:ext>
            </a:extLst>
          </p:cNvPr>
          <p:cNvSpPr txBox="1"/>
          <p:nvPr/>
        </p:nvSpPr>
        <p:spPr>
          <a:xfrm>
            <a:off x="914400" y="3393284"/>
            <a:ext cx="1916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Single-layer, ~2 turns</a:t>
            </a:r>
            <a:endParaRPr lang="en-US" sz="16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DF087-471D-4771-A4EB-104A02BCEF4A}"/>
              </a:ext>
            </a:extLst>
          </p:cNvPr>
          <p:cNvSpPr txBox="1"/>
          <p:nvPr/>
        </p:nvSpPr>
        <p:spPr>
          <a:xfrm>
            <a:off x="4114800" y="3393284"/>
            <a:ext cx="2126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Double-layer, 8+8 turns</a:t>
            </a:r>
            <a:endParaRPr lang="en-US" sz="16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7E791-3C3C-4283-B3CF-C84A0B55D7B8}"/>
              </a:ext>
            </a:extLst>
          </p:cNvPr>
          <p:cNvSpPr txBox="1"/>
          <p:nvPr/>
        </p:nvSpPr>
        <p:spPr>
          <a:xfrm>
            <a:off x="7197551" y="3393284"/>
            <a:ext cx="143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Insulated cable</a:t>
            </a:r>
            <a:endParaRPr lang="en-US" sz="16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47865-A416-4E1B-8155-B5709083672C}"/>
              </a:ext>
            </a:extLst>
          </p:cNvPr>
          <p:cNvSpPr txBox="1"/>
          <p:nvPr/>
        </p:nvSpPr>
        <p:spPr>
          <a:xfrm>
            <a:off x="2611768" y="6068961"/>
            <a:ext cx="4446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R. Lee, P. Mallon, J. Rudeiros Fernandez, J. Swanson et al.</a:t>
            </a:r>
          </a:p>
        </p:txBody>
      </p:sp>
    </p:spTree>
    <p:extLst>
      <p:ext uri="{BB962C8B-B14F-4D97-AF65-F5344CB8AC3E}">
        <p14:creationId xmlns:p14="http://schemas.microsoft.com/office/powerpoint/2010/main" val="12038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1037432" y="1263243"/>
            <a:ext cx="7239000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Magnet requirements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Technical background: large bore, high field Nb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Sn dipole development for HEP and FES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Recent design studies and TFD approach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Performance targets, design drivers, main features and optimization strategy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Magnet design: cable and coil parameters, magnetic, mechanical, quench protection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CDR feedback and follow-up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Wire and cable development and characterization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91759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2A271-D4AE-4023-8814-D44387325AED}"/>
              </a:ext>
            </a:extLst>
          </p:cNvPr>
          <p:cNvSpPr txBox="1"/>
          <p:nvPr/>
        </p:nvSpPr>
        <p:spPr>
          <a:xfrm>
            <a:off x="152400" y="990600"/>
            <a:ext cx="868679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Magnet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targets and design constraints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have been defined based on user input and in agreement with the Fermilab test facility team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design full advantage of the extensive technical background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provided by previous design and development of large aperture, high field Nb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Sn dipoles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different options for magnet and conductor/cable design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of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(parts, tooling, and fabrication processes) and shell-based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Building on this past work, we have been able to make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improvements in critical areas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 to avoid degradation due to coil stress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Strain degradation is not expected to impact the magnet performance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(G. Vallone)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requirements are fully incorporated in the wire specification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Magnetic design and operating margins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Capability to fabricate cables with desired mechanical and electrical characteristics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Quench protection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 from two significant procurements at LBNL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 Pong)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CERN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(S. Hopkins)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19113" algn="l"/>
              </a:tabLst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characterization confirms that selected wire meets requirements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cabling, magnet fabrication and operation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(D. Turrioni, J. Lu, N. Cheggour)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64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 Facility Dipole Magnet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811D2-A260-4742-B898-EE6F9065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014" y="746127"/>
            <a:ext cx="3477227" cy="4061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E17E5-37BA-4F8A-BA94-E33F7A011BF7}"/>
              </a:ext>
            </a:extLst>
          </p:cNvPr>
          <p:cNvSpPr txBox="1"/>
          <p:nvPr/>
        </p:nvSpPr>
        <p:spPr>
          <a:xfrm>
            <a:off x="228599" y="762000"/>
            <a:ext cx="518160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Two main sources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study (EDIPO upgrade at PSI)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survey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Key US input on </a:t>
            </a:r>
            <a:r>
              <a:rPr lang="en-US" sz="2200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 magnetic field (§2)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“Highest possible field”: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≥15 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Nb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Sn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1.9 K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Test well geometry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Aperture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minimum 140x90 (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HxV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mm (150x100 mm preferred)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superimposed round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106 mm diam.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Uniform (1%)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length: 0.6-1 m</a:t>
            </a:r>
          </a:p>
          <a:p>
            <a:pPr>
              <a:spcAft>
                <a:spcPts val="300"/>
              </a:spcAft>
            </a:pP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Superimposed AC field and fast-ramped background field are not a priority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B6078-8F95-47F0-B655-915FA7081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013" y="4807527"/>
            <a:ext cx="3477227" cy="147820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926F2-5DCF-465E-B70F-51DBE4DFA02B}"/>
              </a:ext>
            </a:extLst>
          </p:cNvPr>
          <p:cNvSpPr/>
          <p:nvPr/>
        </p:nvSpPr>
        <p:spPr bwMode="auto">
          <a:xfrm>
            <a:off x="5531013" y="5181600"/>
            <a:ext cx="3477227" cy="152400"/>
          </a:xfrm>
          <a:prstGeom prst="rect">
            <a:avLst/>
          </a:prstGeom>
          <a:noFill/>
          <a:ln w="25400" cap="flat" cmpd="sng" algn="ctr">
            <a:solidFill>
              <a:srgbClr val="044D7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1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Technical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29561-10BD-4724-9577-0BF0A3ED331C}"/>
              </a:ext>
            </a:extLst>
          </p:cNvPr>
          <p:cNvSpPr txBox="1"/>
          <p:nvPr/>
        </p:nvSpPr>
        <p:spPr>
          <a:xfrm>
            <a:off x="228599" y="852130"/>
            <a:ext cx="8686802" cy="539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Test Facility Dipole design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based on studies and development of large aperture, high field dipoles over the past 15+ years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4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LARP studies of HL-LHC “Dipole First” IR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(LBNL/FNAL/BNL, 2003-04)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EFTA Dipole (EDIPO) Design Study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(EFDA/CEA/CRPP/FZK/LBNL, 2004-06)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LD1 magnet design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(2009-12)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LBNL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FRESCA2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fabrication and test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(CERN/CEA/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EuCARD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, 2010-2018)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 design study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(CERN/PSI/F4E/LBNL, 2017+)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are taking full advantage of these efforts and experience to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 the TFD development and decrease risk in a broad range of areas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particular:</a:t>
            </a:r>
          </a:p>
          <a:p>
            <a:pPr>
              <a:spcAft>
                <a:spcPts val="600"/>
              </a:spcAft>
            </a:pPr>
            <a:endParaRPr lang="en-US" sz="4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layout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(HD/LD1, FRESCA2,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257300" lvl="2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and cable parameters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Coil tooling, parts, and fabrication process (FRESCA2, LD/HD)</a:t>
            </a:r>
          </a:p>
          <a:p>
            <a:pPr marL="800100" lvl="1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Magnetic, mechanical, protection analysis and validation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(FRESCA2, HEPdipo)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However, while building on this experience we are also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 the design to reflect the specific TFD requirements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 the higher field target  </a:t>
            </a:r>
          </a:p>
        </p:txBody>
      </p:sp>
    </p:spTree>
    <p:extLst>
      <p:ext uri="{BB962C8B-B14F-4D97-AF65-F5344CB8AC3E}">
        <p14:creationId xmlns:p14="http://schemas.microsoft.com/office/powerpoint/2010/main" val="247139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5656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FRESCA2 Design and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8EEC9-1EA2-44CA-A2F1-78B15A9DF410}"/>
              </a:ext>
            </a:extLst>
          </p:cNvPr>
          <p:cNvSpPr txBox="1"/>
          <p:nvPr/>
        </p:nvSpPr>
        <p:spPr>
          <a:xfrm>
            <a:off x="152400" y="791984"/>
            <a:ext cx="4837044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upgrade of FRESCA facility at CERN</a:t>
            </a: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Round bore 100 mm diameter; 13-15 T field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 design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after detailed analysis and comparison with 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cos</a:t>
            </a:r>
            <a:r>
              <a:rPr lang="en-US" sz="1800" i="1" dirty="0" err="1"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9E3F1-8342-44BE-A727-4BE3080FF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47379"/>
            <a:ext cx="2377934" cy="1434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7E1F7-6565-456E-AAF6-E6F0287B7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448" y="2147379"/>
            <a:ext cx="2377934" cy="14120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EEE2DC-FA32-4E95-BCDB-15333E6EC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378" y="3686607"/>
            <a:ext cx="914822" cy="90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E6F4A-89C7-49BD-B399-6C4DCE0EC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378" y="4724400"/>
            <a:ext cx="909594" cy="909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4286D-7C42-4B4F-A707-41569CE4B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34" y="5785384"/>
            <a:ext cx="4403866" cy="4281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7D7CC9-A981-42EC-9880-5D07193A4500}"/>
              </a:ext>
            </a:extLst>
          </p:cNvPr>
          <p:cNvSpPr txBox="1"/>
          <p:nvPr/>
        </p:nvSpPr>
        <p:spPr>
          <a:xfrm>
            <a:off x="152400" y="3529786"/>
            <a:ext cx="3505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RRP (132/169) and PIT (192)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Strand diameter: 1 mm</a:t>
            </a:r>
          </a:p>
          <a:p>
            <a:pPr>
              <a:spcAft>
                <a:spcPts val="2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40 strands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W 20.90 mm T 1.82 mm (bare)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Braided insulation 0.16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3A317-7FF2-4CC1-8910-BFBBA34ACF41}"/>
              </a:ext>
            </a:extLst>
          </p:cNvPr>
          <p:cNvSpPr txBox="1"/>
          <p:nvPr/>
        </p:nvSpPr>
        <p:spPr>
          <a:xfrm>
            <a:off x="3971719" y="4198636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PIT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7B809E-B7D3-4F78-AF30-8D06436DDC00}"/>
              </a:ext>
            </a:extLst>
          </p:cNvPr>
          <p:cNvSpPr txBox="1"/>
          <p:nvPr/>
        </p:nvSpPr>
        <p:spPr>
          <a:xfrm>
            <a:off x="3923079" y="5248024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RRP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EA0504-017D-4E18-9D87-7CE4E9D3CC0E}"/>
              </a:ext>
            </a:extLst>
          </p:cNvPr>
          <p:cNvSpPr txBox="1"/>
          <p:nvPr/>
        </p:nvSpPr>
        <p:spPr>
          <a:xfrm>
            <a:off x="5137768" y="741673"/>
            <a:ext cx="3760169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fabrication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2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CEA: coil winding; CERN: coil reaction and impregnation, structure/assembly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Included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axial gaps for coil reaction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F1DEE-1E31-4CAD-A078-66D53918C945}"/>
              </a:ext>
            </a:extLst>
          </p:cNvPr>
          <p:cNvSpPr txBox="1"/>
          <p:nvPr/>
        </p:nvSpPr>
        <p:spPr>
          <a:xfrm>
            <a:off x="4886541" y="4191000"/>
            <a:ext cx="152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Test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0E5388-7BBE-4807-B146-D309B88DC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9444" y="4647345"/>
            <a:ext cx="3962400" cy="16338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C833F0-9BBF-48AB-963A-260F2F7A7A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3135" y="3088541"/>
            <a:ext cx="1944619" cy="1445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16AC7E-6929-4BE1-BF02-0DB11B2F9C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1991328"/>
            <a:ext cx="3669954" cy="9924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71B37B-215A-4445-8669-43ED1D112F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7800" y="3104568"/>
            <a:ext cx="1533945" cy="104777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9A613C7-3696-44FD-AC57-2704EC3DC66A}"/>
              </a:ext>
            </a:extLst>
          </p:cNvPr>
          <p:cNvSpPr/>
          <p:nvPr/>
        </p:nvSpPr>
        <p:spPr bwMode="auto">
          <a:xfrm>
            <a:off x="6615752" y="5785384"/>
            <a:ext cx="609600" cy="412423"/>
          </a:xfrm>
          <a:prstGeom prst="rect">
            <a:avLst/>
          </a:prstGeom>
          <a:noFill/>
          <a:ln w="254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6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516938" cy="5461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HEPdipo</a:t>
            </a:r>
            <a:r>
              <a:rPr lang="en-US" dirty="0">
                <a:solidFill>
                  <a:schemeClr val="bg1"/>
                </a:solidFill>
              </a:rPr>
              <a:t> Conceptual Design Study (2018)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2547D-D02F-4C0A-B111-E0A78CF46ABB}"/>
              </a:ext>
            </a:extLst>
          </p:cNvPr>
          <p:cNvSpPr txBox="1"/>
          <p:nvPr/>
        </p:nvSpPr>
        <p:spPr>
          <a:xfrm>
            <a:off x="232428" y="5562600"/>
            <a:ext cx="86791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P. Bruzzone et al., “Conceptual Design of a Large Aperture Dipole for Testing of Cables and Insert Coils at High Field”,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TASC Vol. 28, No. 3, April 2018, Art. # 4005505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F3467C-3CDA-40BB-80F3-8B61A8F34E4D}"/>
              </a:ext>
            </a:extLst>
          </p:cNvPr>
          <p:cNvSpPr txBox="1"/>
          <p:nvPr/>
        </p:nvSpPr>
        <p:spPr>
          <a:xfrm>
            <a:off x="232427" y="762000"/>
            <a:ext cx="5253973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Design goals and features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EDIPO replacement/upgrade with 14-15 T field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Block-coil based on FRESCA2 design choice and further supported by rectangular vs. round bore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Considered both graded and non-graded coil</a:t>
            </a:r>
            <a:endParaRPr lang="en-US" sz="18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Wire and 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 cable (&gt;26 mm)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required by vertical aperture with 4-layer (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double-layers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 block-coil layout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wire diameter (&gt;1mm)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required to keep aspect ratio within established limits (HD2)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Use of existing wire/cable (LD1, QXF) considered for the graded design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Converged on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design and “DEM 1.1” wire (CERN/FCC procurement) w/ 44 strand cable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Protection analysis showed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copper ratio is ok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7A6A895-915D-4298-B9EF-0436888CA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26" y="1251199"/>
            <a:ext cx="3418045" cy="194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5FC7712-2816-4FDD-A1B6-C80E5B370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25" y="3663650"/>
            <a:ext cx="3418046" cy="179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DEDF6-4D60-4044-8714-3599B73F042B}"/>
              </a:ext>
            </a:extLst>
          </p:cNvPr>
          <p:cNvSpPr txBox="1"/>
          <p:nvPr/>
        </p:nvSpPr>
        <p:spPr>
          <a:xfrm>
            <a:off x="6248400" y="825287"/>
            <a:ext cx="20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Graded 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=64 cm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2EA62-D863-408A-977A-B64F6F21B0EF}"/>
              </a:ext>
            </a:extLst>
          </p:cNvPr>
          <p:cNvSpPr txBox="1"/>
          <p:nvPr/>
        </p:nvSpPr>
        <p:spPr>
          <a:xfrm>
            <a:off x="5866252" y="3230120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Non-Graded 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=105 cm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8320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Design Targets and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304800" y="838200"/>
            <a:ext cx="802569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 </a:t>
            </a:r>
            <a:r>
              <a:rPr lang="en-US" sz="18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&gt;15% margin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 the load line at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Based on user’s interest we fully optimize the design for the highest field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conservative pre-load target (e.g. 14 T) will be implemented in the first assembly cycle and optimized as needed based on test results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T is used as reference for operation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Coil layout: block-type, non-graded coil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based on EDIPO/LD1/FRESCA2, and rectangular bore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coil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compatible with target and reduces development time/risk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quality target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the ~20 unit level for consistent optimization</a:t>
            </a:r>
            <a:endParaRPr lang="en-US" sz="1800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Coil engineering, parts, tooling and fabrication procedures based on FRESCA2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Some improvements required for reaction gaps design/implementation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design: shell based structure with axial pre-load (HD, LD, FRESCA2)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performance was the main driver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the design optimization including coil geometry, conductor, bore structure, inter-coil spacers etc.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optimization is specific to TFD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due to larger/rectangular aperture and higher field relative to FRESCA2 and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endParaRPr lang="en-US" sz="18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146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Design Features and Optimization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CA90C-EE72-466D-B0F2-8FFF4C902B36}"/>
              </a:ext>
            </a:extLst>
          </p:cNvPr>
          <p:cNvSpPr txBox="1"/>
          <p:nvPr/>
        </p:nvSpPr>
        <p:spPr>
          <a:xfrm>
            <a:off x="304800" y="923865"/>
            <a:ext cx="853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RRP 162/169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based on field/margin requirements, design analysis and procurement experience (~50 km CERN/FCC and ~20 km TFD prototype coil)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 strands, 1.1 mm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/TFD studies and experience with TFD development cable fabrication and characterization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 alternative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strands, 1 mm diam. was presented to the CDR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 a backup option but is not being pursued given the good results obtained 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Coil layout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block-coil, non graded, two double-layers with “LD” geometry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L3-L4 are shifted toward the pole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relative to L1-L2.  Selected over the “FRESCA2” (aligned) layout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lower coil stress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(magnetic efficiency is similar)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Coil design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cross-section and length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 for minimum conductor volume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Length of cable in each coil: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352 m (L1-L2); 365 m (L3-L4)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Mechanical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coil stresses at all steps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all structural components within established limits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16 T preload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Quench Protection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extraction is sufficient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safe magnet discharge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CLIQ included in the baseline plan for redundancy, but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quench heaters</a:t>
            </a:r>
          </a:p>
        </p:txBody>
      </p:sp>
    </p:spTree>
    <p:extLst>
      <p:ext uri="{BB962C8B-B14F-4D97-AF65-F5344CB8AC3E}">
        <p14:creationId xmlns:p14="http://schemas.microsoft.com/office/powerpoint/2010/main" val="325845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17144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Cable and Coil Design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5F047-30E9-4379-814A-3112468A1DAA}"/>
              </a:ext>
            </a:extLst>
          </p:cNvPr>
          <p:cNvSpPr txBox="1"/>
          <p:nvPr/>
        </p:nvSpPr>
        <p:spPr>
          <a:xfrm>
            <a:off x="362069" y="824000"/>
            <a:ext cx="420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33CC"/>
                </a:solidFill>
              </a:rPr>
              <a:t>Cable and Insulation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CD34429-113D-42D2-A0CF-63797124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48541"/>
            <a:ext cx="3580737" cy="26609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18A7A4-744C-438C-887E-A6A94C22674B}"/>
              </a:ext>
            </a:extLst>
          </p:cNvPr>
          <p:cNvSpPr txBox="1"/>
          <p:nvPr/>
        </p:nvSpPr>
        <p:spPr>
          <a:xfrm>
            <a:off x="6400800" y="349720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Layer 1: 40 turns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1DC30773-42C4-44B5-BFB5-045C8DEC1943}"/>
              </a:ext>
            </a:extLst>
          </p:cNvPr>
          <p:cNvSpPr/>
          <p:nvPr/>
        </p:nvSpPr>
        <p:spPr bwMode="auto">
          <a:xfrm>
            <a:off x="7864262" y="1682052"/>
            <a:ext cx="93260" cy="99240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80210B1C-334E-4CB4-9327-1DCE1358252F}"/>
              </a:ext>
            </a:extLst>
          </p:cNvPr>
          <p:cNvSpPr/>
          <p:nvPr/>
        </p:nvSpPr>
        <p:spPr bwMode="auto">
          <a:xfrm>
            <a:off x="8245262" y="2960060"/>
            <a:ext cx="93260" cy="99240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DBCD33-DF12-4524-8263-F41E8A79D6BA}"/>
              </a:ext>
            </a:extLst>
          </p:cNvPr>
          <p:cNvSpPr txBox="1"/>
          <p:nvPr/>
        </p:nvSpPr>
        <p:spPr>
          <a:xfrm>
            <a:off x="8272988" y="3260644"/>
            <a:ext cx="87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Coil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48C776-2FAD-456E-A07A-1245EC7CD864}"/>
              </a:ext>
            </a:extLst>
          </p:cNvPr>
          <p:cNvSpPr txBox="1"/>
          <p:nvPr/>
        </p:nvSpPr>
        <p:spPr>
          <a:xfrm>
            <a:off x="7891988" y="1973204"/>
            <a:ext cx="87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Coil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91D529-5079-4D6E-9C61-06E27CF64478}"/>
              </a:ext>
            </a:extLst>
          </p:cNvPr>
          <p:cNvSpPr txBox="1"/>
          <p:nvPr/>
        </p:nvSpPr>
        <p:spPr>
          <a:xfrm>
            <a:off x="4790364" y="818536"/>
            <a:ext cx="420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33CC"/>
                </a:solidFill>
              </a:rPr>
              <a:t>2D Coil geometry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12D028F-8E16-4878-B4F4-D190975B6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8" y="4669624"/>
            <a:ext cx="8377297" cy="86189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DA4D02-19F2-401B-896F-073281AB4F23}"/>
              </a:ext>
            </a:extLst>
          </p:cNvPr>
          <p:cNvSpPr txBox="1"/>
          <p:nvPr/>
        </p:nvSpPr>
        <p:spPr>
          <a:xfrm>
            <a:off x="354420" y="5619136"/>
            <a:ext cx="8467572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i="1" dirty="0"/>
              <a:t>Reference:  TFD Coil and Structure Parameters, DF-1000-4369, A.4, 2021-10-22</a:t>
            </a:r>
          </a:p>
          <a:p>
            <a:pPr algn="ctr">
              <a:spcAft>
                <a:spcPts val="400"/>
              </a:spcAft>
            </a:pPr>
            <a:r>
              <a:rPr lang="en-US" sz="1600" i="1" u="sng" dirty="0"/>
              <a:t>Note</a:t>
            </a:r>
            <a:r>
              <a:rPr lang="en-US" sz="1600" i="1" dirty="0"/>
              <a:t>: parameters are still being adjusted as we get feedback from design, analysis and development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F5302F-A6D2-4DDD-A2A7-823EE6E5489D}"/>
              </a:ext>
            </a:extLst>
          </p:cNvPr>
          <p:cNvSpPr txBox="1"/>
          <p:nvPr/>
        </p:nvSpPr>
        <p:spPr>
          <a:xfrm>
            <a:off x="6400800" y="300796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Layer 2: 40 turns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2FC091-78C1-4FBF-8816-7EA07514755C}"/>
              </a:ext>
            </a:extLst>
          </p:cNvPr>
          <p:cNvSpPr txBox="1"/>
          <p:nvPr/>
        </p:nvSpPr>
        <p:spPr>
          <a:xfrm>
            <a:off x="5880752" y="224720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Layer 3: 44 turns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F29E03-5022-4764-96E6-770074769FF3}"/>
              </a:ext>
            </a:extLst>
          </p:cNvPr>
          <p:cNvSpPr txBox="1"/>
          <p:nvPr/>
        </p:nvSpPr>
        <p:spPr>
          <a:xfrm>
            <a:off x="5879887" y="180125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Layer 4: 44 turns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351C90-0CD5-4D6C-A4ED-6187917F07F9}"/>
              </a:ext>
            </a:extLst>
          </p:cNvPr>
          <p:cNvSpPr txBox="1"/>
          <p:nvPr/>
        </p:nvSpPr>
        <p:spPr>
          <a:xfrm>
            <a:off x="2588488" y="4163340"/>
            <a:ext cx="420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33CC"/>
                </a:solidFill>
              </a:rPr>
              <a:t>3D Coil geometry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E400E7-4D59-447D-8195-1DE325442EAD}"/>
              </a:ext>
            </a:extLst>
          </p:cNvPr>
          <p:cNvSpPr txBox="1"/>
          <p:nvPr/>
        </p:nvSpPr>
        <p:spPr>
          <a:xfrm>
            <a:off x="1391396" y="4567630"/>
            <a:ext cx="62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Flare angle: 10 degrees; minimum HW bend radius (layer 4): 1 m 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79B890F-7C5F-4E65-BFC8-1F275EF5257C}"/>
              </a:ext>
            </a:extLst>
          </p:cNvPr>
          <p:cNvCxnSpPr/>
          <p:nvPr/>
        </p:nvCxnSpPr>
        <p:spPr bwMode="auto">
          <a:xfrm>
            <a:off x="4800600" y="2506604"/>
            <a:ext cx="100584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C1CDFDD-2AE6-4A3A-883C-1D6C78839E71}"/>
              </a:ext>
            </a:extLst>
          </p:cNvPr>
          <p:cNvSpPr txBox="1"/>
          <p:nvPr/>
        </p:nvSpPr>
        <p:spPr>
          <a:xfrm>
            <a:off x="4800600" y="1796977"/>
            <a:ext cx="10160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800" dirty="0">
                <a:solidFill>
                  <a:srgbClr val="FFFF00"/>
                </a:solidFill>
              </a:rPr>
              <a:t>R</a:t>
            </a:r>
            <a:r>
              <a:rPr lang="en-US" sz="1800" baseline="-25000" dirty="0">
                <a:solidFill>
                  <a:srgbClr val="FFFF00"/>
                </a:solidFill>
              </a:rPr>
              <a:t>min</a:t>
            </a:r>
            <a:r>
              <a:rPr lang="en-US" sz="1800" dirty="0">
                <a:solidFill>
                  <a:srgbClr val="FFFF00"/>
                </a:solidFill>
              </a:rPr>
              <a:t>:</a:t>
            </a:r>
          </a:p>
          <a:p>
            <a:pPr algn="ctr">
              <a:spcAft>
                <a:spcPts val="400"/>
              </a:spcAft>
            </a:pPr>
            <a:r>
              <a:rPr lang="en-US" sz="1800" dirty="0">
                <a:solidFill>
                  <a:srgbClr val="FFFF00"/>
                </a:solidFill>
              </a:rPr>
              <a:t>54 mm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3DA4A-5ECF-4144-887A-86FF68F46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10" y="1387728"/>
            <a:ext cx="4080486" cy="25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87423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16959</TotalTime>
  <Pages>1</Pages>
  <Words>2913</Words>
  <Application>Microsoft Office PowerPoint</Application>
  <PresentationFormat>On-screen Show (4:3)</PresentationFormat>
  <Paragraphs>321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Times New Roman</vt:lpstr>
      <vt:lpstr>Symbol</vt:lpstr>
      <vt:lpstr>Arial</vt:lpstr>
      <vt:lpstr>Wingdings</vt:lpstr>
      <vt:lpstr>Century Gothic</vt:lpstr>
      <vt:lpstr>LBNL</vt:lpstr>
      <vt:lpstr>G. Sabbi, LBNL  TFD Wire Specification Review October 28, 2021</vt:lpstr>
      <vt:lpstr>Presentation Outline</vt:lpstr>
      <vt:lpstr>Test Facility Dipole Magnet Requirements</vt:lpstr>
      <vt:lpstr>Technical Background</vt:lpstr>
      <vt:lpstr>FRESCA2 Design and Development</vt:lpstr>
      <vt:lpstr>HEPdipo Conceptual Design Study (2018)</vt:lpstr>
      <vt:lpstr>TFD Design Targets and Approach</vt:lpstr>
      <vt:lpstr>TFD Design Features and Optimization</vt:lpstr>
      <vt:lpstr>TFD Cable and Coil Design Parameters</vt:lpstr>
      <vt:lpstr>Magnetic Design and Performance</vt:lpstr>
      <vt:lpstr>Mechanical Design</vt:lpstr>
      <vt:lpstr>Mechanical Analysis</vt:lpstr>
      <vt:lpstr>Quench Protection - Reference Case</vt:lpstr>
      <vt:lpstr>Quench Protection - Sensitivity Analysis</vt:lpstr>
      <vt:lpstr>Conceptual Design Review Feedback</vt:lpstr>
      <vt:lpstr>Conceptual Design Review Feedback</vt:lpstr>
      <vt:lpstr>Cable Development</vt:lpstr>
      <vt:lpstr>Wire and Cable Characterization</vt:lpstr>
      <vt:lpstr>Coil Winding Tests</vt:lpstr>
      <vt:lpstr>Summary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</cp:lastModifiedBy>
  <cp:revision>1176</cp:revision>
  <cp:lastPrinted>2021-10-28T12:46:29Z</cp:lastPrinted>
  <dcterms:created xsi:type="dcterms:W3CDTF">2004-10-30T19:36:16Z</dcterms:created>
  <dcterms:modified xsi:type="dcterms:W3CDTF">2021-10-28T12:46:59Z</dcterms:modified>
</cp:coreProperties>
</file>