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53" r:id="rId1"/>
  </p:sldMasterIdLst>
  <p:notesMasterIdLst>
    <p:notesMasterId r:id="rId27"/>
  </p:notesMasterIdLst>
  <p:handoutMasterIdLst>
    <p:handoutMasterId r:id="rId28"/>
  </p:handoutMasterIdLst>
  <p:sldIdLst>
    <p:sldId id="256" r:id="rId2"/>
    <p:sldId id="386" r:id="rId3"/>
    <p:sldId id="385" r:id="rId4"/>
    <p:sldId id="401" r:id="rId5"/>
    <p:sldId id="388" r:id="rId6"/>
    <p:sldId id="387" r:id="rId7"/>
    <p:sldId id="357" r:id="rId8"/>
    <p:sldId id="382" r:id="rId9"/>
    <p:sldId id="365" r:id="rId10"/>
    <p:sldId id="389" r:id="rId11"/>
    <p:sldId id="402" r:id="rId12"/>
    <p:sldId id="391" r:id="rId13"/>
    <p:sldId id="366" r:id="rId14"/>
    <p:sldId id="392" r:id="rId15"/>
    <p:sldId id="383" r:id="rId16"/>
    <p:sldId id="394" r:id="rId17"/>
    <p:sldId id="393" r:id="rId18"/>
    <p:sldId id="395" r:id="rId19"/>
    <p:sldId id="367" r:id="rId20"/>
    <p:sldId id="396" r:id="rId21"/>
    <p:sldId id="377" r:id="rId22"/>
    <p:sldId id="397" r:id="rId23"/>
    <p:sldId id="369" r:id="rId24"/>
    <p:sldId id="384" r:id="rId25"/>
    <p:sldId id="399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Ian Pong" initials="IP" lastIdx="20" clrIdx="0">
    <p:extLst>
      <p:ext uri="{19B8F6BF-5375-455C-9EA6-DF929625EA0E}">
        <p15:presenceInfo xmlns:p15="http://schemas.microsoft.com/office/powerpoint/2012/main" userId="S-1-5-21-1715567821-1060284298-725345543-462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2F5597"/>
    <a:srgbClr val="FFFFFF"/>
    <a:srgbClr val="386B8E"/>
    <a:srgbClr val="800101"/>
    <a:srgbClr val="1F497D"/>
    <a:srgbClr val="114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14" autoAdjust="0"/>
    <p:restoredTop sz="94807"/>
  </p:normalViewPr>
  <p:slideViewPr>
    <p:cSldViewPr snapToGrid="0" snapToObjects="1">
      <p:cViewPr varScale="1">
        <p:scale>
          <a:sx n="54" d="100"/>
          <a:sy n="54" d="100"/>
        </p:scale>
        <p:origin x="156" y="12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220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6D4FD-FF72-4225-86D8-493BC3128DDD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9686A-C00E-44AE-BF36-BEF938A1C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06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0" name="Shape 5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763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298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433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3145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0000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792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876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617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21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261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5403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998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534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951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998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0292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69183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14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695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545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606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14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0956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958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5283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570" y="12951502"/>
            <a:ext cx="314093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4.jpg" descr="image4.jpg">
            <a:extLst>
              <a:ext uri="{FF2B5EF4-FFF2-40B4-BE49-F238E27FC236}">
                <a16:creationId xmlns:a16="http://schemas.microsoft.com/office/drawing/2014/main" id="{57795F10-1D82-EA4B-A09C-054AF45541C0}"/>
              </a:ext>
            </a:extLst>
          </p:cNvPr>
          <p:cNvPicPr>
            <a:picLocks/>
          </p:cNvPicPr>
          <p:nvPr userDrawn="1"/>
        </p:nvPicPr>
        <p:blipFill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8000"/>
                    </a14:imgEffect>
                    <a14:imgEffect>
                      <a14:brightnessContrast bright="-4000" contras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0" y="0"/>
            <a:ext cx="24375600" cy="126492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0" name="Rectangle"/>
          <p:cNvSpPr/>
          <p:nvPr/>
        </p:nvSpPr>
        <p:spPr>
          <a:xfrm>
            <a:off x="4200" y="7428530"/>
            <a:ext cx="24375600" cy="5261330"/>
          </a:xfrm>
          <a:prstGeom prst="rect">
            <a:avLst/>
          </a:prstGeom>
          <a:gradFill>
            <a:gsLst>
              <a:gs pos="0">
                <a:srgbClr val="1F497D"/>
              </a:gs>
              <a:gs pos="100000">
                <a:schemeClr val="accent3">
                  <a:alpha val="4800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574" y="8229600"/>
            <a:ext cx="16452852" cy="3886940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3" name="Rectangle"/>
          <p:cNvSpPr>
            <a:spLocks noGrp="1"/>
          </p:cNvSpPr>
          <p:nvPr>
            <p:ph type="body" sz="half" idx="13"/>
          </p:nvPr>
        </p:nvSpPr>
        <p:spPr>
          <a:xfrm>
            <a:off x="4724" y="4994183"/>
            <a:ext cx="24374552" cy="24270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7200" baseline="0">
                <a:solidFill>
                  <a:schemeClr val="bg1"/>
                </a:solidFill>
              </a:defRPr>
            </a:lvl1pPr>
          </a:lstStyle>
          <a:p>
            <a:pPr marL="124324" indent="-124324">
              <a:defRPr sz="4800"/>
            </a:pPr>
            <a:endParaRPr lang="en-US" sz="7200" dirty="0"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900000" y="12600000"/>
            <a:ext cx="1188000" cy="1044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4176" y="3048000"/>
            <a:ext cx="21031199" cy="9061450"/>
          </a:xfrm>
        </p:spPr>
        <p:txBody>
          <a:bodyPr lIns="182880" rIns="182880">
            <a:normAutofit/>
          </a:bodyPr>
          <a:lstStyle>
            <a:lvl1pPr marL="540000" indent="-540000">
              <a:defRPr sz="6000"/>
            </a:lvl1pPr>
            <a:lvl2pPr marL="1080000" indent="-720000">
              <a:buFont typeface="Courier New" panose="02070309020205020404" pitchFamily="49" charset="0"/>
              <a:buChar char="o"/>
              <a:defRPr sz="4800"/>
            </a:lvl2pPr>
            <a:lvl3pPr marL="1800000" indent="-720000">
              <a:buFont typeface="Wingdings" pitchFamily="2" charset="2"/>
              <a:buChar char="Ø"/>
              <a:defRPr sz="4400"/>
            </a:lvl3pPr>
            <a:lvl4pPr marL="2340000" indent="-540000">
              <a:buFont typeface="Wingdings" pitchFamily="2" charset="2"/>
              <a:buChar char="ü"/>
              <a:defRPr sz="3600"/>
            </a:lvl4pPr>
            <a:lvl5pPr marL="3240000" indent="-540000">
              <a:defRPr sz="28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4200" y="-5773"/>
            <a:ext cx="24375600" cy="2277918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4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44739"/>
            <a:ext cx="23760000" cy="2176895"/>
          </a:xfrm>
        </p:spPr>
        <p:txBody>
          <a:bodyPr>
            <a:normAutofit/>
          </a:bodyPr>
          <a:lstStyle>
            <a:lvl1pPr algn="l"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1197935-F313-4FC7-B0F6-D7EB50FCBFCA}"/>
              </a:ext>
            </a:extLst>
          </p:cNvPr>
          <p:cNvSpPr txBox="1">
            <a:spLocks/>
          </p:cNvSpPr>
          <p:nvPr userDrawn="1"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</p:spTree>
    <p:extLst>
      <p:ext uri="{BB962C8B-B14F-4D97-AF65-F5344CB8AC3E}">
        <p14:creationId xmlns:p14="http://schemas.microsoft.com/office/powerpoint/2010/main" val="43549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654176" y="3299012"/>
            <a:ext cx="21031200" cy="5825938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Aft>
                <a:spcPts val="1800"/>
              </a:spcAft>
              <a:buNone/>
              <a:defRPr sz="6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F8F5A22B-0088-445B-8101-6385F5295728}"/>
              </a:ext>
            </a:extLst>
          </p:cNvPr>
          <p:cNvSpPr txBox="1">
            <a:spLocks/>
          </p:cNvSpPr>
          <p:nvPr userDrawn="1"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</p:spTree>
    <p:extLst>
      <p:ext uri="{BB962C8B-B14F-4D97-AF65-F5344CB8AC3E}">
        <p14:creationId xmlns:p14="http://schemas.microsoft.com/office/powerpoint/2010/main" val="380777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4200" y="-5773"/>
            <a:ext cx="24375600" cy="2277918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4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44739"/>
            <a:ext cx="23760000" cy="2176895"/>
          </a:xfrm>
        </p:spPr>
        <p:txBody>
          <a:bodyPr>
            <a:normAutofit/>
          </a:bodyPr>
          <a:lstStyle>
            <a:lvl1pPr algn="l"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D1F5EA1-C183-4321-AE22-7AA66D5E3DEC}"/>
              </a:ext>
            </a:extLst>
          </p:cNvPr>
          <p:cNvSpPr txBox="1">
            <a:spLocks/>
          </p:cNvSpPr>
          <p:nvPr userDrawn="1"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</p:spTree>
    <p:extLst>
      <p:ext uri="{BB962C8B-B14F-4D97-AF65-F5344CB8AC3E}">
        <p14:creationId xmlns:p14="http://schemas.microsoft.com/office/powerpoint/2010/main" val="84967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3"/>
            <a:ext cx="24384000" cy="1711326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1828330"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800">
              <a:solidFill>
                <a:prstClr val="black"/>
              </a:solidFill>
              <a:latin typeface="Franklin Gothic Book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25157"/>
            <a:ext cx="24384000" cy="1711530"/>
          </a:xfrm>
          <a:prstGeom prst="rect">
            <a:avLst/>
          </a:prstGeom>
        </p:spPr>
        <p:txBody>
          <a:bodyPr anchor="ctr"/>
          <a:lstStyle>
            <a:lvl1pPr>
              <a:defRPr sz="5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05280" y="2941956"/>
            <a:ext cx="21742400" cy="90976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574676" indent="-45085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597024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3pPr>
            <a:lvl4pPr marL="2051050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  <a:lvl5pPr marL="2505076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F679EE-959D-724E-B3F3-4EB37B74A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48802" y="12649203"/>
            <a:ext cx="1377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1BDA400-6BF5-47F8-A204-E8800F78F3BF}"/>
              </a:ext>
            </a:extLst>
          </p:cNvPr>
          <p:cNvSpPr txBox="1">
            <a:spLocks/>
          </p:cNvSpPr>
          <p:nvPr userDrawn="1"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</p:spTree>
    <p:extLst>
      <p:ext uri="{BB962C8B-B14F-4D97-AF65-F5344CB8AC3E}">
        <p14:creationId xmlns:p14="http://schemas.microsoft.com/office/powerpoint/2010/main" val="33537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1">
            <a:extLst>
              <a:ext uri="{FF2B5EF4-FFF2-40B4-BE49-F238E27FC236}">
                <a16:creationId xmlns:a16="http://schemas.microsoft.com/office/drawing/2014/main" id="{9C1FF5CC-DD7B-EA48-9EEA-CBA2AB304914}"/>
              </a:ext>
            </a:extLst>
          </p:cNvPr>
          <p:cNvSpPr/>
          <p:nvPr userDrawn="1"/>
        </p:nvSpPr>
        <p:spPr>
          <a:xfrm>
            <a:off x="4200" y="12643553"/>
            <a:ext cx="24375600" cy="1072447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05555F-2535-DA45-A3F8-E4DC3AB8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2B235-36FF-A74E-9551-09783DCFA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75634-6A51-4E47-9CB3-EFDB0E57D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0" y="12774313"/>
            <a:ext cx="1953491" cy="839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2020-06-11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86D19-4C67-4E4D-B372-AB5467AD0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83777" y="12828875"/>
            <a:ext cx="1372589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Ian Pong      HTS Cable Test Facility Magnet Project General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A94FF-C450-0242-8C3C-BB96B744A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900000" y="12672000"/>
            <a:ext cx="1188000" cy="10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aseline="0">
                <a:solidFill>
                  <a:schemeClr val="bg1"/>
                </a:solidFill>
              </a:defRPr>
            </a:lvl1pPr>
          </a:lstStyle>
          <a:p>
            <a:fld id="{695884B8-C86C-9247-916E-0E4ED69A0A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663" y="12708000"/>
            <a:ext cx="3961599" cy="100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2000"/>
            <a:ext cx="1223438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0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87" r:id="rId3"/>
    <p:sldLayoutId id="2147483662" r:id="rId4"/>
    <p:sldLayoutId id="2147483701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1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s://eels.info/about/overvie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els.info/about/overview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0" Type="http://schemas.microsoft.com/office/2007/relationships/hdphoto" Target="../media/hdphoto7.wdp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oren Prestemon…"/>
          <p:cNvSpPr txBox="1"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Alice Moros (amoros@lbl.gov)</a:t>
            </a:r>
          </a:p>
          <a:p>
            <a:r>
              <a:rPr lang="en-US" b="1" dirty="0"/>
              <a:t>Lawrence Berkeley National Laboratory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E5C7D5-CA4C-E14F-85AC-328CE2B0D82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Towards Advanced Superconducting Performance:</a:t>
            </a:r>
          </a:p>
          <a:p>
            <a:r>
              <a:rPr lang="en-GB" dirty="0"/>
              <a:t>Exploring the Microstructure of APC Nb</a:t>
            </a:r>
            <a:r>
              <a:rPr lang="en-GB" baseline="-25000" dirty="0"/>
              <a:t>3</a:t>
            </a:r>
            <a:r>
              <a:rPr lang="en-GB" dirty="0"/>
              <a:t>Sn Wires</a:t>
            </a:r>
            <a:endParaRPr lang="en-US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AEFB8B4-82F7-4D12-97FC-00A230EE9006}"/>
              </a:ext>
            </a:extLst>
          </p:cNvPr>
          <p:cNvSpPr txBox="1">
            <a:spLocks/>
          </p:cNvSpPr>
          <p:nvPr/>
        </p:nvSpPr>
        <p:spPr>
          <a:xfrm>
            <a:off x="6433283" y="12828875"/>
            <a:ext cx="10115564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 SMP Seminar – 11</a:t>
            </a:r>
            <a:r>
              <a:rPr lang="en-US" baseline="30000" dirty="0">
                <a:solidFill>
                  <a:srgbClr val="FFFF00"/>
                </a:solidFill>
              </a:rPr>
              <a:t>th</a:t>
            </a:r>
            <a:r>
              <a:rPr lang="en-US" dirty="0">
                <a:solidFill>
                  <a:srgbClr val="FFFF00"/>
                </a:solidFill>
              </a:rPr>
              <a:t> November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B10498-94BC-4440-8983-FBFE42EDF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F3D1AF-C508-4072-8C52-DFA71E3EB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TEM-EDX: </a:t>
            </a:r>
            <a:r>
              <a:rPr lang="en-GB" dirty="0">
                <a:latin typeface="+mn-lt"/>
              </a:rPr>
              <a:t>Hf</a:t>
            </a:r>
            <a:r>
              <a:rPr lang="en-GB" dirty="0">
                <a:latin typeface="+mn-lt"/>
                <a:ea typeface="Calibri" panose="020F0502020204030204" pitchFamily="34" charset="0"/>
              </a:rPr>
              <a:t>O</a:t>
            </a:r>
            <a:r>
              <a:rPr lang="en-GB" baseline="-25000" dirty="0">
                <a:latin typeface="+mn-lt"/>
                <a:ea typeface="Calibri" panose="020F0502020204030204" pitchFamily="34" charset="0"/>
              </a:rPr>
              <a:t>2 </a:t>
            </a:r>
            <a:r>
              <a:rPr lang="en-GB" dirty="0"/>
              <a:t>PP identification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22D322D-CB35-4ED5-B39F-07981E6667F5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D958F2-E1B6-4112-84EE-59E0619E9A7E}"/>
              </a:ext>
            </a:extLst>
          </p:cNvPr>
          <p:cNvGrpSpPr/>
          <p:nvPr/>
        </p:nvGrpSpPr>
        <p:grpSpPr>
          <a:xfrm>
            <a:off x="942207" y="2304719"/>
            <a:ext cx="3734617" cy="3778231"/>
            <a:chOff x="11254371" y="7326016"/>
            <a:chExt cx="6096000" cy="37782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F21F50-94A4-40C1-ADBD-F0FE63E66CB0}"/>
                </a:ext>
              </a:extLst>
            </p:cNvPr>
            <p:cNvSpPr txBox="1"/>
            <p:nvPr/>
          </p:nvSpPr>
          <p:spPr>
            <a:xfrm>
              <a:off x="11735846" y="7326016"/>
              <a:ext cx="33361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Atomic number</a:t>
              </a:r>
              <a:endParaRPr lang="en-GB" b="1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10EDD6-B1F1-48C1-8366-C6AF2F864D4B}"/>
                </a:ext>
              </a:extLst>
            </p:cNvPr>
            <p:cNvSpPr txBox="1"/>
            <p:nvPr/>
          </p:nvSpPr>
          <p:spPr>
            <a:xfrm>
              <a:off x="11254371" y="7934148"/>
              <a:ext cx="6096000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000" dirty="0">
                  <a:latin typeface="+mn-lt"/>
                  <a:ea typeface="Calibri" panose="020F0502020204030204" pitchFamily="34" charset="0"/>
                </a:rPr>
                <a:t>Nb</a:t>
              </a:r>
              <a:r>
                <a:rPr lang="en-GB" sz="4000" baseline="-25000" dirty="0">
                  <a:latin typeface="+mn-lt"/>
                  <a:ea typeface="Calibri" panose="020F0502020204030204" pitchFamily="34" charset="0"/>
                </a:rPr>
                <a:t>3</a:t>
              </a:r>
              <a:r>
                <a:rPr lang="en-GB" sz="4000" dirty="0">
                  <a:latin typeface="+mn-lt"/>
                  <a:ea typeface="Calibri" panose="020F0502020204030204" pitchFamily="34" charset="0"/>
                </a:rPr>
                <a:t>Sn = 43.25</a:t>
              </a:r>
            </a:p>
            <a:p>
              <a:pPr algn="ctr"/>
              <a:r>
                <a:rPr lang="en-GB" sz="4000" dirty="0">
                  <a:latin typeface="+mn-lt"/>
                  <a:ea typeface="Calibri" panose="020F0502020204030204" pitchFamily="34" charset="0"/>
                </a:rPr>
                <a:t>HfO</a:t>
              </a:r>
              <a:r>
                <a:rPr lang="en-GB" sz="4000" baseline="-25000" dirty="0">
                  <a:latin typeface="+mn-lt"/>
                  <a:ea typeface="Calibri" panose="020F0502020204030204" pitchFamily="34" charset="0"/>
                </a:rPr>
                <a:t>2</a:t>
              </a:r>
              <a:r>
                <a:rPr lang="en-GB" sz="4000" dirty="0">
                  <a:latin typeface="+mn-lt"/>
                  <a:ea typeface="Calibri" panose="020F0502020204030204" pitchFamily="34" charset="0"/>
                </a:rPr>
                <a:t> = 29.33</a:t>
              </a:r>
            </a:p>
            <a:p>
              <a:pPr algn="ctr"/>
              <a:r>
                <a:rPr lang="en-GB" sz="4000" dirty="0">
                  <a:latin typeface="+mn-lt"/>
                  <a:ea typeface="Calibri" panose="020F0502020204030204" pitchFamily="34" charset="0"/>
                </a:rPr>
                <a:t>ZrO</a:t>
              </a:r>
              <a:r>
                <a:rPr lang="en-GB" sz="4000" baseline="-25000" dirty="0">
                  <a:latin typeface="+mn-lt"/>
                  <a:ea typeface="Calibri" panose="020F0502020204030204" pitchFamily="34" charset="0"/>
                </a:rPr>
                <a:t>2</a:t>
              </a:r>
              <a:r>
                <a:rPr lang="en-GB" sz="4000" dirty="0">
                  <a:latin typeface="+mn-lt"/>
                  <a:ea typeface="Calibri" panose="020F0502020204030204" pitchFamily="34" charset="0"/>
                </a:rPr>
                <a:t> = 18.67</a:t>
              </a:r>
              <a:endParaRPr lang="en-GB" sz="4000" dirty="0"/>
            </a:p>
            <a:p>
              <a:r>
                <a:rPr lang="en-GB" sz="4000" dirty="0">
                  <a:latin typeface="+mn-lt"/>
                  <a:ea typeface="Calibri" panose="020F0502020204030204" pitchFamily="34" charset="0"/>
                </a:rPr>
                <a:t> </a:t>
              </a:r>
              <a:endParaRPr lang="en-GB" sz="4000" dirty="0"/>
            </a:p>
            <a:p>
              <a:r>
                <a:rPr lang="en-GB" sz="4000" dirty="0">
                  <a:latin typeface="+mn-lt"/>
                  <a:ea typeface="Calibri" panose="020F0502020204030204" pitchFamily="34" charset="0"/>
                </a:rPr>
                <a:t> </a:t>
              </a:r>
              <a:endParaRPr lang="en-GB" sz="40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75EDB68-5E9E-4A7A-B1D2-E04398B98201}"/>
              </a:ext>
            </a:extLst>
          </p:cNvPr>
          <p:cNvGrpSpPr/>
          <p:nvPr/>
        </p:nvGrpSpPr>
        <p:grpSpPr>
          <a:xfrm>
            <a:off x="-58994" y="2435813"/>
            <a:ext cx="24368008" cy="9920138"/>
            <a:chOff x="0" y="2435813"/>
            <a:chExt cx="24368008" cy="992013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74FFA7C-6C28-4503-B650-A36522174E51}"/>
                </a:ext>
              </a:extLst>
            </p:cNvPr>
            <p:cNvGrpSpPr/>
            <p:nvPr/>
          </p:nvGrpSpPr>
          <p:grpSpPr>
            <a:xfrm>
              <a:off x="0" y="2435813"/>
              <a:ext cx="24368008" cy="9920138"/>
              <a:chOff x="0" y="2435813"/>
              <a:chExt cx="24368008" cy="992013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B3D0BF0-613E-4219-8C4C-2FD0FB3AF9AD}"/>
                  </a:ext>
                </a:extLst>
              </p:cNvPr>
              <p:cNvGrpSpPr/>
              <p:nvPr/>
            </p:nvGrpSpPr>
            <p:grpSpPr>
              <a:xfrm>
                <a:off x="0" y="2435813"/>
                <a:ext cx="24368008" cy="9920138"/>
                <a:chOff x="0" y="2435813"/>
                <a:chExt cx="24368008" cy="9920138"/>
              </a:xfrm>
            </p:grpSpPr>
            <p:pic>
              <p:nvPicPr>
                <p:cNvPr id="22" name="Picture 21" descr="A picture containing diagram&#10;&#10;Description automatically generated">
                  <a:extLst>
                    <a:ext uri="{FF2B5EF4-FFF2-40B4-BE49-F238E27FC236}">
                      <a16:creationId xmlns:a16="http://schemas.microsoft.com/office/drawing/2014/main" id="{B3DA2632-AF61-4A30-9CDD-2E4E8B6BD0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06925" y="2435813"/>
                  <a:ext cx="9920138" cy="9920138"/>
                </a:xfrm>
                <a:prstGeom prst="rect">
                  <a:avLst/>
                </a:prstGeom>
              </p:spPr>
            </p:pic>
            <p:pic>
              <p:nvPicPr>
                <p:cNvPr id="13" name="Picture 12" descr="Chart, histogram&#10;&#10;Description automatically generated">
                  <a:extLst>
                    <a:ext uri="{FF2B5EF4-FFF2-40B4-BE49-F238E27FC236}">
                      <a16:creationId xmlns:a16="http://schemas.microsoft.com/office/drawing/2014/main" id="{34F97AE5-BCAF-46E0-AD63-97D2DEB2BA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6166035"/>
                  <a:ext cx="8222950" cy="4938045"/>
                </a:xfrm>
                <a:prstGeom prst="rect">
                  <a:avLst/>
                </a:prstGeom>
              </p:spPr>
            </p:pic>
            <p:pic>
              <p:nvPicPr>
                <p:cNvPr id="15" name="Picture 14" descr="Histogram&#10;&#10;Description automatically generated">
                  <a:extLst>
                    <a:ext uri="{FF2B5EF4-FFF2-40B4-BE49-F238E27FC236}">
                      <a16:creationId xmlns:a16="http://schemas.microsoft.com/office/drawing/2014/main" id="{BC0A8D92-2652-4F79-81EA-132BDEE2CD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807991" y="4238825"/>
                  <a:ext cx="8560017" cy="5140461"/>
                </a:xfrm>
                <a:prstGeom prst="rect">
                  <a:avLst/>
                </a:prstGeom>
              </p:spPr>
            </p:pic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04B50D17-C840-4062-913D-51D767B56C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18514" y="4702629"/>
                  <a:ext cx="1712686" cy="1463406"/>
                </a:xfrm>
                <a:prstGeom prst="straightConnector1">
                  <a:avLst/>
                </a:prstGeom>
                <a:ln w="762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D38A487C-DF37-4B9B-94A1-09857E7EDE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842789" y="4497900"/>
                  <a:ext cx="7184274" cy="2077071"/>
                </a:xfrm>
                <a:prstGeom prst="straightConnector1">
                  <a:avLst/>
                </a:prstGeom>
                <a:ln w="762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0397293-19B9-43AB-AFA6-F9ABE3FF3940}"/>
                  </a:ext>
                </a:extLst>
              </p:cNvPr>
              <p:cNvCxnSpPr/>
              <p:nvPr/>
            </p:nvCxnSpPr>
            <p:spPr>
              <a:xfrm>
                <a:off x="857250" y="6082950"/>
                <a:ext cx="84957" cy="232762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A18D12E6-20A0-4522-A1CD-120526B146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25221" y="5951856"/>
                <a:ext cx="0" cy="128993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9F1C3D7-0F0E-42AF-8948-4F32B277FE48}"/>
                  </a:ext>
                </a:extLst>
              </p:cNvPr>
              <p:cNvSpPr txBox="1"/>
              <p:nvPr/>
            </p:nvSpPr>
            <p:spPr>
              <a:xfrm>
                <a:off x="1177664" y="5402158"/>
                <a:ext cx="11112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Hf M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1793234-C6EF-43A9-A006-CD4C8BBCA83D}"/>
                  </a:ext>
                </a:extLst>
              </p:cNvPr>
              <p:cNvSpPr txBox="1"/>
              <p:nvPr/>
            </p:nvSpPr>
            <p:spPr>
              <a:xfrm>
                <a:off x="265434" y="5579292"/>
                <a:ext cx="9717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Cu L</a:t>
                </a: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1AD11DA-02CB-4572-A576-6CEC7E11433E}"/>
                </a:ext>
              </a:extLst>
            </p:cNvPr>
            <p:cNvCxnSpPr>
              <a:cxnSpLocks/>
            </p:cNvCxnSpPr>
            <p:nvPr/>
          </p:nvCxnSpPr>
          <p:spPr>
            <a:xfrm>
              <a:off x="16538652" y="4152900"/>
              <a:ext cx="265841" cy="40771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8807AB1-E813-4A63-BB66-09CC36EF7797}"/>
                </a:ext>
              </a:extLst>
            </p:cNvPr>
            <p:cNvCxnSpPr>
              <a:cxnSpLocks/>
            </p:cNvCxnSpPr>
            <p:nvPr/>
          </p:nvCxnSpPr>
          <p:spPr>
            <a:xfrm>
              <a:off x="17316082" y="4152900"/>
              <a:ext cx="36488" cy="151832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879AF6A-1B18-4FA6-BEB9-38CDE2BB1B6D}"/>
                </a:ext>
              </a:extLst>
            </p:cNvPr>
            <p:cNvSpPr txBox="1"/>
            <p:nvPr/>
          </p:nvSpPr>
          <p:spPr>
            <a:xfrm>
              <a:off x="16052781" y="3623263"/>
              <a:ext cx="9717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Cu L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D401FF-6A30-4115-99A2-CEBB17FB5EF1}"/>
                </a:ext>
              </a:extLst>
            </p:cNvPr>
            <p:cNvSpPr txBox="1"/>
            <p:nvPr/>
          </p:nvSpPr>
          <p:spPr>
            <a:xfrm>
              <a:off x="17047554" y="3623263"/>
              <a:ext cx="1111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Hf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0423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92E2FD-032F-4FD8-B630-5FFD629D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834CC5-CCB7-4293-BA95-85D98951D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TEM imaging: Hf</a:t>
            </a:r>
            <a:r>
              <a:rPr lang="en-GB" dirty="0">
                <a:latin typeface="+mn-lt"/>
                <a:ea typeface="Calibri" panose="020F0502020204030204" pitchFamily="34" charset="0"/>
              </a:rPr>
              <a:t>O</a:t>
            </a:r>
            <a:r>
              <a:rPr lang="en-GB" baseline="-25000" dirty="0">
                <a:latin typeface="+mn-lt"/>
                <a:ea typeface="Calibri" panose="020F0502020204030204" pitchFamily="34" charset="0"/>
              </a:rPr>
              <a:t>2 </a:t>
            </a:r>
            <a:r>
              <a:rPr lang="en-GB" dirty="0">
                <a:latin typeface="+mn-lt"/>
              </a:rPr>
              <a:t>vs Zr</a:t>
            </a:r>
            <a:r>
              <a:rPr lang="en-GB" dirty="0">
                <a:latin typeface="+mn-lt"/>
                <a:ea typeface="Calibri" panose="020F0502020204030204" pitchFamily="34" charset="0"/>
              </a:rPr>
              <a:t>O</a:t>
            </a:r>
            <a:r>
              <a:rPr lang="en-GB" baseline="-25000" dirty="0">
                <a:latin typeface="+mn-lt"/>
                <a:ea typeface="Calibri" panose="020F0502020204030204" pitchFamily="34" charset="0"/>
              </a:rPr>
              <a:t>2  </a:t>
            </a:r>
            <a:endParaRPr lang="en-GB" dirty="0"/>
          </a:p>
        </p:txBody>
      </p:sp>
      <p:pic>
        <p:nvPicPr>
          <p:cNvPr id="5" name="Picture 4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31C23985-069D-4AF5-9065-C0C3FA621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067" y="2570017"/>
            <a:ext cx="9720000" cy="9720000"/>
          </a:xfrm>
          <a:prstGeom prst="rect">
            <a:avLst/>
          </a:prstGeom>
        </p:spPr>
      </p:pic>
      <p:pic>
        <p:nvPicPr>
          <p:cNvPr id="6" name="Picture 5" descr="A picture containing text, rain&#10;&#10;Description automatically generated">
            <a:extLst>
              <a:ext uri="{FF2B5EF4-FFF2-40B4-BE49-F238E27FC236}">
                <a16:creationId xmlns:a16="http://schemas.microsoft.com/office/drawing/2014/main" id="{2A2F4F73-7A95-4673-B866-7C3E7C458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56" y="2570017"/>
            <a:ext cx="9720000" cy="9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25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59F4A-2ED2-4A9C-9164-1AE69FF09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CF379-CBF5-4A82-8708-85EBFA2321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24" y="11818861"/>
            <a:ext cx="23760000" cy="730251"/>
          </a:xfrm>
        </p:spPr>
        <p:txBody>
          <a:bodyPr>
            <a:normAutofit lnSpcReduction="10000"/>
          </a:bodyPr>
          <a:lstStyle/>
          <a:p>
            <a:r>
              <a:rPr lang="en-GB" sz="4800" dirty="0"/>
              <a:t>PIPS refinement (with liquid nitrogen cooling) to reduce FIB damage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B053B9-9CF9-4B3B-95BE-DEB59E4D0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FIB damage in the image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4B29BDC-F3BA-42DF-B922-D3827B306079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93409FF-CC2A-405B-8317-1A13CBF99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4" y="3114385"/>
            <a:ext cx="8359157" cy="8359157"/>
          </a:xfrm>
          <a:prstGeom prst="rect">
            <a:avLst/>
          </a:prstGeom>
        </p:spPr>
      </p:pic>
      <p:pic>
        <p:nvPicPr>
          <p:cNvPr id="12" name="Picture 11" descr="A picture containing text, nature, black, old&#10;&#10;Description automatically generated">
            <a:extLst>
              <a:ext uri="{FF2B5EF4-FFF2-40B4-BE49-F238E27FC236}">
                <a16:creationId xmlns:a16="http://schemas.microsoft.com/office/drawing/2014/main" id="{1D5BA9BD-1FBA-4B0F-BE0D-EA0A26ED7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026" y="3755570"/>
            <a:ext cx="6917974" cy="6741595"/>
          </a:xfrm>
          <a:prstGeom prst="rect">
            <a:avLst/>
          </a:prstGeom>
        </p:spPr>
      </p:pic>
      <p:pic>
        <p:nvPicPr>
          <p:cNvPr id="22" name="Picture 2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790160E-FA3E-4B8A-8584-F0646214A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7000"/>
                    </a14:imgEffect>
                    <a14:imgEffect>
                      <a14:brightnessContrast bright="-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24" y="3093686"/>
            <a:ext cx="8379856" cy="837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12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C2830-D468-4A9B-B00A-02E4F27FF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13</a:t>
            </a:fld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9256CA68-BD28-436D-AF5B-2486B4A9B7D2}"/>
              </a:ext>
            </a:extLst>
          </p:cNvPr>
          <p:cNvSpPr txBox="1">
            <a:spLocks/>
          </p:cNvSpPr>
          <p:nvPr/>
        </p:nvSpPr>
        <p:spPr>
          <a:xfrm>
            <a:off x="464400" y="197139"/>
            <a:ext cx="23760000" cy="2176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TEM Analysis </a:t>
            </a:r>
            <a:r>
              <a:rPr lang="en-GB" dirty="0">
                <a:latin typeface="+mn-lt"/>
              </a:rPr>
              <a:t>Hf</a:t>
            </a:r>
            <a:r>
              <a:rPr lang="en-GB" sz="9600" dirty="0">
                <a:latin typeface="+mn-lt"/>
                <a:ea typeface="Calibri" panose="020F0502020204030204" pitchFamily="34" charset="0"/>
              </a:rPr>
              <a:t>O</a:t>
            </a:r>
            <a:r>
              <a:rPr lang="en-GB" sz="9600" baseline="-25000" dirty="0">
                <a:latin typeface="+mn-lt"/>
                <a:ea typeface="Calibri" panose="020F0502020204030204" pitchFamily="34" charset="0"/>
              </a:rPr>
              <a:t>2 </a:t>
            </a:r>
            <a:r>
              <a:rPr lang="en-US" dirty="0"/>
              <a:t>– PS &amp; PD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1F5BCD-063C-427F-A9B7-68C96C7AA8A7}"/>
              </a:ext>
            </a:extLst>
          </p:cNvPr>
          <p:cNvSpPr txBox="1"/>
          <p:nvPr/>
        </p:nvSpPr>
        <p:spPr>
          <a:xfrm>
            <a:off x="0" y="2308831"/>
            <a:ext cx="24096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4000" b="1" dirty="0"/>
              <a:t> H</a:t>
            </a:r>
            <a:r>
              <a:rPr lang="en-GB" sz="4000" dirty="0"/>
              <a:t>igh </a:t>
            </a:r>
            <a:r>
              <a:rPr lang="en-GB" sz="4000" b="1" dirty="0"/>
              <a:t>A</a:t>
            </a:r>
            <a:r>
              <a:rPr lang="en-GB" sz="4000" dirty="0"/>
              <a:t>ngle </a:t>
            </a:r>
            <a:r>
              <a:rPr lang="en-GB" sz="4000" b="1" dirty="0"/>
              <a:t>A</a:t>
            </a:r>
            <a:r>
              <a:rPr lang="en-GB" sz="4000" dirty="0"/>
              <a:t>nnular </a:t>
            </a:r>
            <a:r>
              <a:rPr lang="en-GB" sz="4000" b="1" dirty="0"/>
              <a:t>D</a:t>
            </a:r>
            <a:r>
              <a:rPr lang="en-GB" sz="4000" dirty="0"/>
              <a:t>ark </a:t>
            </a:r>
            <a:r>
              <a:rPr lang="en-GB" sz="4000" b="1" dirty="0"/>
              <a:t>F</a:t>
            </a:r>
            <a:r>
              <a:rPr lang="en-GB" sz="4000" dirty="0"/>
              <a:t>ield – </a:t>
            </a:r>
            <a:r>
              <a:rPr lang="en-GB" sz="4000" b="1" dirty="0"/>
              <a:t>S</a:t>
            </a:r>
            <a:r>
              <a:rPr lang="en-GB" sz="4000" dirty="0"/>
              <a:t>canning </a:t>
            </a:r>
            <a:r>
              <a:rPr lang="en-GB" sz="4000" b="1" dirty="0"/>
              <a:t>TEM</a:t>
            </a:r>
            <a:r>
              <a:rPr lang="en-GB" sz="4000" dirty="0"/>
              <a:t> for PP size analysis and EELS measurements for density evaluation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0EE9F5-ED7B-4282-AC79-1C4F3799B472}"/>
              </a:ext>
            </a:extLst>
          </p:cNvPr>
          <p:cNvGrpSpPr/>
          <p:nvPr/>
        </p:nvGrpSpPr>
        <p:grpSpPr>
          <a:xfrm>
            <a:off x="1844698" y="8067853"/>
            <a:ext cx="6431569" cy="4381714"/>
            <a:chOff x="-511869" y="3410264"/>
            <a:chExt cx="6431569" cy="4381714"/>
          </a:xfrm>
        </p:grpSpPr>
        <p:pic>
          <p:nvPicPr>
            <p:cNvPr id="16" name="Picture 1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4EAE633-3CCE-44FB-9C41-90F4536EE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1869" y="4056595"/>
              <a:ext cx="6215824" cy="373538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73F4D3-2D0B-49C0-AE0D-06B64C097C74}"/>
                </a:ext>
              </a:extLst>
            </p:cNvPr>
            <p:cNvSpPr txBox="1"/>
            <p:nvPr/>
          </p:nvSpPr>
          <p:spPr>
            <a:xfrm>
              <a:off x="-511869" y="3410264"/>
              <a:ext cx="64315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Gatan</a:t>
              </a:r>
              <a:r>
                <a:rPr lang="en-GB" dirty="0"/>
                <a:t> Microscopy Suite Software</a:t>
              </a:r>
            </a:p>
          </p:txBody>
        </p:sp>
      </p:grpSp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6AA825D3-B91D-44B1-A2F2-8E2B30937F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3045452"/>
            <a:ext cx="10369296" cy="4956048"/>
          </a:xfrm>
          <a:prstGeom prst="rect">
            <a:avLst/>
          </a:prstGeom>
        </p:spPr>
      </p:pic>
      <p:pic>
        <p:nvPicPr>
          <p:cNvPr id="21" name="Picture 20" descr="Chart, histogram&#10;&#10;Description automatically generated">
            <a:extLst>
              <a:ext uri="{FF2B5EF4-FFF2-40B4-BE49-F238E27FC236}">
                <a16:creationId xmlns:a16="http://schemas.microsoft.com/office/drawing/2014/main" id="{BE417EF0-5F64-4C93-B288-98A39345CF4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677" y="3111805"/>
            <a:ext cx="11094720" cy="4956048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FD01A0FF-6135-424A-BC25-12D9169177D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066" y="7937623"/>
            <a:ext cx="10094976" cy="49560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C7E1AC-776D-43A4-91E8-C63EBA0852B7}"/>
              </a:ext>
            </a:extLst>
          </p:cNvPr>
          <p:cNvSpPr txBox="1"/>
          <p:nvPr/>
        </p:nvSpPr>
        <p:spPr>
          <a:xfrm>
            <a:off x="20720055" y="9797045"/>
            <a:ext cx="26003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800101"/>
                </a:solidFill>
                <a:ea typeface="Calibri" panose="020F0502020204030204" pitchFamily="34" charset="0"/>
              </a:rPr>
              <a:t>Hf</a:t>
            </a:r>
            <a:r>
              <a:rPr lang="en-GB" sz="9600" b="1" dirty="0">
                <a:solidFill>
                  <a:srgbClr val="800101"/>
                </a:solidFill>
                <a:latin typeface="+mn-lt"/>
                <a:ea typeface="Calibri" panose="020F0502020204030204" pitchFamily="34" charset="0"/>
              </a:rPr>
              <a:t>O</a:t>
            </a:r>
            <a:r>
              <a:rPr lang="en-GB" sz="9600" b="1" baseline="-25000" dirty="0">
                <a:solidFill>
                  <a:srgbClr val="800101"/>
                </a:solidFill>
                <a:latin typeface="+mn-lt"/>
                <a:ea typeface="Calibri" panose="020F0502020204030204" pitchFamily="34" charset="0"/>
              </a:rPr>
              <a:t>2</a:t>
            </a:r>
            <a:endParaRPr lang="en-GB" sz="9600" dirty="0">
              <a:solidFill>
                <a:srgbClr val="800101"/>
              </a:solidFill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8F48CC1-95C3-43C9-BD0F-4FFC9A62FA5C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5FDC9B-23C5-45F6-B9A0-3E0B62A45F7A}"/>
              </a:ext>
            </a:extLst>
          </p:cNvPr>
          <p:cNvSpPr txBox="1"/>
          <p:nvPr/>
        </p:nvSpPr>
        <p:spPr>
          <a:xfrm>
            <a:off x="464400" y="2798584"/>
            <a:ext cx="3305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i="1" dirty="0">
                <a:solidFill>
                  <a:schemeClr val="bg1">
                    <a:lumMod val="65000"/>
                  </a:schemeClr>
                </a:solidFill>
              </a:rPr>
              <a:t>Z contrast imaging</a:t>
            </a:r>
          </a:p>
        </p:txBody>
      </p:sp>
    </p:spTree>
    <p:extLst>
      <p:ext uri="{BB962C8B-B14F-4D97-AF65-F5344CB8AC3E}">
        <p14:creationId xmlns:p14="http://schemas.microsoft.com/office/powerpoint/2010/main" val="2077411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9596CB-AB5A-42D5-80A8-C6372FD91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132A7C-F14D-488B-BD4E-3EEB4D8FF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Counting PP Manually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9C20746-72FF-482A-A4FE-42C4358F978F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797281-7452-47B3-9348-0901918DA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449223"/>
            <a:ext cx="18288000" cy="96488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C7B303-80E3-478D-A477-EF89F968E56F}"/>
              </a:ext>
            </a:extLst>
          </p:cNvPr>
          <p:cNvSpPr txBox="1"/>
          <p:nvPr/>
        </p:nvSpPr>
        <p:spPr>
          <a:xfrm>
            <a:off x="19276473" y="5119062"/>
            <a:ext cx="44955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Contrast, brightness, gamma adjustment for PP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699684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E53D7D-AD3A-46FF-9FC1-B98D5A373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7A18C6-B2C3-42CA-A2A2-E73A889BF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 Analysis </a:t>
            </a:r>
            <a:r>
              <a:rPr lang="en-GB" sz="9600" dirty="0">
                <a:latin typeface="+mn-lt"/>
                <a:ea typeface="Calibri" panose="020F0502020204030204" pitchFamily="34" charset="0"/>
              </a:rPr>
              <a:t>ZrO</a:t>
            </a:r>
            <a:r>
              <a:rPr lang="en-GB" sz="9600" baseline="-25000" dirty="0">
                <a:latin typeface="+mn-lt"/>
                <a:ea typeface="Calibri" panose="020F0502020204030204" pitchFamily="34" charset="0"/>
              </a:rPr>
              <a:t>2</a:t>
            </a:r>
            <a:r>
              <a:rPr lang="en-US" dirty="0"/>
              <a:t> – PS &amp; PD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506771-C2AD-4EF0-B13C-F8B1157D3CAE}"/>
              </a:ext>
            </a:extLst>
          </p:cNvPr>
          <p:cNvSpPr txBox="1"/>
          <p:nvPr/>
        </p:nvSpPr>
        <p:spPr>
          <a:xfrm>
            <a:off x="0" y="2472281"/>
            <a:ext cx="18995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4400" dirty="0"/>
              <a:t>HAADF-STEM for PP size analysis and EELS measurements for density evaluation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55139CC6-6711-42FB-9719-060F87E0A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9" y="3115339"/>
            <a:ext cx="9979152" cy="4962144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6E741F3C-4D87-44D5-B052-E12EF4517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780" y="3115339"/>
            <a:ext cx="10973352" cy="5186823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0BAEFB06-1B3F-4231-9187-CA0BEF9CC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14" y="7695468"/>
            <a:ext cx="10411968" cy="49560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F69D62F-10B5-43F2-97ED-072659004216}"/>
              </a:ext>
            </a:extLst>
          </p:cNvPr>
          <p:cNvSpPr txBox="1"/>
          <p:nvPr/>
        </p:nvSpPr>
        <p:spPr>
          <a:xfrm>
            <a:off x="19447343" y="9388662"/>
            <a:ext cx="24593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0018C0"/>
                </a:solidFill>
                <a:latin typeface="+mn-lt"/>
                <a:ea typeface="Calibri" panose="020F0502020204030204" pitchFamily="34" charset="0"/>
              </a:rPr>
              <a:t>ZrO</a:t>
            </a:r>
            <a:r>
              <a:rPr lang="en-GB" sz="9600" b="1" baseline="-25000" dirty="0">
                <a:solidFill>
                  <a:srgbClr val="0018C0"/>
                </a:solidFill>
                <a:latin typeface="+mn-lt"/>
                <a:ea typeface="Calibri" panose="020F0502020204030204" pitchFamily="34" charset="0"/>
              </a:rPr>
              <a:t>2</a:t>
            </a:r>
            <a:endParaRPr lang="en-GB" sz="9600" dirty="0">
              <a:solidFill>
                <a:srgbClr val="0018C0"/>
              </a:solidFill>
            </a:endParaRP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1445ACD2-6A59-47C8-8546-F4FA518BCD74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</p:spTree>
    <p:extLst>
      <p:ext uri="{BB962C8B-B14F-4D97-AF65-F5344CB8AC3E}">
        <p14:creationId xmlns:p14="http://schemas.microsoft.com/office/powerpoint/2010/main" val="2735119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55926-E9D4-46E7-B7FD-4D4A1AFD8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3CD3C0-AFDF-4A38-86E1-EB4319D4A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 Energy Loss Spectroscopy - EELS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B5D6357-01EF-4369-B4BB-37C188E8F555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C4212-E324-4791-9B6E-4870439BE4A5}"/>
              </a:ext>
            </a:extLst>
          </p:cNvPr>
          <p:cNvSpPr txBox="1"/>
          <p:nvPr/>
        </p:nvSpPr>
        <p:spPr>
          <a:xfrm>
            <a:off x="312000" y="9018946"/>
            <a:ext cx="237599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/>
              <a:t>Specimen thickness – Zero-loss peak (ZLP) and total spectrum intensity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>
                    <a:lumMod val="50000"/>
                  </a:schemeClr>
                </a:solidFill>
              </a:rPr>
              <a:t>Valence/conduction electron density – Plasmon peaks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>
                    <a:lumMod val="50000"/>
                  </a:schemeClr>
                </a:solidFill>
              </a:rPr>
              <a:t>Optical response – Low-loss distribution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>
                    <a:lumMod val="50000"/>
                  </a:schemeClr>
                </a:solidFill>
              </a:rPr>
              <a:t>Band structure and </a:t>
            </a:r>
            <a:r>
              <a:rPr lang="en-GB" sz="3200" dirty="0" err="1">
                <a:solidFill>
                  <a:schemeClr val="bg1">
                    <a:lumMod val="50000"/>
                  </a:schemeClr>
                </a:solidFill>
              </a:rPr>
              <a:t>interband</a:t>
            </a:r>
            <a:r>
              <a:rPr lang="en-GB" sz="3200" dirty="0">
                <a:solidFill>
                  <a:schemeClr val="bg1">
                    <a:lumMod val="50000"/>
                  </a:schemeClr>
                </a:solidFill>
              </a:rPr>
              <a:t> transitions – Near zero-loss features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Elemental composition – Core-loss edges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>
                    <a:lumMod val="50000"/>
                  </a:schemeClr>
                </a:solidFill>
              </a:rPr>
              <a:t>Bonding and oxidation state – Near edge fine structure (ELNES)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>
                    <a:lumMod val="50000"/>
                  </a:schemeClr>
                </a:solidFill>
              </a:rPr>
              <a:t>Distribution of near neighbouring atoms – Extended energy loss fine structure (</a:t>
            </a:r>
            <a:r>
              <a:rPr lang="en-GB" sz="3200" dirty="0" err="1">
                <a:solidFill>
                  <a:schemeClr val="bg1">
                    <a:lumMod val="50000"/>
                  </a:schemeClr>
                </a:solidFill>
              </a:rPr>
              <a:t>ExELFS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70493A-003A-48D6-87AF-495B38BB1777}"/>
              </a:ext>
            </a:extLst>
          </p:cNvPr>
          <p:cNvGrpSpPr/>
          <p:nvPr/>
        </p:nvGrpSpPr>
        <p:grpSpPr>
          <a:xfrm>
            <a:off x="13479776" y="2527705"/>
            <a:ext cx="9601200" cy="6570771"/>
            <a:chOff x="13479776" y="2348415"/>
            <a:chExt cx="9601200" cy="6570771"/>
          </a:xfrm>
        </p:grpSpPr>
        <p:pic>
          <p:nvPicPr>
            <p:cNvPr id="12" name="Picture 2" descr="Why EELS?">
              <a:extLst>
                <a:ext uri="{FF2B5EF4-FFF2-40B4-BE49-F238E27FC236}">
                  <a16:creationId xmlns:a16="http://schemas.microsoft.com/office/drawing/2014/main" id="{9B7DB2B3-90B6-446F-8183-955DBB504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9776" y="2432661"/>
              <a:ext cx="9601200" cy="648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E7F315-AD6B-4805-BAC3-F786BA26AF02}"/>
                </a:ext>
              </a:extLst>
            </p:cNvPr>
            <p:cNvSpPr txBox="1"/>
            <p:nvPr/>
          </p:nvSpPr>
          <p:spPr>
            <a:xfrm>
              <a:off x="17900825" y="2348415"/>
              <a:ext cx="49696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i="1" dirty="0">
                  <a:solidFill>
                    <a:schemeClr val="bg1">
                      <a:lumMod val="50000"/>
                    </a:schemeClr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https://eels.info/about/overview</a:t>
              </a:r>
              <a:endParaRPr lang="en-GB" sz="28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8D5764F-752C-47E8-9F3A-552D68A5A1F6}"/>
              </a:ext>
            </a:extLst>
          </p:cNvPr>
          <p:cNvSpPr txBox="1"/>
          <p:nvPr/>
        </p:nvSpPr>
        <p:spPr>
          <a:xfrm>
            <a:off x="4405847" y="2297121"/>
            <a:ext cx="5232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Scheme of the EELS system in TEM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FD22B8-41D2-4145-9CCF-4BDBBF584F0C}"/>
              </a:ext>
            </a:extLst>
          </p:cNvPr>
          <p:cNvGrpSpPr/>
          <p:nvPr/>
        </p:nvGrpSpPr>
        <p:grpSpPr>
          <a:xfrm>
            <a:off x="3217523" y="2895828"/>
            <a:ext cx="9156990" cy="6419048"/>
            <a:chOff x="3217523" y="2895828"/>
            <a:chExt cx="9156990" cy="641904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A852FC4-41CB-4A97-8E2B-7199A590F00A}"/>
                </a:ext>
              </a:extLst>
            </p:cNvPr>
            <p:cNvGrpSpPr/>
            <p:nvPr/>
          </p:nvGrpSpPr>
          <p:grpSpPr>
            <a:xfrm>
              <a:off x="3250204" y="2895828"/>
              <a:ext cx="9124309" cy="6419048"/>
              <a:chOff x="3250204" y="2895828"/>
              <a:chExt cx="9124309" cy="6419048"/>
            </a:xfrm>
          </p:grpSpPr>
          <p:pic>
            <p:nvPicPr>
              <p:cNvPr id="11" name="Picture 10" descr="A picture containing text, antenna, gauge&#10;&#10;Description automatically generated">
                <a:extLst>
                  <a:ext uri="{FF2B5EF4-FFF2-40B4-BE49-F238E27FC236}">
                    <a16:creationId xmlns:a16="http://schemas.microsoft.com/office/drawing/2014/main" id="{58597950-3237-4528-A53C-F772BA1C4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0204" y="2895828"/>
                <a:ext cx="8019048" cy="641904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052B7F-1988-4917-9A65-4EEA4CD653A3}"/>
                  </a:ext>
                </a:extLst>
              </p:cNvPr>
              <p:cNvSpPr txBox="1"/>
              <p:nvPr/>
            </p:nvSpPr>
            <p:spPr>
              <a:xfrm>
                <a:off x="6149788" y="3065142"/>
                <a:ext cx="12570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/>
                  <a:t>Sample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5189AF-0975-4D65-8094-A78102539B0B}"/>
                  </a:ext>
                </a:extLst>
              </p:cNvPr>
              <p:cNvSpPr txBox="1"/>
              <p:nvPr/>
            </p:nvSpPr>
            <p:spPr>
              <a:xfrm>
                <a:off x="6440859" y="3496066"/>
                <a:ext cx="1162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/>
                  <a:t>Lenses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4ADAA0-76C9-4E7E-89F1-357D6E30A506}"/>
                  </a:ext>
                </a:extLst>
              </p:cNvPr>
              <p:cNvSpPr txBox="1"/>
              <p:nvPr/>
            </p:nvSpPr>
            <p:spPr>
              <a:xfrm>
                <a:off x="6149788" y="4096304"/>
                <a:ext cx="30861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/>
                  <a:t>TEM viewing screen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B62689-8A1D-42AF-A3D7-3E4D339B0264}"/>
                  </a:ext>
                </a:extLst>
              </p:cNvPr>
              <p:cNvSpPr txBox="1"/>
              <p:nvPr/>
            </p:nvSpPr>
            <p:spPr>
              <a:xfrm>
                <a:off x="6713630" y="4971736"/>
                <a:ext cx="28568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/>
                  <a:t>Selecting aperture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B53C32-BED8-46EB-8740-08F7126EE269}"/>
                  </a:ext>
                </a:extLst>
              </p:cNvPr>
              <p:cNvSpPr txBox="1"/>
              <p:nvPr/>
            </p:nvSpPr>
            <p:spPr>
              <a:xfrm>
                <a:off x="8680379" y="6197524"/>
                <a:ext cx="17443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/>
                  <a:t>Scintillator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A6456E-D046-4F3E-9842-D4914EE4A811}"/>
                  </a:ext>
                </a:extLst>
              </p:cNvPr>
              <p:cNvSpPr txBox="1"/>
              <p:nvPr/>
            </p:nvSpPr>
            <p:spPr>
              <a:xfrm>
                <a:off x="10420132" y="6015568"/>
                <a:ext cx="19543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/>
                  <a:t>CCD camera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D4B2FB-618D-4608-B628-DC322F423DB4}"/>
                </a:ext>
              </a:extLst>
            </p:cNvPr>
            <p:cNvSpPr txBox="1"/>
            <p:nvPr/>
          </p:nvSpPr>
          <p:spPr>
            <a:xfrm>
              <a:off x="3217523" y="6459134"/>
              <a:ext cx="155363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Magnetic</a:t>
              </a:r>
            </a:p>
            <a:p>
              <a:pPr algn="ctr"/>
              <a:r>
                <a:rPr lang="en-GB" sz="2800" dirty="0"/>
                <a:t>Prism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5916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A0D2EC-CCC3-4120-A746-30442AAE7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667FC7-B94D-46C5-9B2D-D679E9894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EELS for Thickness Evaluation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0322C0E-F81B-4C35-8702-F6341EF37CB1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B347B7-0856-4DFA-AD18-2F58767FF663}"/>
              </a:ext>
            </a:extLst>
          </p:cNvPr>
          <p:cNvGrpSpPr/>
          <p:nvPr/>
        </p:nvGrpSpPr>
        <p:grpSpPr>
          <a:xfrm>
            <a:off x="7418817" y="3504581"/>
            <a:ext cx="4549643" cy="2830919"/>
            <a:chOff x="4290801" y="2484252"/>
            <a:chExt cx="4549643" cy="28309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657CA6B-A303-42DB-90FB-66D31BDC3B7E}"/>
                    </a:ext>
                  </a:extLst>
                </p:cNvPr>
                <p:cNvSpPr txBox="1"/>
                <p:nvPr/>
              </p:nvSpPr>
              <p:spPr>
                <a:xfrm>
                  <a:off x="4337673" y="3623489"/>
                  <a:ext cx="4502771" cy="16916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5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GB" sz="5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GB" sz="5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54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lang="en-GB" sz="5400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f>
                          <m:fPr>
                            <m:ctrlPr>
                              <a:rPr lang="en-GB" sz="5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5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5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GB" sz="5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sz="5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5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GB" sz="5400" b="0" i="1" smtClean="0">
                                    <a:latin typeface="Cambria Math" panose="02040503050406030204" pitchFamily="18" charset="0"/>
                                  </a:rPr>
                                  <m:t>𝑍𝐿𝑃</m:t>
                                </m:r>
                              </m:sub>
                            </m:sSub>
                          </m:den>
                        </m:f>
                        <m:r>
                          <a:rPr lang="en-GB" sz="54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GB" sz="5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657CA6B-A303-42DB-90FB-66D31BDC3B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7673" y="3623489"/>
                  <a:ext cx="4502771" cy="169168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634B88C-7131-4BE8-A3B2-E17B72982D63}"/>
                </a:ext>
              </a:extLst>
            </p:cNvPr>
            <p:cNvSpPr txBox="1"/>
            <p:nvPr/>
          </p:nvSpPr>
          <p:spPr>
            <a:xfrm>
              <a:off x="4290801" y="2484252"/>
              <a:ext cx="45496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>
                  <a:solidFill>
                    <a:schemeClr val="bg1">
                      <a:lumMod val="50000"/>
                    </a:schemeClr>
                  </a:solidFill>
                </a:rPr>
                <a:t>Log-ratio formula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8A4884-BBAC-4B69-9B68-D77C5AEDB3EF}"/>
                  </a:ext>
                </a:extLst>
              </p:cNvPr>
              <p:cNvSpPr txBox="1"/>
              <p:nvPr/>
            </p:nvSpPr>
            <p:spPr>
              <a:xfrm>
                <a:off x="1545648" y="7018410"/>
                <a:ext cx="19490336" cy="5816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48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4800" dirty="0"/>
                  <a:t> = Thickness</a:t>
                </a:r>
              </a:p>
              <a:p>
                <a:endParaRPr lang="en-GB" sz="4800" dirty="0"/>
              </a:p>
              <a:p>
                <a14:m>
                  <m:oMath xmlns:m="http://schemas.openxmlformats.org/officeDocument/2006/math">
                    <m:r>
                      <a:rPr lang="en-GB" sz="48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GB" sz="4800" dirty="0"/>
                  <a:t> = Mean free path of the inelastic scattering (valence e</a:t>
                </a:r>
                <a:r>
                  <a:rPr lang="en-GB" sz="4800" baseline="30000" dirty="0"/>
                  <a:t>-</a:t>
                </a:r>
                <a:r>
                  <a:rPr lang="en-GB" sz="4800" dirty="0"/>
                  <a:t>)</a:t>
                </a:r>
                <a:br>
                  <a:rPr lang="en-GB" sz="4800" baseline="30000" dirty="0"/>
                </a:br>
                <a:endParaRPr lang="en-GB" sz="4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4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4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48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GB" sz="4800" dirty="0"/>
                  <a:t>= Total number of e</a:t>
                </a:r>
                <a:r>
                  <a:rPr lang="en-GB" sz="4800" baseline="30000" dirty="0"/>
                  <a:t>-  </a:t>
                </a:r>
                <a:r>
                  <a:rPr lang="en-GB" sz="4800" dirty="0"/>
                  <a:t>in the EEL spectrum or total unfiltered image intensity</a:t>
                </a:r>
              </a:p>
              <a:p>
                <a:endParaRPr lang="en-GB" sz="4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4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4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𝑍𝐿𝑃</m:t>
                        </m:r>
                      </m:sub>
                    </m:sSub>
                  </m:oMath>
                </a14:m>
                <a:r>
                  <a:rPr lang="en-GB" sz="48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GB" sz="4800" dirty="0"/>
                  <a:t>= The number of e</a:t>
                </a:r>
                <a:r>
                  <a:rPr lang="en-GB" sz="4800" baseline="30000" dirty="0"/>
                  <a:t>-  </a:t>
                </a:r>
                <a:r>
                  <a:rPr lang="en-GB" sz="4800" dirty="0"/>
                  <a:t>having lost no energy or zero loss peak (ZLP) intensity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A8A4884-BBAC-4B69-9B68-D77C5AEDB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648" y="7018410"/>
                <a:ext cx="19490336" cy="5816977"/>
              </a:xfrm>
              <a:prstGeom prst="rect">
                <a:avLst/>
              </a:prstGeom>
              <a:blipFill>
                <a:blip r:embed="rId4"/>
                <a:stretch>
                  <a:fillRect t="-2304" r="-13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5D9C30D-95AD-4139-84C7-4A8CC9E95D3E}"/>
              </a:ext>
            </a:extLst>
          </p:cNvPr>
          <p:cNvSpPr txBox="1"/>
          <p:nvPr/>
        </p:nvSpPr>
        <p:spPr>
          <a:xfrm>
            <a:off x="0" y="2209105"/>
            <a:ext cx="173617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 b="1" dirty="0"/>
              <a:t>Specimen thickness – Zero-loss peak (ZLP) and total spectrum intensity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23ED3E-2DB5-4357-B1BB-7E4CB52F6339}"/>
              </a:ext>
            </a:extLst>
          </p:cNvPr>
          <p:cNvGrpSpPr/>
          <p:nvPr/>
        </p:nvGrpSpPr>
        <p:grpSpPr>
          <a:xfrm>
            <a:off x="14899340" y="2999815"/>
            <a:ext cx="8181635" cy="5632321"/>
            <a:chOff x="13479776" y="2309622"/>
            <a:chExt cx="9601200" cy="6609564"/>
          </a:xfrm>
        </p:grpSpPr>
        <p:pic>
          <p:nvPicPr>
            <p:cNvPr id="13" name="Picture 2" descr="Why EELS?">
              <a:extLst>
                <a:ext uri="{FF2B5EF4-FFF2-40B4-BE49-F238E27FC236}">
                  <a16:creationId xmlns:a16="http://schemas.microsoft.com/office/drawing/2014/main" id="{E65C60F9-6E74-4FD2-A2D7-D0CDFC8F5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9776" y="2432661"/>
              <a:ext cx="9601200" cy="648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84FD4C-34EA-46E0-8992-12C29B0DDA28}"/>
                </a:ext>
              </a:extLst>
            </p:cNvPr>
            <p:cNvSpPr txBox="1"/>
            <p:nvPr/>
          </p:nvSpPr>
          <p:spPr>
            <a:xfrm>
              <a:off x="17900825" y="2309622"/>
              <a:ext cx="5036171" cy="541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i="1" dirty="0">
                  <a:solidFill>
                    <a:schemeClr val="bg1">
                      <a:lumMod val="50000"/>
                    </a:schemeClr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https://eels.info/about/overview</a:t>
              </a:r>
              <a:endParaRPr lang="en-GB" sz="24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810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21AA9-20E9-4CA9-A9D9-29CA1821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E9EA74-C393-413A-AC4F-75C00BB8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Elemental composition: EELS vs EDX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43D68A6-3A4A-4F40-82EF-CCA0F8E8D470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72F3A-8985-47FA-B58B-E413255F6AC1}"/>
              </a:ext>
            </a:extLst>
          </p:cNvPr>
          <p:cNvSpPr txBox="1"/>
          <p:nvPr/>
        </p:nvSpPr>
        <p:spPr>
          <a:xfrm>
            <a:off x="455435" y="2767483"/>
            <a:ext cx="22419984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Complementary techniques:</a:t>
            </a:r>
          </a:p>
          <a:p>
            <a:r>
              <a:rPr lang="en-GB" sz="4400" dirty="0"/>
              <a:t>      - EELS sensitive to lighter elements </a:t>
            </a:r>
            <a:r>
              <a:rPr lang="en-GB" sz="4400" dirty="0">
                <a:sym typeface="Wingdings" panose="05000000000000000000" pitchFamily="2" charset="2"/>
              </a:rPr>
              <a:t> excitation edges sharp, experimentally accessible energy losses (signal very weak beyond about 3 keV energy loss)</a:t>
            </a:r>
            <a:endParaRPr lang="en-GB" sz="4400" dirty="0"/>
          </a:p>
          <a:p>
            <a:r>
              <a:rPr lang="en-GB" sz="4400" dirty="0"/>
              <a:t>      - EDX sensitive to heavier elements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EELS able to “fingerprint” different forms of the same element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Different energy resolution:</a:t>
            </a:r>
          </a:p>
          <a:p>
            <a:r>
              <a:rPr lang="en-GB" sz="4400" dirty="0"/>
              <a:t>      -  ~1 eV or better for EELS</a:t>
            </a:r>
          </a:p>
          <a:p>
            <a:r>
              <a:rPr lang="en-GB" sz="4400" dirty="0"/>
              <a:t>      - Few tens of eV for EDX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EDX easier to use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57136C-768C-4BF6-B2D3-EB6F9FC26BF7}"/>
              </a:ext>
            </a:extLst>
          </p:cNvPr>
          <p:cNvGrpSpPr/>
          <p:nvPr/>
        </p:nvGrpSpPr>
        <p:grpSpPr>
          <a:xfrm>
            <a:off x="3924214" y="11390163"/>
            <a:ext cx="16535571" cy="850409"/>
            <a:chOff x="603063" y="11516718"/>
            <a:chExt cx="16535571" cy="850409"/>
          </a:xfrm>
        </p:grpSpPr>
        <p:sp>
          <p:nvSpPr>
            <p:cNvPr id="8" name="Right Arrow 20">
              <a:extLst>
                <a:ext uri="{FF2B5EF4-FFF2-40B4-BE49-F238E27FC236}">
                  <a16:creationId xmlns:a16="http://schemas.microsoft.com/office/drawing/2014/main" id="{95CA219F-EFA5-478C-902B-04A464D20B59}"/>
                </a:ext>
              </a:extLst>
            </p:cNvPr>
            <p:cNvSpPr/>
            <p:nvPr/>
          </p:nvSpPr>
          <p:spPr>
            <a:xfrm>
              <a:off x="603063" y="11516718"/>
              <a:ext cx="887541" cy="85040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5B0B6A-D82A-4E66-ABC7-C4C9C1B6FF56}"/>
                </a:ext>
              </a:extLst>
            </p:cNvPr>
            <p:cNvSpPr txBox="1"/>
            <p:nvPr/>
          </p:nvSpPr>
          <p:spPr>
            <a:xfrm>
              <a:off x="1685365" y="11561828"/>
              <a:ext cx="154532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EELS Mapping on (APC) Nb</a:t>
              </a:r>
              <a:r>
                <a:rPr lang="en-GB" sz="4400" baseline="-25000" dirty="0"/>
                <a:t>3</a:t>
              </a:r>
              <a:r>
                <a:rPr lang="en-GB" sz="4400" dirty="0"/>
                <a:t>Sn for measuring atomic composition?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57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1E952-3D87-4FA0-A2A6-E511F28E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1602949-AF78-40C1-84FC-AB743BFA6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 &amp; PD – First Results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304FEC-275C-4159-B4B0-D60B34C0E625}"/>
              </a:ext>
            </a:extLst>
          </p:cNvPr>
          <p:cNvGrpSpPr/>
          <p:nvPr/>
        </p:nvGrpSpPr>
        <p:grpSpPr>
          <a:xfrm>
            <a:off x="1395596" y="2869297"/>
            <a:ext cx="10013521" cy="8086073"/>
            <a:chOff x="189836" y="1705659"/>
            <a:chExt cx="5522675" cy="445964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F88731C-F61C-4B98-B9BF-2A62772A384B}"/>
                </a:ext>
              </a:extLst>
            </p:cNvPr>
            <p:cNvGrpSpPr/>
            <p:nvPr/>
          </p:nvGrpSpPr>
          <p:grpSpPr>
            <a:xfrm>
              <a:off x="189836" y="1705659"/>
              <a:ext cx="5522675" cy="4459645"/>
              <a:chOff x="335360" y="1705659"/>
              <a:chExt cx="5522675" cy="4459645"/>
            </a:xfrm>
          </p:grpSpPr>
          <p:pic>
            <p:nvPicPr>
              <p:cNvPr id="15" name="Picture 14" descr="Chart, line chart, scatter chart&#10;&#10;Description automatically generated">
                <a:extLst>
                  <a:ext uri="{FF2B5EF4-FFF2-40B4-BE49-F238E27FC236}">
                    <a16:creationId xmlns:a16="http://schemas.microsoft.com/office/drawing/2014/main" id="{918933B1-3817-43BD-94A1-1D175D1C8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360" y="1705659"/>
                <a:ext cx="5078421" cy="445964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7C917D-C887-402A-8CF7-700921046094}"/>
                  </a:ext>
                </a:extLst>
              </p:cNvPr>
              <p:cNvSpPr txBox="1"/>
              <p:nvPr/>
            </p:nvSpPr>
            <p:spPr>
              <a:xfrm>
                <a:off x="1250766" y="4579243"/>
                <a:ext cx="931937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/>
                  <a:t>317 h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DA6CA4E-E691-499C-98E3-3C149D42BE1F}"/>
                  </a:ext>
                </a:extLst>
              </p:cNvPr>
              <p:cNvSpPr txBox="1"/>
              <p:nvPr/>
            </p:nvSpPr>
            <p:spPr>
              <a:xfrm>
                <a:off x="1244248" y="4872214"/>
                <a:ext cx="931937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/>
                  <a:t>380 h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0908DC-5611-4CF9-A397-DEA826354DFD}"/>
                  </a:ext>
                </a:extLst>
              </p:cNvPr>
              <p:cNvSpPr txBox="1"/>
              <p:nvPr/>
            </p:nvSpPr>
            <p:spPr>
              <a:xfrm>
                <a:off x="2721529" y="3928927"/>
                <a:ext cx="931937" cy="288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latin typeface="Calibri "/>
                  </a:rPr>
                  <a:t>228 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46E0DB-01BA-4EA3-B414-983285E4C602}"/>
                  </a:ext>
                </a:extLst>
              </p:cNvPr>
              <p:cNvSpPr txBox="1"/>
              <p:nvPr/>
            </p:nvSpPr>
            <p:spPr>
              <a:xfrm>
                <a:off x="4926098" y="4010398"/>
                <a:ext cx="931937" cy="288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/>
                  <a:t>71 h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250521-2522-4C4C-8901-792B7395370D}"/>
                  </a:ext>
                </a:extLst>
              </p:cNvPr>
              <p:cNvSpPr txBox="1"/>
              <p:nvPr/>
            </p:nvSpPr>
            <p:spPr>
              <a:xfrm>
                <a:off x="4876031" y="2060848"/>
                <a:ext cx="931937" cy="288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/>
                  <a:t> 120 h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94B392-5F5D-43DB-970A-83868F5927EB}"/>
                </a:ext>
              </a:extLst>
            </p:cNvPr>
            <p:cNvSpPr txBox="1"/>
            <p:nvPr/>
          </p:nvSpPr>
          <p:spPr>
            <a:xfrm>
              <a:off x="1634438" y="4856008"/>
              <a:ext cx="467861" cy="288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solidFill>
                    <a:srgbClr val="2312D2"/>
                  </a:solidFill>
                  <a:latin typeface="+mn-lt"/>
                </a:rPr>
                <a:t>Zr</a:t>
              </a:r>
              <a:r>
                <a:rPr lang="it-IT" sz="2800" b="1" dirty="0">
                  <a:solidFill>
                    <a:srgbClr val="2312D2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lang="it-IT" sz="2800" b="1" baseline="-25000" dirty="0">
                  <a:solidFill>
                    <a:srgbClr val="2312D2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CA5603-D08E-4200-B444-00921A8B3675}"/>
                </a:ext>
              </a:extLst>
            </p:cNvPr>
            <p:cNvSpPr txBox="1"/>
            <p:nvPr/>
          </p:nvSpPr>
          <p:spPr>
            <a:xfrm>
              <a:off x="1625739" y="4571585"/>
              <a:ext cx="489964" cy="288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HfO</a:t>
              </a:r>
              <a:r>
                <a:rPr lang="it-IT" sz="2800" b="1" baseline="-25000" dirty="0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it-IT" sz="28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B8E843-C9AE-47EF-9B8D-853069175B31}"/>
                </a:ext>
              </a:extLst>
            </p:cNvPr>
            <p:cNvSpPr txBox="1"/>
            <p:nvPr/>
          </p:nvSpPr>
          <p:spPr>
            <a:xfrm>
              <a:off x="4780574" y="4324804"/>
              <a:ext cx="467861" cy="288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2312D2"/>
                  </a:solidFill>
                  <a:latin typeface="+mn-lt"/>
                </a:rPr>
                <a:t>Zr</a:t>
              </a:r>
              <a:r>
                <a:rPr lang="it-IT" sz="2800" b="1" dirty="0">
                  <a:solidFill>
                    <a:srgbClr val="2312D2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lang="it-IT" sz="2800" b="1" baseline="-25000" dirty="0">
                  <a:solidFill>
                    <a:srgbClr val="2312D2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740813-DAC3-4A7A-9188-24CB2923C141}"/>
                </a:ext>
              </a:extLst>
            </p:cNvPr>
            <p:cNvSpPr txBox="1"/>
            <p:nvPr/>
          </p:nvSpPr>
          <p:spPr>
            <a:xfrm>
              <a:off x="2576629" y="4253020"/>
              <a:ext cx="489964" cy="288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HfO</a:t>
              </a:r>
              <a:r>
                <a:rPr lang="it-IT" sz="2800" b="1" baseline="-25000" dirty="0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it-IT" sz="28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315989-72E2-4E65-A393-8FC586E373F5}"/>
                </a:ext>
              </a:extLst>
            </p:cNvPr>
            <p:cNvSpPr txBox="1"/>
            <p:nvPr/>
          </p:nvSpPr>
          <p:spPr>
            <a:xfrm>
              <a:off x="4805271" y="2319302"/>
              <a:ext cx="489964" cy="288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HfO</a:t>
              </a:r>
              <a:r>
                <a:rPr lang="it-IT" sz="2800" b="1" baseline="-25000" dirty="0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it-IT" sz="2800" b="1" dirty="0">
                <a:solidFill>
                  <a:srgbClr val="C00000"/>
                </a:solidFill>
                <a:latin typeface="+mn-lt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CDF9AF4-B4D7-4E2B-A281-0B8F8AD3E15A}"/>
              </a:ext>
            </a:extLst>
          </p:cNvPr>
          <p:cNvSpPr txBox="1"/>
          <p:nvPr/>
        </p:nvSpPr>
        <p:spPr>
          <a:xfrm>
            <a:off x="139925" y="11522328"/>
            <a:ext cx="19492837" cy="784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GB" sz="4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direct relationship yet between PP size + density and heat treatment parameters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C437DD-7439-401C-AC53-0A908B196835}"/>
              </a:ext>
            </a:extLst>
          </p:cNvPr>
          <p:cNvSpPr txBox="1"/>
          <p:nvPr/>
        </p:nvSpPr>
        <p:spPr>
          <a:xfrm>
            <a:off x="16774804" y="5989624"/>
            <a:ext cx="888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HfO</a:t>
            </a:r>
            <a:r>
              <a:rPr lang="it-IT" sz="2800" b="1" baseline="-250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sz="28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EE8458-CA87-4DA1-87AF-F3F97E73DEED}"/>
              </a:ext>
            </a:extLst>
          </p:cNvPr>
          <p:cNvGrpSpPr/>
          <p:nvPr/>
        </p:nvGrpSpPr>
        <p:grpSpPr>
          <a:xfrm>
            <a:off x="12877662" y="3351860"/>
            <a:ext cx="10955620" cy="7741534"/>
            <a:chOff x="12877662" y="3351860"/>
            <a:chExt cx="10955620" cy="77415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5B61F3C-328F-43A2-B286-EBE5F46E20D4}"/>
                </a:ext>
              </a:extLst>
            </p:cNvPr>
            <p:cNvGrpSpPr/>
            <p:nvPr/>
          </p:nvGrpSpPr>
          <p:grpSpPr>
            <a:xfrm>
              <a:off x="12877662" y="3351860"/>
              <a:ext cx="9984875" cy="7741534"/>
              <a:chOff x="5591944" y="1845304"/>
              <a:chExt cx="5571849" cy="4320000"/>
            </a:xfrm>
          </p:grpSpPr>
          <p:pic>
            <p:nvPicPr>
              <p:cNvPr id="28" name="Picture 27" descr="Chart, line chart&#10;&#10;Description automatically generated">
                <a:extLst>
                  <a:ext uri="{FF2B5EF4-FFF2-40B4-BE49-F238E27FC236}">
                    <a16:creationId xmlns:a16="http://schemas.microsoft.com/office/drawing/2014/main" id="{0F7763A2-A28D-406D-B775-BDB2D8824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1944" y="1845304"/>
                <a:ext cx="5571849" cy="4320000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A084709-E89F-4B49-BFFA-84EA1033B5A1}"/>
                  </a:ext>
                </a:extLst>
              </p:cNvPr>
              <p:cNvSpPr txBox="1"/>
              <p:nvPr/>
            </p:nvSpPr>
            <p:spPr>
              <a:xfrm>
                <a:off x="6672064" y="3068960"/>
                <a:ext cx="931937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/>
                  <a:t>380 h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B7B1E5-7407-46EF-9609-441B0AE0E895}"/>
                </a:ext>
              </a:extLst>
            </p:cNvPr>
            <p:cNvSpPr txBox="1"/>
            <p:nvPr/>
          </p:nvSpPr>
          <p:spPr>
            <a:xfrm>
              <a:off x="22143526" y="7008969"/>
              <a:ext cx="16897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/>
                <a:t>71 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325377F-AAB5-436A-AB5E-8A12936FE686}"/>
                </a:ext>
              </a:extLst>
            </p:cNvPr>
            <p:cNvSpPr txBox="1"/>
            <p:nvPr/>
          </p:nvSpPr>
          <p:spPr>
            <a:xfrm>
              <a:off x="22017660" y="6532892"/>
              <a:ext cx="16897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/>
                <a:t> 120 h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6A7E943-8223-4318-8311-2DF37BE7377F}"/>
                </a:ext>
              </a:extLst>
            </p:cNvPr>
            <p:cNvSpPr txBox="1"/>
            <p:nvPr/>
          </p:nvSpPr>
          <p:spPr>
            <a:xfrm>
              <a:off x="20985099" y="7067026"/>
              <a:ext cx="8483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2312D2"/>
                  </a:solidFill>
                  <a:latin typeface="+mn-lt"/>
                </a:rPr>
                <a:t>Zr</a:t>
              </a:r>
              <a:r>
                <a:rPr lang="it-IT" sz="2800" b="1" dirty="0">
                  <a:solidFill>
                    <a:srgbClr val="2312D2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lang="it-IT" sz="2800" b="1" baseline="-25000" dirty="0">
                  <a:solidFill>
                    <a:srgbClr val="2312D2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E25097-E578-402A-B50B-8C2CE95C18AE}"/>
                </a:ext>
              </a:extLst>
            </p:cNvPr>
            <p:cNvSpPr txBox="1"/>
            <p:nvPr/>
          </p:nvSpPr>
          <p:spPr>
            <a:xfrm>
              <a:off x="20945022" y="6543806"/>
              <a:ext cx="8883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HfO</a:t>
              </a:r>
              <a:r>
                <a:rPr lang="it-IT" sz="2800" b="1" baseline="-25000" dirty="0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it-IT" sz="28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CE0DBCF-BCC1-4B79-AD7A-1541360871A9}"/>
                </a:ext>
              </a:extLst>
            </p:cNvPr>
            <p:cNvSpPr txBox="1"/>
            <p:nvPr/>
          </p:nvSpPr>
          <p:spPr>
            <a:xfrm>
              <a:off x="15763935" y="6189877"/>
              <a:ext cx="8883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HfO</a:t>
              </a:r>
              <a:r>
                <a:rPr lang="it-IT" sz="2800" b="1" baseline="-25000" dirty="0">
                  <a:solidFill>
                    <a:srgbClr val="C0000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it-IT" sz="28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DE9D81-023A-44D0-8069-B55C8352C8F7}"/>
                </a:ext>
              </a:extLst>
            </p:cNvPr>
            <p:cNvSpPr txBox="1"/>
            <p:nvPr/>
          </p:nvSpPr>
          <p:spPr>
            <a:xfrm>
              <a:off x="15754780" y="5537079"/>
              <a:ext cx="8483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rgbClr val="2312D2"/>
                  </a:solidFill>
                  <a:latin typeface="+mn-lt"/>
                </a:rPr>
                <a:t>Zr</a:t>
              </a:r>
              <a:r>
                <a:rPr lang="it-IT" sz="2800" b="1" dirty="0">
                  <a:solidFill>
                    <a:srgbClr val="2312D2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lang="it-IT" sz="2800" b="1" baseline="-25000" dirty="0">
                  <a:solidFill>
                    <a:srgbClr val="2312D2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48DFC09-CF5E-4EF1-BA58-19C2207E7B48}"/>
                </a:ext>
              </a:extLst>
            </p:cNvPr>
            <p:cNvSpPr txBox="1"/>
            <p:nvPr/>
          </p:nvSpPr>
          <p:spPr>
            <a:xfrm>
              <a:off x="17790203" y="5989624"/>
              <a:ext cx="16897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latin typeface="Calibri "/>
                </a:rPr>
                <a:t>228 h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529ECAF-73AB-447F-944F-9552FD02086C}"/>
                </a:ext>
              </a:extLst>
            </p:cNvPr>
            <p:cNvSpPr txBox="1"/>
            <p:nvPr/>
          </p:nvSpPr>
          <p:spPr>
            <a:xfrm>
              <a:off x="14827211" y="6181532"/>
              <a:ext cx="1670051" cy="523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/>
                <a:t>317 h</a:t>
              </a:r>
            </a:p>
          </p:txBody>
        </p:sp>
      </p:grpSp>
      <p:sp>
        <p:nvSpPr>
          <p:cNvPr id="32" name="Footer Placeholder 1">
            <a:extLst>
              <a:ext uri="{FF2B5EF4-FFF2-40B4-BE49-F238E27FC236}">
                <a16:creationId xmlns:a16="http://schemas.microsoft.com/office/drawing/2014/main" id="{76B28554-C3FC-4A65-99B5-99AC8E35CF2C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32186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912D42-A9E7-48E5-97FA-80D5EF52F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56C4F1-2B1C-4236-A6AB-20F4FEA10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D3832CD-6A0A-4E5F-91AA-7BC0CFB586EB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C63BC-699C-4A48-92F1-EF212FDC3494}"/>
              </a:ext>
            </a:extLst>
          </p:cNvPr>
          <p:cNvSpPr txBox="1"/>
          <p:nvPr/>
        </p:nvSpPr>
        <p:spPr>
          <a:xfrm>
            <a:off x="742808" y="3431826"/>
            <a:ext cx="14941911" cy="8186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5400" dirty="0"/>
              <a:t>Framework of the research study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5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5400" dirty="0"/>
              <a:t>Artificial Pinning </a:t>
            </a:r>
            <a:r>
              <a:rPr lang="en-GB" sz="5400" dirty="0" err="1"/>
              <a:t>Center</a:t>
            </a:r>
            <a:r>
              <a:rPr lang="en-GB" sz="5400" dirty="0"/>
              <a:t> (APC) Nb</a:t>
            </a:r>
            <a:r>
              <a:rPr lang="en-GB" sz="5400" baseline="-25000" dirty="0"/>
              <a:t>3</a:t>
            </a:r>
            <a:r>
              <a:rPr lang="en-GB" sz="5400" dirty="0"/>
              <a:t>Sn Wires</a:t>
            </a:r>
          </a:p>
          <a:p>
            <a:endParaRPr lang="en-GB" sz="5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5400" dirty="0"/>
              <a:t>Introduction to my work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5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5400" dirty="0"/>
              <a:t>Microstructural analysis and employed techniques</a:t>
            </a:r>
          </a:p>
          <a:p>
            <a:r>
              <a:rPr lang="en-GB" sz="54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5400" dirty="0"/>
              <a:t>Summary and outlook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14516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F7F286-BD72-4533-96AC-6D6156A32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3982B-5E14-4737-93E9-A7149E5429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321586"/>
            <a:ext cx="24679836" cy="90614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4400" dirty="0"/>
              <a:t>SEM Transmission </a:t>
            </a:r>
            <a:r>
              <a:rPr lang="en-GB" sz="4400" dirty="0" err="1"/>
              <a:t>Kikutchi</a:t>
            </a:r>
            <a:r>
              <a:rPr lang="en-GB" sz="4400" dirty="0"/>
              <a:t> Diffraction (TKD) or EBSD in transmission mode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3E4A4F-59B3-4418-BACB-E7D6CE14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What About GS Evaluation?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3634BB3-01E0-463B-B4D8-9F9DC72ABCDA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8B7FD1-DBAC-43FB-8B83-0671B10110ED}"/>
              </a:ext>
            </a:extLst>
          </p:cNvPr>
          <p:cNvGrpSpPr/>
          <p:nvPr/>
        </p:nvGrpSpPr>
        <p:grpSpPr>
          <a:xfrm>
            <a:off x="-2120794" y="3421290"/>
            <a:ext cx="28625588" cy="8864904"/>
            <a:chOff x="-2120793" y="3433482"/>
            <a:chExt cx="28625588" cy="8864904"/>
          </a:xfrm>
        </p:grpSpPr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1463226F-AC15-4AA7-97DB-9BDA5F4CD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46" y="3433482"/>
              <a:ext cx="7805651" cy="7863840"/>
            </a:xfrm>
            <a:prstGeom prst="rect">
              <a:avLst/>
            </a:prstGeom>
          </p:spPr>
        </p:pic>
        <p:pic>
          <p:nvPicPr>
            <p:cNvPr id="11" name="Picture 10" descr="Chart, scatter chart&#10;&#10;Description automatically generated">
              <a:extLst>
                <a:ext uri="{FF2B5EF4-FFF2-40B4-BE49-F238E27FC236}">
                  <a16:creationId xmlns:a16="http://schemas.microsoft.com/office/drawing/2014/main" id="{89AA7252-8AC1-4719-904B-F3477B1D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9357" y="4888209"/>
              <a:ext cx="7888778" cy="6409113"/>
            </a:xfrm>
            <a:prstGeom prst="rect">
              <a:avLst/>
            </a:prstGeom>
          </p:spPr>
        </p:pic>
        <p:pic>
          <p:nvPicPr>
            <p:cNvPr id="12" name="Picture 11" descr="Chart, scatter chart&#10;&#10;Description automatically generated">
              <a:extLst>
                <a:ext uri="{FF2B5EF4-FFF2-40B4-BE49-F238E27FC236}">
                  <a16:creationId xmlns:a16="http://schemas.microsoft.com/office/drawing/2014/main" id="{5E13B502-14B6-4515-86B9-CA6A52A0C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1164" y="4356195"/>
              <a:ext cx="7730836" cy="694112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ADF1FF-95D1-456C-B3AE-04C36DD5946B}"/>
                </a:ext>
              </a:extLst>
            </p:cNvPr>
            <p:cNvSpPr txBox="1"/>
            <p:nvPr/>
          </p:nvSpPr>
          <p:spPr>
            <a:xfrm>
              <a:off x="-2120793" y="11639863"/>
              <a:ext cx="125147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chemeClr val="tx1"/>
                  </a:solidFill>
                </a:rPr>
                <a:t>T3914-700 x 120      HfO</a:t>
              </a:r>
              <a:r>
                <a:rPr lang="en-GB" sz="3600" b="1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3300B4-36D8-47E0-942B-D39AB520EEFF}"/>
                </a:ext>
              </a:extLst>
            </p:cNvPr>
            <p:cNvSpPr txBox="1"/>
            <p:nvPr/>
          </p:nvSpPr>
          <p:spPr>
            <a:xfrm>
              <a:off x="5856382" y="11645959"/>
              <a:ext cx="125147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chemeClr val="tx1"/>
                  </a:solidFill>
                </a:rPr>
                <a:t>T3912-700 x </a:t>
              </a:r>
              <a:r>
                <a:rPr lang="en-GB" b="1" dirty="0">
                  <a:solidFill>
                    <a:schemeClr val="tx1"/>
                  </a:solidFill>
                </a:rPr>
                <a:t>71</a:t>
              </a:r>
              <a:r>
                <a:rPr lang="en-GB" sz="3600" b="1" dirty="0">
                  <a:solidFill>
                    <a:schemeClr val="tx1"/>
                  </a:solidFill>
                </a:rPr>
                <a:t>      ZrO</a:t>
              </a:r>
              <a:r>
                <a:rPr lang="en-GB" sz="3600" b="1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217717-1D9F-43F5-943A-1F01FA2F020B}"/>
                </a:ext>
              </a:extLst>
            </p:cNvPr>
            <p:cNvSpPr txBox="1"/>
            <p:nvPr/>
          </p:nvSpPr>
          <p:spPr>
            <a:xfrm>
              <a:off x="13990067" y="11652055"/>
              <a:ext cx="125147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chemeClr val="tx1"/>
                  </a:solidFill>
                </a:rPr>
                <a:t>T3914-675 x 317      HfO</a:t>
              </a:r>
              <a:r>
                <a:rPr lang="en-GB" sz="3600" b="1" baseline="-25000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8498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3D25F-73B5-4EE9-B73F-70918F5C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478E195-4F9D-42A5-91AF-FC55AB000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 Evaluation: SEM-TKD Analysis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0EC3FF4-B27C-4DC9-9C65-AB873C3F93AE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86325A-3646-4B5F-928B-F2911BDE98A7}"/>
              </a:ext>
            </a:extLst>
          </p:cNvPr>
          <p:cNvGrpSpPr/>
          <p:nvPr/>
        </p:nvGrpSpPr>
        <p:grpSpPr>
          <a:xfrm>
            <a:off x="0" y="2288071"/>
            <a:ext cx="22295386" cy="7576688"/>
            <a:chOff x="0" y="2431507"/>
            <a:chExt cx="22295386" cy="7576688"/>
          </a:xfrm>
        </p:grpSpPr>
        <p:pic>
          <p:nvPicPr>
            <p:cNvPr id="3" name="Picture 2" descr="Chart, histogram&#10;&#10;Description automatically generated">
              <a:extLst>
                <a:ext uri="{FF2B5EF4-FFF2-40B4-BE49-F238E27FC236}">
                  <a16:creationId xmlns:a16="http://schemas.microsoft.com/office/drawing/2014/main" id="{55A58048-B6C8-43BA-AD44-2E22F9CF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327" y="2431507"/>
              <a:ext cx="7068589" cy="7043651"/>
            </a:xfrm>
            <a:prstGeom prst="rect">
              <a:avLst/>
            </a:prstGeom>
          </p:spPr>
        </p:pic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AB9816B5-17AD-408F-9846-EF2027EB0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770943"/>
              <a:ext cx="7692044" cy="63647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53157F-DD67-49AF-81E6-C2ED21C62B96}"/>
                </a:ext>
              </a:extLst>
            </p:cNvPr>
            <p:cNvSpPr txBox="1"/>
            <p:nvPr/>
          </p:nvSpPr>
          <p:spPr>
            <a:xfrm>
              <a:off x="0" y="9361864"/>
              <a:ext cx="125147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chemeClr val="tx1"/>
                  </a:solidFill>
                </a:rPr>
                <a:t>T3935-675 x </a:t>
              </a:r>
              <a:r>
                <a:rPr lang="en-GB" b="1" dirty="0">
                  <a:solidFill>
                    <a:schemeClr val="tx1"/>
                  </a:solidFill>
                </a:rPr>
                <a:t>38</a:t>
              </a:r>
              <a:r>
                <a:rPr lang="en-GB" sz="3600" b="1" dirty="0">
                  <a:solidFill>
                    <a:schemeClr val="tx1"/>
                  </a:solidFill>
                </a:rPr>
                <a:t>0      HfO</a:t>
              </a:r>
              <a:r>
                <a:rPr lang="en-GB" sz="3600" b="1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CA7C21-9AEA-41D5-ABBF-4ACF1C6FA55B}"/>
                </a:ext>
              </a:extLst>
            </p:cNvPr>
            <p:cNvSpPr txBox="1"/>
            <p:nvPr/>
          </p:nvSpPr>
          <p:spPr>
            <a:xfrm>
              <a:off x="9780658" y="9361863"/>
              <a:ext cx="125147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chemeClr val="tx1"/>
                  </a:solidFill>
                </a:rPr>
                <a:t>T3914-685 x </a:t>
              </a:r>
              <a:r>
                <a:rPr lang="en-GB" b="1" dirty="0">
                  <a:solidFill>
                    <a:schemeClr val="tx1"/>
                  </a:solidFill>
                </a:rPr>
                <a:t>228</a:t>
              </a:r>
              <a:r>
                <a:rPr lang="en-GB" sz="3600" b="1" dirty="0">
                  <a:solidFill>
                    <a:schemeClr val="tx1"/>
                  </a:solidFill>
                </a:rPr>
                <a:t>      HfO</a:t>
              </a:r>
              <a:r>
                <a:rPr lang="en-GB" sz="3600" b="1" baseline="-250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0589E0FF-266E-47F2-B373-BCC355464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235671"/>
              </p:ext>
            </p:extLst>
          </p:nvPr>
        </p:nvGraphicFramePr>
        <p:xfrm>
          <a:off x="3153084" y="10314638"/>
          <a:ext cx="16934916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2486">
                  <a:extLst>
                    <a:ext uri="{9D8B030D-6E8A-4147-A177-3AD203B41FA5}">
                      <a16:colId xmlns:a16="http://schemas.microsoft.com/office/drawing/2014/main" val="3419357962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2754083756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3580427297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2224951436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2978240658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10382527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Wire recipe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T3935-675 x 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T3914-685 x 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T3912-700 x 71</a:t>
                      </a:r>
                    </a:p>
                    <a:p>
                      <a:pPr algn="ctr"/>
                      <a:endParaRPr lang="en-GB" sz="2800" b="1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T3914-675 x 317</a:t>
                      </a:r>
                    </a:p>
                    <a:p>
                      <a:pPr algn="ctr"/>
                      <a:endParaRPr lang="en-GB" sz="2800" b="1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T3914-700 x 120</a:t>
                      </a:r>
                    </a:p>
                    <a:p>
                      <a:pPr algn="ctr"/>
                      <a:endParaRPr lang="en-GB" sz="2800" b="1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810072"/>
                  </a:ext>
                </a:extLst>
              </a:tr>
              <a:tr h="316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NA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96 ± 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102 ± 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73 ± 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64 ± 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111 ± 106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26204"/>
                  </a:ext>
                </a:extLst>
              </a:tr>
              <a:tr h="316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Modal value [nm]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50 ±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55 ±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40 ±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60 ±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55 ±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465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381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6C6B00-CA70-42DE-8D4F-6CE3B332E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22</a:t>
            </a:fld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890BF7B-A4FD-4886-BFB0-D91BADC226AF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452343-0441-47A9-952A-090F73FC4C12}"/>
              </a:ext>
            </a:extLst>
          </p:cNvPr>
          <p:cNvSpPr txBox="1"/>
          <p:nvPr/>
        </p:nvSpPr>
        <p:spPr>
          <a:xfrm>
            <a:off x="312000" y="4942135"/>
            <a:ext cx="234075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Not possible to choose a precise location for GS mapping </a:t>
            </a:r>
            <a:r>
              <a:rPr lang="en-GB" dirty="0">
                <a:sym typeface="Wingdings" panose="05000000000000000000" pitchFamily="2" charset="2"/>
              </a:rPr>
              <a:t> sometimes signal is coming from very small portions </a:t>
            </a:r>
            <a:endParaRPr lang="en-GB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Sample preparation method and thickness uniformity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Lamella areas with unallocated points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Other techniques besides SEM-TKD?</a:t>
            </a:r>
          </a:p>
          <a:p>
            <a:r>
              <a:rPr lang="en-GB" dirty="0"/>
              <a:t>      - Fracture a wire, image the surface</a:t>
            </a:r>
          </a:p>
          <a:p>
            <a:endParaRPr lang="en-GB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8C7C43D2-07BB-4054-BF2D-5EC7D8C0F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44739"/>
            <a:ext cx="23760000" cy="2176895"/>
          </a:xfrm>
        </p:spPr>
        <p:txBody>
          <a:bodyPr/>
          <a:lstStyle/>
          <a:p>
            <a:r>
              <a:rPr lang="en-US" dirty="0"/>
              <a:t>GS Evaluation: SEM-TKD Analysis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25629CCA-876D-4774-8EC1-9A47DED80B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200255"/>
              </p:ext>
            </p:extLst>
          </p:nvPr>
        </p:nvGraphicFramePr>
        <p:xfrm>
          <a:off x="3548310" y="2843884"/>
          <a:ext cx="16934916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2486">
                  <a:extLst>
                    <a:ext uri="{9D8B030D-6E8A-4147-A177-3AD203B41FA5}">
                      <a16:colId xmlns:a16="http://schemas.microsoft.com/office/drawing/2014/main" val="3419357962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2754083756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3580427297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2224951436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2978240658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10382527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Wire recipe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T3935-675 x 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T3914-685 x 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T3912-700 x 71</a:t>
                      </a:r>
                    </a:p>
                    <a:p>
                      <a:pPr algn="ctr"/>
                      <a:endParaRPr lang="en-GB" sz="2800" b="1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T3914-675 x 317</a:t>
                      </a:r>
                    </a:p>
                    <a:p>
                      <a:pPr algn="ctr"/>
                      <a:endParaRPr lang="en-GB" sz="2800" b="1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T3914-700 x 120</a:t>
                      </a:r>
                    </a:p>
                    <a:p>
                      <a:pPr algn="ctr"/>
                      <a:endParaRPr lang="en-GB" sz="2800" b="1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810072"/>
                  </a:ext>
                </a:extLst>
              </a:tr>
              <a:tr h="316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NA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96 ± 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102 ± 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73 ± 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64 ± 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111 ± 106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26204"/>
                  </a:ext>
                </a:extLst>
              </a:tr>
              <a:tr h="316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Modal value [nm]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50 ±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55 ±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40 ±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60 ±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55 ±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465032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853ABF3A-DB86-40E4-A706-1F1478CA2866}"/>
              </a:ext>
            </a:extLst>
          </p:cNvPr>
          <p:cNvGrpSpPr/>
          <p:nvPr/>
        </p:nvGrpSpPr>
        <p:grpSpPr>
          <a:xfrm>
            <a:off x="201085" y="9081020"/>
            <a:ext cx="24111199" cy="3344183"/>
            <a:chOff x="201085" y="9296168"/>
            <a:chExt cx="24111199" cy="334418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F4A9EEE-1477-456B-9613-FEE8A4C5D691}"/>
                </a:ext>
              </a:extLst>
            </p:cNvPr>
            <p:cNvGrpSpPr/>
            <p:nvPr/>
          </p:nvGrpSpPr>
          <p:grpSpPr>
            <a:xfrm>
              <a:off x="312000" y="9346800"/>
              <a:ext cx="24000284" cy="3293551"/>
              <a:chOff x="312000" y="9105205"/>
              <a:chExt cx="24000284" cy="3293551"/>
            </a:xfrm>
          </p:grpSpPr>
          <p:pic>
            <p:nvPicPr>
              <p:cNvPr id="11" name="Picture 10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E3F8940A-9AA0-4BC0-A9EF-1102FFF6F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89019" y="9458862"/>
                <a:ext cx="2923265" cy="1534714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BF0BC6B-3DB1-4B08-9EB7-619B189847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909"/>
              <a:stretch/>
            </p:blipFill>
            <p:spPr>
              <a:xfrm>
                <a:off x="312000" y="9105205"/>
                <a:ext cx="19366650" cy="274943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D243E5A-518C-4C5D-A819-A3A6FB0FF5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38" t="18655" b="9287"/>
              <a:stretch/>
            </p:blipFill>
            <p:spPr>
              <a:xfrm>
                <a:off x="19410068" y="10002976"/>
                <a:ext cx="2938244" cy="198120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12C0AE-9898-4E10-B742-5049E59D4DF3}"/>
                  </a:ext>
                </a:extLst>
              </p:cNvPr>
              <p:cNvSpPr txBox="1"/>
              <p:nvPr/>
            </p:nvSpPr>
            <p:spPr>
              <a:xfrm>
                <a:off x="11144250" y="11813981"/>
                <a:ext cx="86453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200" i="1" dirty="0"/>
                  <a:t>Courtesy of J. Rochester, The Ohio State University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E7BD82C-0D27-4811-A6EE-50694F832202}"/>
                </a:ext>
              </a:extLst>
            </p:cNvPr>
            <p:cNvSpPr/>
            <p:nvPr/>
          </p:nvSpPr>
          <p:spPr>
            <a:xfrm>
              <a:off x="201085" y="9296168"/>
              <a:ext cx="440475" cy="353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3494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868A5-5C6E-4D94-959B-38078F5E1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DF097E-7C53-4613-8DF1-7250598E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Microscopy Investigation on APC - 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32D292-2F12-4069-B7FB-8CBF41A65A45}"/>
              </a:ext>
            </a:extLst>
          </p:cNvPr>
          <p:cNvSpPr txBox="1"/>
          <p:nvPr/>
        </p:nvSpPr>
        <p:spPr>
          <a:xfrm>
            <a:off x="295146" y="3032198"/>
            <a:ext cx="23760000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5400" dirty="0"/>
              <a:t>14 samples received at TU Wien: 5 </a:t>
            </a:r>
            <a:r>
              <a:rPr lang="en-GB" sz="5400" dirty="0" err="1"/>
              <a:t>analyzed</a:t>
            </a:r>
            <a:r>
              <a:rPr lang="en-GB" sz="5400" dirty="0"/>
              <a:t> in terms of PS &amp; PD, 9 almost completed</a:t>
            </a:r>
          </a:p>
          <a:p>
            <a:pPr marL="571500" indent="-571500">
              <a:buFontTx/>
              <a:buChar char="-"/>
            </a:pPr>
            <a:endParaRPr lang="en-GB" sz="54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5400" dirty="0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GB" sz="5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 direct relationship between PP size + density and heat treatment parameters so far:</a:t>
            </a:r>
          </a:p>
          <a:p>
            <a:r>
              <a:rPr lang="en-GB" sz="5400" dirty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GB" sz="5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Looking into completing PS &amp; PD data with the most recently arrived samples!</a:t>
            </a:r>
          </a:p>
          <a:p>
            <a:endParaRPr lang="en-GB" sz="54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5400" dirty="0"/>
              <a:t>SEM-TKD measurements for GS evaluation on the first 5 samples produced unreliable results: analyses still ongoing for most of the samples </a:t>
            </a:r>
            <a:r>
              <a:rPr lang="en-GB" sz="5400" dirty="0">
                <a:sym typeface="Wingdings" panose="05000000000000000000" pitchFamily="2" charset="2"/>
              </a:rPr>
              <a:t> how PP type and HT impact on grain refinement</a:t>
            </a:r>
          </a:p>
          <a:p>
            <a:pPr marL="571500" indent="-571500">
              <a:buFontTx/>
              <a:buChar char="-"/>
            </a:pPr>
            <a:endParaRPr lang="en-GB" sz="4800" dirty="0">
              <a:sym typeface="Wingdings" panose="05000000000000000000" pitchFamily="2" charset="2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F510653B-CA23-47EB-A25A-962FC38F96D3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</p:spTree>
    <p:extLst>
      <p:ext uri="{BB962C8B-B14F-4D97-AF65-F5344CB8AC3E}">
        <p14:creationId xmlns:p14="http://schemas.microsoft.com/office/powerpoint/2010/main" val="2932055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5E7B98-B6C1-4415-8A96-C36A57FEB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A6FC0C-54F5-4F97-A3C3-6F87F046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52" y="35859"/>
            <a:ext cx="23760000" cy="2176895"/>
          </a:xfrm>
        </p:spPr>
        <p:txBody>
          <a:bodyPr/>
          <a:lstStyle/>
          <a:p>
            <a:r>
              <a:rPr lang="en-GB" dirty="0"/>
              <a:t>Towards Further Exploration </a:t>
            </a:r>
            <a:r>
              <a:rPr lang="en-GB"/>
              <a:t>of APC Wires</a:t>
            </a:r>
            <a:endParaRPr lang="en-GB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B24AF25-28EB-42E3-800C-6D707FCB8C2B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E1DC3B-E04D-4C92-8C35-6AF35593F09F}"/>
              </a:ext>
            </a:extLst>
          </p:cNvPr>
          <p:cNvGrpSpPr/>
          <p:nvPr/>
        </p:nvGrpSpPr>
        <p:grpSpPr>
          <a:xfrm>
            <a:off x="212173" y="2317897"/>
            <a:ext cx="20975559" cy="10374018"/>
            <a:chOff x="212173" y="2317897"/>
            <a:chExt cx="20975559" cy="103740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07EE98-1DF8-4D9F-91D6-F79406C31F6A}"/>
                </a:ext>
              </a:extLst>
            </p:cNvPr>
            <p:cNvSpPr txBox="1"/>
            <p:nvPr/>
          </p:nvSpPr>
          <p:spPr>
            <a:xfrm>
              <a:off x="212173" y="2317897"/>
              <a:ext cx="19042392" cy="10248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GB" sz="4400" dirty="0"/>
                <a:t>What’s behind that PD gap?</a:t>
              </a:r>
            </a:p>
            <a:p>
              <a:pPr marL="571500" indent="-571500">
                <a:buFontTx/>
                <a:buChar char="-"/>
              </a:pPr>
              <a:endParaRPr lang="en-GB" sz="4400" dirty="0"/>
            </a:p>
            <a:p>
              <a:pPr marL="571500" indent="-571500">
                <a:buFontTx/>
                <a:buChar char="-"/>
              </a:pPr>
              <a:r>
                <a:rPr lang="en-GB" sz="4400" dirty="0"/>
                <a:t>Smarter PP counting methods</a:t>
              </a:r>
            </a:p>
            <a:p>
              <a:pPr marL="571500" indent="-571500">
                <a:buFontTx/>
                <a:buChar char="-"/>
              </a:pPr>
              <a:endParaRPr lang="en-GB" sz="4400" dirty="0"/>
            </a:p>
            <a:p>
              <a:pPr marL="571500" indent="-571500">
                <a:buFontTx/>
                <a:buChar char="-"/>
              </a:pPr>
              <a:r>
                <a:rPr lang="en-GB" sz="4400" dirty="0"/>
                <a:t>PS and PD evolution at different stages for </a:t>
              </a:r>
              <a:r>
                <a:rPr lang="en-GB" sz="4400"/>
                <a:t>different HTs</a:t>
              </a:r>
              <a:endParaRPr lang="en-GB" sz="4400" dirty="0"/>
            </a:p>
            <a:p>
              <a:pPr marL="571500" indent="-571500">
                <a:buFontTx/>
                <a:buChar char="-"/>
              </a:pPr>
              <a:endParaRPr lang="en-GB" sz="4400" dirty="0">
                <a:sym typeface="Wingdings" panose="05000000000000000000" pitchFamily="2" charset="2"/>
              </a:endParaRPr>
            </a:p>
            <a:p>
              <a:pPr marL="571500" indent="-571500">
                <a:buFontTx/>
                <a:buChar char="-"/>
              </a:pPr>
              <a:r>
                <a:rPr lang="en-GB" sz="4400" dirty="0"/>
                <a:t>Comparing Zr and Hf samples with same HT </a:t>
              </a:r>
              <a:r>
                <a:rPr lang="en-GB" sz="4400" dirty="0">
                  <a:sym typeface="Wingdings" panose="05000000000000000000" pitchFamily="2" charset="2"/>
                </a:rPr>
                <a:t> changes in PD and PS</a:t>
              </a:r>
            </a:p>
            <a:p>
              <a:pPr marL="571500" indent="-571500">
                <a:buFontTx/>
                <a:buChar char="-"/>
              </a:pPr>
              <a:endParaRPr lang="en-GB" sz="4400" dirty="0"/>
            </a:p>
            <a:p>
              <a:pPr marL="571500" indent="-571500">
                <a:buFontTx/>
                <a:buChar char="-"/>
              </a:pPr>
              <a:r>
                <a:rPr lang="en-GB" sz="4400" dirty="0"/>
                <a:t>PP analysis through wire length</a:t>
              </a:r>
            </a:p>
            <a:p>
              <a:endParaRPr lang="en-GB" sz="4400" dirty="0"/>
            </a:p>
            <a:p>
              <a:pPr marL="571500" indent="-571500">
                <a:buFontTx/>
                <a:buChar char="-"/>
              </a:pPr>
              <a:r>
                <a:rPr lang="en-GB" sz="4400" dirty="0"/>
                <a:t>GS evaluation: comparison between SEM-TKD and fracture a wire</a:t>
              </a:r>
            </a:p>
            <a:p>
              <a:pPr marL="571500" indent="-571500">
                <a:buFontTx/>
                <a:buChar char="-"/>
              </a:pPr>
              <a:endParaRPr lang="en-GB" sz="4400" dirty="0"/>
            </a:p>
            <a:p>
              <a:pPr marL="571500" indent="-571500">
                <a:buFontTx/>
                <a:buChar char="-"/>
              </a:pPr>
              <a:r>
                <a:rPr lang="en-GB" sz="4400" dirty="0"/>
                <a:t>Evaluation of Sn concentration gradient according to PP type and HT performed</a:t>
              </a:r>
            </a:p>
            <a:p>
              <a:pPr marL="571500" indent="-571500">
                <a:buFontTx/>
                <a:buChar char="-"/>
              </a:pPr>
              <a:endParaRPr lang="en-GB" sz="4400" dirty="0"/>
            </a:p>
            <a:p>
              <a:pPr marL="571500" indent="-571500">
                <a:buFontTx/>
                <a:buChar char="-"/>
              </a:pPr>
              <a:r>
                <a:rPr lang="en-GB" sz="4400" dirty="0"/>
                <a:t>Other techniques besides TEM? </a:t>
              </a:r>
              <a:endParaRPr lang="en-GB" sz="4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8F1BC23-BF90-42C1-A9A9-32A70E19268D}"/>
                </a:ext>
              </a:extLst>
            </p:cNvPr>
            <p:cNvSpPr txBox="1"/>
            <p:nvPr/>
          </p:nvSpPr>
          <p:spPr>
            <a:xfrm>
              <a:off x="8480086" y="11074937"/>
              <a:ext cx="7406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Small Angle </a:t>
              </a:r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</a:t>
              </a:r>
              <a:r>
                <a:rPr lang="en-GB" sz="3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eutron </a:t>
              </a:r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</a:t>
              </a:r>
              <a:r>
                <a:rPr lang="en-GB" sz="3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cattering (SANS)</a:t>
              </a:r>
              <a:endParaRPr lang="en-GB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7E585D-BECD-4E7F-A8BC-705FAA4D6677}"/>
                </a:ext>
              </a:extLst>
            </p:cNvPr>
            <p:cNvSpPr txBox="1"/>
            <p:nvPr/>
          </p:nvSpPr>
          <p:spPr>
            <a:xfrm>
              <a:off x="15886281" y="11510016"/>
              <a:ext cx="53014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Research is needed!</a:t>
              </a:r>
              <a:endParaRPr lang="en-GB" sz="48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1CFCA5-20BB-4013-A382-E585F5B5BFA2}"/>
                </a:ext>
              </a:extLst>
            </p:cNvPr>
            <p:cNvSpPr txBox="1"/>
            <p:nvPr/>
          </p:nvSpPr>
          <p:spPr>
            <a:xfrm>
              <a:off x="8480086" y="11550502"/>
              <a:ext cx="6747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Small Angle X-ray Scattering (SAXS)</a:t>
              </a:r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9CD9D3-7195-4992-AFE0-377E4BE65225}"/>
                </a:ext>
              </a:extLst>
            </p:cNvPr>
            <p:cNvSpPr txBox="1"/>
            <p:nvPr/>
          </p:nvSpPr>
          <p:spPr>
            <a:xfrm>
              <a:off x="8480086" y="12045584"/>
              <a:ext cx="60276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Atom Probe Tomography (ATP)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96680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9B9746-EEC7-459F-A981-3553BE752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28C0D4-E3EE-495C-89E6-C997D874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767" y="53788"/>
            <a:ext cx="21068465" cy="2176895"/>
          </a:xfrm>
        </p:spPr>
        <p:txBody>
          <a:bodyPr>
            <a:normAutofit/>
          </a:bodyPr>
          <a:lstStyle/>
          <a:p>
            <a:r>
              <a:rPr lang="en-GB" sz="13800" b="1" dirty="0"/>
              <a:t>Thank you for your attention!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A919EED-5679-4540-AA14-E831D9CDA7A9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BA4DB4-2DA0-49ED-A6F7-8B0146D498D1}"/>
              </a:ext>
            </a:extLst>
          </p:cNvPr>
          <p:cNvGrpSpPr/>
          <p:nvPr/>
        </p:nvGrpSpPr>
        <p:grpSpPr>
          <a:xfrm>
            <a:off x="212173" y="2317897"/>
            <a:ext cx="20975559" cy="10374018"/>
            <a:chOff x="212173" y="2317897"/>
            <a:chExt cx="20975559" cy="1037401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F12FBE-4598-43EA-A568-63C2F7118C2A}"/>
                </a:ext>
              </a:extLst>
            </p:cNvPr>
            <p:cNvSpPr txBox="1"/>
            <p:nvPr/>
          </p:nvSpPr>
          <p:spPr>
            <a:xfrm>
              <a:off x="212173" y="2317897"/>
              <a:ext cx="19042392" cy="10248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GB" sz="4400" dirty="0"/>
                <a:t>What’s behind that PD gap?</a:t>
              </a:r>
            </a:p>
            <a:p>
              <a:pPr marL="571500" indent="-571500">
                <a:buFontTx/>
                <a:buChar char="-"/>
              </a:pPr>
              <a:endParaRPr lang="en-GB" sz="4400" dirty="0"/>
            </a:p>
            <a:p>
              <a:pPr marL="571500" indent="-571500">
                <a:buFontTx/>
                <a:buChar char="-"/>
              </a:pPr>
              <a:r>
                <a:rPr lang="en-GB" sz="4400" dirty="0"/>
                <a:t>Smarter PP counting methods</a:t>
              </a:r>
            </a:p>
            <a:p>
              <a:pPr marL="571500" indent="-571500">
                <a:buFontTx/>
                <a:buChar char="-"/>
              </a:pPr>
              <a:endParaRPr lang="en-GB" sz="4400" dirty="0"/>
            </a:p>
            <a:p>
              <a:pPr marL="571500" indent="-571500">
                <a:buFontTx/>
                <a:buChar char="-"/>
              </a:pPr>
              <a:r>
                <a:rPr lang="en-GB" sz="4400" dirty="0"/>
                <a:t>PS and PD evolution at different stages for </a:t>
              </a:r>
              <a:r>
                <a:rPr lang="en-GB" sz="4400"/>
                <a:t>different HTs</a:t>
              </a:r>
              <a:endParaRPr lang="en-GB" sz="4400" dirty="0"/>
            </a:p>
            <a:p>
              <a:pPr marL="571500" indent="-571500">
                <a:buFontTx/>
                <a:buChar char="-"/>
              </a:pPr>
              <a:endParaRPr lang="en-GB" sz="4400" dirty="0">
                <a:sym typeface="Wingdings" panose="05000000000000000000" pitchFamily="2" charset="2"/>
              </a:endParaRPr>
            </a:p>
            <a:p>
              <a:pPr marL="571500" indent="-571500">
                <a:buFontTx/>
                <a:buChar char="-"/>
              </a:pPr>
              <a:r>
                <a:rPr lang="en-GB" sz="4400" dirty="0"/>
                <a:t>Comparing Zr and Hf samples with same HT </a:t>
              </a:r>
              <a:r>
                <a:rPr lang="en-GB" sz="4400" dirty="0">
                  <a:sym typeface="Wingdings" panose="05000000000000000000" pitchFamily="2" charset="2"/>
                </a:rPr>
                <a:t> changes in PD and PS</a:t>
              </a:r>
            </a:p>
            <a:p>
              <a:pPr marL="571500" indent="-571500">
                <a:buFontTx/>
                <a:buChar char="-"/>
              </a:pPr>
              <a:endParaRPr lang="en-GB" sz="4400" dirty="0"/>
            </a:p>
            <a:p>
              <a:pPr marL="571500" indent="-571500">
                <a:buFontTx/>
                <a:buChar char="-"/>
              </a:pPr>
              <a:r>
                <a:rPr lang="en-GB" sz="4400" dirty="0"/>
                <a:t>PP analysis through wire length</a:t>
              </a:r>
            </a:p>
            <a:p>
              <a:endParaRPr lang="en-GB" sz="4400" dirty="0"/>
            </a:p>
            <a:p>
              <a:pPr marL="571500" indent="-571500">
                <a:buFontTx/>
                <a:buChar char="-"/>
              </a:pPr>
              <a:r>
                <a:rPr lang="en-GB" sz="4400" dirty="0"/>
                <a:t>GS evaluation: comparison between SEM-TKD and fracture a wire</a:t>
              </a:r>
            </a:p>
            <a:p>
              <a:pPr marL="571500" indent="-571500">
                <a:buFontTx/>
                <a:buChar char="-"/>
              </a:pPr>
              <a:endParaRPr lang="en-GB" sz="4400" dirty="0"/>
            </a:p>
            <a:p>
              <a:pPr marL="571500" indent="-571500">
                <a:buFontTx/>
                <a:buChar char="-"/>
              </a:pPr>
              <a:r>
                <a:rPr lang="en-GB" sz="4400" dirty="0"/>
                <a:t>Evaluation of Sn concentration gradient according to PP type and HT performed</a:t>
              </a:r>
            </a:p>
            <a:p>
              <a:pPr marL="571500" indent="-571500">
                <a:buFontTx/>
                <a:buChar char="-"/>
              </a:pPr>
              <a:endParaRPr lang="en-GB" sz="4400" dirty="0"/>
            </a:p>
            <a:p>
              <a:pPr marL="571500" indent="-571500">
                <a:buFontTx/>
                <a:buChar char="-"/>
              </a:pPr>
              <a:r>
                <a:rPr lang="en-GB" sz="4400" dirty="0"/>
                <a:t>Other techniques besides TEM? </a:t>
              </a:r>
              <a:endParaRPr lang="en-GB" sz="4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72EF6D-F5D1-45E0-B822-075087BFA45F}"/>
                </a:ext>
              </a:extLst>
            </p:cNvPr>
            <p:cNvSpPr txBox="1"/>
            <p:nvPr/>
          </p:nvSpPr>
          <p:spPr>
            <a:xfrm>
              <a:off x="8480086" y="11074937"/>
              <a:ext cx="74061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Small Angle </a:t>
              </a:r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</a:t>
              </a:r>
              <a:r>
                <a:rPr lang="en-GB" sz="3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eutron </a:t>
              </a:r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</a:t>
              </a:r>
              <a:r>
                <a:rPr lang="en-GB" sz="3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cattering (SANS)</a:t>
              </a:r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8F23B3-D1A7-40B7-A31C-A5CA1102E9D9}"/>
                </a:ext>
              </a:extLst>
            </p:cNvPr>
            <p:cNvSpPr txBox="1"/>
            <p:nvPr/>
          </p:nvSpPr>
          <p:spPr>
            <a:xfrm>
              <a:off x="15886281" y="11510016"/>
              <a:ext cx="53014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Research is needed!</a:t>
              </a:r>
              <a:endParaRPr lang="en-GB" sz="48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43073E-83B1-41D6-B6C1-BF4C9705A270}"/>
                </a:ext>
              </a:extLst>
            </p:cNvPr>
            <p:cNvSpPr txBox="1"/>
            <p:nvPr/>
          </p:nvSpPr>
          <p:spPr>
            <a:xfrm>
              <a:off x="8480086" y="11550502"/>
              <a:ext cx="6747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Small Angle X-ray Scattering (SAXS)</a:t>
              </a:r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FAC93F-CF02-416F-915F-04D20DD58F4E}"/>
                </a:ext>
              </a:extLst>
            </p:cNvPr>
            <p:cNvSpPr txBox="1"/>
            <p:nvPr/>
          </p:nvSpPr>
          <p:spPr>
            <a:xfrm>
              <a:off x="8480086" y="12045584"/>
              <a:ext cx="60276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Atom Probe Tomography (ATP)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630430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1A7E9A-EE6E-4726-B54B-9DC14371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DFBA56-7D49-4446-A30F-95F599BA1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Aiming for the Future hadron Collider (FCC-</a:t>
            </a:r>
            <a:r>
              <a:rPr lang="en-GB" dirty="0" err="1"/>
              <a:t>hh</a:t>
            </a:r>
            <a:r>
              <a:rPr lang="en-GB" dirty="0"/>
              <a:t>)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CA05464-876A-4F2E-8108-5A8DC1DB6621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graphicFrame>
        <p:nvGraphicFramePr>
          <p:cNvPr id="6" name="Tabelle 10">
            <a:extLst>
              <a:ext uri="{FF2B5EF4-FFF2-40B4-BE49-F238E27FC236}">
                <a16:creationId xmlns:a16="http://schemas.microsoft.com/office/drawing/2014/main" id="{D6B5E2D2-8C11-4310-8D05-F59CB691C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629708"/>
              </p:ext>
            </p:extLst>
          </p:nvPr>
        </p:nvGraphicFramePr>
        <p:xfrm>
          <a:off x="1245877" y="3082602"/>
          <a:ext cx="12002012" cy="723687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705875">
                  <a:extLst>
                    <a:ext uri="{9D8B030D-6E8A-4147-A177-3AD203B41FA5}">
                      <a16:colId xmlns:a16="http://schemas.microsoft.com/office/drawing/2014/main" val="551047754"/>
                    </a:ext>
                  </a:extLst>
                </a:gridCol>
                <a:gridCol w="3173043">
                  <a:extLst>
                    <a:ext uri="{9D8B030D-6E8A-4147-A177-3AD203B41FA5}">
                      <a16:colId xmlns:a16="http://schemas.microsoft.com/office/drawing/2014/main" val="1134097516"/>
                    </a:ext>
                  </a:extLst>
                </a:gridCol>
                <a:gridCol w="3123094">
                  <a:extLst>
                    <a:ext uri="{9D8B030D-6E8A-4147-A177-3AD203B41FA5}">
                      <a16:colId xmlns:a16="http://schemas.microsoft.com/office/drawing/2014/main" val="36563468"/>
                    </a:ext>
                  </a:extLst>
                </a:gridCol>
              </a:tblGrid>
              <a:tr h="17059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3900" dirty="0">
                          <a:latin typeface="+mn-lt"/>
                        </a:rPr>
                        <a:t>Parameter</a:t>
                      </a:r>
                      <a:endParaRPr lang="en-GB" sz="3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98295" marR="198295" marT="99147" marB="99147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900" b="1" dirty="0">
                          <a:solidFill>
                            <a:schemeClr val="tx1"/>
                          </a:solidFill>
                          <a:latin typeface="+mn-lt"/>
                        </a:rPr>
                        <a:t>LHC</a:t>
                      </a:r>
                    </a:p>
                  </a:txBody>
                  <a:tcPr marL="198295" marR="198295" marT="99147" marB="99147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900" dirty="0">
                          <a:solidFill>
                            <a:schemeClr val="bg1"/>
                          </a:solidFill>
                          <a:latin typeface="+mn-lt"/>
                        </a:rPr>
                        <a:t>FCC-</a:t>
                      </a:r>
                      <a:r>
                        <a:rPr lang="en-GB" sz="3900" dirty="0" err="1">
                          <a:solidFill>
                            <a:schemeClr val="bg1"/>
                          </a:solidFill>
                          <a:latin typeface="+mn-lt"/>
                        </a:rPr>
                        <a:t>hh</a:t>
                      </a:r>
                      <a:endParaRPr lang="en-GB" sz="39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98295" marR="198295" marT="99147" marB="99147" anchor="ctr"/>
                </a:tc>
                <a:extLst>
                  <a:ext uri="{0D108BD9-81ED-4DB2-BD59-A6C34878D82A}">
                    <a16:rowId xmlns:a16="http://schemas.microsoft.com/office/drawing/2014/main" val="2944117662"/>
                  </a:ext>
                </a:extLst>
              </a:tr>
              <a:tr h="109242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3400" kern="1200" dirty="0">
                          <a:latin typeface="+mn-lt"/>
                        </a:rPr>
                        <a:t>Collision energy [</a:t>
                      </a:r>
                      <a:r>
                        <a:rPr kumimoji="0" lang="en-GB" sz="3400" kern="1200" dirty="0" err="1">
                          <a:latin typeface="+mn-lt"/>
                        </a:rPr>
                        <a:t>TeV</a:t>
                      </a:r>
                      <a:r>
                        <a:rPr kumimoji="0" lang="en-GB" sz="3400" kern="1200" dirty="0">
                          <a:latin typeface="+mn-lt"/>
                        </a:rPr>
                        <a:t>]</a:t>
                      </a:r>
                      <a:endParaRPr kumimoji="0" lang="en-GB" sz="3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3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  <a:endParaRPr kumimoji="0" lang="en-GB" sz="3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3400" b="1" kern="1200" dirty="0">
                          <a:latin typeface="+mn-lt"/>
                        </a:rPr>
                        <a:t>100</a:t>
                      </a:r>
                      <a:endParaRPr kumimoji="0" lang="en-GB" sz="3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extLst>
                  <a:ext uri="{0D108BD9-81ED-4DB2-BD59-A6C34878D82A}">
                    <a16:rowId xmlns:a16="http://schemas.microsoft.com/office/drawing/2014/main" val="2211833353"/>
                  </a:ext>
                </a:extLst>
              </a:tr>
              <a:tr h="89788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3400" kern="1200" dirty="0">
                          <a:latin typeface="+mn-lt"/>
                        </a:rPr>
                        <a:t>Dipole field [T]</a:t>
                      </a:r>
                      <a:endParaRPr kumimoji="0" lang="en-GB" sz="3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8.33</a:t>
                      </a:r>
                      <a:endParaRPr kumimoji="0" lang="en-GB" sz="3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400" b="1" kern="1200" dirty="0">
                          <a:solidFill>
                            <a:schemeClr val="bg1"/>
                          </a:solidFill>
                          <a:latin typeface="+mn-lt"/>
                        </a:rPr>
                        <a:t>16</a:t>
                      </a:r>
                      <a:endParaRPr kumimoji="0" lang="en-GB" sz="3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extLst>
                  <a:ext uri="{0D108BD9-81ED-4DB2-BD59-A6C34878D82A}">
                    <a16:rowId xmlns:a16="http://schemas.microsoft.com/office/drawing/2014/main" val="3444919445"/>
                  </a:ext>
                </a:extLst>
              </a:tr>
              <a:tr h="1224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3400" kern="1200" dirty="0" err="1">
                          <a:latin typeface="+mn-lt"/>
                        </a:rPr>
                        <a:t>Circumference</a:t>
                      </a:r>
                      <a:r>
                        <a:rPr kumimoji="0" lang="de-AT" sz="3400" kern="1200" baseline="0" dirty="0">
                          <a:latin typeface="+mn-lt"/>
                        </a:rPr>
                        <a:t> </a:t>
                      </a:r>
                      <a:r>
                        <a:rPr kumimoji="0" lang="en-GB" sz="3400" kern="1200" dirty="0">
                          <a:latin typeface="+mn-lt"/>
                        </a:rPr>
                        <a:t>[km]</a:t>
                      </a:r>
                      <a:endParaRPr kumimoji="0" lang="en-GB" sz="3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3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26.7</a:t>
                      </a:r>
                      <a:endParaRPr kumimoji="0" lang="en-GB" sz="3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3400" b="1" kern="1200" dirty="0">
                          <a:latin typeface="+mn-lt"/>
                        </a:rPr>
                        <a:t>97.75</a:t>
                      </a:r>
                      <a:endParaRPr kumimoji="0" lang="en-GB" sz="3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extLst>
                  <a:ext uri="{0D108BD9-81ED-4DB2-BD59-A6C34878D82A}">
                    <a16:rowId xmlns:a16="http://schemas.microsoft.com/office/drawing/2014/main" val="4236967918"/>
                  </a:ext>
                </a:extLst>
              </a:tr>
              <a:tr h="1224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3400" kern="1200" dirty="0">
                          <a:latin typeface="+mn-lt"/>
                        </a:rPr>
                        <a:t>Beam current [A]</a:t>
                      </a:r>
                      <a:endParaRPr kumimoji="0" lang="en-GB" sz="3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3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0.58</a:t>
                      </a:r>
                      <a:endParaRPr kumimoji="0" lang="en-GB" sz="3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3400" b="1" kern="1200" dirty="0">
                          <a:latin typeface="+mn-lt"/>
                        </a:rPr>
                        <a:t>0.5</a:t>
                      </a:r>
                      <a:endParaRPr kumimoji="0" lang="en-GB" sz="3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extLst>
                  <a:ext uri="{0D108BD9-81ED-4DB2-BD59-A6C34878D82A}">
                    <a16:rowId xmlns:a16="http://schemas.microsoft.com/office/drawing/2014/main" val="2153462646"/>
                  </a:ext>
                </a:extLst>
              </a:tr>
              <a:tr h="109242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3400" kern="1200" dirty="0" err="1">
                          <a:latin typeface="+mn-lt"/>
                        </a:rPr>
                        <a:t>Synchr</a:t>
                      </a:r>
                      <a:r>
                        <a:rPr kumimoji="0" lang="en-GB" sz="3400" kern="1200" dirty="0">
                          <a:latin typeface="+mn-lt"/>
                        </a:rPr>
                        <a:t>. rad. power [kW]</a:t>
                      </a:r>
                      <a:endParaRPr kumimoji="0" lang="en-GB" sz="3400" b="1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3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3.6</a:t>
                      </a:r>
                      <a:endParaRPr kumimoji="0" lang="en-GB" sz="3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3400" b="1" kern="1200" dirty="0">
                          <a:latin typeface="+mn-lt"/>
                        </a:rPr>
                        <a:t>2400</a:t>
                      </a:r>
                      <a:endParaRPr kumimoji="0" lang="en-GB" sz="3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8295" marR="198295" marT="99147" marB="99147"/>
                </a:tc>
                <a:extLst>
                  <a:ext uri="{0D108BD9-81ED-4DB2-BD59-A6C34878D82A}">
                    <a16:rowId xmlns:a16="http://schemas.microsoft.com/office/drawing/2014/main" val="985910254"/>
                  </a:ext>
                </a:extLst>
              </a:tr>
            </a:tbl>
          </a:graphicData>
        </a:graphic>
      </p:graphicFrame>
      <p:pic>
        <p:nvPicPr>
          <p:cNvPr id="7" name="Grafik 9">
            <a:extLst>
              <a:ext uri="{FF2B5EF4-FFF2-40B4-BE49-F238E27FC236}">
                <a16:creationId xmlns:a16="http://schemas.microsoft.com/office/drawing/2014/main" id="{38F0B659-69F2-4C67-9F83-B8CC9E77EE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24" r="21211" b="13996"/>
          <a:stretch/>
        </p:blipFill>
        <p:spPr>
          <a:xfrm>
            <a:off x="13247889" y="3068248"/>
            <a:ext cx="9681593" cy="7265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18">
            <a:extLst>
              <a:ext uri="{FF2B5EF4-FFF2-40B4-BE49-F238E27FC236}">
                <a16:creationId xmlns:a16="http://schemas.microsoft.com/office/drawing/2014/main" id="{319CEB24-2041-4381-9404-6006EE25327C}"/>
              </a:ext>
            </a:extLst>
          </p:cNvPr>
          <p:cNvSpPr txBox="1"/>
          <p:nvPr/>
        </p:nvSpPr>
        <p:spPr>
          <a:xfrm>
            <a:off x="1140884" y="10997499"/>
            <a:ext cx="122119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r>
              <a:rPr lang="en-US" sz="5600" b="1" baseline="-25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5600" b="1" dirty="0">
                <a:ln w="0"/>
                <a:solidFill>
                  <a:srgbClr val="04500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6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en-US" sz="5600" b="1" dirty="0">
                <a:ln w="0"/>
                <a:solidFill>
                  <a:srgbClr val="04500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1.5 kA/mm</a:t>
            </a:r>
            <a:r>
              <a:rPr lang="en-US" sz="5600" b="1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5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6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</a:t>
            </a:r>
            <a:r>
              <a:rPr lang="en-US" sz="5600" b="1" dirty="0">
                <a:ln w="0"/>
                <a:solidFill>
                  <a:srgbClr val="04500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 T</a:t>
            </a:r>
            <a:r>
              <a:rPr lang="en-US" sz="5600" b="1" dirty="0">
                <a:ln w="0"/>
                <a:solidFill>
                  <a:srgbClr val="04500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6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</a:t>
            </a:r>
            <a:r>
              <a:rPr lang="en-US" sz="5600" b="1" dirty="0">
                <a:ln w="0"/>
                <a:solidFill>
                  <a:srgbClr val="04500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4.2 K </a:t>
            </a:r>
            <a:r>
              <a:rPr lang="en-US" sz="5600" b="1" dirty="0">
                <a:ln w="0"/>
                <a:solidFill>
                  <a:srgbClr val="7F7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n-US" sz="5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kumimoji="0" lang="en-GB" sz="5600" b="1" i="0" u="none" strike="noStrike" kern="1200" cap="none" spc="0" normalizeH="0" baseline="0" noProof="0" dirty="0">
                <a:ln/>
                <a:effectLst/>
                <a:uLnTx/>
                <a:uFillTx/>
                <a:ea typeface="Calibri" panose="020F0502020204030204" pitchFamily="34" charset="0"/>
                <a:cs typeface="Arial" pitchFamily="34" charset="0"/>
              </a:rPr>
              <a:t>Nb</a:t>
            </a:r>
            <a:r>
              <a:rPr kumimoji="0" lang="en-GB" sz="5600" b="1" i="0" u="none" strike="noStrike" kern="1200" cap="none" spc="0" normalizeH="0" baseline="-25000" noProof="0" dirty="0">
                <a:ln/>
                <a:effectLst/>
                <a:uLnTx/>
                <a:uFillTx/>
                <a:ea typeface="Calibri" panose="020F0502020204030204" pitchFamily="34" charset="0"/>
                <a:cs typeface="Arial" pitchFamily="34" charset="0"/>
              </a:rPr>
              <a:t>3</a:t>
            </a:r>
            <a:r>
              <a:rPr kumimoji="0" lang="en-GB" sz="5600" b="1" i="0" u="none" strike="noStrike" kern="1200" cap="none" spc="0" normalizeH="0" baseline="0" noProof="0" dirty="0">
                <a:ln/>
                <a:effectLst/>
                <a:uLnTx/>
                <a:uFillTx/>
                <a:ea typeface="Calibri" panose="020F0502020204030204" pitchFamily="34" charset="0"/>
                <a:cs typeface="Arial" pitchFamily="34" charset="0"/>
              </a:rPr>
              <a:t>Sn</a:t>
            </a:r>
            <a:endParaRPr kumimoji="0" lang="en-GB" sz="5600" b="1" i="0" u="none" strike="noStrike" kern="1200" cap="none" spc="0" normalizeH="0" baseline="0" noProof="0" dirty="0">
              <a:ln/>
              <a:effectLst/>
              <a:uLnTx/>
              <a:uFillTx/>
              <a:ea typeface="+mn-ea"/>
              <a:cs typeface="Arial" pitchFamily="34" charset="0"/>
            </a:endParaRPr>
          </a:p>
          <a:p>
            <a:endParaRPr lang="de-AT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A56C17-9BA8-490B-8BD7-15DB8D22A0C9}"/>
              </a:ext>
            </a:extLst>
          </p:cNvPr>
          <p:cNvSpPr txBox="1"/>
          <p:nvPr/>
        </p:nvSpPr>
        <p:spPr>
          <a:xfrm>
            <a:off x="13762935" y="11024384"/>
            <a:ext cx="7569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chemeClr val="bg1">
                    <a:lumMod val="50000"/>
                  </a:schemeClr>
                </a:solidFill>
              </a:rPr>
              <a:t>High-field dipole magnets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4163FE00-7DC8-4C50-92A1-858BBEA94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636" y="11119686"/>
            <a:ext cx="2207801" cy="923330"/>
          </a:xfrm>
          <a:prstGeom prst="rect">
            <a:avLst/>
          </a:prstGeom>
        </p:spPr>
      </p:pic>
      <p:pic>
        <p:nvPicPr>
          <p:cNvPr id="10" name="Grafik 21">
            <a:extLst>
              <a:ext uri="{FF2B5EF4-FFF2-40B4-BE49-F238E27FC236}">
                <a16:creationId xmlns:a16="http://schemas.microsoft.com/office/drawing/2014/main" id="{00483978-5AB7-46CE-A4F9-D17B7B6432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282" y="3168767"/>
            <a:ext cx="1501559" cy="15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80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C9CCFA-F2C4-445C-A624-C68595ED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3FC646-C5B2-4D24-B84B-658AB4F1E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r>
              <a:rPr lang="en-US" sz="9600" b="1" baseline="-2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GB" dirty="0"/>
              <a:t> Enhancement</a:t>
            </a:r>
          </a:p>
        </p:txBody>
      </p:sp>
      <p:grpSp>
        <p:nvGrpSpPr>
          <p:cNvPr id="6" name="Gruppieren 21">
            <a:extLst>
              <a:ext uri="{FF2B5EF4-FFF2-40B4-BE49-F238E27FC236}">
                <a16:creationId xmlns:a16="http://schemas.microsoft.com/office/drawing/2014/main" id="{FABCF016-AFED-4830-B288-F1540BE2154C}"/>
              </a:ext>
            </a:extLst>
          </p:cNvPr>
          <p:cNvGrpSpPr/>
          <p:nvPr/>
        </p:nvGrpSpPr>
        <p:grpSpPr>
          <a:xfrm>
            <a:off x="841427" y="1543501"/>
            <a:ext cx="13830536" cy="9803372"/>
            <a:chOff x="1259632" y="1045018"/>
            <a:chExt cx="6586208" cy="4668441"/>
          </a:xfrm>
        </p:grpSpPr>
        <p:pic>
          <p:nvPicPr>
            <p:cNvPr id="7" name="Grafik 20">
              <a:extLst>
                <a:ext uri="{FF2B5EF4-FFF2-40B4-BE49-F238E27FC236}">
                  <a16:creationId xmlns:a16="http://schemas.microsoft.com/office/drawing/2014/main" id="{EFE23918-9164-421B-A08B-F444152BA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1045018"/>
              <a:ext cx="6100654" cy="4668441"/>
            </a:xfrm>
            <a:prstGeom prst="rect">
              <a:avLst/>
            </a:prstGeom>
          </p:spPr>
        </p:pic>
        <p:sp>
          <p:nvSpPr>
            <p:cNvPr id="8" name="Textfeld 11">
              <a:extLst>
                <a:ext uri="{FF2B5EF4-FFF2-40B4-BE49-F238E27FC236}">
                  <a16:creationId xmlns:a16="http://schemas.microsoft.com/office/drawing/2014/main" id="{38DBC653-A641-4E28-B8EE-1F0D8FC7E462}"/>
                </a:ext>
              </a:extLst>
            </p:cNvPr>
            <p:cNvSpPr txBox="1"/>
            <p:nvPr/>
          </p:nvSpPr>
          <p:spPr>
            <a:xfrm>
              <a:off x="3301847" y="3350570"/>
              <a:ext cx="2016224" cy="337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C32B3"/>
                  </a:solidFill>
                  <a:latin typeface="+mn-lt"/>
                </a:rPr>
                <a:t>J</a:t>
              </a:r>
              <a:r>
                <a:rPr lang="en-US" sz="4000" b="1" baseline="-25000" dirty="0">
                  <a:solidFill>
                    <a:srgbClr val="0C32B3"/>
                  </a:solidFill>
                  <a:latin typeface="+mn-lt"/>
                </a:rPr>
                <a:t>C </a:t>
              </a:r>
              <a:r>
                <a:rPr lang="en-US" sz="4000" b="1" dirty="0">
                  <a:solidFill>
                    <a:srgbClr val="0C32B3"/>
                  </a:solidFill>
                  <a:latin typeface="+mn-lt"/>
                </a:rPr>
                <a:t>~ 1000 A/mm</a:t>
              </a:r>
              <a:r>
                <a:rPr lang="en-US" sz="4000" b="1" baseline="30000" dirty="0">
                  <a:solidFill>
                    <a:srgbClr val="0C32B3"/>
                  </a:solidFill>
                  <a:latin typeface="+mn-lt"/>
                </a:rPr>
                <a:t>2</a:t>
              </a:r>
              <a:r>
                <a:rPr lang="en-US" sz="4000" b="1" baseline="-25000" dirty="0">
                  <a:solidFill>
                    <a:srgbClr val="0C32B3"/>
                  </a:solidFill>
                  <a:latin typeface="+mn-lt"/>
                </a:rPr>
                <a:t>    </a:t>
              </a:r>
              <a:endParaRPr lang="de-AT" sz="4000" b="1" dirty="0">
                <a:solidFill>
                  <a:srgbClr val="0C32B3"/>
                </a:solidFill>
                <a:latin typeface="+mn-lt"/>
              </a:endParaRPr>
            </a:p>
          </p:txBody>
        </p:sp>
        <p:sp>
          <p:nvSpPr>
            <p:cNvPr id="9" name="Textfeld 15">
              <a:extLst>
                <a:ext uri="{FF2B5EF4-FFF2-40B4-BE49-F238E27FC236}">
                  <a16:creationId xmlns:a16="http://schemas.microsoft.com/office/drawing/2014/main" id="{EEE0461B-1E7D-42C1-AA76-8546BBC7A608}"/>
                </a:ext>
              </a:extLst>
            </p:cNvPr>
            <p:cNvSpPr txBox="1"/>
            <p:nvPr/>
          </p:nvSpPr>
          <p:spPr>
            <a:xfrm>
              <a:off x="5725632" y="2697005"/>
              <a:ext cx="2120208" cy="337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+mn-lt"/>
                </a:rPr>
                <a:t>J</a:t>
              </a:r>
              <a:r>
                <a:rPr lang="en-US" sz="4000" b="1" baseline="-25000" dirty="0">
                  <a:solidFill>
                    <a:srgbClr val="FF0000"/>
                  </a:solidFill>
                  <a:latin typeface="+mn-lt"/>
                </a:rPr>
                <a:t>C 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</a:rPr>
                <a:t>= 1500 A/ mm</a:t>
              </a:r>
              <a:r>
                <a:rPr lang="en-US" sz="4000" b="1" baseline="30000" dirty="0">
                  <a:solidFill>
                    <a:srgbClr val="FF0000"/>
                  </a:solidFill>
                  <a:latin typeface="+mn-lt"/>
                </a:rPr>
                <a:t>2</a:t>
              </a:r>
              <a:r>
                <a:rPr lang="en-US" sz="4000" b="1" baseline="-250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</p:grpSp>
      <p:sp>
        <p:nvSpPr>
          <p:cNvPr id="12" name="Textfeld 18">
            <a:extLst>
              <a:ext uri="{FF2B5EF4-FFF2-40B4-BE49-F238E27FC236}">
                <a16:creationId xmlns:a16="http://schemas.microsoft.com/office/drawing/2014/main" id="{51B56D7B-A20B-45FE-B3D6-6020285C2074}"/>
              </a:ext>
            </a:extLst>
          </p:cNvPr>
          <p:cNvSpPr txBox="1"/>
          <p:nvPr/>
        </p:nvSpPr>
        <p:spPr>
          <a:xfrm>
            <a:off x="1140884" y="10997499"/>
            <a:ext cx="122119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r>
              <a:rPr lang="en-US" sz="5600" b="1" baseline="-25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5600" b="1" dirty="0">
                <a:ln w="0"/>
                <a:solidFill>
                  <a:srgbClr val="04500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6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en-US" sz="5600" b="1" dirty="0">
                <a:ln w="0"/>
                <a:solidFill>
                  <a:srgbClr val="04500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1.5 kA/mm</a:t>
            </a:r>
            <a:r>
              <a:rPr lang="en-US" sz="5600" b="1" baseline="30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5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6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</a:t>
            </a:r>
            <a:r>
              <a:rPr lang="en-US" sz="5600" b="1" dirty="0">
                <a:ln w="0"/>
                <a:solidFill>
                  <a:srgbClr val="04500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 T</a:t>
            </a:r>
            <a:r>
              <a:rPr lang="en-US" sz="5600" b="1" dirty="0">
                <a:ln w="0"/>
                <a:solidFill>
                  <a:srgbClr val="04500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6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</a:t>
            </a:r>
            <a:r>
              <a:rPr lang="en-US" sz="5600" b="1" dirty="0">
                <a:ln w="0"/>
                <a:solidFill>
                  <a:srgbClr val="04500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4.2 K </a:t>
            </a:r>
            <a:r>
              <a:rPr lang="en-US" sz="5600" b="1" dirty="0">
                <a:ln w="0"/>
                <a:solidFill>
                  <a:srgbClr val="7F7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n-US" sz="5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kumimoji="0" lang="en-GB" sz="5600" b="1" i="0" u="none" strike="noStrike" kern="1200" cap="none" spc="0" normalizeH="0" baseline="0" noProof="0" dirty="0">
                <a:ln/>
                <a:effectLst/>
                <a:uLnTx/>
                <a:uFillTx/>
                <a:ea typeface="Calibri" panose="020F0502020204030204" pitchFamily="34" charset="0"/>
                <a:cs typeface="Arial" pitchFamily="34" charset="0"/>
              </a:rPr>
              <a:t>Nb</a:t>
            </a:r>
            <a:r>
              <a:rPr kumimoji="0" lang="en-GB" sz="5600" b="1" i="0" u="none" strike="noStrike" kern="1200" cap="none" spc="0" normalizeH="0" baseline="-25000" noProof="0" dirty="0">
                <a:ln/>
                <a:effectLst/>
                <a:uLnTx/>
                <a:uFillTx/>
                <a:ea typeface="Calibri" panose="020F0502020204030204" pitchFamily="34" charset="0"/>
                <a:cs typeface="Arial" pitchFamily="34" charset="0"/>
              </a:rPr>
              <a:t>3</a:t>
            </a:r>
            <a:r>
              <a:rPr kumimoji="0" lang="en-GB" sz="5600" b="1" i="0" u="none" strike="noStrike" kern="1200" cap="none" spc="0" normalizeH="0" baseline="0" noProof="0" dirty="0">
                <a:ln/>
                <a:effectLst/>
                <a:uLnTx/>
                <a:uFillTx/>
                <a:ea typeface="Calibri" panose="020F0502020204030204" pitchFamily="34" charset="0"/>
                <a:cs typeface="Arial" pitchFamily="34" charset="0"/>
              </a:rPr>
              <a:t>Sn</a:t>
            </a:r>
            <a:endParaRPr kumimoji="0" lang="en-GB" sz="5600" b="1" i="0" u="none" strike="noStrike" kern="1200" cap="none" spc="0" normalizeH="0" baseline="0" noProof="0" dirty="0">
              <a:ln/>
              <a:effectLst/>
              <a:uLnTx/>
              <a:uFillTx/>
              <a:ea typeface="+mn-ea"/>
              <a:cs typeface="Arial" pitchFamily="34" charset="0"/>
            </a:endParaRPr>
          </a:p>
          <a:p>
            <a:endParaRPr lang="de-AT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A92E20-A670-4612-BEA9-114A2D118C2C}"/>
              </a:ext>
            </a:extLst>
          </p:cNvPr>
          <p:cNvGrpSpPr/>
          <p:nvPr/>
        </p:nvGrpSpPr>
        <p:grpSpPr>
          <a:xfrm>
            <a:off x="15221035" y="4230550"/>
            <a:ext cx="8180785" cy="2862322"/>
            <a:chOff x="15062331" y="5932752"/>
            <a:chExt cx="8180785" cy="286232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A8A451C-761F-4279-AB95-77D3B4D0D8D4}"/>
                </a:ext>
              </a:extLst>
            </p:cNvPr>
            <p:cNvGrpSpPr/>
            <p:nvPr/>
          </p:nvGrpSpPr>
          <p:grpSpPr>
            <a:xfrm>
              <a:off x="15062331" y="5932752"/>
              <a:ext cx="7869518" cy="2862322"/>
              <a:chOff x="6055968" y="3730205"/>
              <a:chExt cx="7869518" cy="2862322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ED46AE4F-E93C-495D-BAEE-A80A6C9CCAF1}"/>
                  </a:ext>
                </a:extLst>
              </p:cNvPr>
              <p:cNvGrpSpPr/>
              <p:nvPr/>
            </p:nvGrpSpPr>
            <p:grpSpPr>
              <a:xfrm>
                <a:off x="7968208" y="3730205"/>
                <a:ext cx="5957278" cy="2862322"/>
                <a:chOff x="1907704" y="3518636"/>
                <a:chExt cx="5957278" cy="2862322"/>
              </a:xfrm>
            </p:grpSpPr>
            <p:sp>
              <p:nvSpPr>
                <p:cNvPr id="18" name="Textfeld 1">
                  <a:extLst>
                    <a:ext uri="{FF2B5EF4-FFF2-40B4-BE49-F238E27FC236}">
                      <a16:creationId xmlns:a16="http://schemas.microsoft.com/office/drawing/2014/main" id="{2EDA25AA-1466-4CF1-8BFD-6C9C0106AD99}"/>
                    </a:ext>
                  </a:extLst>
                </p:cNvPr>
                <p:cNvSpPr txBox="1"/>
                <p:nvPr/>
              </p:nvSpPr>
              <p:spPr>
                <a:xfrm>
                  <a:off x="1907704" y="3518636"/>
                  <a:ext cx="5957278" cy="28623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571500" indent="-571500">
                    <a:buFont typeface="Wingdings" panose="05000000000000000000" pitchFamily="2" charset="2"/>
                    <a:buChar char="Ø"/>
                  </a:pPr>
                  <a:r>
                    <a:rPr lang="de-AT" sz="4800" dirty="0" err="1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</a:rPr>
                    <a:t>Sn</a:t>
                  </a:r>
                  <a:r>
                    <a:rPr lang="de-AT" sz="4800" dirty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</a:rPr>
                    <a:t> </a:t>
                  </a:r>
                  <a:r>
                    <a:rPr lang="de-AT" sz="4800" dirty="0" err="1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</a:rPr>
                    <a:t>inhomogeneities</a:t>
                  </a:r>
                  <a:endParaRPr lang="de-AT" sz="4800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</a:endParaRPr>
                </a:p>
                <a:p>
                  <a:pPr marL="571500" indent="-571500">
                    <a:buFont typeface="Wingdings" panose="05000000000000000000" pitchFamily="2" charset="2"/>
                    <a:buChar char="Ø"/>
                  </a:pPr>
                  <a:r>
                    <a:rPr lang="de-AT" sz="4800" dirty="0" err="1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</a:rPr>
                    <a:t>Grain</a:t>
                  </a:r>
                  <a:r>
                    <a:rPr lang="de-AT" sz="4800" dirty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</a:rPr>
                    <a:t> </a:t>
                  </a:r>
                  <a:r>
                    <a:rPr lang="de-AT" sz="4800" dirty="0" err="1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</a:rPr>
                    <a:t>size</a:t>
                  </a:r>
                  <a:endParaRPr lang="de-AT" sz="48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endParaRPr>
                </a:p>
                <a:p>
                  <a:pPr marL="571500" indent="-571500">
                    <a:buFont typeface="Wingdings" panose="05000000000000000000" pitchFamily="2" charset="2"/>
                    <a:buChar char="Ø"/>
                  </a:pPr>
                  <a:r>
                    <a:rPr lang="de-AT" sz="4800" b="1" dirty="0" err="1">
                      <a:latin typeface="+mn-lt"/>
                    </a:rPr>
                    <a:t>Artificial</a:t>
                  </a:r>
                  <a:r>
                    <a:rPr lang="de-AT" sz="4800" b="1" dirty="0">
                      <a:latin typeface="+mn-lt"/>
                    </a:rPr>
                    <a:t> </a:t>
                  </a:r>
                  <a:r>
                    <a:rPr lang="de-AT" sz="4800" b="1" dirty="0" err="1">
                      <a:latin typeface="+mn-lt"/>
                    </a:rPr>
                    <a:t>defects</a:t>
                  </a:r>
                  <a:r>
                    <a:rPr lang="de-AT" sz="4800" b="1" dirty="0">
                      <a:latin typeface="+mn-lt"/>
                    </a:rPr>
                    <a:t> </a:t>
                  </a:r>
                </a:p>
                <a:p>
                  <a:endParaRPr lang="de-AT" dirty="0"/>
                </a:p>
              </p:txBody>
            </p:sp>
            <p:sp>
              <p:nvSpPr>
                <p:cNvPr id="19" name="Pfeil nach unten 6">
                  <a:extLst>
                    <a:ext uri="{FF2B5EF4-FFF2-40B4-BE49-F238E27FC236}">
                      <a16:creationId xmlns:a16="http://schemas.microsoft.com/office/drawing/2014/main" id="{86B9410B-179D-4896-A0CC-67DC44B235ED}"/>
                    </a:ext>
                  </a:extLst>
                </p:cNvPr>
                <p:cNvSpPr/>
                <p:nvPr/>
              </p:nvSpPr>
              <p:spPr>
                <a:xfrm>
                  <a:off x="5021133" y="4427423"/>
                  <a:ext cx="622534" cy="541066"/>
                </a:xfrm>
                <a:prstGeom prst="downArrow">
                  <a:avLst/>
                </a:prstGeom>
                <a:solidFill>
                  <a:srgbClr val="173CB6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dirty="0"/>
                </a:p>
              </p:txBody>
            </p:sp>
          </p:grpSp>
          <p:grpSp>
            <p:nvGrpSpPr>
              <p:cNvPr id="15" name="Gruppieren 7">
                <a:extLst>
                  <a:ext uri="{FF2B5EF4-FFF2-40B4-BE49-F238E27FC236}">
                    <a16:creationId xmlns:a16="http://schemas.microsoft.com/office/drawing/2014/main" id="{786E1152-016C-4B2E-984E-FF9819FD21A3}"/>
                  </a:ext>
                </a:extLst>
              </p:cNvPr>
              <p:cNvGrpSpPr/>
              <p:nvPr/>
            </p:nvGrpSpPr>
            <p:grpSpPr>
              <a:xfrm>
                <a:off x="6055968" y="3974124"/>
                <a:ext cx="1670845" cy="1446550"/>
                <a:chOff x="26257" y="5359456"/>
                <a:chExt cx="1670845" cy="1446550"/>
              </a:xfrm>
            </p:grpSpPr>
            <p:sp>
              <p:nvSpPr>
                <p:cNvPr id="16" name="Textfeld 4">
                  <a:extLst>
                    <a:ext uri="{FF2B5EF4-FFF2-40B4-BE49-F238E27FC236}">
                      <a16:creationId xmlns:a16="http://schemas.microsoft.com/office/drawing/2014/main" id="{CFAB060B-2BD3-4FD8-9AE0-8EB20F10750E}"/>
                    </a:ext>
                  </a:extLst>
                </p:cNvPr>
                <p:cNvSpPr txBox="1"/>
                <p:nvPr/>
              </p:nvSpPr>
              <p:spPr>
                <a:xfrm>
                  <a:off x="26257" y="5359456"/>
                  <a:ext cx="910827" cy="14465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800" b="1" dirty="0">
                      <a:solidFill>
                        <a:srgbClr val="FF0000"/>
                      </a:solidFill>
                    </a:rPr>
                    <a:t>J</a:t>
                  </a:r>
                  <a:r>
                    <a:rPr lang="en-US" sz="8800" b="1" baseline="-25000" dirty="0">
                      <a:solidFill>
                        <a:srgbClr val="FF0000"/>
                      </a:solidFill>
                    </a:rPr>
                    <a:t>c</a:t>
                  </a:r>
                  <a:r>
                    <a:rPr lang="en-US" sz="2000" b="1" baseline="-25000" dirty="0">
                      <a:solidFill>
                        <a:srgbClr val="FF0000"/>
                      </a:solidFill>
                    </a:rPr>
                    <a:t> </a:t>
                  </a:r>
                  <a:endParaRPr lang="de-AT" sz="2000" dirty="0"/>
                </a:p>
              </p:txBody>
            </p:sp>
            <p:sp>
              <p:nvSpPr>
                <p:cNvPr id="17" name="Pfeil nach oben 5">
                  <a:extLst>
                    <a:ext uri="{FF2B5EF4-FFF2-40B4-BE49-F238E27FC236}">
                      <a16:creationId xmlns:a16="http://schemas.microsoft.com/office/drawing/2014/main" id="{B078665D-3005-476F-BBDA-FC35C194E3B9}"/>
                    </a:ext>
                  </a:extLst>
                </p:cNvPr>
                <p:cNvSpPr/>
                <p:nvPr/>
              </p:nvSpPr>
              <p:spPr>
                <a:xfrm>
                  <a:off x="982501" y="5677411"/>
                  <a:ext cx="714601" cy="776954"/>
                </a:xfrm>
                <a:prstGeom prst="upArrow">
                  <a:avLst>
                    <a:gd name="adj1" fmla="val 50000"/>
                    <a:gd name="adj2" fmla="val 50000"/>
                  </a:avLst>
                </a:prstGeom>
                <a:solidFill>
                  <a:srgbClr val="173CB6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sp>
          <p:nvSpPr>
            <p:cNvPr id="21" name="Pfeil nach unten 6">
              <a:extLst>
                <a:ext uri="{FF2B5EF4-FFF2-40B4-BE49-F238E27FC236}">
                  <a16:creationId xmlns:a16="http://schemas.microsoft.com/office/drawing/2014/main" id="{24FF433E-5B66-44C4-BF52-F3B1039B1C08}"/>
                </a:ext>
              </a:extLst>
            </p:cNvPr>
            <p:cNvSpPr/>
            <p:nvPr/>
          </p:nvSpPr>
          <p:spPr>
            <a:xfrm>
              <a:off x="22620582" y="6068500"/>
              <a:ext cx="622534" cy="541066"/>
            </a:xfrm>
            <a:prstGeom prst="downArrow">
              <a:avLst/>
            </a:prstGeom>
            <a:solidFill>
              <a:srgbClr val="173CB6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A9F220-212E-464C-A034-71DB364D6F37}"/>
              </a:ext>
            </a:extLst>
          </p:cNvPr>
          <p:cNvSpPr txBox="1"/>
          <p:nvPr/>
        </p:nvSpPr>
        <p:spPr>
          <a:xfrm>
            <a:off x="15221035" y="7311759"/>
            <a:ext cx="8545930" cy="514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APC Nb</a:t>
            </a:r>
            <a:r>
              <a:rPr lang="en-GB" b="1" baseline="-25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 wires have demonstrated their capability of meeting the FCC target and even exceeding it!</a:t>
            </a:r>
          </a:p>
          <a:p>
            <a:pPr algn="just"/>
            <a:endParaRPr lang="en-GB" sz="2000" b="0" i="0" dirty="0">
              <a:solidFill>
                <a:srgbClr val="222222"/>
              </a:solidFill>
              <a:effectLst/>
              <a:latin typeface="+mj-lt"/>
            </a:endParaRPr>
          </a:p>
          <a:p>
            <a:pPr algn="just"/>
            <a:r>
              <a:rPr lang="en-GB" sz="2000" b="0" i="0" dirty="0">
                <a:solidFill>
                  <a:srgbClr val="222222"/>
                </a:solidFill>
                <a:effectLst/>
                <a:latin typeface="+mj-lt"/>
              </a:rPr>
              <a:t>Xu, </a:t>
            </a:r>
            <a:r>
              <a:rPr lang="en-GB" sz="2000" b="0" i="0" dirty="0" err="1">
                <a:solidFill>
                  <a:srgbClr val="222222"/>
                </a:solidFill>
                <a:effectLst/>
                <a:latin typeface="+mj-lt"/>
              </a:rPr>
              <a:t>Xingchen</a:t>
            </a:r>
            <a:r>
              <a:rPr lang="en-GB" sz="2000" b="0" i="0" dirty="0">
                <a:solidFill>
                  <a:srgbClr val="222222"/>
                </a:solidFill>
                <a:effectLst/>
                <a:latin typeface="+mj-lt"/>
              </a:rPr>
              <a:t>, et al. "High critical current density in internally-oxidized Nb3Sn superconductors and its origin." </a:t>
            </a:r>
            <a:r>
              <a:rPr lang="en-GB" sz="2000" b="0" i="1" dirty="0">
                <a:solidFill>
                  <a:srgbClr val="222222"/>
                </a:solidFill>
                <a:effectLst/>
                <a:latin typeface="+mj-lt"/>
              </a:rPr>
              <a:t>Scripta </a:t>
            </a:r>
            <a:r>
              <a:rPr lang="en-GB" sz="2000" b="0" i="1" dirty="0" err="1">
                <a:solidFill>
                  <a:srgbClr val="222222"/>
                </a:solidFill>
                <a:effectLst/>
                <a:latin typeface="+mj-lt"/>
              </a:rPr>
              <a:t>Materialia</a:t>
            </a:r>
            <a:r>
              <a:rPr lang="en-GB" sz="2000" b="0" i="0" dirty="0">
                <a:solidFill>
                  <a:srgbClr val="222222"/>
                </a:solidFill>
                <a:effectLst/>
                <a:latin typeface="+mj-lt"/>
              </a:rPr>
              <a:t> 186 (2020): 317-320.</a:t>
            </a:r>
          </a:p>
          <a:p>
            <a:pPr algn="just"/>
            <a:endParaRPr lang="en-GB" sz="2000" dirty="0">
              <a:solidFill>
                <a:srgbClr val="222222"/>
              </a:solidFill>
              <a:latin typeface="+mj-lt"/>
            </a:endParaRPr>
          </a:p>
          <a:p>
            <a:pPr algn="just"/>
            <a:r>
              <a:rPr lang="en-GB" sz="2000" b="0" i="1" dirty="0">
                <a:solidFill>
                  <a:srgbClr val="222222"/>
                </a:solidFill>
                <a:effectLst/>
              </a:rPr>
              <a:t>Xu, </a:t>
            </a:r>
            <a:r>
              <a:rPr lang="en-GB" sz="2000" b="0" i="1" dirty="0" err="1">
                <a:solidFill>
                  <a:srgbClr val="222222"/>
                </a:solidFill>
                <a:effectLst/>
              </a:rPr>
              <a:t>Xingchen</a:t>
            </a:r>
            <a:r>
              <a:rPr lang="en-GB" sz="2000" b="0" i="1" dirty="0">
                <a:solidFill>
                  <a:srgbClr val="222222"/>
                </a:solidFill>
                <a:effectLst/>
              </a:rPr>
              <a:t>, et al. "Ternary Nb3Sn superconductors with artificial pinning </a:t>
            </a:r>
            <a:r>
              <a:rPr lang="en-GB" sz="2000" b="0" i="1" dirty="0" err="1">
                <a:solidFill>
                  <a:srgbClr val="222222"/>
                </a:solidFill>
                <a:effectLst/>
              </a:rPr>
              <a:t>centers</a:t>
            </a:r>
            <a:r>
              <a:rPr lang="en-GB" sz="2000" b="0" i="1" dirty="0">
                <a:solidFill>
                  <a:srgbClr val="222222"/>
                </a:solidFill>
                <a:effectLst/>
              </a:rPr>
              <a:t> and high upper critical fields." Superconductor Science and Technology 32.2 (2019): 02LT01.</a:t>
            </a:r>
          </a:p>
          <a:p>
            <a:endParaRPr lang="en-GB" sz="2000" dirty="0">
              <a:solidFill>
                <a:srgbClr val="222222"/>
              </a:solidFill>
              <a:latin typeface="+mj-lt"/>
            </a:endParaRPr>
          </a:p>
          <a:p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5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5E238-2CE9-49AD-809E-4A0F49BA6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B5A3D0D-A8D8-4872-8B84-78164BA4F4CB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2F391D-67C9-406B-A84C-8B7FE8436B1A}"/>
              </a:ext>
            </a:extLst>
          </p:cNvPr>
          <p:cNvSpPr/>
          <p:nvPr/>
        </p:nvSpPr>
        <p:spPr>
          <a:xfrm>
            <a:off x="556185" y="3778407"/>
            <a:ext cx="39440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600" b="1" dirty="0">
                <a:solidFill>
                  <a:srgbClr val="2F5597"/>
                </a:solidFill>
              </a:rPr>
              <a:t>Standard PIT sub-element</a:t>
            </a:r>
            <a:endParaRPr lang="en-US" sz="1600" b="1" dirty="0">
              <a:solidFill>
                <a:srgbClr val="2F5597"/>
              </a:solidFill>
              <a:latin typeface="Arial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116734E-C7AA-4F5E-BF5B-8F37903B516B}"/>
              </a:ext>
            </a:extLst>
          </p:cNvPr>
          <p:cNvSpPr/>
          <p:nvPr/>
        </p:nvSpPr>
        <p:spPr>
          <a:xfrm>
            <a:off x="552454" y="9179155"/>
            <a:ext cx="39440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600" b="1" dirty="0">
                <a:solidFill>
                  <a:srgbClr val="203864"/>
                </a:solidFill>
              </a:rPr>
              <a:t>APC-PIT</a:t>
            </a:r>
          </a:p>
          <a:p>
            <a:pPr algn="ctr"/>
            <a:r>
              <a:rPr lang="en-US" sz="5600" b="1" dirty="0">
                <a:solidFill>
                  <a:srgbClr val="203864"/>
                </a:solidFill>
              </a:rPr>
              <a:t>sub-element</a:t>
            </a:r>
            <a:endParaRPr lang="en-US" sz="1600" b="1" dirty="0">
              <a:solidFill>
                <a:srgbClr val="203864"/>
              </a:solidFill>
              <a:latin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6B1F497-0307-4722-929A-056680D96A29}"/>
              </a:ext>
            </a:extLst>
          </p:cNvPr>
          <p:cNvSpPr txBox="1"/>
          <p:nvPr/>
        </p:nvSpPr>
        <p:spPr>
          <a:xfrm>
            <a:off x="17096404" y="5293034"/>
            <a:ext cx="6034024" cy="1895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For APC: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SnO</a:t>
            </a:r>
            <a:r>
              <a:rPr lang="en-GB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GB" dirty="0"/>
              <a:t>powder as an O source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Nb-Zr/Hf alloy</a:t>
            </a:r>
          </a:p>
        </p:txBody>
      </p:sp>
      <p:sp>
        <p:nvSpPr>
          <p:cNvPr id="101" name="Title 100">
            <a:extLst>
              <a:ext uri="{FF2B5EF4-FFF2-40B4-BE49-F238E27FC236}">
                <a16:creationId xmlns:a16="http://schemas.microsoft.com/office/drawing/2014/main" id="{DC05D2D7-61B1-4AE3-AD7E-C2E2D7AAA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Artificial Pinning </a:t>
            </a:r>
            <a:r>
              <a:rPr lang="en-GB" dirty="0" err="1"/>
              <a:t>Center</a:t>
            </a:r>
            <a:r>
              <a:rPr lang="en-GB" dirty="0"/>
              <a:t> (APC) Nb</a:t>
            </a:r>
            <a:r>
              <a:rPr lang="en-GB" baseline="-25000" dirty="0"/>
              <a:t>3</a:t>
            </a:r>
            <a:r>
              <a:rPr lang="en-GB" dirty="0"/>
              <a:t>Sn Wires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A2F25F4-B389-4236-BE72-8F4E6A9A7816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18758480" y="8420024"/>
            <a:ext cx="481075" cy="52205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8B3F22A-1108-4055-AA76-F426548D63FB}"/>
              </a:ext>
            </a:extLst>
          </p:cNvPr>
          <p:cNvSpPr/>
          <p:nvPr/>
        </p:nvSpPr>
        <p:spPr>
          <a:xfrm>
            <a:off x="16665048" y="2345182"/>
            <a:ext cx="77481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/>
              <a:t>Xu, X., et al. "Refinement of Nb3Sn grain size by the generation of ZrO2 precipitates in Nb3Sn wires." Applied Physics Letters 104.8 (2014): 082602.)</a:t>
            </a:r>
          </a:p>
          <a:p>
            <a:endParaRPr lang="en-GB" sz="2000" i="1" dirty="0"/>
          </a:p>
          <a:p>
            <a:r>
              <a:rPr lang="en-GB" sz="2000" b="0" i="1" dirty="0">
                <a:solidFill>
                  <a:srgbClr val="222222"/>
                </a:solidFill>
                <a:effectLst/>
              </a:rPr>
              <a:t>Xu, </a:t>
            </a:r>
            <a:r>
              <a:rPr lang="en-GB" sz="2000" b="0" i="1" dirty="0" err="1">
                <a:solidFill>
                  <a:srgbClr val="222222"/>
                </a:solidFill>
                <a:effectLst/>
              </a:rPr>
              <a:t>Xingchen</a:t>
            </a:r>
            <a:r>
              <a:rPr lang="en-GB" sz="2000" b="0" i="1" dirty="0">
                <a:solidFill>
                  <a:srgbClr val="222222"/>
                </a:solidFill>
                <a:effectLst/>
              </a:rPr>
              <a:t>, et al. "Ternary Nb3Sn superconductors with artificial pinning </a:t>
            </a:r>
            <a:r>
              <a:rPr lang="en-GB" sz="2000" b="0" i="1" dirty="0" err="1">
                <a:solidFill>
                  <a:srgbClr val="222222"/>
                </a:solidFill>
                <a:effectLst/>
              </a:rPr>
              <a:t>centers</a:t>
            </a:r>
            <a:r>
              <a:rPr lang="en-GB" sz="2000" b="0" i="1" dirty="0">
                <a:solidFill>
                  <a:srgbClr val="222222"/>
                </a:solidFill>
                <a:effectLst/>
              </a:rPr>
              <a:t> and high upper critical fields." Superconductor Science and Technology 32.2 (2019): 02LT01.</a:t>
            </a:r>
          </a:p>
          <a:p>
            <a:endParaRPr lang="en-GB" sz="20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853873-34CA-48C1-9A01-5D221360EB77}"/>
              </a:ext>
            </a:extLst>
          </p:cNvPr>
          <p:cNvGrpSpPr/>
          <p:nvPr/>
        </p:nvGrpSpPr>
        <p:grpSpPr>
          <a:xfrm>
            <a:off x="-262565" y="2457577"/>
            <a:ext cx="23892220" cy="9988258"/>
            <a:chOff x="-262565" y="2457577"/>
            <a:chExt cx="23892220" cy="99882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9FC4453-035E-4046-A16F-73435354B316}"/>
                </a:ext>
              </a:extLst>
            </p:cNvPr>
            <p:cNvGrpSpPr/>
            <p:nvPr/>
          </p:nvGrpSpPr>
          <p:grpSpPr>
            <a:xfrm>
              <a:off x="-262565" y="2457577"/>
              <a:ext cx="23892220" cy="9988258"/>
              <a:chOff x="-262565" y="2457577"/>
              <a:chExt cx="23892220" cy="998825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3120080-9020-45B4-AD5A-3170805496E6}"/>
                  </a:ext>
                </a:extLst>
              </p:cNvPr>
              <p:cNvGrpSpPr/>
              <p:nvPr/>
            </p:nvGrpSpPr>
            <p:grpSpPr>
              <a:xfrm>
                <a:off x="-262565" y="2457577"/>
                <a:ext cx="23892220" cy="9988258"/>
                <a:chOff x="-262565" y="2457577"/>
                <a:chExt cx="23892220" cy="9988258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BCB093F7-0BEB-4857-AF26-EED6EB99E530}"/>
                    </a:ext>
                  </a:extLst>
                </p:cNvPr>
                <p:cNvGrpSpPr/>
                <p:nvPr/>
              </p:nvGrpSpPr>
              <p:grpSpPr>
                <a:xfrm>
                  <a:off x="-262565" y="2457577"/>
                  <a:ext cx="23892220" cy="9988258"/>
                  <a:chOff x="-262565" y="2457577"/>
                  <a:chExt cx="23892220" cy="9988258"/>
                </a:xfrm>
              </p:grpSpPr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AEB265B2-9EA0-4DFD-B7B4-C300B6764828}"/>
                      </a:ext>
                    </a:extLst>
                  </p:cNvPr>
                  <p:cNvGrpSpPr/>
                  <p:nvPr/>
                </p:nvGrpSpPr>
                <p:grpSpPr>
                  <a:xfrm>
                    <a:off x="-262565" y="2457577"/>
                    <a:ext cx="23892220" cy="9988258"/>
                    <a:chOff x="-262565" y="2457577"/>
                    <a:chExt cx="23892220" cy="9988258"/>
                  </a:xfrm>
                </p:grpSpPr>
                <p:grpSp>
                  <p:nvGrpSpPr>
                    <p:cNvPr id="98" name="Group 97">
                      <a:extLst>
                        <a:ext uri="{FF2B5EF4-FFF2-40B4-BE49-F238E27FC236}">
                          <a16:creationId xmlns:a16="http://schemas.microsoft.com/office/drawing/2014/main" id="{5A51BEFB-746F-41D0-BEF6-31D236CFA6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62565" y="2457577"/>
                      <a:ext cx="23892220" cy="9988258"/>
                      <a:chOff x="-262565" y="2457577"/>
                      <a:chExt cx="23892220" cy="9988258"/>
                    </a:xfrm>
                  </p:grpSpPr>
                  <p:grpSp>
                    <p:nvGrpSpPr>
                      <p:cNvPr id="84" name="Group 83">
                        <a:extLst>
                          <a:ext uri="{FF2B5EF4-FFF2-40B4-BE49-F238E27FC236}">
                            <a16:creationId xmlns:a16="http://schemas.microsoft.com/office/drawing/2014/main" id="{B0005E87-2A26-403D-8232-9DE96F796BC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262565" y="2457577"/>
                        <a:ext cx="23892220" cy="9988258"/>
                        <a:chOff x="-262565" y="2457577"/>
                        <a:chExt cx="23892220" cy="9988258"/>
                      </a:xfrm>
                    </p:grpSpPr>
                    <p:sp>
                      <p:nvSpPr>
                        <p:cNvPr id="16" name="TextBox 15">
                          <a:extLst>
                            <a:ext uri="{FF2B5EF4-FFF2-40B4-BE49-F238E27FC236}">
                              <a16:creationId xmlns:a16="http://schemas.microsoft.com/office/drawing/2014/main" id="{C43DC0A0-7FA1-429C-9E32-20719BC5039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-262565" y="11181485"/>
                          <a:ext cx="6113249" cy="1200329"/>
                        </a:xfrm>
                        <a:prstGeom prst="rect">
                          <a:avLst/>
                        </a:prstGeom>
                        <a:noFill/>
                        <a:effectLst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chemeClr val="tx1"/>
                              </a:solidFill>
                            </a:rPr>
                            <a:t>End 2018</a:t>
                          </a:r>
                          <a:r>
                            <a:rPr lang="en-GB" dirty="0">
                              <a:solidFill>
                                <a:schemeClr val="tx1"/>
                              </a:solidFill>
                            </a:rPr>
                            <a:t>: From binary to ternary compounds</a:t>
                          </a:r>
                        </a:p>
                      </p:txBody>
                    </p:sp>
                    <p:grpSp>
                      <p:nvGrpSpPr>
                        <p:cNvPr id="82" name="Group 81">
                          <a:extLst>
                            <a:ext uri="{FF2B5EF4-FFF2-40B4-BE49-F238E27FC236}">
                              <a16:creationId xmlns:a16="http://schemas.microsoft.com/office/drawing/2014/main" id="{53C9ECC7-7E8E-4785-9C55-2562801C89F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507181" y="2457577"/>
                          <a:ext cx="18122474" cy="9988258"/>
                          <a:chOff x="5507181" y="2457577"/>
                          <a:chExt cx="18122474" cy="9988258"/>
                        </a:xfrm>
                      </p:grpSpPr>
                      <p:grpSp>
                        <p:nvGrpSpPr>
                          <p:cNvPr id="63" name="Group 62">
                            <a:extLst>
                              <a:ext uri="{FF2B5EF4-FFF2-40B4-BE49-F238E27FC236}">
                                <a16:creationId xmlns:a16="http://schemas.microsoft.com/office/drawing/2014/main" id="{0ED21577-813D-4270-A720-54C4B3E8F66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507181" y="2457577"/>
                            <a:ext cx="10796807" cy="9988258"/>
                            <a:chOff x="9372601" y="2416013"/>
                            <a:chExt cx="10796807" cy="9988258"/>
                          </a:xfrm>
                        </p:grpSpPr>
                        <p:grpSp>
                          <p:nvGrpSpPr>
                            <p:cNvPr id="55" name="Group 54">
                              <a:extLst>
                                <a:ext uri="{FF2B5EF4-FFF2-40B4-BE49-F238E27FC236}">
                                  <a16:creationId xmlns:a16="http://schemas.microsoft.com/office/drawing/2014/main" id="{E46ECDF4-D88C-4526-8C14-D52C28B35B6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9372601" y="2416013"/>
                              <a:ext cx="4717473" cy="4717473"/>
                              <a:chOff x="9372601" y="2416013"/>
                              <a:chExt cx="4717473" cy="4717473"/>
                            </a:xfrm>
                          </p:grpSpPr>
                          <p:sp>
                            <p:nvSpPr>
                              <p:cNvPr id="47" name="Oval 46">
                                <a:extLst>
                                  <a:ext uri="{FF2B5EF4-FFF2-40B4-BE49-F238E27FC236}">
                                    <a16:creationId xmlns:a16="http://schemas.microsoft.com/office/drawing/2014/main" id="{E77E68C5-BE3A-49A0-AFC4-B71F2D1032E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9372601" y="2416013"/>
                                <a:ext cx="4717473" cy="4717473"/>
                              </a:xfrm>
                              <a:prstGeom prst="ellipse">
                                <a:avLst/>
                              </a:prstGeom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3">
                                  <a:shade val="50000"/>
                                </a:schemeClr>
                              </a:lnRef>
                              <a:fillRef idx="1">
                                <a:schemeClr val="accent3"/>
                              </a:fillRef>
                              <a:effectRef idx="0">
                                <a:schemeClr val="accent3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B"/>
                              </a:p>
                            </p:txBody>
                          </p:sp>
                          <p:sp>
                            <p:nvSpPr>
                              <p:cNvPr id="51" name="Oval 50">
                                <a:extLst>
                                  <a:ext uri="{FF2B5EF4-FFF2-40B4-BE49-F238E27FC236}">
                                    <a16:creationId xmlns:a16="http://schemas.microsoft.com/office/drawing/2014/main" id="{610197B0-B58A-41F7-AD4D-8463D0AFCF6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97035" y="3440447"/>
                                <a:ext cx="2668604" cy="2668604"/>
                              </a:xfrm>
                              <a:prstGeom prst="ellipse">
                                <a:avLst/>
                              </a:prstGeom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B" dirty="0"/>
                              </a:p>
                            </p:txBody>
                          </p:sp>
                        </p:grpSp>
                        <p:sp>
                          <p:nvSpPr>
                            <p:cNvPr id="48" name="Oval 47">
                              <a:extLst>
                                <a:ext uri="{FF2B5EF4-FFF2-40B4-BE49-F238E27FC236}">
                                  <a16:creationId xmlns:a16="http://schemas.microsoft.com/office/drawing/2014/main" id="{DA578635-2B9A-4828-B42D-422198348D7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9372601" y="7686798"/>
                              <a:ext cx="4717473" cy="4717473"/>
                            </a:xfrm>
                            <a:prstGeom prst="ellipse">
                              <a:avLst/>
                            </a:prstGeom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3">
                                <a:shade val="50000"/>
                              </a:schemeClr>
                            </a:lnRef>
                            <a:fillRef idx="1">
                              <a:schemeClr val="accent3"/>
                            </a:fillRef>
                            <a:effectRef idx="0">
                              <a:schemeClr val="accent3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/>
                            </a:p>
                          </p:txBody>
                        </p:sp>
                        <p:sp>
                          <p:nvSpPr>
                            <p:cNvPr id="52" name="Oval 51">
                              <a:extLst>
                                <a:ext uri="{FF2B5EF4-FFF2-40B4-BE49-F238E27FC236}">
                                  <a16:creationId xmlns:a16="http://schemas.microsoft.com/office/drawing/2014/main" id="{3737FA47-BF26-4E41-B182-37AA2AAE20F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97035" y="8711231"/>
                              <a:ext cx="2668604" cy="2668604"/>
                            </a:xfrm>
                            <a:prstGeom prst="ellipse">
                              <a:avLst/>
                            </a:prstGeom>
                            <a:solidFill>
                              <a:schemeClr val="accent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B"/>
                            </a:p>
                          </p:txBody>
                        </p:sp>
                        <p:grpSp>
                          <p:nvGrpSpPr>
                            <p:cNvPr id="61" name="Group 60">
                              <a:extLst>
                                <a:ext uri="{FF2B5EF4-FFF2-40B4-BE49-F238E27FC236}">
                                  <a16:creationId xmlns:a16="http://schemas.microsoft.com/office/drawing/2014/main" id="{82A7C55C-2D31-48EA-8F51-EB72E1FE5D6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5451935" y="2416013"/>
                              <a:ext cx="4717473" cy="4717473"/>
                              <a:chOff x="17135263" y="2416013"/>
                              <a:chExt cx="4717473" cy="4717473"/>
                            </a:xfrm>
                          </p:grpSpPr>
                          <p:grpSp>
                            <p:nvGrpSpPr>
                              <p:cNvPr id="54" name="Group 53">
                                <a:extLst>
                                  <a:ext uri="{FF2B5EF4-FFF2-40B4-BE49-F238E27FC236}">
                                    <a16:creationId xmlns:a16="http://schemas.microsoft.com/office/drawing/2014/main" id="{DD86917F-E7B5-4965-AA8D-36334A135E00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7135263" y="2416013"/>
                                <a:ext cx="4717473" cy="4717473"/>
                                <a:chOff x="17135263" y="2416013"/>
                                <a:chExt cx="4717473" cy="4717473"/>
                              </a:xfrm>
                            </p:grpSpPr>
                            <p:sp>
                              <p:nvSpPr>
                                <p:cNvPr id="49" name="Oval 48">
                                  <a:extLst>
                                    <a:ext uri="{FF2B5EF4-FFF2-40B4-BE49-F238E27FC236}">
                                      <a16:creationId xmlns:a16="http://schemas.microsoft.com/office/drawing/2014/main" id="{F0A7C6E1-55A1-4CAF-852E-518F25F1BBC1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7135263" y="2416013"/>
                                  <a:ext cx="4717473" cy="4717473"/>
                                </a:xfrm>
                                <a:prstGeom prst="ellipse">
                                  <a:avLst/>
                                </a:prstGeom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3">
                                    <a:shade val="50000"/>
                                  </a:schemeClr>
                                </a:lnRef>
                                <a:fillRef idx="1">
                                  <a:schemeClr val="accent3"/>
                                </a:fillRef>
                                <a:effectRef idx="0">
                                  <a:schemeClr val="accent3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GB"/>
                                </a:p>
                              </p:txBody>
                            </p:sp>
                            <p:sp>
                              <p:nvSpPr>
                                <p:cNvPr id="53" name="Oval 52">
                                  <a:extLst>
                                    <a:ext uri="{FF2B5EF4-FFF2-40B4-BE49-F238E27FC236}">
                                      <a16:creationId xmlns:a16="http://schemas.microsoft.com/office/drawing/2014/main" id="{12022B7A-72BB-4AA7-B8DA-A435324B8BD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7352067" y="2632817"/>
                                  <a:ext cx="4283864" cy="4283864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GB"/>
                                </a:p>
                              </p:txBody>
                            </p:sp>
                          </p:grpSp>
                          <p:sp>
                            <p:nvSpPr>
                              <p:cNvPr id="59" name="Oval 58">
                                <a:extLst>
                                  <a:ext uri="{FF2B5EF4-FFF2-40B4-BE49-F238E27FC236}">
                                    <a16:creationId xmlns:a16="http://schemas.microsoft.com/office/drawing/2014/main" id="{293B4029-3160-415D-BCFB-4A786DBBF22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377697" y="3658447"/>
                                <a:ext cx="2232604" cy="2232604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386B8E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B" dirty="0"/>
                              </a:p>
                            </p:txBody>
                          </p:sp>
                        </p:grpSp>
                        <p:grpSp>
                          <p:nvGrpSpPr>
                            <p:cNvPr id="62" name="Group 61">
                              <a:extLst>
                                <a:ext uri="{FF2B5EF4-FFF2-40B4-BE49-F238E27FC236}">
                                  <a16:creationId xmlns:a16="http://schemas.microsoft.com/office/drawing/2014/main" id="{E5895DBA-A57D-4800-9411-06898B06EE8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5451935" y="7686796"/>
                              <a:ext cx="4717473" cy="4717473"/>
                              <a:chOff x="17135263" y="7686796"/>
                              <a:chExt cx="4717473" cy="4717473"/>
                            </a:xfrm>
                          </p:grpSpPr>
                          <p:sp>
                            <p:nvSpPr>
                              <p:cNvPr id="57" name="Oval 56">
                                <a:extLst>
                                  <a:ext uri="{FF2B5EF4-FFF2-40B4-BE49-F238E27FC236}">
                                    <a16:creationId xmlns:a16="http://schemas.microsoft.com/office/drawing/2014/main" id="{A731A8C2-9426-4302-B2A6-0F0679318F3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7135263" y="7686796"/>
                                <a:ext cx="4717473" cy="4717473"/>
                              </a:xfrm>
                              <a:prstGeom prst="ellipse">
                                <a:avLst/>
                              </a:prstGeom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3">
                                  <a:shade val="50000"/>
                                </a:schemeClr>
                              </a:lnRef>
                              <a:fillRef idx="1">
                                <a:schemeClr val="accent3"/>
                              </a:fillRef>
                              <a:effectRef idx="0">
                                <a:schemeClr val="accent3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B"/>
                              </a:p>
                            </p:txBody>
                          </p:sp>
                          <p:sp>
                            <p:nvSpPr>
                              <p:cNvPr id="58" name="Oval 57">
                                <a:extLst>
                                  <a:ext uri="{FF2B5EF4-FFF2-40B4-BE49-F238E27FC236}">
                                    <a16:creationId xmlns:a16="http://schemas.microsoft.com/office/drawing/2014/main" id="{52CFD321-D9C0-40CB-B0C6-8402B09FE87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7352067" y="7903600"/>
                                <a:ext cx="4283864" cy="4283864"/>
                              </a:xfrm>
                              <a:prstGeom prst="ellipse">
                                <a:avLst/>
                              </a:prstGeom>
                              <a:blipFill>
                                <a:blip r:embed="rId3"/>
                                <a:tile tx="0" ty="0" sx="100000" sy="100000" flip="none" algn="tl"/>
                              </a:blip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B" dirty="0"/>
                              </a:p>
                            </p:txBody>
                          </p:sp>
                          <p:sp>
                            <p:nvSpPr>
                              <p:cNvPr id="60" name="Oval 59">
                                <a:extLst>
                                  <a:ext uri="{FF2B5EF4-FFF2-40B4-BE49-F238E27FC236}">
                                    <a16:creationId xmlns:a16="http://schemas.microsoft.com/office/drawing/2014/main" id="{49FEF8CD-AD7F-41C3-8A26-044061D4798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363841" y="8964734"/>
                                <a:ext cx="2232604" cy="2232604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386B8E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B" dirty="0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70" name="Group 69">
                            <a:extLst>
                              <a:ext uri="{FF2B5EF4-FFF2-40B4-BE49-F238E27FC236}">
                                <a16:creationId xmlns:a16="http://schemas.microsoft.com/office/drawing/2014/main" id="{7E6438B9-E38B-45CF-A96C-7BD2850907E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 rot="16200000">
                            <a:off x="13743532" y="8699065"/>
                            <a:ext cx="4891199" cy="1795194"/>
                            <a:chOff x="7153765" y="2938077"/>
                            <a:chExt cx="2736564" cy="1027993"/>
                          </a:xfrm>
                        </p:grpSpPr>
                        <p:cxnSp>
                          <p:nvCxnSpPr>
                            <p:cNvPr id="71" name="Straight Connector 70">
                              <a:extLst>
                                <a:ext uri="{FF2B5EF4-FFF2-40B4-BE49-F238E27FC236}">
                                  <a16:creationId xmlns:a16="http://schemas.microsoft.com/office/drawing/2014/main" id="{34C77775-0967-43AB-9EBD-26188F9787E5}"/>
                                </a:ext>
                              </a:extLst>
                            </p:cNvPr>
                            <p:cNvCxnSpPr>
                              <a:cxnSpLocks/>
                              <a:stCxn id="72" idx="1"/>
                            </p:cNvCxnSpPr>
                            <p:nvPr/>
                          </p:nvCxnSpPr>
                          <p:spPr>
                            <a:xfrm rot="5400000">
                              <a:off x="7049516" y="3134565"/>
                              <a:ext cx="935753" cy="727255"/>
                            </a:xfrm>
                            <a:prstGeom prst="line">
                              <a:avLst/>
                            </a:prstGeom>
                            <a:ln w="57150">
                              <a:solidFill>
                                <a:srgbClr val="C00000"/>
                              </a:solidFill>
                              <a:tailEnd type="none"/>
                            </a:ln>
                            <a:effectLst>
                              <a:outerShdw dist="50800" sx="1000" sy="1000" rotWithShape="0">
                                <a:srgbClr val="000000">
                                  <a:alpha val="38000"/>
                                </a:srgbClr>
                              </a:outerShdw>
                            </a:effectLst>
                          </p:spPr>
                          <p:style>
                            <a:lnRef idx="2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1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72" name="Rectangle 71">
                              <a:extLst>
                                <a:ext uri="{FF2B5EF4-FFF2-40B4-BE49-F238E27FC236}">
                                  <a16:creationId xmlns:a16="http://schemas.microsoft.com/office/drawing/2014/main" id="{976449A9-6FEA-4F2A-BAC0-AE756BF3A58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881020" y="2938077"/>
                              <a:ext cx="199102" cy="184477"/>
                            </a:xfrm>
                            <a:prstGeom prst="rect">
                              <a:avLst/>
                            </a:prstGeom>
                            <a:noFill/>
                            <a:ln w="57150">
                              <a:solidFill>
                                <a:srgbClr val="C00000"/>
                              </a:solidFill>
                            </a:ln>
                            <a:effectLst>
                              <a:outerShdw dist="50800" sx="1000" sy="1000" rotWithShape="0">
                                <a:srgbClr val="000000">
                                  <a:alpha val="35000"/>
                                </a:srgbClr>
                              </a:outerShdw>
                            </a:effectLst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cxnSp>
                          <p:nvCxnSpPr>
                            <p:cNvPr id="73" name="Straight Connector 72">
                              <a:extLst>
                                <a:ext uri="{FF2B5EF4-FFF2-40B4-BE49-F238E27FC236}">
                                  <a16:creationId xmlns:a16="http://schemas.microsoft.com/office/drawing/2014/main" id="{B60C2FB3-6857-4F2E-88F0-97FD18DC674E}"/>
                                </a:ext>
                              </a:extLst>
                            </p:cNvPr>
                            <p:cNvCxnSpPr>
                              <a:cxnSpLocks/>
                              <a:stCxn id="72" idx="3"/>
                            </p:cNvCxnSpPr>
                            <p:nvPr/>
                          </p:nvCxnSpPr>
                          <p:spPr>
                            <a:xfrm rot="5400000" flipV="1">
                              <a:off x="8517349" y="2593089"/>
                              <a:ext cx="935754" cy="1810207"/>
                            </a:xfrm>
                            <a:prstGeom prst="line">
                              <a:avLst/>
                            </a:prstGeom>
                            <a:ln w="57150">
                              <a:solidFill>
                                <a:srgbClr val="C00000"/>
                              </a:solidFill>
                              <a:tailEnd type="none"/>
                            </a:ln>
                            <a:effectLst>
                              <a:outerShdw dist="50800" sx="1000" sy="1000" rotWithShape="0">
                                <a:srgbClr val="000000">
                                  <a:alpha val="38000"/>
                                </a:srgbClr>
                              </a:outerShdw>
                            </a:effectLst>
                          </p:spPr>
                          <p:style>
                            <a:lnRef idx="2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1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grpSp>
                        <p:nvGrpSpPr>
                          <p:cNvPr id="81" name="Group 80">
                            <a:extLst>
                              <a:ext uri="{FF2B5EF4-FFF2-40B4-BE49-F238E27FC236}">
                                <a16:creationId xmlns:a16="http://schemas.microsoft.com/office/drawing/2014/main" id="{EC556266-3D4B-447C-B19C-BB71257212B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7086726" y="7129949"/>
                            <a:ext cx="6542929" cy="4973399"/>
                            <a:chOff x="17040318" y="669706"/>
                            <a:chExt cx="6542929" cy="4973399"/>
                          </a:xfrm>
                        </p:grpSpPr>
                        <p:pic>
                          <p:nvPicPr>
                            <p:cNvPr id="65" name="Picture 2" descr="C:\Users\xuxc\Downloads\TEM\NZE-700x55h\NZE-700x55h_007_16.TIF">
                              <a:extLst>
                                <a:ext uri="{FF2B5EF4-FFF2-40B4-BE49-F238E27FC236}">
                                  <a16:creationId xmlns:a16="http://schemas.microsoft.com/office/drawing/2014/main" id="{2FA44472-C40C-44E5-B8F6-9C8859412248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 rotWithShape="1">
                            <a:blip r:embed="rId4" cstate="print">
                              <a:extLst>
                                <a:ext uri="{BEBA8EAE-BF5A-486C-A8C5-ECC9F3942E4B}">
                                  <a14:imgProps xmlns:a14="http://schemas.microsoft.com/office/drawing/2010/main">
                                    <a14:imgLayer r:embed="rId5">
                                      <a14:imgEffect>
                                        <a14:brightnessContrast bright="6000" contrast="3000"/>
                                      </a14:imgEffect>
                                    </a14:imgLayer>
                                  </a14:imgProps>
                                </a:ex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-217" t="-3" r="5402" b="22867"/>
                            <a:stretch/>
                          </p:blipFill>
                          <p:spPr bwMode="auto">
                            <a:xfrm>
                              <a:off x="17040318" y="669706"/>
                              <a:ext cx="6360169" cy="497339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sp>
                          <p:nvSpPr>
                            <p:cNvPr id="66" name="Rectangle 15">
                              <a:extLst>
                                <a:ext uri="{FF2B5EF4-FFF2-40B4-BE49-F238E27FC236}">
                                  <a16:creationId xmlns:a16="http://schemas.microsoft.com/office/drawing/2014/main" id="{E5CFCC4A-B992-4467-94B7-B04BF70CACB1}"/>
                                </a:ext>
                              </a:extLst>
                            </p:cNvPr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0052089" y="4102706"/>
                              <a:ext cx="3045452" cy="120032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>
                              <a:spAutoFit/>
                            </a:bodyPr>
                            <a:lstStyle>
                              <a:lvl1pPr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1pPr>
                              <a:lvl2pPr marL="742950" indent="-285750"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2pPr>
                              <a:lvl3pPr marL="1143000" indent="-228600"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3pPr>
                              <a:lvl4pPr marL="1600200" indent="-228600"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4pPr>
                              <a:lvl5pPr marL="2057400" indent="-228600"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5pPr>
                              <a:lvl6pPr marL="2514600" indent="-228600" defTabSz="4572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6pPr>
                              <a:lvl7pPr marL="2971800" indent="-228600" defTabSz="4572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7pPr>
                              <a:lvl8pPr marL="3429000" indent="-228600" defTabSz="4572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8pPr>
                              <a:lvl9pPr marL="3886200" indent="-228600" defTabSz="4572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9pPr>
                            </a:lstStyle>
                            <a:p>
                              <a:pPr algn="ctr" eaLnBrk="1" hangingPunct="1"/>
                              <a:r>
                                <a:rPr lang="en-US" altLang="en-US" sz="3600" b="1" dirty="0">
                                  <a:solidFill>
                                    <a:schemeClr val="bg1"/>
                                  </a:solidFill>
                                </a:rPr>
                                <a:t>Inter-granular ZrO</a:t>
                              </a:r>
                              <a:r>
                                <a:rPr lang="en-US" altLang="en-US" sz="3600" b="1" baseline="-25000" dirty="0">
                                  <a:solidFill>
                                    <a:schemeClr val="bg1"/>
                                  </a:solidFill>
                                </a:rPr>
                                <a:t>2</a:t>
                              </a:r>
                              <a:r>
                                <a:rPr lang="en-US" altLang="en-US" sz="3600" b="1" dirty="0">
                                  <a:solidFill>
                                    <a:schemeClr val="bg1"/>
                                  </a:solidFill>
                                </a:rPr>
                                <a:t> particles</a:t>
                              </a:r>
                            </a:p>
                          </p:txBody>
                        </p:sp>
                        <p:cxnSp>
                          <p:nvCxnSpPr>
                            <p:cNvPr id="67" name="Straight Arrow Connector 66">
                              <a:extLst>
                                <a:ext uri="{FF2B5EF4-FFF2-40B4-BE49-F238E27FC236}">
                                  <a16:creationId xmlns:a16="http://schemas.microsoft.com/office/drawing/2014/main" id="{5ED9DFF1-74C7-4AFA-A529-C9384F276DDB}"/>
                                </a:ext>
                              </a:extLst>
                            </p:cNvPr>
                            <p:cNvCxnSpPr>
                              <a:cxnSpLocks noChangeAspect="1"/>
                            </p:cNvCxnSpPr>
                            <p:nvPr/>
                          </p:nvCxnSpPr>
                          <p:spPr bwMode="auto">
                            <a:xfrm flipH="1" flipV="1">
                              <a:off x="19996056" y="3193217"/>
                              <a:ext cx="860590" cy="933903"/>
                            </a:xfrm>
                            <a:prstGeom prst="straightConnector1">
                              <a:avLst/>
                            </a:prstGeom>
                            <a:ln w="57150">
                              <a:solidFill>
                                <a:srgbClr val="FF0000"/>
                              </a:solidFill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68" name="Rectangle 12">
                              <a:extLst>
                                <a:ext uri="{FF2B5EF4-FFF2-40B4-BE49-F238E27FC236}">
                                  <a16:creationId xmlns:a16="http://schemas.microsoft.com/office/drawing/2014/main" id="{9FD48D6D-8C4F-4A7E-8553-D261910CDCD6}"/>
                                </a:ext>
                              </a:extLst>
                            </p:cNvPr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0184539" y="2236780"/>
                              <a:ext cx="3398708" cy="120032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wrap="square">
                              <a:spAutoFit/>
                            </a:bodyPr>
                            <a:lstStyle>
                              <a:lvl1pPr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1pPr>
                              <a:lvl2pPr marL="742950" indent="-285750"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2pPr>
                              <a:lvl3pPr marL="1143000" indent="-228600"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3pPr>
                              <a:lvl4pPr marL="1600200" indent="-228600"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4pPr>
                              <a:lvl5pPr marL="2057400" indent="-228600"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5pPr>
                              <a:lvl6pPr marL="2514600" indent="-228600" defTabSz="4572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6pPr>
                              <a:lvl7pPr marL="2971800" indent="-228600" defTabSz="4572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7pPr>
                              <a:lvl8pPr marL="3429000" indent="-228600" defTabSz="4572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8pPr>
                              <a:lvl9pPr marL="3886200" indent="-228600" defTabSz="4572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>
                                  <a:solidFill>
                                    <a:schemeClr val="tx1"/>
                                  </a:solidFill>
                                  <a:latin typeface="Calibri" panose="020F0502020204030204" pitchFamily="34" charset="0"/>
                                  <a:ea typeface="Geneva"/>
                                  <a:cs typeface="Geneva"/>
                                </a:defRPr>
                              </a:lvl9pPr>
                            </a:lstStyle>
                            <a:p>
                              <a:pPr algn="ctr" eaLnBrk="1" hangingPunct="1"/>
                              <a:r>
                                <a:rPr lang="en-US" altLang="en-US" sz="3600" b="1" dirty="0">
                                  <a:solidFill>
                                    <a:schemeClr val="bg1"/>
                                  </a:solidFill>
                                </a:rPr>
                                <a:t>Intra-granular ZrO</a:t>
                              </a:r>
                              <a:r>
                                <a:rPr lang="en-US" altLang="en-US" sz="3600" b="1" baseline="-25000" dirty="0">
                                  <a:solidFill>
                                    <a:schemeClr val="bg1"/>
                                  </a:solidFill>
                                </a:rPr>
                                <a:t>2</a:t>
                              </a:r>
                              <a:r>
                                <a:rPr lang="en-US" altLang="en-US" sz="3600" b="1" dirty="0">
                                  <a:solidFill>
                                    <a:schemeClr val="bg1"/>
                                  </a:solidFill>
                                </a:rPr>
                                <a:t> particles</a:t>
                              </a:r>
                            </a:p>
                          </p:txBody>
                        </p:sp>
                        <p:cxnSp>
                          <p:nvCxnSpPr>
                            <p:cNvPr id="69" name="Straight Arrow Connector 68">
                              <a:extLst>
                                <a:ext uri="{FF2B5EF4-FFF2-40B4-BE49-F238E27FC236}">
                                  <a16:creationId xmlns:a16="http://schemas.microsoft.com/office/drawing/2014/main" id="{8233B8C2-5F3F-49FC-90C0-01A547537C2C}"/>
                                </a:ext>
                              </a:extLst>
                            </p:cNvPr>
                            <p:cNvCxnSpPr>
                              <a:cxnSpLocks noChangeAspect="1"/>
                            </p:cNvCxnSpPr>
                            <p:nvPr/>
                          </p:nvCxnSpPr>
                          <p:spPr bwMode="auto">
                            <a:xfrm flipH="1" flipV="1">
                              <a:off x="20958206" y="1852151"/>
                              <a:ext cx="417306" cy="452856"/>
                            </a:xfrm>
                            <a:prstGeom prst="straightConnector1">
                              <a:avLst/>
                            </a:prstGeom>
                            <a:ln w="57150">
                              <a:solidFill>
                                <a:srgbClr val="FF0000"/>
                              </a:solidFill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pic>
                          <p:nvPicPr>
                            <p:cNvPr id="75" name="Picture 2" descr="C:\Users\xuxc\Downloads\TEM\NZE-700x55h\NZE-700x55h_007_16.TIF">
                              <a:extLst>
                                <a:ext uri="{FF2B5EF4-FFF2-40B4-BE49-F238E27FC236}">
                                  <a16:creationId xmlns:a16="http://schemas.microsoft.com/office/drawing/2014/main" id="{63AC316E-07B2-4521-9758-07E12B468118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 rotWithShape="1">
                            <a:blip r:embed="rId6" cstate="print">
                              <a:clrChange>
                                <a:clrFrom>
                                  <a:srgbClr val="FFFFFF"/>
                                </a:clrFrom>
                                <a:clrTo>
                                  <a:srgbClr val="FFFFFF">
                                    <a:alpha val="0"/>
                                  </a:srgbClr>
                                </a:clrTo>
                              </a:clrChange>
                              <a:extLst>
                                <a:ext uri="{BEBA8EAE-BF5A-486C-A8C5-ECC9F3942E4B}">
                                  <a14:imgProps xmlns:a14="http://schemas.microsoft.com/office/drawing/2010/main">
                                    <a14:imgLayer r:embed="rId5">
                                      <a14:imgEffect>
                                        <a14:sharpenSoften amount="100000"/>
                                      </a14:imgEffect>
                                    </a14:imgLayer>
                                  </a14:imgProps>
                                </a:ex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60304" t="77868" r="5402" b="16693"/>
                            <a:stretch/>
                          </p:blipFill>
                          <p:spPr bwMode="auto">
                            <a:xfrm>
                              <a:off x="17903333" y="5261375"/>
                              <a:ext cx="2300419" cy="35068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grpSp>
                    </p:grpSp>
                  </p:grpSp>
                  <p:grpSp>
                    <p:nvGrpSpPr>
                      <p:cNvPr id="97" name="Group 96">
                        <a:extLst>
                          <a:ext uri="{FF2B5EF4-FFF2-40B4-BE49-F238E27FC236}">
                            <a16:creationId xmlns:a16="http://schemas.microsoft.com/office/drawing/2014/main" id="{1CE59EF0-7E6F-4CE7-B13F-AF81AE2BAC5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92275" y="2674381"/>
                        <a:ext cx="9781776" cy="8318035"/>
                        <a:chOff x="5792275" y="2674381"/>
                        <a:chExt cx="9781776" cy="8318035"/>
                      </a:xfrm>
                    </p:grpSpPr>
                    <p:sp>
                      <p:nvSpPr>
                        <p:cNvPr id="85" name="TextBox 84">
                          <a:extLst>
                            <a:ext uri="{FF2B5EF4-FFF2-40B4-BE49-F238E27FC236}">
                              <a16:creationId xmlns:a16="http://schemas.microsoft.com/office/drawing/2014/main" id="{7D8A413B-F148-4B33-BE8B-89E3671C086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466608" y="2674381"/>
                          <a:ext cx="798617" cy="70788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GB" sz="4000" b="1" dirty="0">
                              <a:solidFill>
                                <a:schemeClr val="tx1"/>
                              </a:solidFill>
                            </a:rPr>
                            <a:t>Nb</a:t>
                          </a:r>
                        </a:p>
                      </p:txBody>
                    </p:sp>
                    <p:sp>
                      <p:nvSpPr>
                        <p:cNvPr id="86" name="TextBox 29">
                          <a:extLst>
                            <a:ext uri="{FF2B5EF4-FFF2-40B4-BE49-F238E27FC236}">
                              <a16:creationId xmlns:a16="http://schemas.microsoft.com/office/drawing/2014/main" id="{2903ED11-1229-4A72-9A25-259891D8EC0C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2473630" y="8470099"/>
                          <a:ext cx="3100421" cy="11079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algn="r" defTabSz="914400" eaLnBrk="1" fontAlgn="auto" hangingPunct="1">
                            <a:spcAft>
                              <a:spcPts val="0"/>
                            </a:spcAft>
                            <a:defRPr/>
                          </a:pPr>
                          <a:r>
                            <a:rPr lang="en-US" b="1" kern="0" dirty="0">
                              <a:solidFill>
                                <a:srgbClr val="000000"/>
                              </a:solidFill>
                              <a:ea typeface="Times New Roman"/>
                              <a:cs typeface="Times New Roman" panose="02020603050405020304" pitchFamily="18" charset="0"/>
                            </a:rPr>
                            <a:t>Nb</a:t>
                          </a:r>
                          <a:r>
                            <a:rPr lang="en-US" b="1" kern="0" baseline="-25000" dirty="0">
                              <a:solidFill>
                                <a:srgbClr val="000000"/>
                              </a:solidFill>
                              <a:ea typeface="Times New Roman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b="1" kern="0" dirty="0">
                              <a:solidFill>
                                <a:srgbClr val="000000"/>
                              </a:solidFill>
                              <a:ea typeface="Times New Roman"/>
                              <a:cs typeface="Times New Roman" panose="02020603050405020304" pitchFamily="18" charset="0"/>
                            </a:rPr>
                            <a:t>Sn with ZrO</a:t>
                          </a:r>
                          <a:r>
                            <a:rPr lang="en-US" b="1" kern="0" baseline="-25000" dirty="0">
                              <a:solidFill>
                                <a:srgbClr val="000000"/>
                              </a:solidFill>
                              <a:ea typeface="Times New Roman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b="1" kern="0" dirty="0">
                              <a:solidFill>
                                <a:srgbClr val="000000"/>
                              </a:solidFill>
                              <a:ea typeface="Times New Roman"/>
                              <a:cs typeface="Times New Roman" panose="02020603050405020304" pitchFamily="18" charset="0"/>
                            </a:rPr>
                            <a:t> /HfO</a:t>
                          </a:r>
                          <a:r>
                            <a:rPr lang="en-US" b="1" kern="0" baseline="-25000" dirty="0">
                              <a:solidFill>
                                <a:srgbClr val="000000"/>
                              </a:solidFill>
                              <a:ea typeface="Times New Roman"/>
                              <a:cs typeface="Times New Roman" panose="02020603050405020304" pitchFamily="18" charset="0"/>
                            </a:rPr>
                            <a:t>2 </a:t>
                          </a:r>
                          <a:endParaRPr lang="en-US" b="1" kern="0" dirty="0">
                            <a:solidFill>
                              <a:prstClr val="black"/>
                            </a:solidFill>
                            <a:ea typeface="Times New Roman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87" name="TextBox 29">
                          <a:extLst>
                            <a:ext uri="{FF2B5EF4-FFF2-40B4-BE49-F238E27FC236}">
                              <a16:creationId xmlns:a16="http://schemas.microsoft.com/office/drawing/2014/main" id="{0112E9E1-34CE-486C-B9A8-61511A36D26E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2817631" y="9566413"/>
                          <a:ext cx="2230066" cy="11079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algn="ctr" defTabSz="914400" eaLnBrk="1" fontAlgn="auto" hangingPunct="1">
                            <a:spcAft>
                              <a:spcPts val="0"/>
                            </a:spcAft>
                            <a:defRPr/>
                          </a:pPr>
                          <a:r>
                            <a:rPr lang="en-US" b="1" kern="0" dirty="0">
                              <a:solidFill>
                                <a:schemeClr val="bg1"/>
                              </a:solidFill>
                              <a:ea typeface="Times New Roman"/>
                              <a:cs typeface="Times New Roman" panose="02020603050405020304" pitchFamily="18" charset="0"/>
                            </a:rPr>
                            <a:t>Residual core</a:t>
                          </a:r>
                        </a:p>
                      </p:txBody>
                    </p:sp>
                    <p:sp>
                      <p:nvSpPr>
                        <p:cNvPr id="88" name="TextBox 29">
                          <a:extLst>
                            <a:ext uri="{FF2B5EF4-FFF2-40B4-BE49-F238E27FC236}">
                              <a16:creationId xmlns:a16="http://schemas.microsoft.com/office/drawing/2014/main" id="{0999F307-D1B4-4555-963C-FFD437F46B81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2381184" y="2979771"/>
                          <a:ext cx="3100421" cy="5539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algn="ctr" defTabSz="914400" eaLnBrk="1" fontAlgn="auto" hangingPunct="1">
                            <a:spcAft>
                              <a:spcPts val="0"/>
                            </a:spcAft>
                            <a:defRPr/>
                          </a:pPr>
                          <a:r>
                            <a:rPr lang="en-US" b="1" kern="0" dirty="0">
                              <a:solidFill>
                                <a:srgbClr val="000000"/>
                              </a:solidFill>
                              <a:ea typeface="Times New Roman"/>
                              <a:cs typeface="Times New Roman" panose="02020603050405020304" pitchFamily="18" charset="0"/>
                            </a:rPr>
                            <a:t>Nb</a:t>
                          </a:r>
                          <a:r>
                            <a:rPr lang="en-US" b="1" kern="0" baseline="-25000" dirty="0">
                              <a:solidFill>
                                <a:srgbClr val="000000"/>
                              </a:solidFill>
                              <a:ea typeface="Times New Roman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b="1" kern="0" dirty="0">
                              <a:solidFill>
                                <a:srgbClr val="000000"/>
                              </a:solidFill>
                              <a:ea typeface="Times New Roman"/>
                              <a:cs typeface="Times New Roman" panose="02020603050405020304" pitchFamily="18" charset="0"/>
                            </a:rPr>
                            <a:t>Sn</a:t>
                          </a:r>
                          <a:endParaRPr lang="en-US" b="1" kern="0" dirty="0">
                            <a:solidFill>
                              <a:prstClr val="black"/>
                            </a:solidFill>
                            <a:ea typeface="Times New Roman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89" name="TextBox 29">
                          <a:extLst>
                            <a:ext uri="{FF2B5EF4-FFF2-40B4-BE49-F238E27FC236}">
                              <a16:creationId xmlns:a16="http://schemas.microsoft.com/office/drawing/2014/main" id="{0274F961-4BDD-49D0-BB98-B9492D6784F4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12812540" y="4248733"/>
                          <a:ext cx="2230066" cy="11079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algn="ctr" defTabSz="914400" eaLnBrk="1" fontAlgn="auto" hangingPunct="1">
                            <a:spcAft>
                              <a:spcPts val="0"/>
                            </a:spcAft>
                            <a:defRPr/>
                          </a:pPr>
                          <a:r>
                            <a:rPr lang="en-US" b="1" kern="0" dirty="0">
                              <a:solidFill>
                                <a:schemeClr val="bg1"/>
                              </a:solidFill>
                              <a:ea typeface="Times New Roman"/>
                              <a:cs typeface="Times New Roman" panose="02020603050405020304" pitchFamily="18" charset="0"/>
                            </a:rPr>
                            <a:t>Residual core</a:t>
                          </a:r>
                        </a:p>
                      </p:txBody>
                    </p:sp>
                    <p:grpSp>
                      <p:nvGrpSpPr>
                        <p:cNvPr id="93" name="Group 92">
                          <a:extLst>
                            <a:ext uri="{FF2B5EF4-FFF2-40B4-BE49-F238E27FC236}">
                              <a16:creationId xmlns:a16="http://schemas.microsoft.com/office/drawing/2014/main" id="{17FE68EE-E56D-46A7-8073-2C44135297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792275" y="8221616"/>
                          <a:ext cx="5215117" cy="1056575"/>
                          <a:chOff x="5792275" y="8221616"/>
                          <a:chExt cx="5215117" cy="1056575"/>
                        </a:xfrm>
                      </p:grpSpPr>
                      <p:sp>
                        <p:nvSpPr>
                          <p:cNvPr id="91" name="TextBox 29">
                            <a:extLst>
                              <a:ext uri="{FF2B5EF4-FFF2-40B4-BE49-F238E27FC236}">
                                <a16:creationId xmlns:a16="http://schemas.microsoft.com/office/drawing/2014/main" id="{D4E30EBB-6582-44E5-B01B-43091E43B929}"/>
                              </a:ext>
                            </a:extLst>
                          </p:cNvPr>
                          <p:cNvSpPr txBox="1"/>
                          <p:nvPr/>
                        </p:nvSpPr>
                        <p:spPr bwMode="auto">
                          <a:xfrm>
                            <a:off x="5792275" y="8221616"/>
                            <a:ext cx="5215117" cy="6155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  <p:txBody>
                          <a:bodyPr wrap="square" lIns="0" tIns="0" rIns="0" bIns="0">
                            <a:spAutoFit/>
                          </a:bodyPr>
                          <a:lstStyle/>
                          <a:p>
                            <a:pPr algn="ctr" defTabSz="914400" eaLnBrk="1" fontAlgn="auto" hangingPunct="1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r>
                              <a:rPr lang="en-US" sz="4000" b="1" kern="0" dirty="0">
                                <a:solidFill>
                                  <a:schemeClr val="tx1"/>
                                </a:solidFill>
                                <a:ea typeface="Times New Roman"/>
                                <a:cs typeface="Times New Roman" panose="02020603050405020304" pitchFamily="18" charset="0"/>
                              </a:rPr>
                              <a:t>Nb - </a:t>
                            </a:r>
                            <a:r>
                              <a:rPr lang="en-US" sz="4000" b="1" kern="0" dirty="0">
                                <a:solidFill>
                                  <a:schemeClr val="bg1"/>
                                </a:solidFill>
                                <a:ea typeface="Times New Roman"/>
                                <a:cs typeface="Times New Roman" panose="02020603050405020304" pitchFamily="18" charset="0"/>
                              </a:rPr>
                              <a:t>4at.%Ta </a:t>
                            </a:r>
                            <a:r>
                              <a:rPr lang="en-US" sz="4000" b="1" kern="0" dirty="0">
                                <a:solidFill>
                                  <a:srgbClr val="7030A0"/>
                                </a:solidFill>
                                <a:ea typeface="Times New Roman"/>
                                <a:cs typeface="Times New Roman" panose="02020603050405020304" pitchFamily="18" charset="0"/>
                              </a:rPr>
                              <a:t>-</a:t>
                            </a:r>
                            <a:r>
                              <a:rPr lang="en-US" sz="4000" b="1" kern="0" dirty="0">
                                <a:solidFill>
                                  <a:schemeClr val="tx1"/>
                                </a:solidFill>
                                <a:ea typeface="Times New Roman"/>
                                <a:cs typeface="Times New Roman" panose="02020603050405020304" pitchFamily="18" charset="0"/>
                              </a:rPr>
                              <a:t> </a:t>
                            </a:r>
                            <a:r>
                              <a:rPr lang="en-US" sz="4000" b="1" kern="0" dirty="0">
                                <a:solidFill>
                                  <a:srgbClr val="7030A0"/>
                                </a:solidFill>
                                <a:ea typeface="Times New Roman"/>
                                <a:cs typeface="Times New Roman" panose="02020603050405020304" pitchFamily="18" charset="0"/>
                              </a:rPr>
                              <a:t>1at.%Zr</a:t>
                            </a:r>
                          </a:p>
                        </p:txBody>
                      </p:sp>
                      <p:sp>
                        <p:nvSpPr>
                          <p:cNvPr id="92" name="Rectangle 91">
                            <a:extLst>
                              <a:ext uri="{FF2B5EF4-FFF2-40B4-BE49-F238E27FC236}">
                                <a16:creationId xmlns:a16="http://schemas.microsoft.com/office/drawing/2014/main" id="{99491B9A-5107-401E-AD02-C3AEC5EE7D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748292" y="8570305"/>
                            <a:ext cx="2178802" cy="707886"/>
                          </a:xfrm>
                          <a:prstGeom prst="rect">
                            <a:avLst/>
                          </a:prstGeom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pPr lvl="0">
                              <a:defRPr/>
                            </a:pPr>
                            <a:r>
                              <a:rPr lang="en-US" sz="1100" b="1" kern="0" dirty="0">
                                <a:solidFill>
                                  <a:srgbClr val="FFFF00"/>
                                </a:solidFill>
                                <a:latin typeface="Times New Roman" panose="02020603050405020304" pitchFamily="18" charset="0"/>
                                <a:ea typeface="Times New Roman"/>
                                <a:cs typeface="Times New Roman" panose="02020603050405020304" pitchFamily="18" charset="0"/>
                              </a:rPr>
                              <a:t> </a:t>
                            </a:r>
                            <a:r>
                              <a:rPr lang="en-US" sz="4000" b="1" kern="0" dirty="0">
                                <a:solidFill>
                                  <a:srgbClr val="7030A0"/>
                                </a:solidFill>
                                <a:ea typeface="Times New Roman"/>
                                <a:cs typeface="Times New Roman" panose="02020603050405020304" pitchFamily="18" charset="0"/>
                              </a:rPr>
                              <a:t>- 1at.%Hf</a:t>
                            </a:r>
                            <a:endParaRPr lang="en-US" b="1" kern="0" dirty="0">
                              <a:solidFill>
                                <a:srgbClr val="7030A0"/>
                              </a:solidFill>
                              <a:ea typeface="Times New Roman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94" name="TextBox 29">
                          <a:extLst>
                            <a:ext uri="{FF2B5EF4-FFF2-40B4-BE49-F238E27FC236}">
                              <a16:creationId xmlns:a16="http://schemas.microsoft.com/office/drawing/2014/main" id="{BC3F804E-411C-4AC8-8592-7D44828C3DAC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6750883" y="4270124"/>
                          <a:ext cx="2230066" cy="11079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algn="ctr" defTabSz="914400" eaLnBrk="1" fontAlgn="auto" hangingPunct="1">
                            <a:spcAft>
                              <a:spcPts val="0"/>
                            </a:spcAft>
                            <a:defRPr/>
                          </a:pPr>
                          <a:r>
                            <a:rPr lang="en-US" b="1" kern="0" dirty="0">
                              <a:solidFill>
                                <a:schemeClr val="bg1"/>
                              </a:solidFill>
                              <a:ea typeface="Times New Roman"/>
                              <a:cs typeface="Times New Roman" panose="02020603050405020304" pitchFamily="18" charset="0"/>
                            </a:rPr>
                            <a:t>Sn source powders</a:t>
                          </a:r>
                        </a:p>
                      </p:txBody>
                    </p:sp>
                    <p:sp>
                      <p:nvSpPr>
                        <p:cNvPr id="96" name="TextBox 29">
                          <a:extLst>
                            <a:ext uri="{FF2B5EF4-FFF2-40B4-BE49-F238E27FC236}">
                              <a16:creationId xmlns:a16="http://schemas.microsoft.com/office/drawing/2014/main" id="{6C1A5BEF-AB19-4B28-9E53-52E43565A1B4}"/>
                            </a:ext>
                          </a:extLst>
                        </p:cNvPr>
                        <p:cNvSpPr txBox="1"/>
                        <p:nvPr/>
                      </p:nvSpPr>
                      <p:spPr bwMode="auto">
                        <a:xfrm>
                          <a:off x="6799172" y="9330423"/>
                          <a:ext cx="2230066" cy="16619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algn="ctr" defTabSz="914400" eaLnBrk="1" fontAlgn="auto" hangingPunct="1">
                            <a:spcAft>
                              <a:spcPts val="0"/>
                            </a:spcAft>
                            <a:defRPr/>
                          </a:pPr>
                          <a:r>
                            <a:rPr lang="en-US" b="1" kern="0" dirty="0">
                              <a:solidFill>
                                <a:schemeClr val="bg1"/>
                              </a:solidFill>
                              <a:ea typeface="Times New Roman"/>
                              <a:cs typeface="Times New Roman" panose="02020603050405020304" pitchFamily="18" charset="0"/>
                            </a:rPr>
                            <a:t>Sn source powders + Oxide</a:t>
                          </a:r>
                        </a:p>
                      </p:txBody>
                    </p:sp>
                  </p:grpSp>
                </p:grpSp>
                <p:sp>
                  <p:nvSpPr>
                    <p:cNvPr id="104" name="Rectangle 15">
                      <a:extLst>
                        <a:ext uri="{FF2B5EF4-FFF2-40B4-BE49-F238E27FC236}">
                          <a16:creationId xmlns:a16="http://schemas.microsoft.com/office/drawing/2014/main" id="{9E029535-0F6D-4E4C-B353-9A11DDDC094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750303" y="7269770"/>
                      <a:ext cx="3045452" cy="120032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Geneva"/>
                          <a:cs typeface="Geneva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Geneva"/>
                          <a:cs typeface="Geneva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Geneva"/>
                          <a:cs typeface="Geneva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Geneva"/>
                          <a:cs typeface="Geneva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Geneva"/>
                          <a:cs typeface="Geneva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Geneva"/>
                          <a:cs typeface="Geneva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Geneva"/>
                          <a:cs typeface="Geneva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Geneva"/>
                          <a:cs typeface="Geneva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Geneva"/>
                          <a:cs typeface="Geneva"/>
                        </a:defRPr>
                      </a:lvl9pPr>
                    </a:lstStyle>
                    <a:p>
                      <a:pPr algn="ctr" eaLnBrk="1" hangingPunct="1"/>
                      <a:r>
                        <a:rPr lang="en-US" altLang="en-US" sz="3600" b="1" dirty="0">
                          <a:solidFill>
                            <a:schemeClr val="bg1"/>
                          </a:solidFill>
                        </a:rPr>
                        <a:t>Grain boundary</a:t>
                      </a:r>
                    </a:p>
                  </p:txBody>
                </p:sp>
              </p:grpSp>
              <p:sp>
                <p:nvSpPr>
                  <p:cNvPr id="64" name="Right Arrow 20">
                    <a:extLst>
                      <a:ext uri="{FF2B5EF4-FFF2-40B4-BE49-F238E27FC236}">
                        <a16:creationId xmlns:a16="http://schemas.microsoft.com/office/drawing/2014/main" id="{77F5CC39-AC1C-43A6-8AF4-488BA5F8DE94}"/>
                      </a:ext>
                    </a:extLst>
                  </p:cNvPr>
                  <p:cNvSpPr/>
                  <p:nvPr/>
                </p:nvSpPr>
                <p:spPr>
                  <a:xfrm>
                    <a:off x="10482169" y="4552252"/>
                    <a:ext cx="887541" cy="850409"/>
                  </a:xfrm>
                  <a:prstGeom prst="rightArrow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Right Arrow 20">
                    <a:extLst>
                      <a:ext uri="{FF2B5EF4-FFF2-40B4-BE49-F238E27FC236}">
                        <a16:creationId xmlns:a16="http://schemas.microsoft.com/office/drawing/2014/main" id="{3F9CE07C-90E6-499D-A31A-D3689119FFC9}"/>
                      </a:ext>
                    </a:extLst>
                  </p:cNvPr>
                  <p:cNvSpPr/>
                  <p:nvPr/>
                </p:nvSpPr>
                <p:spPr>
                  <a:xfrm>
                    <a:off x="10562080" y="9897352"/>
                    <a:ext cx="887541" cy="850409"/>
                  </a:xfrm>
                  <a:prstGeom prst="rightArrow">
                    <a:avLst/>
                  </a:prstGeom>
                  <a:ln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845E2A4-C6D5-4093-B7CA-3335AFD84024}"/>
                    </a:ext>
                  </a:extLst>
                </p:cNvPr>
                <p:cNvSpPr txBox="1"/>
                <p:nvPr/>
              </p:nvSpPr>
              <p:spPr>
                <a:xfrm>
                  <a:off x="10396815" y="3948805"/>
                  <a:ext cx="76174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chemeClr val="tx1"/>
                      </a:solidFill>
                    </a:rPr>
                    <a:t>HT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9E185BB9-23F8-45B1-923E-6DBFD64C9115}"/>
                    </a:ext>
                  </a:extLst>
                </p:cNvPr>
                <p:cNvSpPr txBox="1"/>
                <p:nvPr/>
              </p:nvSpPr>
              <p:spPr>
                <a:xfrm>
                  <a:off x="10462508" y="9307288"/>
                  <a:ext cx="76174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chemeClr val="tx1"/>
                      </a:solidFill>
                    </a:rPr>
                    <a:t>HT</a:t>
                  </a:r>
                </a:p>
              </p:txBody>
            </p:sp>
          </p:grp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ECFE7565-0976-40AD-8BD8-38CFDE5A7D02}"/>
                  </a:ext>
                </a:extLst>
              </p:cNvPr>
              <p:cNvCxnSpPr>
                <a:cxnSpLocks noChangeAspect="1"/>
              </p:cNvCxnSpPr>
              <p:nvPr/>
            </p:nvCxnSpPr>
            <p:spPr bwMode="auto">
              <a:xfrm>
                <a:off x="18909811" y="8361873"/>
                <a:ext cx="566326" cy="614572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1">
              <a:extLst>
                <a:ext uri="{FF2B5EF4-FFF2-40B4-BE49-F238E27FC236}">
                  <a16:creationId xmlns:a16="http://schemas.microsoft.com/office/drawing/2014/main" id="{BA89A9B2-FB50-498D-A0D8-FB3FEA23E6A9}"/>
                </a:ext>
              </a:extLst>
            </p:cNvPr>
            <p:cNvSpPr txBox="1"/>
            <p:nvPr/>
          </p:nvSpPr>
          <p:spPr>
            <a:xfrm>
              <a:off x="11657265" y="7248300"/>
              <a:ext cx="45704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r>
                <a:rPr lang="en-GB" sz="3200" i="1" dirty="0">
                  <a:solidFill>
                    <a:schemeClr val="bg1">
                      <a:lumMod val="50000"/>
                    </a:schemeClr>
                  </a:solidFill>
                </a:rPr>
                <a:t>Internal oxidation 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352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9B559E-0A5C-4DF1-98E9-3323DE23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759E6-8E03-4E6E-BC6A-3136C45138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138" y="3263321"/>
            <a:ext cx="21031199" cy="906145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ZrO</a:t>
            </a:r>
            <a:r>
              <a:rPr lang="it-IT" baseline="-25000" dirty="0"/>
              <a:t>2</a:t>
            </a:r>
            <a:r>
              <a:rPr lang="it-IT" dirty="0"/>
              <a:t>/HfO</a:t>
            </a:r>
            <a:r>
              <a:rPr lang="it-IT" baseline="-25000" dirty="0"/>
              <a:t>2</a:t>
            </a:r>
            <a:r>
              <a:rPr lang="it-IT" dirty="0"/>
              <a:t> </a:t>
            </a:r>
            <a:r>
              <a:rPr lang="en-GB" dirty="0"/>
              <a:t>nanoprecipitates or point particles (PP) as additional pinning centres (intra and inter-granular)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PP as centres of inhibition of grain growth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A-15 grain size (GS) refinement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J</a:t>
            </a:r>
            <a:r>
              <a:rPr lang="en-GB" baseline="-25000" dirty="0"/>
              <a:t>c</a:t>
            </a:r>
            <a:r>
              <a:rPr lang="en-GB" dirty="0"/>
              <a:t> enhancement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Ta addition to raise B</a:t>
            </a:r>
            <a:r>
              <a:rPr lang="en-GB" baseline="-25000" dirty="0"/>
              <a:t>irr</a:t>
            </a:r>
            <a:r>
              <a:rPr lang="en-GB" dirty="0"/>
              <a:t> and B</a:t>
            </a:r>
            <a:r>
              <a:rPr lang="en-GB" baseline="-25000" dirty="0"/>
              <a:t>c2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DFD985-DF62-49F0-BDB0-72C3E061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APC (ternary) Wires? 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694ECE93-779D-4F57-BD4C-81526CF4B19D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6C3D2A-5241-441C-9EDC-61DB03C926B5}"/>
              </a:ext>
            </a:extLst>
          </p:cNvPr>
          <p:cNvSpPr txBox="1"/>
          <p:nvPr/>
        </p:nvSpPr>
        <p:spPr>
          <a:xfrm>
            <a:off x="3040801" y="11216775"/>
            <a:ext cx="183514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7030A0"/>
                </a:solidFill>
              </a:rPr>
              <a:t>Physics behind PP formation, size, and distribution?</a:t>
            </a:r>
          </a:p>
        </p:txBody>
      </p:sp>
    </p:spTree>
    <p:extLst>
      <p:ext uri="{BB962C8B-B14F-4D97-AF65-F5344CB8AC3E}">
        <p14:creationId xmlns:p14="http://schemas.microsoft.com/office/powerpoint/2010/main" val="9412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F00DB-C2AF-B14C-BB69-2785C2DE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95B42B-096D-2340-B557-312924B7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Microstructural Study of APC Wires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C314DE-73AA-4218-882B-8E255D8466D1}"/>
              </a:ext>
            </a:extLst>
          </p:cNvPr>
          <p:cNvGrpSpPr/>
          <p:nvPr/>
        </p:nvGrpSpPr>
        <p:grpSpPr>
          <a:xfrm>
            <a:off x="993090" y="2273297"/>
            <a:ext cx="22171727" cy="1530338"/>
            <a:chOff x="2744781" y="818416"/>
            <a:chExt cx="6791162" cy="46874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6D12311-7841-433B-B0BF-71338C5E31FE}"/>
                </a:ext>
              </a:extLst>
            </p:cNvPr>
            <p:cNvGrpSpPr/>
            <p:nvPr/>
          </p:nvGrpSpPr>
          <p:grpSpPr>
            <a:xfrm>
              <a:off x="2744781" y="818416"/>
              <a:ext cx="6791162" cy="460770"/>
              <a:chOff x="2017299" y="888127"/>
              <a:chExt cx="6791162" cy="46077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9B7F882-7B40-4FA9-B86F-958E55823D36}"/>
                  </a:ext>
                </a:extLst>
              </p:cNvPr>
              <p:cNvGrpSpPr/>
              <p:nvPr/>
            </p:nvGrpSpPr>
            <p:grpSpPr>
              <a:xfrm>
                <a:off x="6034543" y="946676"/>
                <a:ext cx="2773918" cy="363295"/>
                <a:chOff x="4216169" y="901717"/>
                <a:chExt cx="2773918" cy="36329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95DC715E-C249-4BF2-9A8C-702A89678F1E}"/>
                    </a:ext>
                  </a:extLst>
                </p:cNvPr>
                <p:cNvGrpSpPr/>
                <p:nvPr/>
              </p:nvGrpSpPr>
              <p:grpSpPr>
                <a:xfrm>
                  <a:off x="4216169" y="901717"/>
                  <a:ext cx="2773918" cy="359611"/>
                  <a:chOff x="4216169" y="901717"/>
                  <a:chExt cx="2773918" cy="359611"/>
                </a:xfrm>
              </p:grpSpPr>
              <p:grpSp>
                <p:nvGrpSpPr>
                  <p:cNvPr id="19" name="Gruppieren 106">
                    <a:extLst>
                      <a:ext uri="{FF2B5EF4-FFF2-40B4-BE49-F238E27FC236}">
                        <a16:creationId xmlns:a16="http://schemas.microsoft.com/office/drawing/2014/main" id="{589391F2-069B-4440-83D8-342F07306D60}"/>
                      </a:ext>
                    </a:extLst>
                  </p:cNvPr>
                  <p:cNvGrpSpPr/>
                  <p:nvPr/>
                </p:nvGrpSpPr>
                <p:grpSpPr>
                  <a:xfrm>
                    <a:off x="4575780" y="905847"/>
                    <a:ext cx="2414307" cy="314852"/>
                    <a:chOff x="2331832" y="1173475"/>
                    <a:chExt cx="2414307" cy="314852"/>
                  </a:xfrm>
                </p:grpSpPr>
                <p:pic>
                  <p:nvPicPr>
                    <p:cNvPr id="21" name="Immagine 2">
                      <a:extLst>
                        <a:ext uri="{FF2B5EF4-FFF2-40B4-BE49-F238E27FC236}">
                          <a16:creationId xmlns:a16="http://schemas.microsoft.com/office/drawing/2014/main" id="{792058AB-AD85-485C-9442-3EFA112B932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001524" y="1212543"/>
                      <a:ext cx="744615" cy="275784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22" name="Gruppieren 109">
                      <a:extLst>
                        <a:ext uri="{FF2B5EF4-FFF2-40B4-BE49-F238E27FC236}">
                          <a16:creationId xmlns:a16="http://schemas.microsoft.com/office/drawing/2014/main" id="{B3567322-4624-4E06-A302-16F000CA7C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31832" y="1173475"/>
                      <a:ext cx="760215" cy="307597"/>
                      <a:chOff x="1871352" y="1335090"/>
                      <a:chExt cx="760215" cy="307597"/>
                    </a:xfrm>
                  </p:grpSpPr>
                  <p:pic>
                    <p:nvPicPr>
                      <p:cNvPr id="23" name="Grafik 3">
                        <a:extLst>
                          <a:ext uri="{FF2B5EF4-FFF2-40B4-BE49-F238E27FC236}">
                            <a16:creationId xmlns:a16="http://schemas.microsoft.com/office/drawing/2014/main" id="{146F5AE1-C270-4B12-A9BB-3C5C39B966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saturation sat="40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871352" y="1335090"/>
                        <a:ext cx="507108" cy="27937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4" name="Picture 2" descr="C:\Users\sholleis\Argonne\Data\Seminar\eisbaer.png">
                        <a:extLst>
                          <a:ext uri="{FF2B5EF4-FFF2-40B4-BE49-F238E27FC236}">
                            <a16:creationId xmlns:a16="http://schemas.microsoft.com/office/drawing/2014/main" id="{BB6F2296-95F2-4191-99A7-D290058075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1472" y="1349129"/>
                        <a:ext cx="300095" cy="2935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pic>
                <p:nvPicPr>
                  <p:cNvPr id="20" name="Picture 2" descr="TU Wien">
                    <a:extLst>
                      <a:ext uri="{FF2B5EF4-FFF2-40B4-BE49-F238E27FC236}">
                        <a16:creationId xmlns:a16="http://schemas.microsoft.com/office/drawing/2014/main" id="{956D82FB-28B3-45E7-93CA-9A0EEEE1A62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16169" y="901717"/>
                    <a:ext cx="359611" cy="35961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8" name="Picture 2" descr="TU Wien">
                  <a:extLst>
                    <a:ext uri="{FF2B5EF4-FFF2-40B4-BE49-F238E27FC236}">
                      <a16:creationId xmlns:a16="http://schemas.microsoft.com/office/drawing/2014/main" id="{0080171D-0B44-4F52-A924-DFEAA2F033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56347" y="905401"/>
                  <a:ext cx="359611" cy="3596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" name="Gebogener Pfeil 38">
                <a:extLst>
                  <a:ext uri="{FF2B5EF4-FFF2-40B4-BE49-F238E27FC236}">
                    <a16:creationId xmlns:a16="http://schemas.microsoft.com/office/drawing/2014/main" id="{76BEECF6-8274-4C6A-99D3-16D3ED305DB9}"/>
                  </a:ext>
                </a:extLst>
              </p:cNvPr>
              <p:cNvSpPr/>
              <p:nvPr/>
            </p:nvSpPr>
            <p:spPr>
              <a:xfrm>
                <a:off x="3073220" y="915155"/>
                <a:ext cx="433720" cy="406714"/>
              </a:xfrm>
              <a:prstGeom prst="circularArrow">
                <a:avLst>
                  <a:gd name="adj1" fmla="val 12500"/>
                  <a:gd name="adj2" fmla="val 1142322"/>
                  <a:gd name="adj3" fmla="val 20457678"/>
                  <a:gd name="adj4" fmla="val 10800000"/>
                  <a:gd name="adj5" fmla="val 125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Gebogener Pfeil 42">
                <a:extLst>
                  <a:ext uri="{FF2B5EF4-FFF2-40B4-BE49-F238E27FC236}">
                    <a16:creationId xmlns:a16="http://schemas.microsoft.com/office/drawing/2014/main" id="{458A72EA-12AC-4607-BA6E-DDF9AA3D3EC0}"/>
                  </a:ext>
                </a:extLst>
              </p:cNvPr>
              <p:cNvSpPr/>
              <p:nvPr/>
            </p:nvSpPr>
            <p:spPr>
              <a:xfrm rot="10800000">
                <a:off x="3079321" y="888127"/>
                <a:ext cx="428510" cy="460770"/>
              </a:xfrm>
              <a:prstGeom prst="circularArrow">
                <a:avLst>
                  <a:gd name="adj1" fmla="val 12500"/>
                  <a:gd name="adj2" fmla="val 1142322"/>
                  <a:gd name="adj3" fmla="val 20457678"/>
                  <a:gd name="adj4" fmla="val 10800000"/>
                  <a:gd name="adj5" fmla="val 125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pic>
            <p:nvPicPr>
              <p:cNvPr id="16" name="Picture 2" descr="Immagine correlata">
                <a:extLst>
                  <a:ext uri="{FF2B5EF4-FFF2-40B4-BE49-F238E27FC236}">
                    <a16:creationId xmlns:a16="http://schemas.microsoft.com/office/drawing/2014/main" id="{082D7FF9-0383-44C9-84DD-C8B2E7DB2F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7299" y="931701"/>
                <a:ext cx="1042289" cy="370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Gebogener Pfeil 38">
              <a:extLst>
                <a:ext uri="{FF2B5EF4-FFF2-40B4-BE49-F238E27FC236}">
                  <a16:creationId xmlns:a16="http://schemas.microsoft.com/office/drawing/2014/main" id="{F046D93E-96A4-4619-B694-21055930C022}"/>
                </a:ext>
              </a:extLst>
            </p:cNvPr>
            <p:cNvSpPr/>
            <p:nvPr/>
          </p:nvSpPr>
          <p:spPr>
            <a:xfrm>
              <a:off x="7899703" y="853414"/>
              <a:ext cx="433720" cy="406714"/>
            </a:xfrm>
            <a:prstGeom prst="circularArrow">
              <a:avLst>
                <a:gd name="adj1" fmla="val 12500"/>
                <a:gd name="adj2" fmla="val 1142322"/>
                <a:gd name="adj3" fmla="val 20457678"/>
                <a:gd name="adj4" fmla="val 10800000"/>
                <a:gd name="adj5" fmla="val 125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Gebogener Pfeil 42">
              <a:extLst>
                <a:ext uri="{FF2B5EF4-FFF2-40B4-BE49-F238E27FC236}">
                  <a16:creationId xmlns:a16="http://schemas.microsoft.com/office/drawing/2014/main" id="{072A05E7-23C5-4B75-854F-5F19A841C444}"/>
                </a:ext>
              </a:extLst>
            </p:cNvPr>
            <p:cNvSpPr/>
            <p:nvPr/>
          </p:nvSpPr>
          <p:spPr>
            <a:xfrm rot="10800000">
              <a:off x="7905807" y="826386"/>
              <a:ext cx="428510" cy="460770"/>
            </a:xfrm>
            <a:prstGeom prst="circularArrow">
              <a:avLst>
                <a:gd name="adj1" fmla="val 12500"/>
                <a:gd name="adj2" fmla="val 1142322"/>
                <a:gd name="adj3" fmla="val 20457678"/>
                <a:gd name="adj4" fmla="val 10800000"/>
                <a:gd name="adj5" fmla="val 125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9D95D93-F51C-4BC4-A566-267BE32DBD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48" y="2693642"/>
            <a:ext cx="2894279" cy="618652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3A5E3CB2-7B3D-460A-BB64-E1735B8AE2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732" y="2182613"/>
            <a:ext cx="2990441" cy="1569981"/>
          </a:xfrm>
          <a:prstGeom prst="rect">
            <a:avLst/>
          </a:prstGeom>
        </p:spPr>
      </p:pic>
      <p:sp>
        <p:nvSpPr>
          <p:cNvPr id="28" name="Gebogener Pfeil 38">
            <a:extLst>
              <a:ext uri="{FF2B5EF4-FFF2-40B4-BE49-F238E27FC236}">
                <a16:creationId xmlns:a16="http://schemas.microsoft.com/office/drawing/2014/main" id="{1F7BC573-3506-4EEF-9CA9-AF6A92BA8132}"/>
              </a:ext>
            </a:extLst>
          </p:cNvPr>
          <p:cNvSpPr/>
          <p:nvPr/>
        </p:nvSpPr>
        <p:spPr>
          <a:xfrm>
            <a:off x="8929365" y="2387558"/>
            <a:ext cx="1416005" cy="1327836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Gebogener Pfeil 42">
            <a:extLst>
              <a:ext uri="{FF2B5EF4-FFF2-40B4-BE49-F238E27FC236}">
                <a16:creationId xmlns:a16="http://schemas.microsoft.com/office/drawing/2014/main" id="{C89A9240-1DED-4CD0-A4FF-243365D06CF6}"/>
              </a:ext>
            </a:extLst>
          </p:cNvPr>
          <p:cNvSpPr/>
          <p:nvPr/>
        </p:nvSpPr>
        <p:spPr>
          <a:xfrm rot="10800000">
            <a:off x="8949283" y="2299317"/>
            <a:ext cx="1398996" cy="1504318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Gebogener Pfeil 38">
            <a:extLst>
              <a:ext uri="{FF2B5EF4-FFF2-40B4-BE49-F238E27FC236}">
                <a16:creationId xmlns:a16="http://schemas.microsoft.com/office/drawing/2014/main" id="{FC4722AD-9F62-450D-9AF2-2D39B1965572}"/>
              </a:ext>
            </a:extLst>
          </p:cNvPr>
          <p:cNvSpPr/>
          <p:nvPr/>
        </p:nvSpPr>
        <p:spPr>
          <a:xfrm>
            <a:off x="12488353" y="2396524"/>
            <a:ext cx="1416005" cy="1327836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Gebogener Pfeil 42">
            <a:extLst>
              <a:ext uri="{FF2B5EF4-FFF2-40B4-BE49-F238E27FC236}">
                <a16:creationId xmlns:a16="http://schemas.microsoft.com/office/drawing/2014/main" id="{9CAFB771-F0F0-404B-8886-06DC9EE94A61}"/>
              </a:ext>
            </a:extLst>
          </p:cNvPr>
          <p:cNvSpPr/>
          <p:nvPr/>
        </p:nvSpPr>
        <p:spPr>
          <a:xfrm rot="10800000">
            <a:off x="12508271" y="2308283"/>
            <a:ext cx="1398996" cy="1504318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36" name="Table 3">
            <a:extLst>
              <a:ext uri="{FF2B5EF4-FFF2-40B4-BE49-F238E27FC236}">
                <a16:creationId xmlns:a16="http://schemas.microsoft.com/office/drawing/2014/main" id="{A555E9A0-1A57-411F-B3F8-DB4769F9B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200980"/>
              </p:ext>
            </p:extLst>
          </p:nvPr>
        </p:nvGraphicFramePr>
        <p:xfrm>
          <a:off x="3410105" y="5745247"/>
          <a:ext cx="16934916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2486">
                  <a:extLst>
                    <a:ext uri="{9D8B030D-6E8A-4147-A177-3AD203B41FA5}">
                      <a16:colId xmlns:a16="http://schemas.microsoft.com/office/drawing/2014/main" val="3419357962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2754083756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3580427297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2224951436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2978240658"/>
                    </a:ext>
                  </a:extLst>
                </a:gridCol>
                <a:gridCol w="2822486">
                  <a:extLst>
                    <a:ext uri="{9D8B030D-6E8A-4147-A177-3AD203B41FA5}">
                      <a16:colId xmlns:a16="http://schemas.microsoft.com/office/drawing/2014/main" val="10382527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Wire recipe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T3935-675 x 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T3914-685 x 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T3912-700 x 71</a:t>
                      </a:r>
                    </a:p>
                    <a:p>
                      <a:pPr algn="ctr"/>
                      <a:endParaRPr lang="en-GB" sz="2800" b="1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T3914-675 x 317</a:t>
                      </a:r>
                    </a:p>
                    <a:p>
                      <a:pPr algn="ctr"/>
                      <a:endParaRPr lang="en-GB" sz="2800" b="1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1F497D"/>
                          </a:solidFill>
                        </a:rPr>
                        <a:t>T3914-700 x 120</a:t>
                      </a:r>
                    </a:p>
                    <a:p>
                      <a:pPr algn="ctr"/>
                      <a:endParaRPr lang="en-GB" sz="2800" b="1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810072"/>
                  </a:ext>
                </a:extLst>
              </a:tr>
              <a:tr h="316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Wire Ø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26204"/>
                  </a:ext>
                </a:extLst>
              </a:tr>
              <a:tr h="31966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Dopant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 at.% Ta,</a:t>
                      </a:r>
                    </a:p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 at.% Zr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 at.% Ta,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 at.% 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 at.% Ta,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 at.% Zr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 at.% Ta,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 at.% 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 at.% Ta,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 at.% Hf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975320"/>
                  </a:ext>
                </a:extLst>
              </a:tr>
              <a:tr h="316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Heat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675 °C, 380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685 °C, 228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700 °C, 71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675 °C, 317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700 °C, 120 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465032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7A371121-6254-40B7-9433-90F9B2588D6A}"/>
              </a:ext>
            </a:extLst>
          </p:cNvPr>
          <p:cNvSpPr txBox="1"/>
          <p:nvPr/>
        </p:nvSpPr>
        <p:spPr>
          <a:xfrm>
            <a:off x="387879" y="9599493"/>
            <a:ext cx="2113431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GB" sz="4400" dirty="0"/>
              <a:t>First 5 samples </a:t>
            </a:r>
            <a:r>
              <a:rPr lang="en-GB" sz="4400" dirty="0" err="1"/>
              <a:t>analyzed</a:t>
            </a:r>
            <a:r>
              <a:rPr lang="en-GB" sz="4400" dirty="0"/>
              <a:t> at TU Wien in 2020 </a:t>
            </a:r>
            <a:r>
              <a:rPr lang="en-GB" sz="4400" dirty="0">
                <a:sym typeface="Wingdings" panose="05000000000000000000" pitchFamily="2" charset="2"/>
              </a:rPr>
              <a:t> PP size &amp; density investigation</a:t>
            </a:r>
            <a:endParaRPr lang="en-GB" sz="4400" dirty="0"/>
          </a:p>
          <a:p>
            <a:pPr marL="571500" indent="-571500">
              <a:buFontTx/>
              <a:buChar char="-"/>
            </a:pPr>
            <a:r>
              <a:rPr lang="en-GB" sz="4400" dirty="0"/>
              <a:t>Other 9 samples arrived to TU Wien in 2021 </a:t>
            </a:r>
            <a:r>
              <a:rPr lang="en-GB" sz="4400" dirty="0">
                <a:sym typeface="Wingdings" panose="05000000000000000000" pitchFamily="2" charset="2"/>
              </a:rPr>
              <a:t> size &amp; density analyses almost completed</a:t>
            </a:r>
          </a:p>
          <a:p>
            <a:pPr marL="571500" indent="-571500">
              <a:buFontTx/>
              <a:buChar char="-"/>
            </a:pPr>
            <a:r>
              <a:rPr lang="en-GB" sz="4400" dirty="0">
                <a:sym typeface="Wingdings" panose="05000000000000000000" pitchFamily="2" charset="2"/>
              </a:rPr>
              <a:t>GS analysis ongoing</a:t>
            </a:r>
          </a:p>
        </p:txBody>
      </p:sp>
      <p:sp>
        <p:nvSpPr>
          <p:cNvPr id="32" name="Footer Placeholder 1">
            <a:extLst>
              <a:ext uri="{FF2B5EF4-FFF2-40B4-BE49-F238E27FC236}">
                <a16:creationId xmlns:a16="http://schemas.microsoft.com/office/drawing/2014/main" id="{1C1F774D-CE2F-4400-8DEC-C2A84993E7D4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554AF-4510-4BBE-832F-D2A1E43F068F}"/>
              </a:ext>
            </a:extLst>
          </p:cNvPr>
          <p:cNvSpPr txBox="1"/>
          <p:nvPr/>
        </p:nvSpPr>
        <p:spPr>
          <a:xfrm>
            <a:off x="387879" y="4316722"/>
            <a:ext cx="169424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 dirty="0"/>
              <a:t>Correlations between the size and density of PP and the performed HT</a:t>
            </a:r>
          </a:p>
        </p:txBody>
      </p:sp>
    </p:spTree>
    <p:extLst>
      <p:ext uri="{BB962C8B-B14F-4D97-AF65-F5344CB8AC3E}">
        <p14:creationId xmlns:p14="http://schemas.microsoft.com/office/powerpoint/2010/main" val="1643506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CB2F27-35A7-4BD9-A881-87799A5C6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2F03A3-CD1C-4EFA-A0CC-C0F449C1C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TEM Investigation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D6424-1779-4BF7-ADAB-3E69EA0C8F40}"/>
              </a:ext>
            </a:extLst>
          </p:cNvPr>
          <p:cNvSpPr txBox="1"/>
          <p:nvPr/>
        </p:nvSpPr>
        <p:spPr>
          <a:xfrm>
            <a:off x="20782" y="2416729"/>
            <a:ext cx="5301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 dirty="0"/>
              <a:t>Sample preparation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D31EA-225C-4E2B-99AB-40BC93595147}"/>
              </a:ext>
            </a:extLst>
          </p:cNvPr>
          <p:cNvGrpSpPr/>
          <p:nvPr/>
        </p:nvGrpSpPr>
        <p:grpSpPr>
          <a:xfrm>
            <a:off x="3305898" y="3814092"/>
            <a:ext cx="19568772" cy="7697172"/>
            <a:chOff x="978335" y="3814092"/>
            <a:chExt cx="19568772" cy="769717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D6B4C12-3F78-4C5F-88B1-7C2A70B93511}"/>
                </a:ext>
              </a:extLst>
            </p:cNvPr>
            <p:cNvGrpSpPr/>
            <p:nvPr/>
          </p:nvGrpSpPr>
          <p:grpSpPr>
            <a:xfrm>
              <a:off x="978335" y="3850306"/>
              <a:ext cx="11758943" cy="7660958"/>
              <a:chOff x="978335" y="3850306"/>
              <a:chExt cx="11758943" cy="766095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E629A41-FA17-410D-8665-90D76F5D5EEE}"/>
                  </a:ext>
                </a:extLst>
              </p:cNvPr>
              <p:cNvGrpSpPr/>
              <p:nvPr/>
            </p:nvGrpSpPr>
            <p:grpSpPr>
              <a:xfrm>
                <a:off x="978335" y="3850306"/>
                <a:ext cx="10668389" cy="7660958"/>
                <a:chOff x="1847528" y="1052736"/>
                <a:chExt cx="7295388" cy="5238810"/>
              </a:xfrm>
            </p:grpSpPr>
            <p:pic>
              <p:nvPicPr>
                <p:cNvPr id="13" name="Picture 12" descr="A picture containing kitchenware&#10;&#10;Description automatically generated">
                  <a:extLst>
                    <a:ext uri="{FF2B5EF4-FFF2-40B4-BE49-F238E27FC236}">
                      <a16:creationId xmlns:a16="http://schemas.microsoft.com/office/drawing/2014/main" id="{DEE1CB75-A68B-4A0F-948F-1E7ED4B4C0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6000" contrast="3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47528" y="1052736"/>
                  <a:ext cx="7295388" cy="5238810"/>
                </a:xfrm>
                <a:prstGeom prst="rect">
                  <a:avLst/>
                </a:prstGeom>
              </p:spPr>
            </p:pic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12CA117-DDAC-4287-AB18-F0F70EF64686}"/>
                    </a:ext>
                  </a:extLst>
                </p:cNvPr>
                <p:cNvSpPr/>
                <p:nvPr/>
              </p:nvSpPr>
              <p:spPr>
                <a:xfrm>
                  <a:off x="5304227" y="4077072"/>
                  <a:ext cx="121516" cy="326959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DC04B876-F892-4FC0-A70F-66AD6227CD72}"/>
                    </a:ext>
                  </a:extLst>
                </p:cNvPr>
                <p:cNvSpPr/>
                <p:nvPr/>
              </p:nvSpPr>
              <p:spPr>
                <a:xfrm>
                  <a:off x="5087889" y="4077072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rgbClr val="FF161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80EC035-03DE-4056-A3BD-72204E8DE267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V="1">
                <a:off x="6210928" y="6858000"/>
                <a:ext cx="6526350" cy="165399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9CBA636-E27D-4B0E-B325-5AC8FE06F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854"/>
            <a:stretch/>
          </p:blipFill>
          <p:spPr>
            <a:xfrm>
              <a:off x="12737279" y="3850306"/>
              <a:ext cx="7809828" cy="583298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92D7C4-8080-4F2D-BFC7-E3BFE3389237}"/>
                </a:ext>
              </a:extLst>
            </p:cNvPr>
            <p:cNvSpPr txBox="1"/>
            <p:nvPr/>
          </p:nvSpPr>
          <p:spPr>
            <a:xfrm>
              <a:off x="18156868" y="3814092"/>
              <a:ext cx="23679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FIB Lamella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F33FFC-6776-4BD6-8ED4-1FC1059E5DB8}"/>
              </a:ext>
            </a:extLst>
          </p:cNvPr>
          <p:cNvSpPr txBox="1"/>
          <p:nvPr/>
        </p:nvSpPr>
        <p:spPr>
          <a:xfrm>
            <a:off x="15083718" y="10311779"/>
            <a:ext cx="7809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Finely thinned regions are those where the hole is located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546D46-B31C-4060-8F4D-F696AF7886B0}"/>
              </a:ext>
            </a:extLst>
          </p:cNvPr>
          <p:cNvSpPr txBox="1"/>
          <p:nvPr/>
        </p:nvSpPr>
        <p:spPr>
          <a:xfrm>
            <a:off x="20790238" y="7278869"/>
            <a:ext cx="2062149" cy="665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periphery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60569E-2055-4068-B384-ED95F163E0D9}"/>
              </a:ext>
            </a:extLst>
          </p:cNvPr>
          <p:cNvSpPr txBox="1"/>
          <p:nvPr/>
        </p:nvSpPr>
        <p:spPr>
          <a:xfrm>
            <a:off x="21147016" y="4707550"/>
            <a:ext cx="1042786" cy="665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F305F21-3D01-4753-849E-60B7405B5414}"/>
              </a:ext>
            </a:extLst>
          </p:cNvPr>
          <p:cNvSpPr/>
          <p:nvPr/>
        </p:nvSpPr>
        <p:spPr>
          <a:xfrm>
            <a:off x="7229475" y="6076950"/>
            <a:ext cx="2762250" cy="2674113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01867FD-6E20-43A1-A917-DF92FA299FB2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</p:spTree>
    <p:extLst>
      <p:ext uri="{BB962C8B-B14F-4D97-AF65-F5344CB8AC3E}">
        <p14:creationId xmlns:p14="http://schemas.microsoft.com/office/powerpoint/2010/main" val="253743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C7293-067E-481B-ABC2-4361CCA1B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F8A383D-36C6-48AF-BAB9-650404641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 Analysis – PP areas selection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7CEC144-4EED-4210-AD27-20907155ECD1}"/>
              </a:ext>
            </a:extLst>
          </p:cNvPr>
          <p:cNvGrpSpPr/>
          <p:nvPr/>
        </p:nvGrpSpPr>
        <p:grpSpPr>
          <a:xfrm>
            <a:off x="1056374" y="2244467"/>
            <a:ext cx="21835853" cy="10442777"/>
            <a:chOff x="1056374" y="2244467"/>
            <a:chExt cx="21835853" cy="1044277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7C0C432-FFE8-4871-BFB9-5E71BC672992}"/>
                </a:ext>
              </a:extLst>
            </p:cNvPr>
            <p:cNvGrpSpPr/>
            <p:nvPr/>
          </p:nvGrpSpPr>
          <p:grpSpPr>
            <a:xfrm>
              <a:off x="15083718" y="3851292"/>
              <a:ext cx="7808509" cy="8835952"/>
              <a:chOff x="151967" y="981930"/>
              <a:chExt cx="7808509" cy="883595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1F018E34-F358-42FC-9412-829E1E4634D6}"/>
                  </a:ext>
                </a:extLst>
              </p:cNvPr>
              <p:cNvGrpSpPr/>
              <p:nvPr/>
            </p:nvGrpSpPr>
            <p:grpSpPr>
              <a:xfrm>
                <a:off x="151967" y="981930"/>
                <a:ext cx="7808509" cy="6108048"/>
                <a:chOff x="151967" y="981930"/>
                <a:chExt cx="7808509" cy="6108048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2CCD1480-273D-4B8E-80DB-7683F28B9E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3854"/>
                <a:stretch/>
              </p:blipFill>
              <p:spPr>
                <a:xfrm>
                  <a:off x="151967" y="981930"/>
                  <a:ext cx="7808509" cy="5832000"/>
                </a:xfrm>
                <a:prstGeom prst="rect">
                  <a:avLst/>
                </a:prstGeom>
              </p:spPr>
            </p:pic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1E1F413-15B9-48DA-B4B6-F8A0B8EC3B9B}"/>
                    </a:ext>
                  </a:extLst>
                </p:cNvPr>
                <p:cNvSpPr/>
                <p:nvPr/>
              </p:nvSpPr>
              <p:spPr>
                <a:xfrm>
                  <a:off x="4391256" y="3260907"/>
                  <a:ext cx="242035" cy="304024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B36D5C36-A0E6-4456-94C4-F50A27CB5619}"/>
                    </a:ext>
                  </a:extLst>
                </p:cNvPr>
                <p:cNvCxnSpPr>
                  <a:cxnSpLocks/>
                  <a:stCxn id="49" idx="4"/>
                </p:cNvCxnSpPr>
                <p:nvPr/>
              </p:nvCxnSpPr>
              <p:spPr>
                <a:xfrm flipH="1">
                  <a:off x="4512273" y="3564931"/>
                  <a:ext cx="1" cy="3525047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279507-BF55-4C3F-B73B-DA317B190FF6}"/>
                  </a:ext>
                </a:extLst>
              </p:cNvPr>
              <p:cNvSpPr txBox="1"/>
              <p:nvPr/>
            </p:nvSpPr>
            <p:spPr>
              <a:xfrm>
                <a:off x="3133813" y="6955560"/>
                <a:ext cx="2856872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Chosen Areas:</a:t>
                </a:r>
              </a:p>
              <a:p>
                <a:pPr algn="ctr"/>
                <a:r>
                  <a:rPr lang="en-GB" dirty="0">
                    <a:solidFill>
                      <a:srgbClr val="FF0000"/>
                    </a:solidFill>
                  </a:rPr>
                  <a:t> 107</a:t>
                </a:r>
              </a:p>
              <a:p>
                <a:pPr algn="ctr"/>
                <a:r>
                  <a:rPr lang="en-GB" dirty="0">
                    <a:solidFill>
                      <a:srgbClr val="FF0000"/>
                    </a:solidFill>
                  </a:rPr>
                  <a:t>108</a:t>
                </a:r>
              </a:p>
              <a:p>
                <a:pPr algn="ctr"/>
                <a:r>
                  <a:rPr lang="en-GB" dirty="0">
                    <a:solidFill>
                      <a:srgbClr val="FF0000"/>
                    </a:solidFill>
                  </a:rPr>
                  <a:t>115</a:t>
                </a:r>
              </a:p>
              <a:p>
                <a:endParaRPr lang="en-GB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4D91936-E3FC-45A5-8123-CA88AA688767}"/>
                </a:ext>
              </a:extLst>
            </p:cNvPr>
            <p:cNvGrpSpPr/>
            <p:nvPr/>
          </p:nvGrpSpPr>
          <p:grpSpPr>
            <a:xfrm>
              <a:off x="1056374" y="2244467"/>
              <a:ext cx="9792394" cy="9269105"/>
              <a:chOff x="1056374" y="2244467"/>
              <a:chExt cx="9792394" cy="926910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3326169-37B3-49BD-B398-6FCA3BE5301A}"/>
                  </a:ext>
                </a:extLst>
              </p:cNvPr>
              <p:cNvGrpSpPr/>
              <p:nvPr/>
            </p:nvGrpSpPr>
            <p:grpSpPr>
              <a:xfrm>
                <a:off x="1056374" y="2851489"/>
                <a:ext cx="9792394" cy="8662083"/>
                <a:chOff x="5096864" y="965012"/>
                <a:chExt cx="5895680" cy="5215157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C0AAF042-A6DB-4373-B2D2-2425BC577CCC}"/>
                    </a:ext>
                  </a:extLst>
                </p:cNvPr>
                <p:cNvGrpSpPr/>
                <p:nvPr/>
              </p:nvGrpSpPr>
              <p:grpSpPr>
                <a:xfrm>
                  <a:off x="5096864" y="980728"/>
                  <a:ext cx="5895680" cy="5199441"/>
                  <a:chOff x="3005283" y="969266"/>
                  <a:chExt cx="5895680" cy="5199441"/>
                </a:xfrm>
              </p:grpSpPr>
              <p:grpSp>
                <p:nvGrpSpPr>
                  <p:cNvPr id="20" name="Gruppieren 52">
                    <a:extLst>
                      <a:ext uri="{FF2B5EF4-FFF2-40B4-BE49-F238E27FC236}">
                        <a16:creationId xmlns:a16="http://schemas.microsoft.com/office/drawing/2014/main" id="{E4817D04-76E2-4147-AC6C-202D650CC3AC}"/>
                      </a:ext>
                    </a:extLst>
                  </p:cNvPr>
                  <p:cNvGrpSpPr/>
                  <p:nvPr/>
                </p:nvGrpSpPr>
                <p:grpSpPr>
                  <a:xfrm>
                    <a:off x="5003482" y="2485707"/>
                    <a:ext cx="3897481" cy="3683000"/>
                    <a:chOff x="0" y="0"/>
                    <a:chExt cx="4216352" cy="3985145"/>
                  </a:xfrm>
                </p:grpSpPr>
                <p:pic>
                  <p:nvPicPr>
                    <p:cNvPr id="33" name="Grafik 46">
                      <a:extLst>
                        <a:ext uri="{FF2B5EF4-FFF2-40B4-BE49-F238E27FC236}">
                          <a16:creationId xmlns:a16="http://schemas.microsoft.com/office/drawing/2014/main" id="{5DF7BC37-AFE6-4A79-AA62-29511A6D2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0"/>
                      <a:ext cx="2886075" cy="28860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4" name="Grafik 49">
                      <a:extLst>
                        <a:ext uri="{FF2B5EF4-FFF2-40B4-BE49-F238E27FC236}">
                          <a16:creationId xmlns:a16="http://schemas.microsoft.com/office/drawing/2014/main" id="{1E6D8EA1-E3A7-4758-B07D-46D8EF5CE3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7024"/>
                    <a:stretch/>
                  </p:blipFill>
                  <p:spPr bwMode="auto">
                    <a:xfrm>
                      <a:off x="252483" y="1589964"/>
                      <a:ext cx="2886075" cy="23945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5" name="Grafik 48">
                      <a:extLst>
                        <a:ext uri="{FF2B5EF4-FFF2-40B4-BE49-F238E27FC236}">
                          <a16:creationId xmlns:a16="http://schemas.microsoft.com/office/drawing/2014/main" id="{0EB10D59-5C84-4368-A590-9345E65E49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3672"/>
                    <a:stretch/>
                  </p:blipFill>
                  <p:spPr bwMode="auto">
                    <a:xfrm>
                      <a:off x="2879677" y="614149"/>
                      <a:ext cx="1336675" cy="28860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sp>
                  <p:nvSpPr>
                    <p:cNvPr id="36" name="Textfeld 43">
                      <a:extLst>
                        <a:ext uri="{FF2B5EF4-FFF2-40B4-BE49-F238E27FC236}">
                          <a16:creationId xmlns:a16="http://schemas.microsoft.com/office/drawing/2014/main" id="{708605C3-456F-4E9E-BA48-ADA67F1C02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89462" y="3739486"/>
                      <a:ext cx="448462" cy="245659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21" name="Gruppieren 68">
                    <a:extLst>
                      <a:ext uri="{FF2B5EF4-FFF2-40B4-BE49-F238E27FC236}">
                        <a16:creationId xmlns:a16="http://schemas.microsoft.com/office/drawing/2014/main" id="{DF337892-9789-4990-8C8A-C1175184BCCE}"/>
                      </a:ext>
                    </a:extLst>
                  </p:cNvPr>
                  <p:cNvGrpSpPr/>
                  <p:nvPr/>
                </p:nvGrpSpPr>
                <p:grpSpPr>
                  <a:xfrm>
                    <a:off x="7036752" y="1089342"/>
                    <a:ext cx="1799590" cy="1799590"/>
                    <a:chOff x="0" y="0"/>
                    <a:chExt cx="1799590" cy="1799590"/>
                  </a:xfrm>
                </p:grpSpPr>
                <p:pic>
                  <p:nvPicPr>
                    <p:cNvPr id="31" name="Grafik 61">
                      <a:extLst>
                        <a:ext uri="{FF2B5EF4-FFF2-40B4-BE49-F238E27FC236}">
                          <a16:creationId xmlns:a16="http://schemas.microsoft.com/office/drawing/2014/main" id="{41E8C9E0-139D-48CE-A7F9-34214187FE0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rightnessContrast contrast="6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0"/>
                      <a:ext cx="1799590" cy="17995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32" name="Textfeld 64">
                      <a:extLst>
                        <a:ext uri="{FF2B5EF4-FFF2-40B4-BE49-F238E27FC236}">
                          <a16:creationId xmlns:a16="http://schemas.microsoft.com/office/drawing/2014/main" id="{488C2183-A760-4799-9996-9798128E2DC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14651" y="27296"/>
                      <a:ext cx="563137" cy="326176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pic>
                <p:nvPicPr>
                  <p:cNvPr id="22" name="Grafik 65">
                    <a:extLst>
                      <a:ext uri="{FF2B5EF4-FFF2-40B4-BE49-F238E27FC236}">
                        <a16:creationId xmlns:a16="http://schemas.microsoft.com/office/drawing/2014/main" id="{91CB6D28-97F5-4760-B7E7-F144B9A4A223}"/>
                      </a:ext>
                    </a:extLst>
                  </p:cNvPr>
                  <p:cNvPicPr/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rightnessContrast contrast="33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05283" y="969266"/>
                    <a:ext cx="1799590" cy="179959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23" name="Gerade Verbindung mit Pfeil 63">
                    <a:extLst>
                      <a:ext uri="{FF2B5EF4-FFF2-40B4-BE49-F238E27FC236}">
                        <a16:creationId xmlns:a16="http://schemas.microsoft.com/office/drawing/2014/main" id="{5CFD44FB-7FF0-464A-8AA2-9EBD07C61AD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997257" y="2803207"/>
                    <a:ext cx="1115695" cy="122174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Gerade Verbindung mit Pfeil 72">
                    <a:extLst>
                      <a:ext uri="{FF2B5EF4-FFF2-40B4-BE49-F238E27FC236}">
                        <a16:creationId xmlns:a16="http://schemas.microsoft.com/office/drawing/2014/main" id="{A773EEEB-51DA-4666-9E15-354ED40EF9E4}"/>
                      </a:ext>
                    </a:extLst>
                  </p:cNvPr>
                  <p:cNvCxnSpPr>
                    <a:cxnSpLocks/>
                    <a:endCxn id="28" idx="1"/>
                  </p:cNvCxnSpPr>
                  <p:nvPr/>
                </p:nvCxnSpPr>
                <p:spPr>
                  <a:xfrm>
                    <a:off x="4730606" y="2365916"/>
                    <a:ext cx="1188546" cy="1501869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5" name="Gruppieren 75">
                    <a:extLst>
                      <a:ext uri="{FF2B5EF4-FFF2-40B4-BE49-F238E27FC236}">
                        <a16:creationId xmlns:a16="http://schemas.microsoft.com/office/drawing/2014/main" id="{E9D55D27-7757-446C-BD3D-3377189FE2DB}"/>
                      </a:ext>
                    </a:extLst>
                  </p:cNvPr>
                  <p:cNvGrpSpPr/>
                  <p:nvPr/>
                </p:nvGrpSpPr>
                <p:grpSpPr>
                  <a:xfrm>
                    <a:off x="3005283" y="3867784"/>
                    <a:ext cx="1799590" cy="1799590"/>
                    <a:chOff x="0" y="0"/>
                    <a:chExt cx="1799590" cy="1799590"/>
                  </a:xfrm>
                </p:grpSpPr>
                <p:pic>
                  <p:nvPicPr>
                    <p:cNvPr id="29" name="Grafik 73">
                      <a:extLst>
                        <a:ext uri="{FF2B5EF4-FFF2-40B4-BE49-F238E27FC236}">
                          <a16:creationId xmlns:a16="http://schemas.microsoft.com/office/drawing/2014/main" id="{BFB4B88C-11FC-421D-BA48-9E3339C4FCA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2">
                              <a14:imgEffect>
                                <a14:brightnessContrast contrast="12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0"/>
                      <a:ext cx="1799590" cy="17995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30" name="Textfeld 74">
                      <a:extLst>
                        <a:ext uri="{FF2B5EF4-FFF2-40B4-BE49-F238E27FC236}">
                          <a16:creationId xmlns:a16="http://schemas.microsoft.com/office/drawing/2014/main" id="{4CF9AA82-F150-4409-BBC9-8D913A2E8AE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35122" y="6824"/>
                      <a:ext cx="563137" cy="326176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6" name="Rechteck 76">
                    <a:extLst>
                      <a:ext uri="{FF2B5EF4-FFF2-40B4-BE49-F238E27FC236}">
                        <a16:creationId xmlns:a16="http://schemas.microsoft.com/office/drawing/2014/main" id="{98B1E1CB-1093-41CF-B06B-3041C3026A88}"/>
                      </a:ext>
                    </a:extLst>
                  </p:cNvPr>
                  <p:cNvSpPr/>
                  <p:nvPr/>
                </p:nvSpPr>
                <p:spPr>
                  <a:xfrm>
                    <a:off x="5895657" y="3955097"/>
                    <a:ext cx="99060" cy="9207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  <p:cxnSp>
                <p:nvCxnSpPr>
                  <p:cNvPr id="27" name="Gerade Verbindung mit Pfeil 77">
                    <a:extLst>
                      <a:ext uri="{FF2B5EF4-FFF2-40B4-BE49-F238E27FC236}">
                        <a16:creationId xmlns:a16="http://schemas.microsoft.com/office/drawing/2014/main" id="{1B09DCF1-2C68-4198-9FDF-DB2A13DDCD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730606" y="3955732"/>
                    <a:ext cx="1164416" cy="69740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Rechteck 83">
                    <a:extLst>
                      <a:ext uri="{FF2B5EF4-FFF2-40B4-BE49-F238E27FC236}">
                        <a16:creationId xmlns:a16="http://schemas.microsoft.com/office/drawing/2014/main" id="{A8236D4E-BDC2-492B-8154-194EE2D3031B}"/>
                      </a:ext>
                    </a:extLst>
                  </p:cNvPr>
                  <p:cNvSpPr/>
                  <p:nvPr/>
                </p:nvSpPr>
                <p:spPr>
                  <a:xfrm>
                    <a:off x="5919152" y="3791267"/>
                    <a:ext cx="147955" cy="15303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19" name="Textfeld 64">
                  <a:extLst>
                    <a:ext uri="{FF2B5EF4-FFF2-40B4-BE49-F238E27FC236}">
                      <a16:creationId xmlns:a16="http://schemas.microsoft.com/office/drawing/2014/main" id="{CE307689-C32F-423F-AE7C-6330755099C9}"/>
                    </a:ext>
                  </a:extLst>
                </p:cNvPr>
                <p:cNvSpPr txBox="1"/>
                <p:nvPr/>
              </p:nvSpPr>
              <p:spPr>
                <a:xfrm>
                  <a:off x="6531926" y="965012"/>
                  <a:ext cx="563137" cy="326176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de-DE" sz="1000" dirty="0">
                      <a:solidFill>
                        <a:srgbClr val="FF000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108</a:t>
                  </a:r>
                  <a:endParaRPr lang="en-GB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AE21E1-2A74-4AC5-A828-8221D51D0ED1}"/>
                  </a:ext>
                </a:extLst>
              </p:cNvPr>
              <p:cNvSpPr txBox="1"/>
              <p:nvPr/>
            </p:nvSpPr>
            <p:spPr>
              <a:xfrm>
                <a:off x="8299233" y="2418389"/>
                <a:ext cx="18950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</a:rPr>
                  <a:t>Area 107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A8D2F40-DC89-4A1F-AD4F-2A652AA0E67E}"/>
                  </a:ext>
                </a:extLst>
              </p:cNvPr>
              <p:cNvSpPr txBox="1"/>
              <p:nvPr/>
            </p:nvSpPr>
            <p:spPr>
              <a:xfrm>
                <a:off x="1603347" y="2244467"/>
                <a:ext cx="18950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</a:rPr>
                  <a:t>Area 108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DFA81C0-575C-4B23-B5E1-9E2BE099ED98}"/>
                  </a:ext>
                </a:extLst>
              </p:cNvPr>
              <p:cNvSpPr txBox="1"/>
              <p:nvPr/>
            </p:nvSpPr>
            <p:spPr>
              <a:xfrm>
                <a:off x="1651639" y="7039801"/>
                <a:ext cx="18950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</a:rPr>
                  <a:t>Area 115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EF3165-C21C-4B15-982A-01D7E3D18577}"/>
                </a:ext>
              </a:extLst>
            </p:cNvPr>
            <p:cNvCxnSpPr/>
            <p:nvPr/>
          </p:nvCxnSpPr>
          <p:spPr>
            <a:xfrm flipH="1">
              <a:off x="10819442" y="5478732"/>
              <a:ext cx="816853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3F8B379-33C4-4EC8-8F7F-83B6D7CD5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57834" y="6858000"/>
              <a:ext cx="9630139" cy="46546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8EECE66-5FD3-41B9-8B3F-730171B28941}"/>
                </a:ext>
              </a:extLst>
            </p:cNvPr>
            <p:cNvGrpSpPr/>
            <p:nvPr/>
          </p:nvGrpSpPr>
          <p:grpSpPr>
            <a:xfrm>
              <a:off x="20484431" y="3814092"/>
              <a:ext cx="2367956" cy="4129837"/>
              <a:chOff x="20484431" y="3814092"/>
              <a:chExt cx="2367956" cy="4129837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98D63B4-F9CB-4880-B823-2C1DF2C84766}"/>
                  </a:ext>
                </a:extLst>
              </p:cNvPr>
              <p:cNvSpPr txBox="1"/>
              <p:nvPr/>
            </p:nvSpPr>
            <p:spPr>
              <a:xfrm>
                <a:off x="20790238" y="7278869"/>
                <a:ext cx="2062149" cy="665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periphery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685AD38-95AE-4EE0-B029-43325DD65336}"/>
                  </a:ext>
                </a:extLst>
              </p:cNvPr>
              <p:cNvSpPr txBox="1"/>
              <p:nvPr/>
            </p:nvSpPr>
            <p:spPr>
              <a:xfrm>
                <a:off x="21147016" y="4707550"/>
                <a:ext cx="1042786" cy="665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core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A83C2D0-C82A-49ED-AAAB-922AB8846A84}"/>
                  </a:ext>
                </a:extLst>
              </p:cNvPr>
              <p:cNvSpPr txBox="1"/>
              <p:nvPr/>
            </p:nvSpPr>
            <p:spPr>
              <a:xfrm>
                <a:off x="20484431" y="3814092"/>
                <a:ext cx="23679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</a:rPr>
                  <a:t>FIB Lamella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A79CC2-4B4C-4C89-867F-5D4F59C392EA}"/>
                </a:ext>
              </a:extLst>
            </p:cNvPr>
            <p:cNvSpPr/>
            <p:nvPr/>
          </p:nvSpPr>
          <p:spPr>
            <a:xfrm>
              <a:off x="18987972" y="5478732"/>
              <a:ext cx="1327814" cy="140618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Footer Placeholder 1">
            <a:extLst>
              <a:ext uri="{FF2B5EF4-FFF2-40B4-BE49-F238E27FC236}">
                <a16:creationId xmlns:a16="http://schemas.microsoft.com/office/drawing/2014/main" id="{3FBDAE0A-1DF4-48B5-8530-7AE4551DCC6D}"/>
              </a:ext>
            </a:extLst>
          </p:cNvPr>
          <p:cNvSpPr txBox="1">
            <a:spLocks/>
          </p:cNvSpPr>
          <p:nvPr/>
        </p:nvSpPr>
        <p:spPr>
          <a:xfrm>
            <a:off x="4500282" y="12828875"/>
            <a:ext cx="12586447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Alice Moros  – SMP Seminar,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November 2021</a:t>
            </a:r>
          </a:p>
        </p:txBody>
      </p:sp>
    </p:spTree>
    <p:extLst>
      <p:ext uri="{BB962C8B-B14F-4D97-AF65-F5344CB8AC3E}">
        <p14:creationId xmlns:p14="http://schemas.microsoft.com/office/powerpoint/2010/main" val="2819375021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27965</TotalTime>
  <Words>1822</Words>
  <Application>Microsoft Office PowerPoint</Application>
  <PresentationFormat>Custom</PresentationFormat>
  <Paragraphs>370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</vt:lpstr>
      <vt:lpstr>Calibri Light</vt:lpstr>
      <vt:lpstr>Cambria Math</vt:lpstr>
      <vt:lpstr>Courier New</vt:lpstr>
      <vt:lpstr>Franklin Gothic Book</vt:lpstr>
      <vt:lpstr>Times New Roman</vt:lpstr>
      <vt:lpstr>Wingdings</vt:lpstr>
      <vt:lpstr>1_Custom Design</vt:lpstr>
      <vt:lpstr>PowerPoint Presentation</vt:lpstr>
      <vt:lpstr>Outline</vt:lpstr>
      <vt:lpstr>Aiming for the Future hadron Collider (FCC-hh)</vt:lpstr>
      <vt:lpstr>Jc Enhancement</vt:lpstr>
      <vt:lpstr>Artificial Pinning Center (APC) Nb3Sn Wires</vt:lpstr>
      <vt:lpstr>Why APC (ternary) Wires? </vt:lpstr>
      <vt:lpstr>Microstructural Study of APC Wires</vt:lpstr>
      <vt:lpstr>Towards TEM Investigation</vt:lpstr>
      <vt:lpstr>TEM Analysis – PP areas selection</vt:lpstr>
      <vt:lpstr>TEM-EDX: HfO2 PP identification</vt:lpstr>
      <vt:lpstr>TEM imaging: HfO2 vs ZrO2  </vt:lpstr>
      <vt:lpstr>FIB damage in the image</vt:lpstr>
      <vt:lpstr>PowerPoint Presentation</vt:lpstr>
      <vt:lpstr>Counting PP Manually</vt:lpstr>
      <vt:lpstr>TEM Analysis ZrO2 – PS &amp; PD</vt:lpstr>
      <vt:lpstr>Electron Energy Loss Spectroscopy - EELS</vt:lpstr>
      <vt:lpstr>EELS for Thickness Evaluation</vt:lpstr>
      <vt:lpstr>Elemental composition: EELS vs EDX</vt:lpstr>
      <vt:lpstr>PS &amp; PD – First Results</vt:lpstr>
      <vt:lpstr>And What About GS Evaluation?</vt:lpstr>
      <vt:lpstr>GS Evaluation: SEM-TKD Analysis</vt:lpstr>
      <vt:lpstr>GS Evaluation: SEM-TKD Analysis</vt:lpstr>
      <vt:lpstr>Microscopy Investigation on APC - Summary</vt:lpstr>
      <vt:lpstr>Towards Further Exploration of APC Wires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Pong</dc:creator>
  <cp:lastModifiedBy>frosfr</cp:lastModifiedBy>
  <cp:revision>520</cp:revision>
  <dcterms:modified xsi:type="dcterms:W3CDTF">2021-11-11T18:05:12Z</dcterms:modified>
</cp:coreProperties>
</file>