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53" r:id="rId1"/>
    <p:sldMasterId id="2147483652" r:id="rId2"/>
  </p:sldMasterIdLst>
  <p:notesMasterIdLst>
    <p:notesMasterId r:id="rId12"/>
  </p:notesMasterIdLst>
  <p:sldIdLst>
    <p:sldId id="256" r:id="rId3"/>
    <p:sldId id="357" r:id="rId4"/>
    <p:sldId id="374" r:id="rId5"/>
    <p:sldId id="974" r:id="rId6"/>
    <p:sldId id="925" r:id="rId7"/>
    <p:sldId id="369" r:id="rId8"/>
    <p:sldId id="372" r:id="rId9"/>
    <p:sldId id="373" r:id="rId10"/>
    <p:sldId id="926"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86"/>
    <p:restoredTop sz="94868"/>
  </p:normalViewPr>
  <p:slideViewPr>
    <p:cSldViewPr snapToGrid="0" snapToObjects="1">
      <p:cViewPr varScale="1">
        <p:scale>
          <a:sx n="49" d="100"/>
          <a:sy n="49" d="100"/>
        </p:scale>
        <p:origin x="1808" y="7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9" name="Shape 579"/>
          <p:cNvSpPr>
            <a:spLocks noGrp="1" noRot="1" noChangeAspect="1"/>
          </p:cNvSpPr>
          <p:nvPr>
            <p:ph type="sldImg"/>
          </p:nvPr>
        </p:nvSpPr>
        <p:spPr>
          <a:xfrm>
            <a:off x="1143000" y="685800"/>
            <a:ext cx="4572000" cy="3429000"/>
          </a:xfrm>
          <a:prstGeom prst="rect">
            <a:avLst/>
          </a:prstGeom>
        </p:spPr>
        <p:txBody>
          <a:bodyPr/>
          <a:lstStyle/>
          <a:p>
            <a:endParaRPr/>
          </a:p>
        </p:txBody>
      </p:sp>
      <p:sp>
        <p:nvSpPr>
          <p:cNvPr id="580" name="Shape 58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2400">
        <a:latin typeface="+mn-lt"/>
        <a:ea typeface="+mn-ea"/>
        <a:cs typeface="+mn-cs"/>
        <a:sym typeface="Calibri"/>
      </a:defRPr>
    </a:lvl1pPr>
    <a:lvl2pPr indent="228600" latinLnBrk="0">
      <a:defRPr sz="2400">
        <a:latin typeface="+mn-lt"/>
        <a:ea typeface="+mn-ea"/>
        <a:cs typeface="+mn-cs"/>
        <a:sym typeface="Calibri"/>
      </a:defRPr>
    </a:lvl2pPr>
    <a:lvl3pPr indent="457200" latinLnBrk="0">
      <a:defRPr sz="2400">
        <a:latin typeface="+mn-lt"/>
        <a:ea typeface="+mn-ea"/>
        <a:cs typeface="+mn-cs"/>
        <a:sym typeface="Calibri"/>
      </a:defRPr>
    </a:lvl3pPr>
    <a:lvl4pPr indent="685800" latinLnBrk="0">
      <a:defRPr sz="2400">
        <a:latin typeface="+mn-lt"/>
        <a:ea typeface="+mn-ea"/>
        <a:cs typeface="+mn-cs"/>
        <a:sym typeface="Calibri"/>
      </a:defRPr>
    </a:lvl4pPr>
    <a:lvl5pPr indent="914400" latinLnBrk="0">
      <a:defRPr sz="2400">
        <a:latin typeface="+mn-lt"/>
        <a:ea typeface="+mn-ea"/>
        <a:cs typeface="+mn-cs"/>
        <a:sym typeface="Calibri"/>
      </a:defRPr>
    </a:lvl5pPr>
    <a:lvl6pPr indent="1143000" latinLnBrk="0">
      <a:defRPr sz="2400">
        <a:latin typeface="+mn-lt"/>
        <a:ea typeface="+mn-ea"/>
        <a:cs typeface="+mn-cs"/>
        <a:sym typeface="Calibri"/>
      </a:defRPr>
    </a:lvl6pPr>
    <a:lvl7pPr indent="1371600" latinLnBrk="0">
      <a:defRPr sz="2400">
        <a:latin typeface="+mn-lt"/>
        <a:ea typeface="+mn-ea"/>
        <a:cs typeface="+mn-cs"/>
        <a:sym typeface="Calibri"/>
      </a:defRPr>
    </a:lvl7pPr>
    <a:lvl8pPr indent="1600200" latinLnBrk="0">
      <a:defRPr sz="2400">
        <a:latin typeface="+mn-lt"/>
        <a:ea typeface="+mn-ea"/>
        <a:cs typeface="+mn-cs"/>
        <a:sym typeface="Calibri"/>
      </a:defRPr>
    </a:lvl8pPr>
    <a:lvl9pPr indent="1828800" latinLnBrk="0">
      <a:defRPr sz="2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81000" y="685800"/>
            <a:ext cx="6096000" cy="3429000"/>
          </a:xfrm>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2021180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6" name="image4.jpg" descr="image4.jpg">
            <a:extLst>
              <a:ext uri="{FF2B5EF4-FFF2-40B4-BE49-F238E27FC236}">
                <a16:creationId xmlns:a16="http://schemas.microsoft.com/office/drawing/2014/main" id="{57795F10-1D82-EA4B-A09C-054AF45541C0}"/>
              </a:ext>
            </a:extLst>
          </p:cNvPr>
          <p:cNvPicPr>
            <a:picLocks noChangeAspect="1"/>
          </p:cNvPicPr>
          <p:nvPr userDrawn="1"/>
        </p:nvPicPr>
        <p:blipFill>
          <a:blip r:embed="rId2">
            <a:alphaModFix amt="40000"/>
          </a:blip>
          <a:stretch>
            <a:fillRect/>
          </a:stretch>
        </p:blipFill>
        <p:spPr>
          <a:xfrm>
            <a:off x="-158721" y="111932"/>
            <a:ext cx="24542721" cy="15034823"/>
          </a:xfrm>
          <a:prstGeom prst="rect">
            <a:avLst/>
          </a:prstGeom>
          <a:ln w="12700" cap="flat">
            <a:noFill/>
            <a:miter lim="400000"/>
          </a:ln>
          <a:effectLst/>
        </p:spPr>
      </p:pic>
      <p:grpSp>
        <p:nvGrpSpPr>
          <p:cNvPr id="126" name="Group"/>
          <p:cNvGrpSpPr/>
          <p:nvPr/>
        </p:nvGrpSpPr>
        <p:grpSpPr>
          <a:xfrm>
            <a:off x="2730559" y="-285258"/>
            <a:ext cx="18896263" cy="14275987"/>
            <a:chOff x="0" y="0"/>
            <a:chExt cx="18896262" cy="14275986"/>
          </a:xfrm>
        </p:grpSpPr>
        <p:grpSp>
          <p:nvGrpSpPr>
            <p:cNvPr id="102" name="Group"/>
            <p:cNvGrpSpPr/>
            <p:nvPr/>
          </p:nvGrpSpPr>
          <p:grpSpPr>
            <a:xfrm>
              <a:off x="1253051" y="14031754"/>
              <a:ext cx="16435736" cy="244233"/>
              <a:chOff x="0" y="0"/>
              <a:chExt cx="16435735" cy="244231"/>
            </a:xfrm>
          </p:grpSpPr>
          <p:sp>
            <p:nvSpPr>
              <p:cNvPr id="94"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95" name="Line"/>
              <p:cNvSpPr/>
              <p:nvPr/>
            </p:nvSpPr>
            <p:spPr>
              <a:xfrm>
                <a:off x="16435733"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nvGrpSpPr>
              <p:cNvPr id="98" name="Group"/>
              <p:cNvGrpSpPr/>
              <p:nvPr/>
            </p:nvGrpSpPr>
            <p:grpSpPr>
              <a:xfrm>
                <a:off x="10494388" y="0"/>
                <a:ext cx="914404" cy="244232"/>
                <a:chOff x="0" y="0"/>
                <a:chExt cx="914403" cy="244231"/>
              </a:xfrm>
            </p:grpSpPr>
            <p:sp>
              <p:nvSpPr>
                <p:cNvPr id="96" name="Line"/>
                <p:cNvSpPr/>
                <p:nvPr/>
              </p:nvSpPr>
              <p:spPr>
                <a:xfrm>
                  <a:off x="91440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97"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nvGrpSpPr>
              <p:cNvPr id="101" name="Group"/>
              <p:cNvGrpSpPr/>
              <p:nvPr/>
            </p:nvGrpSpPr>
            <p:grpSpPr>
              <a:xfrm>
                <a:off x="5007986" y="0"/>
                <a:ext cx="914404" cy="244232"/>
                <a:chOff x="0" y="0"/>
                <a:chExt cx="914403" cy="244231"/>
              </a:xfrm>
            </p:grpSpPr>
            <p:sp>
              <p:nvSpPr>
                <p:cNvPr id="99" name="Line"/>
                <p:cNvSpPr/>
                <p:nvPr/>
              </p:nvSpPr>
              <p:spPr>
                <a:xfrm>
                  <a:off x="91440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100"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grpSp>
          <p:nvGrpSpPr>
            <p:cNvPr id="111" name="Group"/>
            <p:cNvGrpSpPr/>
            <p:nvPr/>
          </p:nvGrpSpPr>
          <p:grpSpPr>
            <a:xfrm>
              <a:off x="1253051" y="0"/>
              <a:ext cx="16435736" cy="244233"/>
              <a:chOff x="0" y="0"/>
              <a:chExt cx="16435735" cy="244231"/>
            </a:xfrm>
          </p:grpSpPr>
          <p:sp>
            <p:nvSpPr>
              <p:cNvPr id="103"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104" name="Line"/>
              <p:cNvSpPr/>
              <p:nvPr/>
            </p:nvSpPr>
            <p:spPr>
              <a:xfrm>
                <a:off x="16435733"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nvGrpSpPr>
              <p:cNvPr id="107" name="Group"/>
              <p:cNvGrpSpPr/>
              <p:nvPr/>
            </p:nvGrpSpPr>
            <p:grpSpPr>
              <a:xfrm>
                <a:off x="10494388" y="0"/>
                <a:ext cx="914404" cy="244232"/>
                <a:chOff x="0" y="0"/>
                <a:chExt cx="914403" cy="244231"/>
              </a:xfrm>
            </p:grpSpPr>
            <p:sp>
              <p:nvSpPr>
                <p:cNvPr id="105" name="Line"/>
                <p:cNvSpPr/>
                <p:nvPr/>
              </p:nvSpPr>
              <p:spPr>
                <a:xfrm>
                  <a:off x="91440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106"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nvGrpSpPr>
              <p:cNvPr id="110" name="Group"/>
              <p:cNvGrpSpPr/>
              <p:nvPr/>
            </p:nvGrpSpPr>
            <p:grpSpPr>
              <a:xfrm>
                <a:off x="5007986" y="0"/>
                <a:ext cx="914404" cy="244232"/>
                <a:chOff x="0" y="0"/>
                <a:chExt cx="914403" cy="244231"/>
              </a:xfrm>
            </p:grpSpPr>
            <p:sp>
              <p:nvSpPr>
                <p:cNvPr id="108" name="Line"/>
                <p:cNvSpPr/>
                <p:nvPr/>
              </p:nvSpPr>
              <p:spPr>
                <a:xfrm>
                  <a:off x="91440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109"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grpSp>
          <p:nvGrpSpPr>
            <p:cNvPr id="118" name="Group"/>
            <p:cNvGrpSpPr/>
            <p:nvPr/>
          </p:nvGrpSpPr>
          <p:grpSpPr>
            <a:xfrm>
              <a:off x="0" y="2570118"/>
              <a:ext cx="245504" cy="10058272"/>
              <a:chOff x="0" y="-1"/>
              <a:chExt cx="245503" cy="10058271"/>
            </a:xfrm>
          </p:grpSpPr>
          <p:sp>
            <p:nvSpPr>
              <p:cNvPr id="112" name="Line"/>
              <p:cNvSpPr/>
              <p:nvPr/>
            </p:nvSpPr>
            <p:spPr>
              <a:xfrm flipH="1" flipV="1">
                <a:off x="1270" y="-2"/>
                <a:ext cx="244234" cy="3"/>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113" name="Line"/>
              <p:cNvSpPr/>
              <p:nvPr/>
            </p:nvSpPr>
            <p:spPr>
              <a:xfrm flipH="1">
                <a:off x="1270" y="914269"/>
                <a:ext cx="244234"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114" name="Line"/>
              <p:cNvSpPr/>
              <p:nvPr/>
            </p:nvSpPr>
            <p:spPr>
              <a:xfrm flipH="1">
                <a:off x="1270" y="10058269"/>
                <a:ext cx="244234"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115" name="Line"/>
              <p:cNvSpPr/>
              <p:nvPr/>
            </p:nvSpPr>
            <p:spPr>
              <a:xfrm flipH="1">
                <a:off x="0" y="5866433"/>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116" name="Line"/>
              <p:cNvSpPr/>
              <p:nvPr/>
            </p:nvSpPr>
            <p:spPr>
              <a:xfrm flipH="1">
                <a:off x="0" y="5074030"/>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117" name="Line"/>
              <p:cNvSpPr/>
              <p:nvPr/>
            </p:nvSpPr>
            <p:spPr>
              <a:xfrm flipH="1">
                <a:off x="0" y="9262899"/>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nvGrpSpPr>
            <p:cNvPr id="125" name="Group"/>
            <p:cNvGrpSpPr/>
            <p:nvPr/>
          </p:nvGrpSpPr>
          <p:grpSpPr>
            <a:xfrm>
              <a:off x="18650759" y="2570118"/>
              <a:ext cx="245504" cy="10058272"/>
              <a:chOff x="0" y="-1"/>
              <a:chExt cx="245503" cy="10058271"/>
            </a:xfrm>
          </p:grpSpPr>
          <p:sp>
            <p:nvSpPr>
              <p:cNvPr id="119" name="Line"/>
              <p:cNvSpPr/>
              <p:nvPr/>
            </p:nvSpPr>
            <p:spPr>
              <a:xfrm flipH="1" flipV="1">
                <a:off x="1270" y="-2"/>
                <a:ext cx="244234" cy="3"/>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120" name="Line"/>
              <p:cNvSpPr/>
              <p:nvPr/>
            </p:nvSpPr>
            <p:spPr>
              <a:xfrm flipH="1">
                <a:off x="1270" y="914269"/>
                <a:ext cx="244234"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121" name="Line"/>
              <p:cNvSpPr/>
              <p:nvPr/>
            </p:nvSpPr>
            <p:spPr>
              <a:xfrm flipH="1">
                <a:off x="1270" y="10058269"/>
                <a:ext cx="244234"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122" name="Line"/>
              <p:cNvSpPr/>
              <p:nvPr/>
            </p:nvSpPr>
            <p:spPr>
              <a:xfrm flipH="1">
                <a:off x="0" y="5866433"/>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123" name="Line"/>
              <p:cNvSpPr/>
              <p:nvPr/>
            </p:nvSpPr>
            <p:spPr>
              <a:xfrm flipH="1">
                <a:off x="0" y="5074030"/>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124" name="Line"/>
              <p:cNvSpPr/>
              <p:nvPr/>
            </p:nvSpPr>
            <p:spPr>
              <a:xfrm flipH="1">
                <a:off x="0" y="9262899"/>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sp>
        <p:nvSpPr>
          <p:cNvPr id="127" name="Rectangle"/>
          <p:cNvSpPr/>
          <p:nvPr/>
        </p:nvSpPr>
        <p:spPr>
          <a:xfrm>
            <a:off x="-158720" y="12550699"/>
            <a:ext cx="24596478" cy="1092192"/>
          </a:xfrm>
          <a:prstGeom prst="rect">
            <a:avLst/>
          </a:prstGeom>
          <a:solidFill>
            <a:srgbClr val="1F497D"/>
          </a:solidFill>
          <a:ln w="12700">
            <a:miter lim="400000"/>
          </a:ln>
        </p:spPr>
        <p:txBody>
          <a:bodyPr lIns="91438" tIns="91438" rIns="91438" bIns="91438" anchor="ctr"/>
          <a:lstStyle/>
          <a:p>
            <a:pPr algn="ctr" defTabSz="914162">
              <a:defRPr>
                <a:solidFill>
                  <a:srgbClr val="FFFFFF"/>
                </a:solidFill>
                <a:latin typeface="Arial"/>
                <a:ea typeface="Arial"/>
                <a:cs typeface="Arial"/>
                <a:sym typeface="Arial"/>
              </a:defRPr>
            </a:pPr>
            <a:endParaRPr/>
          </a:p>
        </p:txBody>
      </p:sp>
      <p:pic>
        <p:nvPicPr>
          <p:cNvPr id="128" name="RGB_White-Seal_White-Mark_SC_Horizontal–400dpi.png" descr="RGB_White-Seal_White-Mark_SC_Horizontal–400dpi.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158" y="12892116"/>
            <a:ext cx="3140938" cy="527230"/>
          </a:xfrm>
          <a:prstGeom prst="rect">
            <a:avLst/>
          </a:prstGeom>
          <a:ln w="12700">
            <a:miter lim="400000"/>
          </a:ln>
        </p:spPr>
      </p:pic>
      <p:sp>
        <p:nvSpPr>
          <p:cNvPr id="130" name="Rectangle"/>
          <p:cNvSpPr/>
          <p:nvPr/>
        </p:nvSpPr>
        <p:spPr>
          <a:xfrm>
            <a:off x="-158721" y="9818025"/>
            <a:ext cx="24654962" cy="2732674"/>
          </a:xfrm>
          <a:prstGeom prst="rect">
            <a:avLst/>
          </a:prstGeom>
          <a:gradFill>
            <a:gsLst>
              <a:gs pos="0">
                <a:srgbClr val="1F497D">
                  <a:alpha val="61000"/>
                </a:srgbClr>
              </a:gs>
              <a:gs pos="100000">
                <a:schemeClr val="accent3">
                  <a:alpha val="0"/>
                </a:schemeClr>
              </a:gs>
            </a:gsLst>
            <a:lin ang="16200000"/>
          </a:gradFill>
          <a:ln w="12700">
            <a:miter lim="400000"/>
          </a:ln>
          <a:effectLst>
            <a:outerShdw blurRad="76200" dist="38100" dir="5400000" rotWithShape="0">
              <a:srgbClr val="000000">
                <a:alpha val="35000"/>
              </a:srgbClr>
            </a:outerShdw>
          </a:effectLst>
        </p:spPr>
        <p:txBody>
          <a:bodyPr lIns="91438" tIns="91438" rIns="91438" bIns="91438" anchor="ctr"/>
          <a:lstStyle/>
          <a:p>
            <a:pPr algn="ctr">
              <a:defRPr>
                <a:solidFill>
                  <a:srgbClr val="FFFFFF"/>
                </a:solidFill>
                <a:latin typeface="Franklin Gothic Book"/>
                <a:ea typeface="Franklin Gothic Book"/>
                <a:cs typeface="Franklin Gothic Book"/>
                <a:sym typeface="Franklin Gothic Book"/>
              </a:defRPr>
            </a:pPr>
            <a:endParaRPr/>
          </a:p>
        </p:txBody>
      </p:sp>
      <p:sp>
        <p:nvSpPr>
          <p:cNvPr id="131" name="Body Level One…"/>
          <p:cNvSpPr txBox="1">
            <a:spLocks noGrp="1"/>
          </p:cNvSpPr>
          <p:nvPr>
            <p:ph type="body" sz="quarter" idx="1"/>
          </p:nvPr>
        </p:nvSpPr>
        <p:spPr>
          <a:xfrm>
            <a:off x="3965578" y="9100254"/>
            <a:ext cx="16452852" cy="3016285"/>
          </a:xfrm>
          <a:prstGeom prst="rect">
            <a:avLst/>
          </a:prstGeom>
        </p:spPr>
        <p:txBody>
          <a:bodyPr anchor="b"/>
          <a:lstStyle>
            <a:lvl1pPr marL="0" indent="0" algn="ctr">
              <a:buSzTx/>
              <a:buFontTx/>
              <a:buNone/>
              <a:defRPr sz="4800">
                <a:solidFill>
                  <a:srgbClr val="FFFFFF"/>
                </a:solidFill>
                <a:latin typeface="Franklin Gothic Book"/>
                <a:ea typeface="Franklin Gothic Book"/>
                <a:cs typeface="Franklin Gothic Book"/>
                <a:sym typeface="Franklin Gothic Book"/>
              </a:defRPr>
            </a:lvl1pPr>
            <a:lvl2pPr marL="0" indent="0" algn="ctr">
              <a:buSzTx/>
              <a:buFontTx/>
              <a:buNone/>
              <a:defRPr sz="4800">
                <a:solidFill>
                  <a:srgbClr val="FFFFFF"/>
                </a:solidFill>
                <a:latin typeface="Franklin Gothic Book"/>
                <a:ea typeface="Franklin Gothic Book"/>
                <a:cs typeface="Franklin Gothic Book"/>
                <a:sym typeface="Franklin Gothic Book"/>
              </a:defRPr>
            </a:lvl2pPr>
            <a:lvl3pPr marL="0" indent="0" algn="ctr">
              <a:buSzTx/>
              <a:buFontTx/>
              <a:buNone/>
              <a:defRPr sz="4800">
                <a:solidFill>
                  <a:srgbClr val="FFFFFF"/>
                </a:solidFill>
                <a:latin typeface="Franklin Gothic Book"/>
                <a:ea typeface="Franklin Gothic Book"/>
                <a:cs typeface="Franklin Gothic Book"/>
                <a:sym typeface="Franklin Gothic Book"/>
              </a:defRPr>
            </a:lvl3pPr>
            <a:lvl4pPr marL="0" indent="0" algn="ctr">
              <a:buSzTx/>
              <a:buFontTx/>
              <a:buNone/>
              <a:defRPr sz="4800">
                <a:solidFill>
                  <a:srgbClr val="FFFFFF"/>
                </a:solidFill>
                <a:latin typeface="Franklin Gothic Book"/>
                <a:ea typeface="Franklin Gothic Book"/>
                <a:cs typeface="Franklin Gothic Book"/>
                <a:sym typeface="Franklin Gothic Book"/>
              </a:defRPr>
            </a:lvl4pPr>
            <a:lvl5pPr marL="0" indent="0" algn="ctr">
              <a:buSzTx/>
              <a:buFontTx/>
              <a:buNone/>
              <a:defRPr sz="4800">
                <a:solidFill>
                  <a:srgbClr val="FFFFFF"/>
                </a:solidFill>
                <a:latin typeface="Franklin Gothic Book"/>
                <a:ea typeface="Franklin Gothic Book"/>
                <a:cs typeface="Franklin Gothic Book"/>
                <a:sym typeface="Franklin Gothic Book"/>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2" name="Rectangle"/>
          <p:cNvSpPr/>
          <p:nvPr/>
        </p:nvSpPr>
        <p:spPr>
          <a:xfrm>
            <a:off x="-53758" y="4712940"/>
            <a:ext cx="24491516" cy="2739304"/>
          </a:xfrm>
          <a:prstGeom prst="rect">
            <a:avLst/>
          </a:prstGeom>
          <a:solidFill>
            <a:srgbClr val="00395A">
              <a:alpha val="90000"/>
            </a:srgbClr>
          </a:solidFill>
          <a:ln w="12700">
            <a:solidFill>
              <a:srgbClr val="4A7EBB"/>
            </a:solidFill>
          </a:ln>
        </p:spPr>
        <p:txBody>
          <a:bodyPr lIns="91438" tIns="91438" rIns="91438" bIns="91438" anchor="ctr"/>
          <a:lstStyle/>
          <a:p>
            <a:pPr algn="ctr">
              <a:defRPr>
                <a:solidFill>
                  <a:srgbClr val="FFFFFF"/>
                </a:solidFill>
                <a:latin typeface="Franklin Gothic Book"/>
                <a:ea typeface="Franklin Gothic Book"/>
                <a:cs typeface="Franklin Gothic Book"/>
                <a:sym typeface="Franklin Gothic Book"/>
              </a:defRPr>
            </a:pPr>
            <a:endParaRPr/>
          </a:p>
        </p:txBody>
      </p:sp>
      <p:sp>
        <p:nvSpPr>
          <p:cNvPr id="133" name="Rectangle"/>
          <p:cNvSpPr>
            <a:spLocks noGrp="1"/>
          </p:cNvSpPr>
          <p:nvPr>
            <p:ph type="body" sz="half" idx="13"/>
          </p:nvPr>
        </p:nvSpPr>
        <p:spPr>
          <a:xfrm>
            <a:off x="4725" y="4928870"/>
            <a:ext cx="24374552" cy="2427058"/>
          </a:xfrm>
          <a:prstGeom prst="rect">
            <a:avLst/>
          </a:prstGeom>
        </p:spPr>
        <p:txBody>
          <a:bodyPr anchor="ctr"/>
          <a:lstStyle>
            <a:lvl1pPr algn="ctr">
              <a:defRPr baseline="0">
                <a:solidFill>
                  <a:schemeClr val="bg1"/>
                </a:solidFill>
              </a:defRPr>
            </a:lvl1pPr>
          </a:lstStyle>
          <a:p>
            <a:pPr marL="124324" indent="-124324">
              <a:defRPr sz="4800"/>
            </a:pPr>
            <a:endParaRPr dirty="0"/>
          </a:p>
        </p:txBody>
      </p:sp>
      <p:sp>
        <p:nvSpPr>
          <p:cNvPr id="135" name="Slide Number"/>
          <p:cNvSpPr txBox="1">
            <a:spLocks noGrp="1"/>
          </p:cNvSpPr>
          <p:nvPr>
            <p:ph type="sldNum" sz="quarter" idx="2"/>
          </p:nvPr>
        </p:nvSpPr>
        <p:spPr>
          <a:xfrm>
            <a:off x="15670591" y="12481561"/>
            <a:ext cx="483809" cy="462279"/>
          </a:xfrm>
          <a:prstGeom prst="rect">
            <a:avLst/>
          </a:prstGeom>
        </p:spPr>
        <p:txBody>
          <a:bodyPr/>
          <a:lstStyle/>
          <a:p>
            <a:fld id="{86CB4B4D-7CA3-9044-876B-883B54F8677D}"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51">
            <a:extLst>
              <a:ext uri="{FF2B5EF4-FFF2-40B4-BE49-F238E27FC236}">
                <a16:creationId xmlns:a16="http://schemas.microsoft.com/office/drawing/2014/main" id="{F7F6A2DC-690D-9C48-866E-84FDBF471032}"/>
              </a:ext>
            </a:extLst>
          </p:cNvPr>
          <p:cNvSpPr/>
          <p:nvPr userDrawn="1"/>
        </p:nvSpPr>
        <p:spPr>
          <a:xfrm>
            <a:off x="0" y="-5773"/>
            <a:ext cx="24340457" cy="2277918"/>
          </a:xfrm>
          <a:prstGeom prst="rect">
            <a:avLst/>
          </a:prstGeom>
          <a:solidFill>
            <a:srgbClr val="1F497D"/>
          </a:solidFill>
          <a:ln w="12700">
            <a:miter lim="400000"/>
          </a:ln>
        </p:spPr>
        <p:txBody>
          <a:bodyPr lIns="45719" rIns="45719" anchor="ctr"/>
          <a:lstStyle/>
          <a:p>
            <a:pPr algn="ctr" defTabSz="457081">
              <a:defRPr>
                <a:solidFill>
                  <a:srgbClr val="FFFFFF"/>
                </a:solidFill>
                <a:latin typeface="Arial"/>
                <a:ea typeface="Arial"/>
                <a:cs typeface="Arial"/>
                <a:sym typeface="Arial"/>
              </a:defRPr>
            </a:pPr>
            <a:endParaRPr/>
          </a:p>
        </p:txBody>
      </p:sp>
      <p:sp>
        <p:nvSpPr>
          <p:cNvPr id="4" name="Date Placeholder 3">
            <a:extLst>
              <a:ext uri="{FF2B5EF4-FFF2-40B4-BE49-F238E27FC236}">
                <a16:creationId xmlns:a16="http://schemas.microsoft.com/office/drawing/2014/main" id="{967F4495-27E8-004C-8903-BF4538E257BF}"/>
              </a:ext>
            </a:extLst>
          </p:cNvPr>
          <p:cNvSpPr>
            <a:spLocks noGrp="1"/>
          </p:cNvSpPr>
          <p:nvPr>
            <p:ph type="dt" sz="half" idx="10"/>
          </p:nvPr>
        </p:nvSpPr>
        <p:spPr/>
        <p:txBody>
          <a:bodyPr/>
          <a:lstStyle/>
          <a:p>
            <a:r>
              <a:rPr lang="en-US"/>
              <a:t>Dec. 15, 2021</a:t>
            </a:r>
          </a:p>
        </p:txBody>
      </p:sp>
      <p:sp>
        <p:nvSpPr>
          <p:cNvPr id="5" name="Footer Placeholder 4">
            <a:extLst>
              <a:ext uri="{FF2B5EF4-FFF2-40B4-BE49-F238E27FC236}">
                <a16:creationId xmlns:a16="http://schemas.microsoft.com/office/drawing/2014/main" id="{DB001F61-6447-2C47-AAA5-8A3616037887}"/>
              </a:ext>
            </a:extLst>
          </p:cNvPr>
          <p:cNvSpPr>
            <a:spLocks noGrp="1"/>
          </p:cNvSpPr>
          <p:nvPr>
            <p:ph type="ftr" sz="quarter" idx="11"/>
          </p:nvPr>
        </p:nvSpPr>
        <p:spPr/>
        <p:txBody>
          <a:bodyPr/>
          <a:lstStyle/>
          <a:p>
            <a:r>
              <a:rPr lang="en-US"/>
              <a:t>S. Prestemon         Integrated Project Team Meeting 5</a:t>
            </a:r>
            <a:endParaRPr lang="en-US" dirty="0"/>
          </a:p>
        </p:txBody>
      </p:sp>
      <p:sp>
        <p:nvSpPr>
          <p:cNvPr id="6" name="Slide Number Placeholder 5">
            <a:extLst>
              <a:ext uri="{FF2B5EF4-FFF2-40B4-BE49-F238E27FC236}">
                <a16:creationId xmlns:a16="http://schemas.microsoft.com/office/drawing/2014/main" id="{B539C193-CAEC-E34E-92A4-59DB19B6AF7E}"/>
              </a:ext>
            </a:extLst>
          </p:cNvPr>
          <p:cNvSpPr>
            <a:spLocks noGrp="1"/>
          </p:cNvSpPr>
          <p:nvPr>
            <p:ph type="sldNum" sz="quarter" idx="12"/>
          </p:nvPr>
        </p:nvSpPr>
        <p:spPr/>
        <p:txBody>
          <a:bodyPr/>
          <a:lstStyle/>
          <a:p>
            <a:fld id="{695884B8-C86C-9247-916E-0E4ED69A0AE3}" type="slidenum">
              <a:rPr lang="en-US" smtClean="0"/>
              <a:t>‹#›</a:t>
            </a:fld>
            <a:endParaRPr lang="en-US"/>
          </a:p>
        </p:txBody>
      </p:sp>
      <p:sp>
        <p:nvSpPr>
          <p:cNvPr id="14" name="Text Placeholder 13">
            <a:extLst>
              <a:ext uri="{FF2B5EF4-FFF2-40B4-BE49-F238E27FC236}">
                <a16:creationId xmlns:a16="http://schemas.microsoft.com/office/drawing/2014/main" id="{CF72E2FE-7B63-AF4A-93E8-BA374B01E2CB}"/>
              </a:ext>
            </a:extLst>
          </p:cNvPr>
          <p:cNvSpPr>
            <a:spLocks noGrp="1"/>
          </p:cNvSpPr>
          <p:nvPr>
            <p:ph type="body" sz="quarter" idx="13" hasCustomPrompt="1"/>
          </p:nvPr>
        </p:nvSpPr>
        <p:spPr>
          <a:xfrm>
            <a:off x="858982" y="3048000"/>
            <a:ext cx="22860000" cy="9061450"/>
          </a:xfrm>
        </p:spPr>
        <p:txBody>
          <a:bodyPr lIns="182880" rIns="182880">
            <a:normAutofit/>
          </a:bodyPr>
          <a:lstStyle>
            <a:lvl1pPr>
              <a:defRPr sz="4400"/>
            </a:lvl1pPr>
            <a:lvl2pPr marL="685800" indent="-228600">
              <a:buFont typeface="Courier New" panose="02070309020205020404" pitchFamily="49" charset="0"/>
              <a:buChar char="o"/>
              <a:defRPr sz="4000"/>
            </a:lvl2pPr>
            <a:lvl3pPr marL="1257300" indent="-342900">
              <a:buFont typeface="Wingdings" pitchFamily="2" charset="2"/>
              <a:buChar char="Ø"/>
              <a:defRPr sz="3600"/>
            </a:lvl3pPr>
            <a:lvl4pPr marL="1600200" indent="-228600">
              <a:buFont typeface="Wingdings" pitchFamily="2" charset="2"/>
              <a:buChar char="ü"/>
              <a:defRPr sz="3200"/>
            </a:lvl4pPr>
            <a:lvl5pPr>
              <a:defRPr sz="3200"/>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5" name="Title 14">
            <a:extLst>
              <a:ext uri="{FF2B5EF4-FFF2-40B4-BE49-F238E27FC236}">
                <a16:creationId xmlns:a16="http://schemas.microsoft.com/office/drawing/2014/main" id="{07B60B32-36BC-C140-891C-CE927D3067D3}"/>
              </a:ext>
            </a:extLst>
          </p:cNvPr>
          <p:cNvSpPr>
            <a:spLocks noGrp="1"/>
          </p:cNvSpPr>
          <p:nvPr>
            <p:ph type="title"/>
          </p:nvPr>
        </p:nvSpPr>
        <p:spPr>
          <a:xfrm>
            <a:off x="1654175" y="95250"/>
            <a:ext cx="21031200" cy="2176895"/>
          </a:xfrm>
        </p:spPr>
        <p:txBody>
          <a:bodyPr>
            <a:normAutofit/>
          </a:bodyPr>
          <a:lstStyle>
            <a:lvl1pPr algn="l">
              <a:defRPr sz="540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35494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E template">
  <p:cSld name="DOE template">
    <p:spTree>
      <p:nvGrpSpPr>
        <p:cNvPr id="1" name="Shape 478"/>
        <p:cNvGrpSpPr/>
        <p:nvPr/>
      </p:nvGrpSpPr>
      <p:grpSpPr>
        <a:xfrm>
          <a:off x="0" y="0"/>
          <a:ext cx="0" cy="0"/>
          <a:chOff x="0" y="0"/>
          <a:chExt cx="0" cy="0"/>
        </a:xfrm>
      </p:grpSpPr>
      <p:sp>
        <p:nvSpPr>
          <p:cNvPr id="479" name="Google Shape;479;p66"/>
          <p:cNvSpPr/>
          <p:nvPr/>
        </p:nvSpPr>
        <p:spPr>
          <a:xfrm>
            <a:off x="0" y="5"/>
            <a:ext cx="24384000" cy="1711326"/>
          </a:xfrm>
          <a:prstGeom prst="rect">
            <a:avLst/>
          </a:prstGeom>
          <a:solidFill>
            <a:srgbClr val="1F497D"/>
          </a:solidFill>
          <a:ln>
            <a:noFill/>
          </a:ln>
          <a:effectLst>
            <a:outerShdw blurRad="50800" dist="38100" dir="5400000" algn="t" rotWithShape="0">
              <a:srgbClr val="000000">
                <a:alpha val="40000"/>
              </a:srgbClr>
            </a:outerShdw>
          </a:effectLst>
        </p:spPr>
        <p:txBody>
          <a:bodyPr spcFirstLastPara="1" wrap="square" lIns="182850" tIns="91400" rIns="182850" bIns="91400" anchor="t" anchorCtr="0">
            <a:noAutofit/>
          </a:bodyPr>
          <a:lstStyle/>
          <a:p>
            <a:pPr marL="0" marR="0" lvl="0" indent="0" algn="l" rtl="0">
              <a:spcBef>
                <a:spcPts val="0"/>
              </a:spcBef>
              <a:spcAft>
                <a:spcPts val="0"/>
              </a:spcAft>
              <a:buClr>
                <a:schemeClr val="lt1"/>
              </a:buClr>
              <a:buSzPts val="2400"/>
              <a:buFont typeface="Times New Roman"/>
              <a:buNone/>
            </a:pPr>
            <a:endParaRPr sz="4800">
              <a:solidFill>
                <a:srgbClr val="000000"/>
              </a:solidFill>
              <a:latin typeface="Libre Franklin"/>
              <a:ea typeface="Libre Franklin"/>
              <a:cs typeface="Libre Franklin"/>
              <a:sym typeface="Libre Franklin"/>
            </a:endParaRPr>
          </a:p>
        </p:txBody>
      </p:sp>
      <p:sp>
        <p:nvSpPr>
          <p:cNvPr id="480" name="Google Shape;480;p66"/>
          <p:cNvSpPr txBox="1">
            <a:spLocks noGrp="1"/>
          </p:cNvSpPr>
          <p:nvPr>
            <p:ph type="title"/>
          </p:nvPr>
        </p:nvSpPr>
        <p:spPr>
          <a:xfrm>
            <a:off x="0" y="25158"/>
            <a:ext cx="24384000" cy="1686172"/>
          </a:xfrm>
          <a:prstGeom prst="rect">
            <a:avLst/>
          </a:prstGeom>
          <a:solidFill>
            <a:srgbClr val="00395A"/>
          </a:solidFill>
          <a:ln>
            <a:noFill/>
          </a:ln>
          <a:effectLst>
            <a:outerShdw blurRad="50800" dist="38100" dir="2700000" algn="tl" rotWithShape="0">
              <a:srgbClr val="000000">
                <a:alpha val="42745"/>
              </a:srgbClr>
            </a:outerShdw>
          </a:effectLst>
        </p:spPr>
        <p:txBody>
          <a:bodyPr spcFirstLastPara="1" wrap="square" lIns="91425" tIns="45700" rIns="91425" bIns="45700" anchor="ctr" anchorCtr="0"/>
          <a:lstStyle>
            <a:lvl1pPr lvl="0" algn="ctr">
              <a:spcBef>
                <a:spcPts val="0"/>
              </a:spcBef>
              <a:spcAft>
                <a:spcPts val="0"/>
              </a:spcAft>
              <a:buClr>
                <a:srgbClr val="FFFFFF"/>
              </a:buClr>
              <a:buSzPts val="2800"/>
              <a:buFont typeface="Arial"/>
              <a:buNone/>
              <a:defRPr sz="5600">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1" name="Google Shape;481;p66"/>
          <p:cNvSpPr txBox="1">
            <a:spLocks noGrp="1"/>
          </p:cNvSpPr>
          <p:nvPr>
            <p:ph type="body" idx="1"/>
          </p:nvPr>
        </p:nvSpPr>
        <p:spPr>
          <a:xfrm>
            <a:off x="1066801" y="2789556"/>
            <a:ext cx="22155002" cy="9097644"/>
          </a:xfrm>
          <a:prstGeom prst="rect">
            <a:avLst/>
          </a:prstGeom>
          <a:noFill/>
          <a:ln>
            <a:noFill/>
          </a:ln>
        </p:spPr>
        <p:txBody>
          <a:bodyPr spcFirstLastPara="1" wrap="square" lIns="91425" tIns="45700" rIns="91425" bIns="45700" anchor="t" anchorCtr="0"/>
          <a:lstStyle>
            <a:lvl1pPr marL="914400" lvl="0" indent="-762000" algn="l">
              <a:spcBef>
                <a:spcPts val="960"/>
              </a:spcBef>
              <a:spcAft>
                <a:spcPts val="0"/>
              </a:spcAft>
              <a:buClr>
                <a:schemeClr val="dk1"/>
              </a:buClr>
              <a:buSzPts val="2400"/>
              <a:buChar char="•"/>
              <a:defRPr>
                <a:solidFill>
                  <a:schemeClr val="dk1"/>
                </a:solidFill>
                <a:latin typeface="Arial"/>
                <a:ea typeface="Arial"/>
                <a:cs typeface="Arial"/>
                <a:sym typeface="Arial"/>
              </a:defRPr>
            </a:lvl1pPr>
            <a:lvl2pPr marL="1828800" lvl="1" indent="-711200" algn="l">
              <a:spcBef>
                <a:spcPts val="800"/>
              </a:spcBef>
              <a:spcAft>
                <a:spcPts val="0"/>
              </a:spcAft>
              <a:buClr>
                <a:schemeClr val="dk1"/>
              </a:buClr>
              <a:buSzPts val="2000"/>
              <a:buFont typeface="Noto Sans Symbols"/>
              <a:buChar char="▪"/>
              <a:defRPr>
                <a:solidFill>
                  <a:schemeClr val="dk1"/>
                </a:solidFill>
                <a:latin typeface="Arial"/>
                <a:ea typeface="Arial"/>
                <a:cs typeface="Arial"/>
                <a:sym typeface="Arial"/>
              </a:defRPr>
            </a:lvl2pPr>
            <a:lvl3pPr marL="2743200" lvl="2" indent="-711200" algn="l">
              <a:spcBef>
                <a:spcPts val="800"/>
              </a:spcBef>
              <a:spcAft>
                <a:spcPts val="0"/>
              </a:spcAft>
              <a:buClr>
                <a:schemeClr val="dk1"/>
              </a:buClr>
              <a:buSzPts val="2000"/>
              <a:buFont typeface="Courier New"/>
              <a:buChar char="o"/>
              <a:defRPr>
                <a:solidFill>
                  <a:schemeClr val="dk1"/>
                </a:solidFill>
                <a:latin typeface="Arial"/>
                <a:ea typeface="Arial"/>
                <a:cs typeface="Arial"/>
                <a:sym typeface="Arial"/>
              </a:defRPr>
            </a:lvl3pPr>
            <a:lvl4pPr marL="3657600" lvl="3" indent="-711200" algn="l">
              <a:spcBef>
                <a:spcPts val="800"/>
              </a:spcBef>
              <a:spcAft>
                <a:spcPts val="0"/>
              </a:spcAft>
              <a:buClr>
                <a:schemeClr val="dk1"/>
              </a:buClr>
              <a:buSzPts val="2000"/>
              <a:buFont typeface="Courier New"/>
              <a:buChar char="o"/>
              <a:defRPr>
                <a:solidFill>
                  <a:schemeClr val="dk1"/>
                </a:solidFill>
                <a:latin typeface="Arial"/>
                <a:ea typeface="Arial"/>
                <a:cs typeface="Arial"/>
                <a:sym typeface="Arial"/>
              </a:defRPr>
            </a:lvl4pPr>
            <a:lvl5pPr marL="4572000" lvl="4" indent="-711200" algn="l">
              <a:spcBef>
                <a:spcPts val="800"/>
              </a:spcBef>
              <a:spcAft>
                <a:spcPts val="0"/>
              </a:spcAft>
              <a:buClr>
                <a:schemeClr val="dk1"/>
              </a:buClr>
              <a:buSzPts val="2000"/>
              <a:buFont typeface="Courier New"/>
              <a:buChar char="o"/>
              <a:defRPr>
                <a:solidFill>
                  <a:schemeClr val="dk1"/>
                </a:solidFill>
                <a:latin typeface="Arial"/>
                <a:ea typeface="Arial"/>
                <a:cs typeface="Arial"/>
                <a:sym typeface="Arial"/>
              </a:defRPr>
            </a:lvl5pPr>
            <a:lvl6pPr marL="5486400" lvl="5" indent="-685800" algn="l">
              <a:spcBef>
                <a:spcPts val="720"/>
              </a:spcBef>
              <a:spcAft>
                <a:spcPts val="0"/>
              </a:spcAft>
              <a:buClr>
                <a:schemeClr val="dk1"/>
              </a:buClr>
              <a:buSzPts val="1800"/>
              <a:buChar char="•"/>
              <a:defRPr/>
            </a:lvl6pPr>
            <a:lvl7pPr marL="6400800" lvl="6" indent="-685800" algn="l">
              <a:spcBef>
                <a:spcPts val="720"/>
              </a:spcBef>
              <a:spcAft>
                <a:spcPts val="0"/>
              </a:spcAft>
              <a:buClr>
                <a:schemeClr val="dk1"/>
              </a:buClr>
              <a:buSzPts val="1800"/>
              <a:buChar char="•"/>
              <a:defRPr/>
            </a:lvl7pPr>
            <a:lvl8pPr marL="7315200" lvl="7" indent="-685800" algn="l">
              <a:spcBef>
                <a:spcPts val="720"/>
              </a:spcBef>
              <a:spcAft>
                <a:spcPts val="0"/>
              </a:spcAft>
              <a:buClr>
                <a:schemeClr val="dk1"/>
              </a:buClr>
              <a:buSzPts val="1800"/>
              <a:buChar char="•"/>
              <a:defRPr/>
            </a:lvl8pPr>
            <a:lvl9pPr marL="8229600" lvl="8" indent="-685800" algn="l">
              <a:spcBef>
                <a:spcPts val="720"/>
              </a:spcBef>
              <a:spcAft>
                <a:spcPts val="0"/>
              </a:spcAft>
              <a:buClr>
                <a:schemeClr val="dk1"/>
              </a:buClr>
              <a:buSzPts val="1800"/>
              <a:buChar char="•"/>
              <a:defRPr/>
            </a:lvl9pPr>
          </a:lstStyle>
          <a:p>
            <a:endParaRPr/>
          </a:p>
        </p:txBody>
      </p:sp>
      <p:sp>
        <p:nvSpPr>
          <p:cNvPr id="482" name="Google Shape;482;p66"/>
          <p:cNvSpPr txBox="1">
            <a:spLocks noGrp="1"/>
          </p:cNvSpPr>
          <p:nvPr>
            <p:ph type="sldNum" idx="12"/>
          </p:nvPr>
        </p:nvSpPr>
        <p:spPr>
          <a:xfrm>
            <a:off x="21640805" y="12600303"/>
            <a:ext cx="1581002" cy="7302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b="0" i="0">
                <a:solidFill>
                  <a:srgbClr val="FFFFFF"/>
                </a:solidFill>
                <a:latin typeface="Arial"/>
                <a:ea typeface="Arial"/>
                <a:cs typeface="Arial"/>
                <a:sym typeface="Arial"/>
              </a:defRPr>
            </a:lvl1pPr>
            <a:lvl2pPr marL="0" marR="0" lvl="1" indent="0" algn="r">
              <a:spcBef>
                <a:spcPts val="0"/>
              </a:spcBef>
              <a:spcAft>
                <a:spcPts val="0"/>
              </a:spcAft>
              <a:buNone/>
              <a:defRPr sz="2000" b="0" i="0">
                <a:solidFill>
                  <a:srgbClr val="FFFFFF"/>
                </a:solidFill>
                <a:latin typeface="Arial"/>
                <a:ea typeface="Arial"/>
                <a:cs typeface="Arial"/>
                <a:sym typeface="Arial"/>
              </a:defRPr>
            </a:lvl2pPr>
            <a:lvl3pPr marL="0" marR="0" lvl="2" indent="0" algn="r">
              <a:spcBef>
                <a:spcPts val="0"/>
              </a:spcBef>
              <a:spcAft>
                <a:spcPts val="0"/>
              </a:spcAft>
              <a:buNone/>
              <a:defRPr sz="2000" b="0" i="0">
                <a:solidFill>
                  <a:srgbClr val="FFFFFF"/>
                </a:solidFill>
                <a:latin typeface="Arial"/>
                <a:ea typeface="Arial"/>
                <a:cs typeface="Arial"/>
                <a:sym typeface="Arial"/>
              </a:defRPr>
            </a:lvl3pPr>
            <a:lvl4pPr marL="0" marR="0" lvl="3" indent="0" algn="r">
              <a:spcBef>
                <a:spcPts val="0"/>
              </a:spcBef>
              <a:spcAft>
                <a:spcPts val="0"/>
              </a:spcAft>
              <a:buNone/>
              <a:defRPr sz="2000" b="0" i="0">
                <a:solidFill>
                  <a:srgbClr val="FFFFFF"/>
                </a:solidFill>
                <a:latin typeface="Arial"/>
                <a:ea typeface="Arial"/>
                <a:cs typeface="Arial"/>
                <a:sym typeface="Arial"/>
              </a:defRPr>
            </a:lvl4pPr>
            <a:lvl5pPr marL="0" marR="0" lvl="4" indent="0" algn="r">
              <a:spcBef>
                <a:spcPts val="0"/>
              </a:spcBef>
              <a:spcAft>
                <a:spcPts val="0"/>
              </a:spcAft>
              <a:buNone/>
              <a:defRPr sz="2000" b="0" i="0">
                <a:solidFill>
                  <a:srgbClr val="FFFFFF"/>
                </a:solidFill>
                <a:latin typeface="Arial"/>
                <a:ea typeface="Arial"/>
                <a:cs typeface="Arial"/>
                <a:sym typeface="Arial"/>
              </a:defRPr>
            </a:lvl5pPr>
            <a:lvl6pPr marL="0" marR="0" lvl="5" indent="0" algn="r">
              <a:spcBef>
                <a:spcPts val="0"/>
              </a:spcBef>
              <a:spcAft>
                <a:spcPts val="0"/>
              </a:spcAft>
              <a:buNone/>
              <a:defRPr sz="2000" b="0" i="0">
                <a:solidFill>
                  <a:srgbClr val="FFFFFF"/>
                </a:solidFill>
                <a:latin typeface="Arial"/>
                <a:ea typeface="Arial"/>
                <a:cs typeface="Arial"/>
                <a:sym typeface="Arial"/>
              </a:defRPr>
            </a:lvl6pPr>
            <a:lvl7pPr marL="0" marR="0" lvl="6" indent="0" algn="r">
              <a:spcBef>
                <a:spcPts val="0"/>
              </a:spcBef>
              <a:spcAft>
                <a:spcPts val="0"/>
              </a:spcAft>
              <a:buNone/>
              <a:defRPr sz="2000" b="0" i="0">
                <a:solidFill>
                  <a:srgbClr val="FFFFFF"/>
                </a:solidFill>
                <a:latin typeface="Arial"/>
                <a:ea typeface="Arial"/>
                <a:cs typeface="Arial"/>
                <a:sym typeface="Arial"/>
              </a:defRPr>
            </a:lvl7pPr>
            <a:lvl8pPr marL="0" marR="0" lvl="7" indent="0" algn="r">
              <a:spcBef>
                <a:spcPts val="0"/>
              </a:spcBef>
              <a:spcAft>
                <a:spcPts val="0"/>
              </a:spcAft>
              <a:buNone/>
              <a:defRPr sz="2000" b="0" i="0">
                <a:solidFill>
                  <a:srgbClr val="FFFFFF"/>
                </a:solidFill>
                <a:latin typeface="Arial"/>
                <a:ea typeface="Arial"/>
                <a:cs typeface="Arial"/>
                <a:sym typeface="Arial"/>
              </a:defRPr>
            </a:lvl8pPr>
            <a:lvl9pPr marL="0" marR="0" lvl="8" indent="0" algn="r">
              <a:spcBef>
                <a:spcPts val="0"/>
              </a:spcBef>
              <a:spcAft>
                <a:spcPts val="0"/>
              </a:spcAft>
              <a:buNone/>
              <a:defRPr sz="2000" b="0" i="0">
                <a:solidFill>
                  <a:srgbClr val="FFFFFF"/>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4526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21788969" y="12712701"/>
            <a:ext cx="1375832" cy="730250"/>
          </a:xfrm>
          <a:prstGeom prst="rect">
            <a:avLst/>
          </a:prstGeom>
        </p:spPr>
        <p:txBody>
          <a:bodyPr/>
          <a:lstStyle/>
          <a:p>
            <a:fld id="{B128C41A-7A0A-A74C-A765-4BF8AA94B2BC}" type="slidenum">
              <a:rPr lang="en-US" altLang="en-US" smtClean="0"/>
              <a:pPr/>
              <a:t>‹#›</a:t>
            </a:fld>
            <a:endParaRPr lang="en-US" altLang="en-US"/>
          </a:p>
        </p:txBody>
      </p:sp>
      <p:sp>
        <p:nvSpPr>
          <p:cNvPr id="4" name="Footer Placeholder 3"/>
          <p:cNvSpPr>
            <a:spLocks noGrp="1"/>
          </p:cNvSpPr>
          <p:nvPr>
            <p:ph type="ftr" sz="quarter" idx="11"/>
          </p:nvPr>
        </p:nvSpPr>
        <p:spPr>
          <a:xfrm>
            <a:off x="8331200" y="12712701"/>
            <a:ext cx="7721600" cy="730250"/>
          </a:xfrm>
          <a:prstGeom prst="rect">
            <a:avLst/>
          </a:prstGeom>
        </p:spPr>
        <p:txBody>
          <a:bodyPr/>
          <a:lstStyle/>
          <a:p>
            <a:r>
              <a:rPr lang="en-US"/>
              <a:t>S. Prestemon         Integrated Project Team Meeting 5</a:t>
            </a:r>
            <a:endParaRPr lang="en-US" dirty="0"/>
          </a:p>
        </p:txBody>
      </p:sp>
      <p:sp>
        <p:nvSpPr>
          <p:cNvPr id="6" name="Content Placeholder 5"/>
          <p:cNvSpPr>
            <a:spLocks noGrp="1"/>
          </p:cNvSpPr>
          <p:nvPr>
            <p:ph sz="quarter" idx="12"/>
          </p:nvPr>
        </p:nvSpPr>
        <p:spPr>
          <a:xfrm>
            <a:off x="660400" y="2787650"/>
            <a:ext cx="22965835" cy="90455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7895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260E43B-7F43-FA45-AAB7-E054FD6CC4E3}" type="slidenum">
              <a:rPr lang="en-US" smtClean="0"/>
              <a:pPr/>
              <a:t>‹#›</a:t>
            </a:fld>
            <a:endParaRPr lang="en-US" dirty="0"/>
          </a:p>
        </p:txBody>
      </p:sp>
    </p:spTree>
    <p:extLst>
      <p:ext uri="{BB962C8B-B14F-4D97-AF65-F5344CB8AC3E}">
        <p14:creationId xmlns:p14="http://schemas.microsoft.com/office/powerpoint/2010/main" val="63501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3312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2" name="Title Text"/>
          <p:cNvSpPr txBox="1">
            <a:spLocks noGrp="1"/>
          </p:cNvSpPr>
          <p:nvPr>
            <p:ph type="title"/>
          </p:nvPr>
        </p:nvSpPr>
        <p:spPr>
          <a:xfrm>
            <a:off x="4399005" y="50427"/>
            <a:ext cx="19984995" cy="2213071"/>
          </a:xfrm>
          <a:prstGeom prst="rect">
            <a:avLst/>
          </a:prstGeom>
        </p:spPr>
        <p:txBody>
          <a:bodyPr/>
          <a:lstStyle/>
          <a:p>
            <a:r>
              <a:t>Title Text</a:t>
            </a:r>
          </a:p>
        </p:txBody>
      </p:sp>
      <p:sp>
        <p:nvSpPr>
          <p:cNvPr id="143" name="Slide Number"/>
          <p:cNvSpPr txBox="1">
            <a:spLocks noGrp="1"/>
          </p:cNvSpPr>
          <p:nvPr>
            <p:ph type="sldNum" sz="quarter" idx="2"/>
          </p:nvPr>
        </p:nvSpPr>
        <p:spPr>
          <a:xfrm>
            <a:off x="19847299" y="12902021"/>
            <a:ext cx="548544" cy="615549"/>
          </a:xfrm>
          <a:prstGeom prst="rect">
            <a:avLst/>
          </a:prstGeom>
        </p:spPr>
        <p:txBody>
          <a:bodyPr/>
          <a:lstStyle>
            <a:lvl1pPr>
              <a:defRPr sz="2800" baseline="0">
                <a:solidFill>
                  <a:schemeClr val="bg1"/>
                </a:solidFill>
              </a:defRPr>
            </a:lvl1pPr>
          </a:lstStyle>
          <a:p>
            <a:fld id="{86CB4B4D-7CA3-9044-876B-883B54F8677D}" type="slidenum">
              <a:rPr lang="en-US" smtClean="0"/>
              <a:pPr/>
              <a:t>‹#›</a:t>
            </a:fld>
            <a:endParaRPr lang="en-US" dirty="0"/>
          </a:p>
        </p:txBody>
      </p:sp>
      <p:sp>
        <p:nvSpPr>
          <p:cNvPr id="144"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 name="Footer Placeholder 1">
            <a:extLst>
              <a:ext uri="{FF2B5EF4-FFF2-40B4-BE49-F238E27FC236}">
                <a16:creationId xmlns:a16="http://schemas.microsoft.com/office/drawing/2014/main" id="{C6D226FF-5433-F749-92D2-EBF9ACBDCF99}"/>
              </a:ext>
            </a:extLst>
          </p:cNvPr>
          <p:cNvSpPr>
            <a:spLocks noGrp="1"/>
          </p:cNvSpPr>
          <p:nvPr>
            <p:ph type="ftr" sz="quarter" idx="10"/>
          </p:nvPr>
        </p:nvSpPr>
        <p:spPr/>
        <p:txBody>
          <a:bodyPr/>
          <a:lstStyle>
            <a:lvl1pPr>
              <a:defRPr sz="2800" baseline="0">
                <a:solidFill>
                  <a:schemeClr val="bg1"/>
                </a:solidFill>
              </a:defRPr>
            </a:lvl1pPr>
          </a:lstStyle>
          <a:p>
            <a:r>
              <a:rPr lang="en-US"/>
              <a:t>S. Prestemon         Integrated Project Team Meeting 5</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1">
            <a:extLst>
              <a:ext uri="{FF2B5EF4-FFF2-40B4-BE49-F238E27FC236}">
                <a16:creationId xmlns:a16="http://schemas.microsoft.com/office/drawing/2014/main" id="{9C1FF5CC-DD7B-EA48-9EEA-CBA2AB304914}"/>
              </a:ext>
            </a:extLst>
          </p:cNvPr>
          <p:cNvSpPr/>
          <p:nvPr userDrawn="1"/>
        </p:nvSpPr>
        <p:spPr>
          <a:xfrm>
            <a:off x="43542" y="12623801"/>
            <a:ext cx="24340457" cy="1072446"/>
          </a:xfrm>
          <a:prstGeom prst="rect">
            <a:avLst/>
          </a:prstGeom>
          <a:solidFill>
            <a:srgbClr val="1F497D"/>
          </a:solidFill>
          <a:ln w="12700">
            <a:miter lim="400000"/>
          </a:ln>
        </p:spPr>
        <p:txBody>
          <a:bodyPr lIns="45719" rIns="45719" anchor="ctr"/>
          <a:lstStyle/>
          <a:p>
            <a:pPr algn="ctr" defTabSz="457081">
              <a:defRPr>
                <a:solidFill>
                  <a:srgbClr val="FFFFFF"/>
                </a:solidFill>
                <a:latin typeface="Arial"/>
                <a:ea typeface="Arial"/>
                <a:cs typeface="Arial"/>
                <a:sym typeface="Arial"/>
              </a:defRPr>
            </a:pPr>
            <a:endParaRPr/>
          </a:p>
        </p:txBody>
      </p:sp>
      <p:sp>
        <p:nvSpPr>
          <p:cNvPr id="2" name="Title Placeholder 1">
            <a:extLst>
              <a:ext uri="{FF2B5EF4-FFF2-40B4-BE49-F238E27FC236}">
                <a16:creationId xmlns:a16="http://schemas.microsoft.com/office/drawing/2014/main" id="{4405555F-2535-DA45-A3F8-E4DC3AB8680E}"/>
              </a:ext>
            </a:extLst>
          </p:cNvPr>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02B235-36FF-A74E-9551-09783DCFA13E}"/>
              </a:ext>
            </a:extLst>
          </p:cNvPr>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875634-6A51-4E47-9CB3-EFDB0E57DF87}"/>
              </a:ext>
            </a:extLst>
          </p:cNvPr>
          <p:cNvSpPr>
            <a:spLocks noGrp="1"/>
          </p:cNvSpPr>
          <p:nvPr>
            <p:ph type="dt" sz="half" idx="2"/>
          </p:nvPr>
        </p:nvSpPr>
        <p:spPr>
          <a:xfrm>
            <a:off x="2286000" y="12712700"/>
            <a:ext cx="1953491" cy="83937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Dec. 15, 2021</a:t>
            </a:r>
            <a:endParaRPr lang="en-US" dirty="0"/>
          </a:p>
        </p:txBody>
      </p:sp>
      <p:sp>
        <p:nvSpPr>
          <p:cNvPr id="5" name="Footer Placeholder 4">
            <a:extLst>
              <a:ext uri="{FF2B5EF4-FFF2-40B4-BE49-F238E27FC236}">
                <a16:creationId xmlns:a16="http://schemas.microsoft.com/office/drawing/2014/main" id="{65A86D19-4C67-4E4D-B372-AB5467AD0647}"/>
              </a:ext>
            </a:extLst>
          </p:cNvPr>
          <p:cNvSpPr>
            <a:spLocks noGrp="1"/>
          </p:cNvSpPr>
          <p:nvPr>
            <p:ph type="ftr" sz="quarter" idx="3"/>
          </p:nvPr>
        </p:nvSpPr>
        <p:spPr>
          <a:xfrm>
            <a:off x="4783777" y="12795827"/>
            <a:ext cx="13725895" cy="730250"/>
          </a:xfrm>
          <a:prstGeom prst="rect">
            <a:avLst/>
          </a:prstGeom>
        </p:spPr>
        <p:txBody>
          <a:bodyPr vert="horz" lIns="91440" tIns="45720" rIns="91440" bIns="45720" rtlCol="0" anchor="ctr"/>
          <a:lstStyle>
            <a:lvl1pPr algn="ctr">
              <a:defRPr sz="2400" baseline="0">
                <a:solidFill>
                  <a:schemeClr val="bg1"/>
                </a:solidFill>
              </a:defRPr>
            </a:lvl1pPr>
          </a:lstStyle>
          <a:p>
            <a:r>
              <a:rPr lang="en-US"/>
              <a:t>S. Prestemon         Integrated Project Team Meeting 5</a:t>
            </a:r>
            <a:endParaRPr lang="en-US" dirty="0"/>
          </a:p>
        </p:txBody>
      </p:sp>
      <p:sp>
        <p:nvSpPr>
          <p:cNvPr id="6" name="Slide Number Placeholder 5">
            <a:extLst>
              <a:ext uri="{FF2B5EF4-FFF2-40B4-BE49-F238E27FC236}">
                <a16:creationId xmlns:a16="http://schemas.microsoft.com/office/drawing/2014/main" id="{2CBA94FF-C450-0242-8C3C-BB96B744A636}"/>
              </a:ext>
            </a:extLst>
          </p:cNvPr>
          <p:cNvSpPr>
            <a:spLocks noGrp="1"/>
          </p:cNvSpPr>
          <p:nvPr>
            <p:ph type="sldNum" sz="quarter" idx="4"/>
          </p:nvPr>
        </p:nvSpPr>
        <p:spPr>
          <a:xfrm>
            <a:off x="19534910" y="12712700"/>
            <a:ext cx="1181594" cy="1003300"/>
          </a:xfrm>
          <a:prstGeom prst="rect">
            <a:avLst/>
          </a:prstGeom>
        </p:spPr>
        <p:txBody>
          <a:bodyPr vert="horz" lIns="91440" tIns="45720" rIns="91440" bIns="45720" rtlCol="0" anchor="ctr"/>
          <a:lstStyle>
            <a:lvl1pPr algn="r">
              <a:defRPr sz="2800" baseline="0">
                <a:solidFill>
                  <a:schemeClr val="bg1"/>
                </a:solidFill>
              </a:defRPr>
            </a:lvl1pPr>
          </a:lstStyle>
          <a:p>
            <a:fld id="{695884B8-C86C-9247-916E-0E4ED69A0AE3}" type="slidenum">
              <a:rPr lang="en-US" smtClean="0"/>
              <a:pPr/>
              <a:t>‹#›</a:t>
            </a:fld>
            <a:endParaRPr lang="en-US"/>
          </a:p>
        </p:txBody>
      </p:sp>
      <p:pic>
        <p:nvPicPr>
          <p:cNvPr id="8" name="Picture 48" descr="Picture 48">
            <a:extLst>
              <a:ext uri="{FF2B5EF4-FFF2-40B4-BE49-F238E27FC236}">
                <a16:creationId xmlns:a16="http://schemas.microsoft.com/office/drawing/2014/main" id="{29EE123B-1D55-E245-8549-0122DED55293}"/>
              </a:ext>
            </a:extLst>
          </p:cNvPr>
          <p:cNvPicPr>
            <a:picLocks noChangeAspect="1"/>
          </p:cNvPicPr>
          <p:nvPr userDrawn="1"/>
        </p:nvPicPr>
        <p:blipFill>
          <a:blip r:embed="rId8" cstate="print"/>
          <a:stretch>
            <a:fillRect/>
          </a:stretch>
        </p:blipFill>
        <p:spPr>
          <a:xfrm>
            <a:off x="201040" y="12468420"/>
            <a:ext cx="1540673" cy="1083654"/>
          </a:xfrm>
          <a:prstGeom prst="rect">
            <a:avLst/>
          </a:prstGeom>
          <a:ln w="12700">
            <a:miter lim="400000"/>
          </a:ln>
        </p:spPr>
      </p:pic>
      <p:pic>
        <p:nvPicPr>
          <p:cNvPr id="9" name="Image" descr="Image">
            <a:extLst>
              <a:ext uri="{FF2B5EF4-FFF2-40B4-BE49-F238E27FC236}">
                <a16:creationId xmlns:a16="http://schemas.microsoft.com/office/drawing/2014/main" id="{2C4D0F59-2F72-944A-9345-396467E451D4}"/>
              </a:ext>
            </a:extLst>
          </p:cNvPr>
          <p:cNvPicPr>
            <a:picLocks noChangeAspect="1"/>
          </p:cNvPicPr>
          <p:nvPr userDrawn="1"/>
        </p:nvPicPr>
        <p:blipFill>
          <a:blip r:embed="rId9" cstate="print"/>
          <a:stretch>
            <a:fillRect/>
          </a:stretch>
        </p:blipFill>
        <p:spPr>
          <a:xfrm>
            <a:off x="21079940" y="12712700"/>
            <a:ext cx="3304059" cy="874533"/>
          </a:xfrm>
          <a:prstGeom prst="rect">
            <a:avLst/>
          </a:prstGeom>
          <a:ln w="12700">
            <a:miter lim="400000"/>
          </a:ln>
        </p:spPr>
      </p:pic>
    </p:spTree>
    <p:extLst>
      <p:ext uri="{BB962C8B-B14F-4D97-AF65-F5344CB8AC3E}">
        <p14:creationId xmlns:p14="http://schemas.microsoft.com/office/powerpoint/2010/main" val="2232801319"/>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7" r:id="rId3"/>
    <p:sldLayoutId id="2147483658" r:id="rId4"/>
    <p:sldLayoutId id="2147483659" r:id="rId5"/>
    <p:sldLayoutId id="2147483661"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7B1D72-064E-C94B-B65E-321FD6ED1986}"/>
              </a:ext>
            </a:extLst>
          </p:cNvPr>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F2B64F-1200-434A-8A8A-F50710DC6528}"/>
              </a:ext>
            </a:extLst>
          </p:cNvPr>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6685D8-5A71-D84F-8D9A-7779298B4014}"/>
              </a:ext>
            </a:extLst>
          </p:cNvPr>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Dec. 15, 2021</a:t>
            </a:r>
          </a:p>
        </p:txBody>
      </p:sp>
      <p:sp>
        <p:nvSpPr>
          <p:cNvPr id="5" name="Footer Placeholder 4">
            <a:extLst>
              <a:ext uri="{FF2B5EF4-FFF2-40B4-BE49-F238E27FC236}">
                <a16:creationId xmlns:a16="http://schemas.microsoft.com/office/drawing/2014/main" id="{A822FF9E-8F8A-8445-A30E-79307E23A055}"/>
              </a:ext>
            </a:extLst>
          </p:cNvPr>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 Prestemon         Integrated Project Team Meeting 5</a:t>
            </a:r>
          </a:p>
        </p:txBody>
      </p:sp>
      <p:sp>
        <p:nvSpPr>
          <p:cNvPr id="6" name="Slide Number Placeholder 5">
            <a:extLst>
              <a:ext uri="{FF2B5EF4-FFF2-40B4-BE49-F238E27FC236}">
                <a16:creationId xmlns:a16="http://schemas.microsoft.com/office/drawing/2014/main" id="{E708667B-DBFF-D94B-AD00-9F97273723A6}"/>
              </a:ext>
            </a:extLst>
          </p:cNvPr>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258EB1E3-ED35-7C46-BAC0-188F46840D6F}" type="slidenum">
              <a:rPr lang="en-US" smtClean="0"/>
              <a:t>‹#›</a:t>
            </a:fld>
            <a:endParaRPr lang="en-US"/>
          </a:p>
        </p:txBody>
      </p:sp>
      <p:pic>
        <p:nvPicPr>
          <p:cNvPr id="7" name="20160714_001-2-Edit_blueppt.jpg" descr="20160714_001-2-Edit_blueppt.jpg">
            <a:extLst>
              <a:ext uri="{FF2B5EF4-FFF2-40B4-BE49-F238E27FC236}">
                <a16:creationId xmlns:a16="http://schemas.microsoft.com/office/drawing/2014/main" id="{31E222D3-5FFB-084E-99DA-CD048B1A4B4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81705" y="-1"/>
            <a:ext cx="24518542" cy="16929506"/>
          </a:xfrm>
          <a:prstGeom prst="rect">
            <a:avLst/>
          </a:prstGeom>
          <a:ln w="12700">
            <a:miter lim="400000"/>
          </a:ln>
        </p:spPr>
      </p:pic>
      <p:sp>
        <p:nvSpPr>
          <p:cNvPr id="8" name="Body Level One…">
            <a:extLst>
              <a:ext uri="{FF2B5EF4-FFF2-40B4-BE49-F238E27FC236}">
                <a16:creationId xmlns:a16="http://schemas.microsoft.com/office/drawing/2014/main" id="{6CA8D518-0B41-A44A-8B8E-E1FDE6059D60}"/>
              </a:ext>
            </a:extLst>
          </p:cNvPr>
          <p:cNvSpPr txBox="1">
            <a:spLocks/>
          </p:cNvSpPr>
          <p:nvPr userDrawn="1"/>
        </p:nvSpPr>
        <p:spPr>
          <a:xfrm>
            <a:off x="3937627" y="11584611"/>
            <a:ext cx="16452852" cy="1610107"/>
          </a:xfrm>
          <a:prstGeom prst="rect">
            <a:avLst/>
          </a:prstGeom>
        </p:spPr>
        <p:txBody>
          <a:bodyPr anchor="b"/>
          <a:lstStyle>
            <a:lvl1pPr marL="0" indent="0" algn="ctr" defTabSz="914400" rtl="0" eaLnBrk="1" latinLnBrk="0" hangingPunct="1">
              <a:lnSpc>
                <a:spcPct val="90000"/>
              </a:lnSpc>
              <a:spcBef>
                <a:spcPts val="1000"/>
              </a:spcBef>
              <a:buSzTx/>
              <a:buFontTx/>
              <a:buNone/>
              <a:defRPr sz="4800" kern="1200">
                <a:solidFill>
                  <a:srgbClr val="FFFFFF"/>
                </a:solidFill>
                <a:latin typeface="Franklin Gothic Book"/>
                <a:ea typeface="Franklin Gothic Book"/>
                <a:cs typeface="Franklin Gothic Book"/>
                <a:sym typeface="Franklin Gothic Book"/>
              </a:defRPr>
            </a:lvl1pPr>
            <a:lvl2pPr marL="0" indent="0" algn="ctr" defTabSz="914400" rtl="0" eaLnBrk="1" latinLnBrk="0" hangingPunct="1">
              <a:lnSpc>
                <a:spcPct val="90000"/>
              </a:lnSpc>
              <a:spcBef>
                <a:spcPts val="500"/>
              </a:spcBef>
              <a:buSzTx/>
              <a:buFontTx/>
              <a:buNone/>
              <a:defRPr sz="4800" kern="1200">
                <a:solidFill>
                  <a:srgbClr val="FFFFFF"/>
                </a:solidFill>
                <a:latin typeface="Franklin Gothic Book"/>
                <a:ea typeface="Franklin Gothic Book"/>
                <a:cs typeface="Franklin Gothic Book"/>
                <a:sym typeface="Franklin Gothic Book"/>
              </a:defRPr>
            </a:lvl2pPr>
            <a:lvl3pPr marL="0" indent="0" algn="ctr" defTabSz="914400" rtl="0" eaLnBrk="1" latinLnBrk="0" hangingPunct="1">
              <a:lnSpc>
                <a:spcPct val="90000"/>
              </a:lnSpc>
              <a:spcBef>
                <a:spcPts val="500"/>
              </a:spcBef>
              <a:buSzTx/>
              <a:buFontTx/>
              <a:buNone/>
              <a:defRPr sz="4800" kern="1200">
                <a:solidFill>
                  <a:srgbClr val="FFFFFF"/>
                </a:solidFill>
                <a:latin typeface="Franklin Gothic Book"/>
                <a:ea typeface="Franklin Gothic Book"/>
                <a:cs typeface="Franklin Gothic Book"/>
                <a:sym typeface="Franklin Gothic Book"/>
              </a:defRPr>
            </a:lvl3pPr>
            <a:lvl4pPr marL="0" indent="0" algn="ctr" defTabSz="914400" rtl="0" eaLnBrk="1" latinLnBrk="0" hangingPunct="1">
              <a:lnSpc>
                <a:spcPct val="90000"/>
              </a:lnSpc>
              <a:spcBef>
                <a:spcPts val="500"/>
              </a:spcBef>
              <a:buSzTx/>
              <a:buFontTx/>
              <a:buNone/>
              <a:defRPr sz="4800" kern="1200">
                <a:solidFill>
                  <a:srgbClr val="FFFFFF"/>
                </a:solidFill>
                <a:latin typeface="Franklin Gothic Book"/>
                <a:ea typeface="Franklin Gothic Book"/>
                <a:cs typeface="Franklin Gothic Book"/>
                <a:sym typeface="Franklin Gothic Book"/>
              </a:defRPr>
            </a:lvl4pPr>
            <a:lvl5pPr marL="0" indent="0" algn="ctr" defTabSz="914400" rtl="0" eaLnBrk="1" latinLnBrk="0" hangingPunct="1">
              <a:lnSpc>
                <a:spcPct val="90000"/>
              </a:lnSpc>
              <a:spcBef>
                <a:spcPts val="500"/>
              </a:spcBef>
              <a:buSzTx/>
              <a:buFontTx/>
              <a:buNone/>
              <a:defRPr sz="4800" kern="1200">
                <a:solidFill>
                  <a:srgbClr val="FFFFFF"/>
                </a:solidFill>
                <a:latin typeface="Franklin Gothic Book"/>
                <a:ea typeface="Franklin Gothic Book"/>
                <a:cs typeface="Franklin Gothic Book"/>
                <a:sym typeface="Franklin Gothic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Body Level One</a:t>
            </a:r>
          </a:p>
          <a:p>
            <a:pPr lvl="1"/>
            <a:r>
              <a:rPr lang="en-US" dirty="0"/>
              <a:t>Body Level Two</a:t>
            </a:r>
          </a:p>
          <a:p>
            <a:pPr lvl="2"/>
            <a:r>
              <a:rPr lang="en-US" dirty="0"/>
              <a:t>Body Level Three</a:t>
            </a:r>
          </a:p>
          <a:p>
            <a:pPr lvl="3"/>
            <a:r>
              <a:rPr lang="en-US" dirty="0"/>
              <a:t>Body Level Four</a:t>
            </a:r>
          </a:p>
          <a:p>
            <a:pPr lvl="4"/>
            <a:r>
              <a:rPr lang="en-US" dirty="0"/>
              <a:t>Body Level Five</a:t>
            </a:r>
          </a:p>
        </p:txBody>
      </p:sp>
      <p:sp>
        <p:nvSpPr>
          <p:cNvPr id="9" name="Rectangle">
            <a:extLst>
              <a:ext uri="{FF2B5EF4-FFF2-40B4-BE49-F238E27FC236}">
                <a16:creationId xmlns:a16="http://schemas.microsoft.com/office/drawing/2014/main" id="{24E15472-3A38-814E-A529-2AF84D1E9872}"/>
              </a:ext>
            </a:extLst>
          </p:cNvPr>
          <p:cNvSpPr/>
          <p:nvPr userDrawn="1"/>
        </p:nvSpPr>
        <p:spPr>
          <a:xfrm>
            <a:off x="-81705" y="4646674"/>
            <a:ext cx="24491516" cy="4367618"/>
          </a:xfrm>
          <a:prstGeom prst="rect">
            <a:avLst/>
          </a:prstGeom>
          <a:solidFill>
            <a:srgbClr val="00395A">
              <a:alpha val="90000"/>
            </a:srgbClr>
          </a:solidFill>
          <a:ln w="12700">
            <a:solidFill>
              <a:srgbClr val="4A7EBB"/>
            </a:solidFill>
          </a:ln>
        </p:spPr>
        <p:txBody>
          <a:bodyPr lIns="91438" tIns="91438" rIns="91438" bIns="91438" anchor="ctr"/>
          <a:lstStyle/>
          <a:p>
            <a:pPr algn="ctr">
              <a:defRPr>
                <a:solidFill>
                  <a:srgbClr val="FFFFFF"/>
                </a:solidFill>
                <a:latin typeface="Franklin Gothic Book"/>
                <a:ea typeface="Franklin Gothic Book"/>
                <a:cs typeface="Franklin Gothic Book"/>
                <a:sym typeface="Franklin Gothic Book"/>
              </a:defRPr>
            </a:pPr>
            <a:endParaRPr/>
          </a:p>
        </p:txBody>
      </p:sp>
      <p:pic>
        <p:nvPicPr>
          <p:cNvPr id="10" name="image3.png" descr="image3.png">
            <a:extLst>
              <a:ext uri="{FF2B5EF4-FFF2-40B4-BE49-F238E27FC236}">
                <a16:creationId xmlns:a16="http://schemas.microsoft.com/office/drawing/2014/main" id="{1058753A-432D-7245-A2AC-240B45C50CD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0530"/>
            <a:ext cx="5684676" cy="2040801"/>
          </a:xfrm>
          <a:prstGeom prst="rect">
            <a:avLst/>
          </a:prstGeom>
          <a:ln w="12700">
            <a:miter lim="400000"/>
          </a:ln>
        </p:spPr>
      </p:pic>
      <p:pic>
        <p:nvPicPr>
          <p:cNvPr id="11" name="Image" descr="Image">
            <a:extLst>
              <a:ext uri="{FF2B5EF4-FFF2-40B4-BE49-F238E27FC236}">
                <a16:creationId xmlns:a16="http://schemas.microsoft.com/office/drawing/2014/main" id="{3B5B79C6-5566-654B-A41E-B602697D8859}"/>
              </a:ext>
            </a:extLst>
          </p:cNvPr>
          <p:cNvPicPr>
            <a:picLocks noChangeAspect="1"/>
          </p:cNvPicPr>
          <p:nvPr userDrawn="1"/>
        </p:nvPicPr>
        <p:blipFill>
          <a:blip r:embed="rId5"/>
          <a:stretch>
            <a:fillRect/>
          </a:stretch>
        </p:blipFill>
        <p:spPr>
          <a:xfrm>
            <a:off x="20017946" y="0"/>
            <a:ext cx="4361331" cy="1154376"/>
          </a:xfrm>
          <a:prstGeom prst="rect">
            <a:avLst/>
          </a:prstGeom>
          <a:ln w="12700">
            <a:miter lim="400000"/>
          </a:ln>
        </p:spPr>
      </p:pic>
    </p:spTree>
    <p:extLst>
      <p:ext uri="{BB962C8B-B14F-4D97-AF65-F5344CB8AC3E}">
        <p14:creationId xmlns:p14="http://schemas.microsoft.com/office/powerpoint/2010/main" val="2449639897"/>
      </p:ext>
    </p:extLst>
  </p:cSld>
  <p:clrMap bg1="lt1" tx1="dk1" bg2="lt2" tx2="dk2" accent1="accent1" accent2="accent2" accent3="accent3" accent4="accent4" accent5="accent5" accent6="accent6" hlink="hlink" folHlink="folHlink"/>
  <p:sldLayoutIdLst>
    <p:sldLayoutId id="2147483651"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conferences.lbl.gov/event/51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Soren Prestemon…"/>
          <p:cNvSpPr txBox="1">
            <a:spLocks noGrp="1"/>
          </p:cNvSpPr>
          <p:nvPr>
            <p:ph type="body" sz="quarter" idx="1"/>
          </p:nvPr>
        </p:nvSpPr>
        <p:spPr>
          <a:xfrm>
            <a:off x="0" y="9503229"/>
            <a:ext cx="24379277" cy="2978332"/>
          </a:xfrm>
          <a:prstGeom prst="rect">
            <a:avLst/>
          </a:prstGeom>
          <a:gradFill flip="none" rotWithShape="1">
            <a:gsLst>
              <a:gs pos="0">
                <a:schemeClr val="accent5">
                  <a:alpha val="0"/>
                  <a:lumMod val="76000"/>
                </a:schemeClr>
              </a:gs>
              <a:gs pos="33000">
                <a:schemeClr val="bg2">
                  <a:lumMod val="75000"/>
                  <a:alpha val="62000"/>
                </a:schemeClr>
              </a:gs>
              <a:gs pos="63000">
                <a:schemeClr val="bg1">
                  <a:lumMod val="65000"/>
                  <a:alpha val="68000"/>
                </a:schemeClr>
              </a:gs>
              <a:gs pos="100000">
                <a:schemeClr val="accent1">
                  <a:lumMod val="30000"/>
                  <a:lumOff val="70000"/>
                  <a:alpha val="0"/>
                </a:schemeClr>
              </a:gs>
            </a:gsLst>
            <a:path path="circle">
              <a:fillToRect t="100000" r="100000"/>
            </a:path>
            <a:tileRect l="-100000" b="-100000"/>
          </a:gradFill>
        </p:spPr>
        <p:txBody>
          <a:bodyPr>
            <a:normAutofit/>
          </a:bodyPr>
          <a:lstStyle/>
          <a:p>
            <a:pPr>
              <a:lnSpc>
                <a:spcPct val="80000"/>
              </a:lnSpc>
              <a:spcBef>
                <a:spcPts val="800"/>
              </a:spcBef>
              <a:defRPr sz="3600"/>
            </a:pPr>
            <a:r>
              <a:rPr dirty="0">
                <a:solidFill>
                  <a:schemeClr val="bg1"/>
                </a:solidFill>
              </a:rPr>
              <a:t>Soren Prestemon</a:t>
            </a:r>
          </a:p>
          <a:p>
            <a:pPr>
              <a:lnSpc>
                <a:spcPct val="80000"/>
              </a:lnSpc>
              <a:spcBef>
                <a:spcPts val="800"/>
              </a:spcBef>
              <a:defRPr sz="3600"/>
            </a:pPr>
            <a:r>
              <a:rPr dirty="0">
                <a:solidFill>
                  <a:schemeClr val="bg1"/>
                </a:solidFill>
              </a:rPr>
              <a:t>Director, US Magnet  Development  Program</a:t>
            </a:r>
            <a:endParaRPr lang="en-US" dirty="0">
              <a:solidFill>
                <a:schemeClr val="bg1"/>
              </a:solidFill>
            </a:endParaRPr>
          </a:p>
          <a:p>
            <a:pPr>
              <a:lnSpc>
                <a:spcPct val="80000"/>
              </a:lnSpc>
              <a:spcBef>
                <a:spcPts val="800"/>
              </a:spcBef>
              <a:defRPr sz="3600"/>
            </a:pPr>
            <a:r>
              <a:rPr lang="en-US" dirty="0">
                <a:solidFill>
                  <a:schemeClr val="bg1"/>
                </a:solidFill>
              </a:rPr>
              <a:t>Director, Berkeley Center for Magnet Technology</a:t>
            </a:r>
            <a:endParaRPr dirty="0">
              <a:solidFill>
                <a:schemeClr val="bg1"/>
              </a:solidFill>
            </a:endParaRPr>
          </a:p>
          <a:p>
            <a:pPr>
              <a:lnSpc>
                <a:spcPct val="80000"/>
              </a:lnSpc>
              <a:spcBef>
                <a:spcPts val="600"/>
              </a:spcBef>
              <a:defRPr sz="3600"/>
            </a:pPr>
            <a:r>
              <a:rPr dirty="0">
                <a:solidFill>
                  <a:schemeClr val="bg1"/>
                </a:solidFill>
              </a:rPr>
              <a:t>Lawrence Berkeley National Laboratory</a:t>
            </a:r>
          </a:p>
          <a:p>
            <a:pPr>
              <a:lnSpc>
                <a:spcPct val="80000"/>
              </a:lnSpc>
              <a:spcBef>
                <a:spcPts val="600"/>
              </a:spcBef>
              <a:defRPr sz="3600"/>
            </a:pPr>
            <a:endParaRPr dirty="0">
              <a:solidFill>
                <a:schemeClr val="bg1"/>
              </a:solidFill>
            </a:endParaRPr>
          </a:p>
        </p:txBody>
      </p:sp>
      <p:sp>
        <p:nvSpPr>
          <p:cNvPr id="6" name="Text Placeholder 5">
            <a:extLst>
              <a:ext uri="{FF2B5EF4-FFF2-40B4-BE49-F238E27FC236}">
                <a16:creationId xmlns:a16="http://schemas.microsoft.com/office/drawing/2014/main" id="{38E5C7D5-CA4C-E14F-85AC-328CE2B0D82A}"/>
              </a:ext>
            </a:extLst>
          </p:cNvPr>
          <p:cNvSpPr>
            <a:spLocks noGrp="1"/>
          </p:cNvSpPr>
          <p:nvPr>
            <p:ph type="body" sz="half" idx="13"/>
          </p:nvPr>
        </p:nvSpPr>
        <p:spPr/>
        <p:txBody>
          <a:bodyPr>
            <a:normAutofit/>
          </a:bodyPr>
          <a:lstStyle/>
          <a:p>
            <a:pPr marL="0" indent="0">
              <a:buNone/>
            </a:pPr>
            <a:r>
              <a:rPr lang="en-US" sz="4800" dirty="0"/>
              <a:t>Integrated Project Team Meeting 5:</a:t>
            </a:r>
          </a:p>
          <a:p>
            <a:pPr marL="0" indent="0">
              <a:buNone/>
            </a:pPr>
            <a:r>
              <a:rPr lang="en-US" sz="4800" dirty="0"/>
              <a:t>Project overview and plans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C8BC5F-A53C-EF40-9ECD-194B1DE17362}"/>
              </a:ext>
            </a:extLst>
          </p:cNvPr>
          <p:cNvSpPr>
            <a:spLocks noGrp="1"/>
          </p:cNvSpPr>
          <p:nvPr>
            <p:ph type="ftr" sz="quarter" idx="11"/>
          </p:nvPr>
        </p:nvSpPr>
        <p:spPr/>
        <p:txBody>
          <a:bodyPr/>
          <a:lstStyle/>
          <a:p>
            <a:r>
              <a:rPr lang="en-US"/>
              <a:t>S. Prestemon         Integrated Project Team Meeting 5</a:t>
            </a:r>
            <a:endParaRPr lang="en-US" dirty="0"/>
          </a:p>
        </p:txBody>
      </p:sp>
      <p:sp>
        <p:nvSpPr>
          <p:cNvPr id="3" name="Slide Number Placeholder 2">
            <a:extLst>
              <a:ext uri="{FF2B5EF4-FFF2-40B4-BE49-F238E27FC236}">
                <a16:creationId xmlns:a16="http://schemas.microsoft.com/office/drawing/2014/main" id="{D4DF00DB-C2AF-B14C-BB69-2785C2DE555F}"/>
              </a:ext>
            </a:extLst>
          </p:cNvPr>
          <p:cNvSpPr>
            <a:spLocks noGrp="1"/>
          </p:cNvSpPr>
          <p:nvPr>
            <p:ph type="sldNum" sz="quarter" idx="12"/>
          </p:nvPr>
        </p:nvSpPr>
        <p:spPr/>
        <p:txBody>
          <a:bodyPr/>
          <a:lstStyle/>
          <a:p>
            <a:fld id="{695884B8-C86C-9247-916E-0E4ED69A0AE3}" type="slidenum">
              <a:rPr lang="en-US" smtClean="0"/>
              <a:t>2</a:t>
            </a:fld>
            <a:endParaRPr lang="en-US"/>
          </a:p>
        </p:txBody>
      </p:sp>
      <p:sp>
        <p:nvSpPr>
          <p:cNvPr id="4" name="Text Placeholder 3">
            <a:extLst>
              <a:ext uri="{FF2B5EF4-FFF2-40B4-BE49-F238E27FC236}">
                <a16:creationId xmlns:a16="http://schemas.microsoft.com/office/drawing/2014/main" id="{A1B58CE9-EC79-5942-A900-BD9EDDBA05ED}"/>
              </a:ext>
            </a:extLst>
          </p:cNvPr>
          <p:cNvSpPr>
            <a:spLocks noGrp="1"/>
          </p:cNvSpPr>
          <p:nvPr>
            <p:ph type="body" sz="quarter" idx="13"/>
          </p:nvPr>
        </p:nvSpPr>
        <p:spPr/>
        <p:txBody>
          <a:bodyPr>
            <a:normAutofit/>
          </a:bodyPr>
          <a:lstStyle/>
          <a:p>
            <a:r>
              <a:rPr lang="en-US" dirty="0"/>
              <a:t>Budget overview</a:t>
            </a:r>
          </a:p>
          <a:p>
            <a:endParaRPr lang="en-US" dirty="0"/>
          </a:p>
          <a:p>
            <a:r>
              <a:rPr lang="en-US" dirty="0"/>
              <a:t>Schedule update</a:t>
            </a:r>
          </a:p>
          <a:p>
            <a:endParaRPr lang="en-US" dirty="0"/>
          </a:p>
          <a:p>
            <a:r>
              <a:rPr lang="en-US" dirty="0"/>
              <a:t>Feedback from the first External Oversight Committee meeting</a:t>
            </a:r>
          </a:p>
          <a:p>
            <a:endParaRPr lang="en-US" dirty="0"/>
          </a:p>
          <a:p>
            <a:r>
              <a:rPr lang="en-US" dirty="0"/>
              <a:t> Plans for further external community feedback</a:t>
            </a:r>
          </a:p>
          <a:p>
            <a:pPr lvl="1"/>
            <a:r>
              <a:rPr lang="en-US" dirty="0"/>
              <a:t> Next EOC meeting</a:t>
            </a:r>
          </a:p>
          <a:p>
            <a:pPr lvl="1"/>
            <a:r>
              <a:rPr lang="en-US" dirty="0"/>
              <a:t> Possible user ”workshop”  for feedback on cable testing capabilities</a:t>
            </a:r>
          </a:p>
          <a:p>
            <a:pPr marL="0" indent="0">
              <a:buNone/>
            </a:pPr>
            <a:endParaRPr lang="en-US" dirty="0"/>
          </a:p>
        </p:txBody>
      </p:sp>
      <p:sp>
        <p:nvSpPr>
          <p:cNvPr id="5" name="Title 4">
            <a:extLst>
              <a:ext uri="{FF2B5EF4-FFF2-40B4-BE49-F238E27FC236}">
                <a16:creationId xmlns:a16="http://schemas.microsoft.com/office/drawing/2014/main" id="{7395B42B-096D-2340-B557-312924B72AC2}"/>
              </a:ext>
            </a:extLst>
          </p:cNvPr>
          <p:cNvSpPr>
            <a:spLocks noGrp="1"/>
          </p:cNvSpPr>
          <p:nvPr>
            <p:ph type="title"/>
          </p:nvPr>
        </p:nvSpPr>
        <p:spPr/>
        <p:txBody>
          <a:bodyPr/>
          <a:lstStyle/>
          <a:p>
            <a:r>
              <a:rPr lang="en-US" dirty="0"/>
              <a:t>Outline</a:t>
            </a:r>
          </a:p>
        </p:txBody>
      </p:sp>
      <p:sp>
        <p:nvSpPr>
          <p:cNvPr id="6" name="Date Placeholder 5">
            <a:extLst>
              <a:ext uri="{FF2B5EF4-FFF2-40B4-BE49-F238E27FC236}">
                <a16:creationId xmlns:a16="http://schemas.microsoft.com/office/drawing/2014/main" id="{352C27FC-E993-834F-8E5B-0353C7A2CEAC}"/>
              </a:ext>
            </a:extLst>
          </p:cNvPr>
          <p:cNvSpPr>
            <a:spLocks noGrp="1"/>
          </p:cNvSpPr>
          <p:nvPr>
            <p:ph type="dt" sz="half" idx="10"/>
          </p:nvPr>
        </p:nvSpPr>
        <p:spPr/>
        <p:txBody>
          <a:bodyPr/>
          <a:lstStyle/>
          <a:p>
            <a:r>
              <a:rPr lang="en-US"/>
              <a:t>Dec. 15, 2021</a:t>
            </a:r>
          </a:p>
        </p:txBody>
      </p:sp>
    </p:spTree>
    <p:extLst>
      <p:ext uri="{BB962C8B-B14F-4D97-AF65-F5344CB8AC3E}">
        <p14:creationId xmlns:p14="http://schemas.microsoft.com/office/powerpoint/2010/main" val="1643506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B1D08F-77CD-3B49-BE29-7D85DBF6D59F}"/>
              </a:ext>
            </a:extLst>
          </p:cNvPr>
          <p:cNvSpPr/>
          <p:nvPr/>
        </p:nvSpPr>
        <p:spPr>
          <a:xfrm>
            <a:off x="14122401" y="2318164"/>
            <a:ext cx="10149188" cy="466024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DC48CF-C04A-8841-80F0-138692F89556}"/>
              </a:ext>
            </a:extLst>
          </p:cNvPr>
          <p:cNvSpPr/>
          <p:nvPr/>
        </p:nvSpPr>
        <p:spPr>
          <a:xfrm>
            <a:off x="14122400" y="7234367"/>
            <a:ext cx="10058011" cy="493289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27B2C441-6547-B542-A104-E488B419C2C1}"/>
              </a:ext>
            </a:extLst>
          </p:cNvPr>
          <p:cNvSpPr>
            <a:spLocks noGrp="1"/>
          </p:cNvSpPr>
          <p:nvPr>
            <p:ph type="dt" sz="half" idx="10"/>
          </p:nvPr>
        </p:nvSpPr>
        <p:spPr/>
        <p:txBody>
          <a:bodyPr/>
          <a:lstStyle/>
          <a:p>
            <a:r>
              <a:rPr lang="en-US"/>
              <a:t>Dec. 15, 2021</a:t>
            </a:r>
          </a:p>
        </p:txBody>
      </p:sp>
      <p:sp>
        <p:nvSpPr>
          <p:cNvPr id="3" name="Footer Placeholder 2">
            <a:extLst>
              <a:ext uri="{FF2B5EF4-FFF2-40B4-BE49-F238E27FC236}">
                <a16:creationId xmlns:a16="http://schemas.microsoft.com/office/drawing/2014/main" id="{56D31656-A87E-024D-BE37-383B3943DF63}"/>
              </a:ext>
            </a:extLst>
          </p:cNvPr>
          <p:cNvSpPr>
            <a:spLocks noGrp="1"/>
          </p:cNvSpPr>
          <p:nvPr>
            <p:ph type="ftr" sz="quarter" idx="11"/>
          </p:nvPr>
        </p:nvSpPr>
        <p:spPr/>
        <p:txBody>
          <a:bodyPr/>
          <a:lstStyle/>
          <a:p>
            <a:r>
              <a:rPr lang="en-US"/>
              <a:t>S. Prestemon         Integrated Project Team Meeting 5</a:t>
            </a:r>
            <a:endParaRPr lang="en-US" dirty="0"/>
          </a:p>
        </p:txBody>
      </p:sp>
      <p:sp>
        <p:nvSpPr>
          <p:cNvPr id="4" name="Slide Number Placeholder 3">
            <a:extLst>
              <a:ext uri="{FF2B5EF4-FFF2-40B4-BE49-F238E27FC236}">
                <a16:creationId xmlns:a16="http://schemas.microsoft.com/office/drawing/2014/main" id="{3B6B8EE3-35B4-314B-A211-F274FBC88462}"/>
              </a:ext>
            </a:extLst>
          </p:cNvPr>
          <p:cNvSpPr>
            <a:spLocks noGrp="1"/>
          </p:cNvSpPr>
          <p:nvPr>
            <p:ph type="sldNum" sz="quarter" idx="12"/>
          </p:nvPr>
        </p:nvSpPr>
        <p:spPr/>
        <p:txBody>
          <a:bodyPr/>
          <a:lstStyle/>
          <a:p>
            <a:fld id="{695884B8-C86C-9247-916E-0E4ED69A0AE3}" type="slidenum">
              <a:rPr lang="en-US" smtClean="0"/>
              <a:t>3</a:t>
            </a:fld>
            <a:endParaRPr lang="en-US"/>
          </a:p>
        </p:txBody>
      </p:sp>
      <p:sp>
        <p:nvSpPr>
          <p:cNvPr id="5" name="Text Placeholder 4">
            <a:extLst>
              <a:ext uri="{FF2B5EF4-FFF2-40B4-BE49-F238E27FC236}">
                <a16:creationId xmlns:a16="http://schemas.microsoft.com/office/drawing/2014/main" id="{10FADED2-4F31-FF4B-8033-144ED66EC29B}"/>
              </a:ext>
            </a:extLst>
          </p:cNvPr>
          <p:cNvSpPr>
            <a:spLocks noGrp="1"/>
          </p:cNvSpPr>
          <p:nvPr>
            <p:ph type="body" sz="quarter" idx="13"/>
          </p:nvPr>
        </p:nvSpPr>
        <p:spPr>
          <a:xfrm>
            <a:off x="401782" y="2902609"/>
            <a:ext cx="13118275" cy="9061450"/>
          </a:xfrm>
        </p:spPr>
        <p:txBody>
          <a:bodyPr/>
          <a:lstStyle/>
          <a:p>
            <a:r>
              <a:rPr lang="en-US" dirty="0">
                <a:latin typeface="Times New Roman" panose="02020603050405020304" pitchFamily="18" charset="0"/>
                <a:cs typeface="Times New Roman" panose="02020603050405020304" pitchFamily="18" charset="0"/>
              </a:rPr>
              <a:t> Funds invested to-date: $8.99M – </a:t>
            </a:r>
            <a:r>
              <a:rPr lang="en-US" b="1" i="1" dirty="0">
                <a:latin typeface="Times New Roman" panose="02020603050405020304" pitchFamily="18" charset="0"/>
                <a:cs typeface="Times New Roman" panose="02020603050405020304" pitchFamily="18" charset="0"/>
              </a:rPr>
              <a:t>Thank you!</a:t>
            </a:r>
          </a:p>
          <a:p>
            <a:pPr lvl="1"/>
            <a:r>
              <a:rPr lang="en-US" dirty="0">
                <a:latin typeface="Times New Roman" panose="02020603050405020304" pitchFamily="18" charset="0"/>
                <a:cs typeface="Times New Roman" panose="02020603050405020304" pitchFamily="18" charset="0"/>
              </a:rPr>
              <a:t> FES: $5.77M</a:t>
            </a:r>
          </a:p>
          <a:p>
            <a:pPr lvl="1"/>
            <a:r>
              <a:rPr lang="en-US" dirty="0">
                <a:latin typeface="Times New Roman" panose="02020603050405020304" pitchFamily="18" charset="0"/>
                <a:cs typeface="Times New Roman" panose="02020603050405020304" pitchFamily="18" charset="0"/>
              </a:rPr>
              <a:t> HEP: $2.86M</a:t>
            </a:r>
          </a:p>
          <a:p>
            <a:r>
              <a:rPr lang="en-US" dirty="0">
                <a:latin typeface="Times New Roman" panose="02020603050405020304" pitchFamily="18" charset="0"/>
                <a:cs typeface="Times New Roman" panose="02020603050405020304" pitchFamily="18" charset="0"/>
              </a:rPr>
              <a:t> Thanks to DOE funding, progress to-date has </a:t>
            </a:r>
            <a:r>
              <a:rPr lang="en-US" b="1" i="1"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been constrained by funding profile</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FY22 considerations:</a:t>
            </a:r>
          </a:p>
          <a:p>
            <a:pPr lvl="1"/>
            <a:r>
              <a:rPr lang="en-US" dirty="0">
                <a:latin typeface="Times New Roman" panose="02020603050405020304" pitchFamily="18" charset="0"/>
                <a:cs typeface="Times New Roman" panose="02020603050405020304" pitchFamily="18" charset="0"/>
              </a:rPr>
              <a:t>LBNL: major commitment of funds for conductor just made =&gt; will need additional funds soon (next couple of months) to maintain schedule</a:t>
            </a:r>
          </a:p>
          <a:p>
            <a:pPr lvl="1"/>
            <a:r>
              <a:rPr lang="en-US" dirty="0">
                <a:latin typeface="Times New Roman" panose="02020603050405020304" pitchFamily="18" charset="0"/>
                <a:cs typeface="Times New Roman" panose="02020603050405020304" pitchFamily="18" charset="0"/>
              </a:rPr>
              <a:t>FNAL: Cryostat bids higher than anticipated </a:t>
            </a:r>
          </a:p>
          <a:p>
            <a:pPr lvl="2"/>
            <a:r>
              <a:rPr lang="en-US" dirty="0">
                <a:latin typeface="Times New Roman" panose="02020603050405020304" pitchFamily="18" charset="0"/>
                <a:cs typeface="Times New Roman" panose="02020603050405020304" pitchFamily="18" charset="0"/>
              </a:rPr>
              <a:t> will need some additional funds to cover difference</a:t>
            </a:r>
          </a:p>
          <a:p>
            <a:pPr lvl="2"/>
            <a:r>
              <a:rPr lang="en-US" dirty="0">
                <a:latin typeface="Times New Roman" panose="02020603050405020304" pitchFamily="18" charset="0"/>
                <a:cs typeface="Times New Roman" panose="02020603050405020304" pitchFamily="18" charset="0"/>
              </a:rPr>
              <a:t>In interim, request flexibility in use of existing funds</a:t>
            </a:r>
          </a:p>
        </p:txBody>
      </p:sp>
      <p:sp>
        <p:nvSpPr>
          <p:cNvPr id="6" name="Title 5">
            <a:extLst>
              <a:ext uri="{FF2B5EF4-FFF2-40B4-BE49-F238E27FC236}">
                <a16:creationId xmlns:a16="http://schemas.microsoft.com/office/drawing/2014/main" id="{2AB70E5B-2846-044B-A7AC-F2A03F8D1C7B}"/>
              </a:ext>
            </a:extLst>
          </p:cNvPr>
          <p:cNvSpPr>
            <a:spLocks noGrp="1"/>
          </p:cNvSpPr>
          <p:nvPr>
            <p:ph type="title"/>
          </p:nvPr>
        </p:nvSpPr>
        <p:spPr/>
        <p:txBody>
          <a:bodyPr/>
          <a:lstStyle/>
          <a:p>
            <a:r>
              <a:rPr lang="en-US" dirty="0"/>
              <a:t>Budget overview</a:t>
            </a:r>
          </a:p>
        </p:txBody>
      </p:sp>
      <p:graphicFrame>
        <p:nvGraphicFramePr>
          <p:cNvPr id="7" name="Table 7">
            <a:extLst>
              <a:ext uri="{FF2B5EF4-FFF2-40B4-BE49-F238E27FC236}">
                <a16:creationId xmlns:a16="http://schemas.microsoft.com/office/drawing/2014/main" id="{DB5D11E3-EB3E-8B48-BAB2-8B8104DC61F9}"/>
              </a:ext>
            </a:extLst>
          </p:cNvPr>
          <p:cNvGraphicFramePr>
            <a:graphicFrameLocks noGrp="1"/>
          </p:cNvGraphicFramePr>
          <p:nvPr>
            <p:extLst>
              <p:ext uri="{D42A27DB-BD31-4B8C-83A1-F6EECF244321}">
                <p14:modId xmlns:p14="http://schemas.microsoft.com/office/powerpoint/2010/main" val="1948469432"/>
              </p:ext>
            </p:extLst>
          </p:nvPr>
        </p:nvGraphicFramePr>
        <p:xfrm>
          <a:off x="15687326" y="2998642"/>
          <a:ext cx="8493085" cy="3811153"/>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3548523055"/>
                    </a:ext>
                  </a:extLst>
                </a:gridCol>
                <a:gridCol w="1352550">
                  <a:extLst>
                    <a:ext uri="{9D8B030D-6E8A-4147-A177-3AD203B41FA5}">
                      <a16:colId xmlns:a16="http://schemas.microsoft.com/office/drawing/2014/main" val="1228346662"/>
                    </a:ext>
                  </a:extLst>
                </a:gridCol>
                <a:gridCol w="1847850">
                  <a:extLst>
                    <a:ext uri="{9D8B030D-6E8A-4147-A177-3AD203B41FA5}">
                      <a16:colId xmlns:a16="http://schemas.microsoft.com/office/drawing/2014/main" val="2069151389"/>
                    </a:ext>
                  </a:extLst>
                </a:gridCol>
                <a:gridCol w="2228850">
                  <a:extLst>
                    <a:ext uri="{9D8B030D-6E8A-4147-A177-3AD203B41FA5}">
                      <a16:colId xmlns:a16="http://schemas.microsoft.com/office/drawing/2014/main" val="1211132823"/>
                    </a:ext>
                  </a:extLst>
                </a:gridCol>
                <a:gridCol w="1997035">
                  <a:extLst>
                    <a:ext uri="{9D8B030D-6E8A-4147-A177-3AD203B41FA5}">
                      <a16:colId xmlns:a16="http://schemas.microsoft.com/office/drawing/2014/main" val="2363046668"/>
                    </a:ext>
                  </a:extLst>
                </a:gridCol>
              </a:tblGrid>
              <a:tr h="1034692">
                <a:tc>
                  <a:txBody>
                    <a:bodyPr/>
                    <a:lstStyle/>
                    <a:p>
                      <a:endParaRPr lang="en-US" sz="2400" dirty="0"/>
                    </a:p>
                  </a:txBody>
                  <a:tcPr/>
                </a:tc>
                <a:tc>
                  <a:txBody>
                    <a:bodyPr/>
                    <a:lstStyle/>
                    <a:p>
                      <a:r>
                        <a:rPr lang="en-US" sz="2400" dirty="0"/>
                        <a:t>Office</a:t>
                      </a:r>
                    </a:p>
                  </a:txBody>
                  <a:tcPr/>
                </a:tc>
                <a:tc>
                  <a:txBody>
                    <a:bodyPr/>
                    <a:lstStyle/>
                    <a:p>
                      <a:r>
                        <a:rPr lang="en-US" sz="2400" dirty="0"/>
                        <a:t>FY19</a:t>
                      </a:r>
                    </a:p>
                  </a:txBody>
                  <a:tcPr/>
                </a:tc>
                <a:tc>
                  <a:txBody>
                    <a:bodyPr/>
                    <a:lstStyle/>
                    <a:p>
                      <a:r>
                        <a:rPr lang="en-US" sz="2400" dirty="0"/>
                        <a:t>FY20</a:t>
                      </a:r>
                    </a:p>
                  </a:txBody>
                  <a:tcPr/>
                </a:tc>
                <a:tc>
                  <a:txBody>
                    <a:bodyPr/>
                    <a:lstStyle/>
                    <a:p>
                      <a:r>
                        <a:rPr lang="en-US" sz="2400" dirty="0"/>
                        <a:t>FY21</a:t>
                      </a:r>
                    </a:p>
                  </a:txBody>
                  <a:tcPr/>
                </a:tc>
                <a:extLst>
                  <a:ext uri="{0D108BD9-81ED-4DB2-BD59-A6C34878D82A}">
                    <a16:rowId xmlns:a16="http://schemas.microsoft.com/office/drawing/2014/main" val="519911571"/>
                  </a:ext>
                </a:extLst>
              </a:tr>
              <a:tr h="692330">
                <a:tc rowSpan="2">
                  <a:txBody>
                    <a:bodyPr/>
                    <a:lstStyle/>
                    <a:p>
                      <a:r>
                        <a:rPr lang="en-US" sz="2400" dirty="0"/>
                        <a:t>LBNL</a:t>
                      </a:r>
                    </a:p>
                  </a:txBody>
                  <a:tcPr>
                    <a:solidFill>
                      <a:schemeClr val="accent1">
                        <a:lumMod val="20000"/>
                        <a:lumOff val="80000"/>
                      </a:schemeClr>
                    </a:solidFill>
                  </a:tcPr>
                </a:tc>
                <a:tc>
                  <a:txBody>
                    <a:bodyPr/>
                    <a:lstStyle/>
                    <a:p>
                      <a:r>
                        <a:rPr lang="en-US" sz="2400" dirty="0"/>
                        <a:t>FES</a:t>
                      </a:r>
                    </a:p>
                  </a:txBody>
                  <a:tcPr>
                    <a:solidFill>
                      <a:schemeClr val="accent1">
                        <a:lumMod val="20000"/>
                        <a:lumOff val="80000"/>
                      </a:schemeClr>
                    </a:solidFill>
                  </a:tcPr>
                </a:tc>
                <a:tc>
                  <a:txBody>
                    <a:bodyPr/>
                    <a:lstStyle/>
                    <a:p>
                      <a:r>
                        <a:rPr lang="en-US" sz="2400" dirty="0"/>
                        <a:t>$3,000,000</a:t>
                      </a:r>
                    </a:p>
                  </a:txBody>
                  <a:tcPr>
                    <a:solidFill>
                      <a:schemeClr val="accent1">
                        <a:lumMod val="20000"/>
                        <a:lumOff val="80000"/>
                      </a:schemeClr>
                    </a:solidFill>
                  </a:tcPr>
                </a:tc>
                <a:tc>
                  <a:txBody>
                    <a:bodyPr/>
                    <a:lstStyle/>
                    <a:p>
                      <a:r>
                        <a:rPr lang="en-US" sz="2400" dirty="0"/>
                        <a:t>$1,474,000</a:t>
                      </a:r>
                    </a:p>
                  </a:txBody>
                  <a:tcPr>
                    <a:solidFill>
                      <a:schemeClr val="accent1">
                        <a:lumMod val="20000"/>
                        <a:lumOff val="80000"/>
                      </a:schemeClr>
                    </a:solidFill>
                  </a:tcPr>
                </a:tc>
                <a:tc>
                  <a:txBody>
                    <a:bodyPr/>
                    <a:lstStyle/>
                    <a:p>
                      <a:endParaRPr lang="en-US" sz="2400" dirty="0"/>
                    </a:p>
                  </a:txBody>
                  <a:tcPr>
                    <a:solidFill>
                      <a:schemeClr val="accent1">
                        <a:lumMod val="20000"/>
                        <a:lumOff val="80000"/>
                      </a:schemeClr>
                    </a:solidFill>
                  </a:tcPr>
                </a:tc>
                <a:extLst>
                  <a:ext uri="{0D108BD9-81ED-4DB2-BD59-A6C34878D82A}">
                    <a16:rowId xmlns:a16="http://schemas.microsoft.com/office/drawing/2014/main" val="3990667160"/>
                  </a:ext>
                </a:extLst>
              </a:tr>
              <a:tr h="663714">
                <a:tc vMerge="1">
                  <a:txBody>
                    <a:bodyPr/>
                    <a:lstStyle/>
                    <a:p>
                      <a:endParaRPr lang="en-US" dirty="0"/>
                    </a:p>
                  </a:txBody>
                  <a:tcPr/>
                </a:tc>
                <a:tc>
                  <a:txBody>
                    <a:bodyPr/>
                    <a:lstStyle/>
                    <a:p>
                      <a:r>
                        <a:rPr lang="en-US" sz="2400" dirty="0"/>
                        <a:t>HEP</a:t>
                      </a:r>
                    </a:p>
                  </a:txBody>
                  <a:tcPr>
                    <a:solidFill>
                      <a:schemeClr val="accent1">
                        <a:lumMod val="40000"/>
                        <a:lumOff val="60000"/>
                      </a:schemeClr>
                    </a:solidFill>
                  </a:tcPr>
                </a:tc>
                <a:tc>
                  <a:txBody>
                    <a:bodyPr/>
                    <a:lstStyle/>
                    <a:p>
                      <a:endParaRPr lang="en-US" sz="2400" dirty="0"/>
                    </a:p>
                  </a:txBody>
                  <a:tcPr>
                    <a:solidFill>
                      <a:schemeClr val="accent1">
                        <a:lumMod val="40000"/>
                        <a:lumOff val="60000"/>
                      </a:schemeClr>
                    </a:solidFill>
                  </a:tcPr>
                </a:tc>
                <a:tc>
                  <a:txBody>
                    <a:bodyPr/>
                    <a:lstStyle/>
                    <a:p>
                      <a:r>
                        <a:rPr lang="en-US" sz="2400" dirty="0"/>
                        <a:t>$350,000</a:t>
                      </a:r>
                    </a:p>
                  </a:txBody>
                  <a:tcPr>
                    <a:solidFill>
                      <a:schemeClr val="accent1">
                        <a:lumMod val="40000"/>
                        <a:lumOff val="60000"/>
                      </a:schemeClr>
                    </a:solidFill>
                  </a:tcPr>
                </a:tc>
                <a:tc>
                  <a:txBody>
                    <a:bodyPr/>
                    <a:lstStyle/>
                    <a:p>
                      <a:r>
                        <a:rPr lang="en-US" sz="2400" dirty="0"/>
                        <a:t>$1,000,000</a:t>
                      </a:r>
                    </a:p>
                  </a:txBody>
                  <a:tcPr>
                    <a:solidFill>
                      <a:schemeClr val="accent1">
                        <a:lumMod val="40000"/>
                        <a:lumOff val="60000"/>
                      </a:schemeClr>
                    </a:solidFill>
                  </a:tcPr>
                </a:tc>
                <a:extLst>
                  <a:ext uri="{0D108BD9-81ED-4DB2-BD59-A6C34878D82A}">
                    <a16:rowId xmlns:a16="http://schemas.microsoft.com/office/drawing/2014/main" val="2400032608"/>
                  </a:ext>
                </a:extLst>
              </a:tr>
              <a:tr h="756703">
                <a:tc rowSpan="2">
                  <a:txBody>
                    <a:bodyPr/>
                    <a:lstStyle/>
                    <a:p>
                      <a:r>
                        <a:rPr lang="en-US" sz="2400" dirty="0"/>
                        <a:t>FNAL</a:t>
                      </a:r>
                    </a:p>
                  </a:txBody>
                  <a:tcPr>
                    <a:solidFill>
                      <a:schemeClr val="accent3">
                        <a:lumMod val="40000"/>
                        <a:lumOff val="60000"/>
                      </a:schemeClr>
                    </a:solidFill>
                  </a:tcPr>
                </a:tc>
                <a:tc>
                  <a:txBody>
                    <a:bodyPr/>
                    <a:lstStyle/>
                    <a:p>
                      <a:r>
                        <a:rPr lang="en-US" sz="2400" dirty="0"/>
                        <a:t>FES</a:t>
                      </a:r>
                    </a:p>
                  </a:txBody>
                  <a:tcPr>
                    <a:solidFill>
                      <a:schemeClr val="accent3">
                        <a:lumMod val="40000"/>
                        <a:lumOff val="60000"/>
                      </a:schemeClr>
                    </a:solidFill>
                  </a:tcPr>
                </a:tc>
                <a:tc>
                  <a:txBody>
                    <a:bodyPr/>
                    <a:lstStyle/>
                    <a:p>
                      <a:r>
                        <a:rPr lang="en-US" sz="2400" dirty="0"/>
                        <a:t>$1,299,000</a:t>
                      </a:r>
                    </a:p>
                  </a:txBody>
                  <a:tcPr>
                    <a:solidFill>
                      <a:schemeClr val="accent3">
                        <a:lumMod val="40000"/>
                        <a:lumOff val="60000"/>
                      </a:schemeClr>
                    </a:solidFill>
                  </a:tcPr>
                </a:tc>
                <a:tc>
                  <a:txBody>
                    <a:bodyPr/>
                    <a:lstStyle/>
                    <a:p>
                      <a:endParaRPr lang="en-US" sz="2400" dirty="0"/>
                    </a:p>
                  </a:txBody>
                  <a:tcPr>
                    <a:solidFill>
                      <a:schemeClr val="accent3">
                        <a:lumMod val="40000"/>
                        <a:lumOff val="60000"/>
                      </a:schemeClr>
                    </a:solidFill>
                  </a:tcPr>
                </a:tc>
                <a:tc>
                  <a:txBody>
                    <a:bodyPr/>
                    <a:lstStyle/>
                    <a:p>
                      <a:endParaRPr lang="en-US" sz="2400" dirty="0"/>
                    </a:p>
                  </a:txBody>
                  <a:tcPr>
                    <a:solidFill>
                      <a:schemeClr val="accent3">
                        <a:lumMod val="40000"/>
                        <a:lumOff val="60000"/>
                      </a:schemeClr>
                    </a:solidFill>
                  </a:tcPr>
                </a:tc>
                <a:extLst>
                  <a:ext uri="{0D108BD9-81ED-4DB2-BD59-A6C34878D82A}">
                    <a16:rowId xmlns:a16="http://schemas.microsoft.com/office/drawing/2014/main" val="1734303763"/>
                  </a:ext>
                </a:extLst>
              </a:tr>
              <a:tr h="663714">
                <a:tc vMerge="1">
                  <a:txBody>
                    <a:bodyPr/>
                    <a:lstStyle/>
                    <a:p>
                      <a:endParaRPr lang="en-US" dirty="0"/>
                    </a:p>
                  </a:txBody>
                  <a:tcPr/>
                </a:tc>
                <a:tc>
                  <a:txBody>
                    <a:bodyPr/>
                    <a:lstStyle/>
                    <a:p>
                      <a:r>
                        <a:rPr lang="en-US" sz="2400" dirty="0"/>
                        <a:t>HEP</a:t>
                      </a:r>
                    </a:p>
                  </a:txBody>
                  <a:tcPr>
                    <a:solidFill>
                      <a:schemeClr val="accent3">
                        <a:lumMod val="60000"/>
                        <a:lumOff val="40000"/>
                      </a:schemeClr>
                    </a:solidFill>
                  </a:tcPr>
                </a:tc>
                <a:tc>
                  <a:txBody>
                    <a:bodyPr/>
                    <a:lstStyle/>
                    <a:p>
                      <a:r>
                        <a:rPr lang="en-US" sz="2400" dirty="0"/>
                        <a:t>$250,000</a:t>
                      </a:r>
                    </a:p>
                  </a:txBody>
                  <a:tcPr>
                    <a:solidFill>
                      <a:schemeClr val="accent3">
                        <a:lumMod val="60000"/>
                        <a:lumOff val="40000"/>
                      </a:schemeClr>
                    </a:solidFill>
                  </a:tcPr>
                </a:tc>
                <a:tc>
                  <a:txBody>
                    <a:bodyPr/>
                    <a:lstStyle/>
                    <a:p>
                      <a:r>
                        <a:rPr lang="en-US" sz="2400" dirty="0"/>
                        <a:t>$650,000</a:t>
                      </a:r>
                    </a:p>
                  </a:txBody>
                  <a:tcPr>
                    <a:solidFill>
                      <a:schemeClr val="accent3">
                        <a:lumMod val="60000"/>
                        <a:lumOff val="40000"/>
                      </a:schemeClr>
                    </a:solidFill>
                  </a:tcPr>
                </a:tc>
                <a:tc>
                  <a:txBody>
                    <a:bodyPr/>
                    <a:lstStyle/>
                    <a:p>
                      <a:r>
                        <a:rPr lang="en-US" sz="2400" dirty="0"/>
                        <a:t>$962,500</a:t>
                      </a:r>
                    </a:p>
                  </a:txBody>
                  <a:tcPr>
                    <a:solidFill>
                      <a:schemeClr val="accent3">
                        <a:lumMod val="60000"/>
                        <a:lumOff val="40000"/>
                      </a:schemeClr>
                    </a:solidFill>
                  </a:tcPr>
                </a:tc>
                <a:extLst>
                  <a:ext uri="{0D108BD9-81ED-4DB2-BD59-A6C34878D82A}">
                    <a16:rowId xmlns:a16="http://schemas.microsoft.com/office/drawing/2014/main" val="1231862566"/>
                  </a:ext>
                </a:extLst>
              </a:tr>
            </a:tbl>
          </a:graphicData>
        </a:graphic>
      </p:graphicFrame>
      <p:pic>
        <p:nvPicPr>
          <p:cNvPr id="8" name="Picture 7">
            <a:extLst>
              <a:ext uri="{FF2B5EF4-FFF2-40B4-BE49-F238E27FC236}">
                <a16:creationId xmlns:a16="http://schemas.microsoft.com/office/drawing/2014/main" id="{B22E5902-D598-6C40-A024-127A5EF7BACF}"/>
              </a:ext>
            </a:extLst>
          </p:cNvPr>
          <p:cNvPicPr>
            <a:picLocks noChangeAspect="1"/>
          </p:cNvPicPr>
          <p:nvPr/>
        </p:nvPicPr>
        <p:blipFill>
          <a:blip r:embed="rId2"/>
          <a:stretch>
            <a:fillRect/>
          </a:stretch>
        </p:blipFill>
        <p:spPr>
          <a:xfrm>
            <a:off x="14137150" y="7870140"/>
            <a:ext cx="10043261" cy="2174818"/>
          </a:xfrm>
          <a:prstGeom prst="rect">
            <a:avLst/>
          </a:prstGeom>
        </p:spPr>
      </p:pic>
      <p:sp>
        <p:nvSpPr>
          <p:cNvPr id="9" name="TextBox 8">
            <a:extLst>
              <a:ext uri="{FF2B5EF4-FFF2-40B4-BE49-F238E27FC236}">
                <a16:creationId xmlns:a16="http://schemas.microsoft.com/office/drawing/2014/main" id="{F274F24B-4693-8446-865B-1286F2E9E5E4}"/>
              </a:ext>
            </a:extLst>
          </p:cNvPr>
          <p:cNvSpPr txBox="1"/>
          <p:nvPr/>
        </p:nvSpPr>
        <p:spPr>
          <a:xfrm>
            <a:off x="14340737" y="10097712"/>
            <a:ext cx="10022029" cy="1877437"/>
          </a:xfrm>
          <a:prstGeom prst="rect">
            <a:avLst/>
          </a:prstGeom>
          <a:noFill/>
        </p:spPr>
        <p:txBody>
          <a:bodyPr wrap="square" rtlCol="0">
            <a:spAutoFit/>
          </a:bodyPr>
          <a:lstStyle/>
          <a:p>
            <a:r>
              <a:rPr lang="en-US" sz="3200" b="1" i="1" dirty="0">
                <a:latin typeface="Times New Roman" panose="02020603050405020304" pitchFamily="18" charset="0"/>
                <a:cs typeface="Times New Roman" panose="02020603050405020304" pitchFamily="18" charset="0"/>
              </a:rPr>
              <a:t>Caveats:</a:t>
            </a:r>
          </a:p>
          <a:p>
            <a:pPr marL="571500"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Costs for advanced project management efforts are not included</a:t>
            </a:r>
          </a:p>
          <a:p>
            <a:pPr marL="571500"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“Contingency“ in the table are costed risk mitigation efforts; contingency for unknowns is not included</a:t>
            </a:r>
          </a:p>
        </p:txBody>
      </p:sp>
      <p:sp>
        <p:nvSpPr>
          <p:cNvPr id="10" name="TextBox 9">
            <a:extLst>
              <a:ext uri="{FF2B5EF4-FFF2-40B4-BE49-F238E27FC236}">
                <a16:creationId xmlns:a16="http://schemas.microsoft.com/office/drawing/2014/main" id="{E001C8A3-BBE8-0348-9D2C-8CF85FD244B5}"/>
              </a:ext>
            </a:extLst>
          </p:cNvPr>
          <p:cNvSpPr txBox="1"/>
          <p:nvPr/>
        </p:nvSpPr>
        <p:spPr>
          <a:xfrm>
            <a:off x="14340737" y="2323280"/>
            <a:ext cx="349827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Funding to-date</a:t>
            </a:r>
          </a:p>
        </p:txBody>
      </p:sp>
      <p:sp>
        <p:nvSpPr>
          <p:cNvPr id="11" name="TextBox 10">
            <a:extLst>
              <a:ext uri="{FF2B5EF4-FFF2-40B4-BE49-F238E27FC236}">
                <a16:creationId xmlns:a16="http://schemas.microsoft.com/office/drawing/2014/main" id="{68BD4A36-D4B0-814A-86B3-6A11308551B2}"/>
              </a:ext>
            </a:extLst>
          </p:cNvPr>
          <p:cNvSpPr txBox="1"/>
          <p:nvPr/>
        </p:nvSpPr>
        <p:spPr>
          <a:xfrm>
            <a:off x="14361968" y="7234367"/>
            <a:ext cx="5354781"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Original budget estimate</a:t>
            </a:r>
          </a:p>
        </p:txBody>
      </p:sp>
    </p:spTree>
    <p:extLst>
      <p:ext uri="{BB962C8B-B14F-4D97-AF65-F5344CB8AC3E}">
        <p14:creationId xmlns:p14="http://schemas.microsoft.com/office/powerpoint/2010/main" val="164071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0D973D-55F0-40F1-A691-1E159B3B7A5D}"/>
              </a:ext>
            </a:extLst>
          </p:cNvPr>
          <p:cNvPicPr>
            <a:picLocks noChangeAspect="1"/>
          </p:cNvPicPr>
          <p:nvPr/>
        </p:nvPicPr>
        <p:blipFill>
          <a:blip r:embed="rId3"/>
          <a:stretch>
            <a:fillRect/>
          </a:stretch>
        </p:blipFill>
        <p:spPr>
          <a:xfrm>
            <a:off x="2457450" y="2962907"/>
            <a:ext cx="19411950" cy="4123333"/>
          </a:xfrm>
          <a:prstGeom prst="rect">
            <a:avLst/>
          </a:prstGeom>
        </p:spPr>
      </p:pic>
      <p:sp>
        <p:nvSpPr>
          <p:cNvPr id="26627" name="Rectangle 2"/>
          <p:cNvSpPr>
            <a:spLocks noGrp="1" noChangeArrowheads="1"/>
          </p:cNvSpPr>
          <p:nvPr>
            <p:ph type="title"/>
          </p:nvPr>
        </p:nvSpPr>
        <p:spPr/>
        <p:txBody>
          <a:bodyPr/>
          <a:lstStyle/>
          <a:p>
            <a:r>
              <a:rPr lang="en-US" dirty="0">
                <a:solidFill>
                  <a:schemeClr val="bg1"/>
                </a:solidFill>
              </a:rPr>
              <a:t>Magnet Schedule Comparison</a:t>
            </a:r>
          </a:p>
        </p:txBody>
      </p:sp>
      <p:pic>
        <p:nvPicPr>
          <p:cNvPr id="3" name="Picture 2">
            <a:extLst>
              <a:ext uri="{FF2B5EF4-FFF2-40B4-BE49-F238E27FC236}">
                <a16:creationId xmlns:a16="http://schemas.microsoft.com/office/drawing/2014/main" id="{5FBA388B-6441-4524-803F-58C9020E9B8C}"/>
              </a:ext>
            </a:extLst>
          </p:cNvPr>
          <p:cNvPicPr>
            <a:picLocks noChangeAspect="1"/>
          </p:cNvPicPr>
          <p:nvPr/>
        </p:nvPicPr>
        <p:blipFill>
          <a:blip r:embed="rId4"/>
          <a:stretch>
            <a:fillRect/>
          </a:stretch>
        </p:blipFill>
        <p:spPr>
          <a:xfrm>
            <a:off x="2457450" y="7511868"/>
            <a:ext cx="19411950" cy="4993427"/>
          </a:xfrm>
          <a:prstGeom prst="rect">
            <a:avLst/>
          </a:prstGeom>
        </p:spPr>
      </p:pic>
      <p:sp>
        <p:nvSpPr>
          <p:cNvPr id="5" name="TextBox 4">
            <a:extLst>
              <a:ext uri="{FF2B5EF4-FFF2-40B4-BE49-F238E27FC236}">
                <a16:creationId xmlns:a16="http://schemas.microsoft.com/office/drawing/2014/main" id="{62F618A3-7DE0-4D39-A06C-6CCD8C373617}"/>
              </a:ext>
            </a:extLst>
          </p:cNvPr>
          <p:cNvSpPr txBox="1"/>
          <p:nvPr/>
        </p:nvSpPr>
        <p:spPr>
          <a:xfrm>
            <a:off x="3442385" y="2985586"/>
            <a:ext cx="877163" cy="584775"/>
          </a:xfrm>
          <a:prstGeom prst="rect">
            <a:avLst/>
          </a:prstGeom>
          <a:noFill/>
        </p:spPr>
        <p:txBody>
          <a:bodyPr wrap="none" rtlCol="0">
            <a:spAutoFit/>
          </a:bodyPr>
          <a:lstStyle/>
          <a:p>
            <a:r>
              <a:rPr lang="en-US" sz="3200" dirty="0"/>
              <a:t>EOC</a:t>
            </a:r>
          </a:p>
        </p:txBody>
      </p:sp>
      <p:sp>
        <p:nvSpPr>
          <p:cNvPr id="15" name="TextBox 14">
            <a:extLst>
              <a:ext uri="{FF2B5EF4-FFF2-40B4-BE49-F238E27FC236}">
                <a16:creationId xmlns:a16="http://schemas.microsoft.com/office/drawing/2014/main" id="{8DC10ED9-F8A9-4FA7-9EF5-3B45C8C19EE1}"/>
              </a:ext>
            </a:extLst>
          </p:cNvPr>
          <p:cNvSpPr txBox="1"/>
          <p:nvPr/>
        </p:nvSpPr>
        <p:spPr>
          <a:xfrm>
            <a:off x="3442385" y="11100803"/>
            <a:ext cx="3389069" cy="584775"/>
          </a:xfrm>
          <a:prstGeom prst="rect">
            <a:avLst/>
          </a:prstGeom>
          <a:noFill/>
        </p:spPr>
        <p:txBody>
          <a:bodyPr wrap="none" rtlCol="0">
            <a:spAutoFit/>
          </a:bodyPr>
          <a:lstStyle/>
          <a:p>
            <a:r>
              <a:rPr lang="en-US" sz="3200" dirty="0"/>
              <a:t>Updated Dec. 2021</a:t>
            </a:r>
          </a:p>
        </p:txBody>
      </p:sp>
      <p:sp>
        <p:nvSpPr>
          <p:cNvPr id="6" name="Rounded Rectangle 5">
            <a:extLst>
              <a:ext uri="{FF2B5EF4-FFF2-40B4-BE49-F238E27FC236}">
                <a16:creationId xmlns:a16="http://schemas.microsoft.com/office/drawing/2014/main" id="{80513F85-77FC-3C4A-A7BE-A22EA112DAD5}"/>
              </a:ext>
            </a:extLst>
          </p:cNvPr>
          <p:cNvSpPr/>
          <p:nvPr/>
        </p:nvSpPr>
        <p:spPr>
          <a:xfrm>
            <a:off x="2514600" y="2686050"/>
            <a:ext cx="19735800" cy="4629150"/>
          </a:xfrm>
          <a:prstGeom prst="roundRect">
            <a:avLst>
              <a:gd name="adj" fmla="val 6989"/>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187E9B2C-7F27-AF49-B70B-D22C3A8BC0DD}"/>
              </a:ext>
            </a:extLst>
          </p:cNvPr>
          <p:cNvSpPr/>
          <p:nvPr/>
        </p:nvSpPr>
        <p:spPr>
          <a:xfrm>
            <a:off x="2514600" y="7477757"/>
            <a:ext cx="19735800" cy="5027538"/>
          </a:xfrm>
          <a:prstGeom prst="roundRect">
            <a:avLst>
              <a:gd name="adj" fmla="val 6989"/>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rved Right Arrow 6">
            <a:extLst>
              <a:ext uri="{FF2B5EF4-FFF2-40B4-BE49-F238E27FC236}">
                <a16:creationId xmlns:a16="http://schemas.microsoft.com/office/drawing/2014/main" id="{59102453-3D90-1E48-A479-B75994EA3D1E}"/>
              </a:ext>
            </a:extLst>
          </p:cNvPr>
          <p:cNvSpPr/>
          <p:nvPr/>
        </p:nvSpPr>
        <p:spPr>
          <a:xfrm>
            <a:off x="1082675" y="6159591"/>
            <a:ext cx="1143000" cy="231121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E535F338-7F1F-254E-B92D-1E325F918540}"/>
              </a:ext>
            </a:extLst>
          </p:cNvPr>
          <p:cNvSpPr txBox="1"/>
          <p:nvPr/>
        </p:nvSpPr>
        <p:spPr>
          <a:xfrm>
            <a:off x="5802754" y="8147643"/>
            <a:ext cx="1028700" cy="646331"/>
          </a:xfrm>
          <a:prstGeom prst="rect">
            <a:avLst/>
          </a:prstGeom>
          <a:noFill/>
        </p:spPr>
        <p:txBody>
          <a:bodyPr wrap="square" rtlCol="0">
            <a:spAutoFit/>
          </a:bodyPr>
          <a:lstStyle/>
          <a:p>
            <a:r>
              <a:rPr lang="en-US" dirty="0">
                <a:solidFill>
                  <a:schemeClr val="accent6">
                    <a:lumMod val="50000"/>
                  </a:schemeClr>
                </a:solidFill>
              </a:rPr>
              <a:t>✓</a:t>
            </a:r>
          </a:p>
        </p:txBody>
      </p:sp>
      <p:sp>
        <p:nvSpPr>
          <p:cNvPr id="13" name="TextBox 12">
            <a:extLst>
              <a:ext uri="{FF2B5EF4-FFF2-40B4-BE49-F238E27FC236}">
                <a16:creationId xmlns:a16="http://schemas.microsoft.com/office/drawing/2014/main" id="{1DB9C20C-09FA-8847-A9C6-AA3EFB73FE2C}"/>
              </a:ext>
            </a:extLst>
          </p:cNvPr>
          <p:cNvSpPr txBox="1"/>
          <p:nvPr/>
        </p:nvSpPr>
        <p:spPr>
          <a:xfrm>
            <a:off x="9090908" y="8005962"/>
            <a:ext cx="1028700" cy="646331"/>
          </a:xfrm>
          <a:prstGeom prst="rect">
            <a:avLst/>
          </a:prstGeom>
          <a:noFill/>
        </p:spPr>
        <p:txBody>
          <a:bodyPr wrap="square" rtlCol="0">
            <a:spAutoFit/>
          </a:bodyPr>
          <a:lstStyle/>
          <a:p>
            <a:r>
              <a:rPr lang="en-US" dirty="0">
                <a:solidFill>
                  <a:schemeClr val="accent6">
                    <a:lumMod val="50000"/>
                  </a:schemeClr>
                </a:solidFill>
              </a:rPr>
              <a:t>✓</a:t>
            </a:r>
          </a:p>
        </p:txBody>
      </p:sp>
      <p:sp>
        <p:nvSpPr>
          <p:cNvPr id="10" name="Date Placeholder 9">
            <a:extLst>
              <a:ext uri="{FF2B5EF4-FFF2-40B4-BE49-F238E27FC236}">
                <a16:creationId xmlns:a16="http://schemas.microsoft.com/office/drawing/2014/main" id="{C0DDDE3A-C84A-E24F-A889-F88834E7B949}"/>
              </a:ext>
            </a:extLst>
          </p:cNvPr>
          <p:cNvSpPr>
            <a:spLocks noGrp="1"/>
          </p:cNvSpPr>
          <p:nvPr>
            <p:ph type="dt" sz="half" idx="10"/>
          </p:nvPr>
        </p:nvSpPr>
        <p:spPr/>
        <p:txBody>
          <a:bodyPr/>
          <a:lstStyle/>
          <a:p>
            <a:r>
              <a:rPr lang="en-US"/>
              <a:t>Dec. 15, 2021</a:t>
            </a:r>
          </a:p>
        </p:txBody>
      </p:sp>
      <p:sp>
        <p:nvSpPr>
          <p:cNvPr id="11" name="Footer Placeholder 10">
            <a:extLst>
              <a:ext uri="{FF2B5EF4-FFF2-40B4-BE49-F238E27FC236}">
                <a16:creationId xmlns:a16="http://schemas.microsoft.com/office/drawing/2014/main" id="{65DEC52C-155B-1B40-8FCC-2A5C50BF2CC0}"/>
              </a:ext>
            </a:extLst>
          </p:cNvPr>
          <p:cNvSpPr>
            <a:spLocks noGrp="1"/>
          </p:cNvSpPr>
          <p:nvPr>
            <p:ph type="ftr" sz="quarter" idx="11"/>
          </p:nvPr>
        </p:nvSpPr>
        <p:spPr/>
        <p:txBody>
          <a:bodyPr/>
          <a:lstStyle/>
          <a:p>
            <a:r>
              <a:rPr lang="en-US"/>
              <a:t>S. Prestemon         Integrated Project Team Meeting 5</a:t>
            </a:r>
            <a:endParaRPr lang="en-US" dirty="0"/>
          </a:p>
        </p:txBody>
      </p:sp>
      <p:sp>
        <p:nvSpPr>
          <p:cNvPr id="14" name="Slide Number Placeholder 13">
            <a:extLst>
              <a:ext uri="{FF2B5EF4-FFF2-40B4-BE49-F238E27FC236}">
                <a16:creationId xmlns:a16="http://schemas.microsoft.com/office/drawing/2014/main" id="{B2DA8C9C-984F-8E43-9FC7-8DFA0442A306}"/>
              </a:ext>
            </a:extLst>
          </p:cNvPr>
          <p:cNvSpPr>
            <a:spLocks noGrp="1"/>
          </p:cNvSpPr>
          <p:nvPr>
            <p:ph type="sldNum" sz="quarter" idx="12"/>
          </p:nvPr>
        </p:nvSpPr>
        <p:spPr/>
        <p:txBody>
          <a:bodyPr/>
          <a:lstStyle/>
          <a:p>
            <a:fld id="{695884B8-C86C-9247-916E-0E4ED69A0AE3}" type="slidenum">
              <a:rPr lang="en-US" smtClean="0"/>
              <a:t>4</a:t>
            </a:fld>
            <a:endParaRPr lang="en-US"/>
          </a:p>
        </p:txBody>
      </p:sp>
    </p:spTree>
    <p:extLst>
      <p:ext uri="{BB962C8B-B14F-4D97-AF65-F5344CB8AC3E}">
        <p14:creationId xmlns:p14="http://schemas.microsoft.com/office/powerpoint/2010/main" val="122110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60A43-D89E-104D-8488-E31CFCD93D39}"/>
              </a:ext>
            </a:extLst>
          </p:cNvPr>
          <p:cNvSpPr>
            <a:spLocks noGrp="1"/>
          </p:cNvSpPr>
          <p:nvPr>
            <p:ph type="dt" sz="half" idx="10"/>
          </p:nvPr>
        </p:nvSpPr>
        <p:spPr/>
        <p:txBody>
          <a:bodyPr/>
          <a:lstStyle/>
          <a:p>
            <a:r>
              <a:rPr lang="en-US"/>
              <a:t>Dec. 15, 2021</a:t>
            </a:r>
          </a:p>
        </p:txBody>
      </p:sp>
      <p:sp>
        <p:nvSpPr>
          <p:cNvPr id="3" name="Footer Placeholder 2">
            <a:extLst>
              <a:ext uri="{FF2B5EF4-FFF2-40B4-BE49-F238E27FC236}">
                <a16:creationId xmlns:a16="http://schemas.microsoft.com/office/drawing/2014/main" id="{982C574E-496E-F648-A8E6-5FA570F2F625}"/>
              </a:ext>
            </a:extLst>
          </p:cNvPr>
          <p:cNvSpPr>
            <a:spLocks noGrp="1"/>
          </p:cNvSpPr>
          <p:nvPr>
            <p:ph type="ftr" sz="quarter" idx="11"/>
          </p:nvPr>
        </p:nvSpPr>
        <p:spPr/>
        <p:txBody>
          <a:bodyPr/>
          <a:lstStyle/>
          <a:p>
            <a:r>
              <a:rPr lang="en-US"/>
              <a:t>S. Prestemon         Integrated Project Team Meeting 5</a:t>
            </a:r>
            <a:endParaRPr lang="en-US" dirty="0"/>
          </a:p>
        </p:txBody>
      </p:sp>
      <p:sp>
        <p:nvSpPr>
          <p:cNvPr id="4" name="Slide Number Placeholder 3">
            <a:extLst>
              <a:ext uri="{FF2B5EF4-FFF2-40B4-BE49-F238E27FC236}">
                <a16:creationId xmlns:a16="http://schemas.microsoft.com/office/drawing/2014/main" id="{CAEBAE6D-B969-FD48-8F2C-BE2FB439E439}"/>
              </a:ext>
            </a:extLst>
          </p:cNvPr>
          <p:cNvSpPr>
            <a:spLocks noGrp="1"/>
          </p:cNvSpPr>
          <p:nvPr>
            <p:ph type="sldNum" sz="quarter" idx="12"/>
          </p:nvPr>
        </p:nvSpPr>
        <p:spPr/>
        <p:txBody>
          <a:bodyPr/>
          <a:lstStyle/>
          <a:p>
            <a:fld id="{695884B8-C86C-9247-916E-0E4ED69A0AE3}" type="slidenum">
              <a:rPr lang="en-US" smtClean="0"/>
              <a:t>5</a:t>
            </a:fld>
            <a:endParaRPr lang="en-US"/>
          </a:p>
        </p:txBody>
      </p:sp>
      <p:sp>
        <p:nvSpPr>
          <p:cNvPr id="6" name="Title 5">
            <a:extLst>
              <a:ext uri="{FF2B5EF4-FFF2-40B4-BE49-F238E27FC236}">
                <a16:creationId xmlns:a16="http://schemas.microsoft.com/office/drawing/2014/main" id="{5ACF698F-E8F3-FB4C-BBD9-382B40ECAAF0}"/>
              </a:ext>
            </a:extLst>
          </p:cNvPr>
          <p:cNvSpPr>
            <a:spLocks noGrp="1"/>
          </p:cNvSpPr>
          <p:nvPr>
            <p:ph type="title"/>
          </p:nvPr>
        </p:nvSpPr>
        <p:spPr/>
        <p:txBody>
          <a:bodyPr/>
          <a:lstStyle/>
          <a:p>
            <a:r>
              <a:rPr lang="en-US" dirty="0"/>
              <a:t>External Oversight Committee</a:t>
            </a:r>
          </a:p>
        </p:txBody>
      </p:sp>
      <p:sp>
        <p:nvSpPr>
          <p:cNvPr id="7" name="Text Placeholder 2">
            <a:extLst>
              <a:ext uri="{FF2B5EF4-FFF2-40B4-BE49-F238E27FC236}">
                <a16:creationId xmlns:a16="http://schemas.microsoft.com/office/drawing/2014/main" id="{F7006142-C7B8-2E45-A561-4E7A3F3DD362}"/>
              </a:ext>
            </a:extLst>
          </p:cNvPr>
          <p:cNvSpPr txBox="1">
            <a:spLocks/>
          </p:cNvSpPr>
          <p:nvPr/>
        </p:nvSpPr>
        <p:spPr>
          <a:xfrm>
            <a:off x="1654175" y="2359729"/>
            <a:ext cx="18892156" cy="2176896"/>
          </a:xfrm>
          <a:prstGeom prst="rect">
            <a:avLst/>
          </a:prstGeom>
          <a:solidFill>
            <a:schemeClr val="accent5">
              <a:lumMod val="20000"/>
              <a:lumOff val="80000"/>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4000" dirty="0">
                <a:latin typeface="Times New Roman" panose="02020603050405020304" pitchFamily="18" charset="0"/>
                <a:cs typeface="Times New Roman" panose="02020603050405020304" pitchFamily="18" charset="0"/>
              </a:rPr>
              <a:t> Joe </a:t>
            </a:r>
            <a:r>
              <a:rPr lang="en-US" sz="4000" dirty="0" err="1">
                <a:latin typeface="Times New Roman" panose="02020603050405020304" pitchFamily="18" charset="0"/>
                <a:cs typeface="Times New Roman" panose="02020603050405020304" pitchFamily="18" charset="0"/>
              </a:rPr>
              <a:t>Minervini</a:t>
            </a:r>
            <a:r>
              <a:rPr lang="en-US" sz="4000" dirty="0">
                <a:latin typeface="Times New Roman" panose="02020603050405020304" pitchFamily="18" charset="0"/>
                <a:cs typeface="Times New Roman" panose="02020603050405020304" pitchFamily="18" charset="0"/>
              </a:rPr>
              <a:t> (Chair)		Steve </a:t>
            </a:r>
            <a:r>
              <a:rPr lang="en-US" sz="4000" dirty="0" err="1">
                <a:latin typeface="Times New Roman" panose="02020603050405020304" pitchFamily="18" charset="0"/>
                <a:cs typeface="Times New Roman" panose="02020603050405020304" pitchFamily="18" charset="0"/>
              </a:rPr>
              <a:t>Gourlay</a:t>
            </a:r>
            <a:r>
              <a:rPr lang="en-US" sz="4000" dirty="0">
                <a:latin typeface="Times New Roman" panose="02020603050405020304" pitchFamily="18" charset="0"/>
                <a:cs typeface="Times New Roman" panose="02020603050405020304" pitchFamily="18" charset="0"/>
              </a:rPr>
              <a:t>  (Co-chair / Backup)		Luca </a:t>
            </a:r>
            <a:r>
              <a:rPr lang="en-US" sz="4000" dirty="0" err="1">
                <a:latin typeface="Times New Roman" panose="02020603050405020304" pitchFamily="18" charset="0"/>
                <a:cs typeface="Times New Roman" panose="02020603050405020304" pitchFamily="18" charset="0"/>
              </a:rPr>
              <a:t>Bottura</a:t>
            </a:r>
            <a:r>
              <a:rPr lang="en-US" sz="4000" dirty="0">
                <a:latin typeface="Times New Roman" panose="02020603050405020304" pitchFamily="18" charset="0"/>
                <a:cs typeface="Times New Roman" panose="02020603050405020304" pitchFamily="18" charset="0"/>
              </a:rPr>
              <a:t>	</a:t>
            </a:r>
          </a:p>
          <a:p>
            <a:pPr lvl="1"/>
            <a:r>
              <a:rPr lang="en-US" sz="4000" dirty="0">
                <a:latin typeface="Times New Roman" panose="02020603050405020304" pitchFamily="18" charset="0"/>
                <a:cs typeface="Times New Roman" panose="02020603050405020304" pitchFamily="18" charset="0"/>
              </a:rPr>
              <a:t> Luisa Chiesa				</a:t>
            </a:r>
            <a:r>
              <a:rPr lang="en-US" sz="4000" dirty="0" err="1">
                <a:latin typeface="Times New Roman" panose="02020603050405020304" pitchFamily="18" charset="0"/>
                <a:cs typeface="Times New Roman" panose="02020603050405020304" pitchFamily="18" charset="0"/>
              </a:rPr>
              <a:t>Danko</a:t>
            </a:r>
            <a:r>
              <a:rPr lang="en-US" sz="4000" dirty="0">
                <a:latin typeface="Times New Roman" panose="02020603050405020304" pitchFamily="18" charset="0"/>
                <a:cs typeface="Times New Roman" panose="02020603050405020304" pitchFamily="18" charset="0"/>
              </a:rPr>
              <a:t> van der </a:t>
            </a:r>
            <a:r>
              <a:rPr lang="en-US" sz="4000" dirty="0" err="1">
                <a:latin typeface="Times New Roman" panose="02020603050405020304" pitchFamily="18" charset="0"/>
                <a:cs typeface="Times New Roman" panose="02020603050405020304" pitchFamily="18" charset="0"/>
              </a:rPr>
              <a:t>Laan</a:t>
            </a:r>
            <a:r>
              <a:rPr lang="en-US" sz="4000" dirty="0">
                <a:latin typeface="Times New Roman" panose="02020603050405020304" pitchFamily="18" charset="0"/>
                <a:cs typeface="Times New Roman" panose="02020603050405020304" pitchFamily="18" charset="0"/>
              </a:rPr>
              <a:t>					Ruben </a:t>
            </a:r>
            <a:r>
              <a:rPr lang="en-US" sz="4000" dirty="0" err="1">
                <a:latin typeface="Times New Roman" panose="02020603050405020304" pitchFamily="18" charset="0"/>
                <a:cs typeface="Times New Roman" panose="02020603050405020304" pitchFamily="18" charset="0"/>
              </a:rPr>
              <a:t>Carcagno</a:t>
            </a:r>
            <a:r>
              <a:rPr lang="en-US" sz="4000" dirty="0">
                <a:latin typeface="Times New Roman" panose="02020603050405020304" pitchFamily="18" charset="0"/>
                <a:cs typeface="Times New Roman" panose="02020603050405020304" pitchFamily="18" charset="0"/>
              </a:rPr>
              <a:t>	</a:t>
            </a:r>
          </a:p>
          <a:p>
            <a:pPr lvl="1"/>
            <a:r>
              <a:rPr lang="en-US" sz="4000" dirty="0">
                <a:latin typeface="Times New Roman" panose="02020603050405020304" pitchFamily="18" charset="0"/>
                <a:cs typeface="Times New Roman" panose="02020603050405020304" pitchFamily="18" charset="0"/>
              </a:rPr>
              <a:t> Nicolai </a:t>
            </a:r>
            <a:r>
              <a:rPr lang="en-US" sz="4000" dirty="0" err="1">
                <a:latin typeface="Times New Roman" panose="02020603050405020304" pitchFamily="18" charset="0"/>
                <a:cs typeface="Times New Roman" panose="02020603050405020304" pitchFamily="18" charset="0"/>
              </a:rPr>
              <a:t>Martovetsky</a:t>
            </a:r>
            <a:r>
              <a:rPr lang="en-US" sz="4000" dirty="0">
                <a:latin typeface="Times New Roman" panose="02020603050405020304" pitchFamily="18" charset="0"/>
                <a:cs typeface="Times New Roman" panose="02020603050405020304" pitchFamily="18" charset="0"/>
              </a:rPr>
              <a:t>		</a:t>
            </a:r>
            <a:endParaRPr lang="en-US" sz="4000" dirty="0"/>
          </a:p>
        </p:txBody>
      </p:sp>
      <p:sp>
        <p:nvSpPr>
          <p:cNvPr id="8" name="Rectangle 7">
            <a:extLst>
              <a:ext uri="{FF2B5EF4-FFF2-40B4-BE49-F238E27FC236}">
                <a16:creationId xmlns:a16="http://schemas.microsoft.com/office/drawing/2014/main" id="{3CF6F3D2-A866-364A-B606-2D6179685491}"/>
              </a:ext>
            </a:extLst>
          </p:cNvPr>
          <p:cNvSpPr/>
          <p:nvPr/>
        </p:nvSpPr>
        <p:spPr>
          <a:xfrm>
            <a:off x="518539" y="4843614"/>
            <a:ext cx="11488936" cy="7478970"/>
          </a:xfrm>
          <a:prstGeom prst="rect">
            <a:avLst/>
          </a:prstGeom>
          <a:solidFill>
            <a:schemeClr val="bg1">
              <a:lumMod val="95000"/>
            </a:schemeClr>
          </a:solidFill>
          <a:ln>
            <a:solidFill>
              <a:srgbClr val="C00000"/>
            </a:solidFill>
          </a:ln>
        </p:spPr>
        <p:txBody>
          <a:bodyPr wrap="square">
            <a:spAutoFit/>
          </a:bodyPr>
          <a:lstStyle/>
          <a:p>
            <a:r>
              <a:rPr lang="en-US" sz="3200" b="1" dirty="0">
                <a:latin typeface="+mj-ea"/>
                <a:ea typeface="+mj-ea"/>
              </a:rPr>
              <a:t>Role of the Oversight Committee (OC):</a:t>
            </a:r>
          </a:p>
          <a:p>
            <a:endParaRPr lang="en-US" sz="3200" b="1" dirty="0">
              <a:latin typeface="+mj-ea"/>
              <a:ea typeface="+mj-ea"/>
            </a:endParaRPr>
          </a:p>
          <a:p>
            <a:pPr marL="285750" lvl="1" indent="-285750">
              <a:buFont typeface="Arial" panose="020B0604020202020204" pitchFamily="34" charset="0"/>
              <a:buChar char="•"/>
            </a:pPr>
            <a:r>
              <a:rPr lang="en-US" sz="3200" dirty="0">
                <a:latin typeface="+mj-ea"/>
                <a:ea typeface="+mj-ea"/>
              </a:rPr>
              <a:t>Represent user interests in facility plans</a:t>
            </a:r>
          </a:p>
          <a:p>
            <a:pPr marL="285750" lvl="1" indent="-285750">
              <a:buFont typeface="Arial" panose="020B0604020202020204" pitchFamily="34" charset="0"/>
              <a:buChar char="•"/>
            </a:pPr>
            <a:r>
              <a:rPr lang="en-US" sz="3200" dirty="0">
                <a:latin typeface="+mj-ea"/>
                <a:ea typeface="+mj-ea"/>
              </a:rPr>
              <a:t>Provide guidance and oversight for the overall facility development</a:t>
            </a:r>
          </a:p>
          <a:p>
            <a:pPr marL="285750" lvl="1" indent="-285750">
              <a:buFont typeface="Arial" panose="020B0604020202020204" pitchFamily="34" charset="0"/>
              <a:buChar char="•"/>
            </a:pPr>
            <a:r>
              <a:rPr lang="en-US" sz="3200" dirty="0">
                <a:latin typeface="+mj-ea"/>
                <a:ea typeface="+mj-ea"/>
              </a:rPr>
              <a:t>Provide feedback on performance goals, overall design, and its implementation</a:t>
            </a:r>
          </a:p>
          <a:p>
            <a:pPr marL="285750" lvl="1" indent="-285750">
              <a:buFont typeface="Arial" panose="020B0604020202020204" pitchFamily="34" charset="0"/>
              <a:buChar char="•"/>
            </a:pPr>
            <a:r>
              <a:rPr lang="en-US" sz="3200" dirty="0">
                <a:latin typeface="+mj-ea"/>
                <a:ea typeface="+mj-ea"/>
              </a:rPr>
              <a:t>Provide advice to the project management in terms of:</a:t>
            </a:r>
          </a:p>
          <a:p>
            <a:pPr lvl="8" indent="0"/>
            <a:r>
              <a:rPr lang="en-US" sz="3200" dirty="0">
                <a:latin typeface="+mj-ea"/>
                <a:ea typeface="+mj-ea"/>
              </a:rPr>
              <a:t>	- Responsiveness to community needs</a:t>
            </a:r>
          </a:p>
          <a:p>
            <a:pPr lvl="2" indent="0"/>
            <a:r>
              <a:rPr lang="en-US" sz="3200" dirty="0">
                <a:latin typeface="+mj-ea"/>
                <a:ea typeface="+mj-ea"/>
              </a:rPr>
              <a:t>	- Coordination and integration of efforts magnet/facility</a:t>
            </a:r>
          </a:p>
          <a:p>
            <a:pPr lvl="2" indent="0"/>
            <a:r>
              <a:rPr lang="en-US" sz="3200" dirty="0">
                <a:latin typeface="+mj-ea"/>
                <a:ea typeface="+mj-ea"/>
              </a:rPr>
              <a:t>	- Balance of project risk and cost &amp; schedule</a:t>
            </a:r>
          </a:p>
          <a:p>
            <a:pPr marL="285750" lvl="1" indent="-285750">
              <a:buFont typeface="Arial" panose="020B0604020202020204" pitchFamily="34" charset="0"/>
              <a:buChar char="•"/>
            </a:pPr>
            <a:r>
              <a:rPr lang="en-US" sz="3200" dirty="0">
                <a:latin typeface="+mj-ea"/>
                <a:ea typeface="+mj-ea"/>
              </a:rPr>
              <a:t>Provide guidance on:</a:t>
            </a:r>
          </a:p>
          <a:p>
            <a:pPr lvl="2" indent="0"/>
            <a:r>
              <a:rPr lang="en-US" sz="3200" dirty="0">
                <a:latin typeface="+mj-ea"/>
                <a:ea typeface="+mj-ea"/>
              </a:rPr>
              <a:t>	- Facility operational structure and user needs</a:t>
            </a:r>
          </a:p>
          <a:p>
            <a:pPr lvl="2" indent="0"/>
            <a:r>
              <a:rPr lang="en-US" sz="3200" dirty="0">
                <a:latin typeface="+mj-ea"/>
                <a:ea typeface="+mj-ea"/>
              </a:rPr>
              <a:t>	- Collaboration and coordination with other laboratories</a:t>
            </a:r>
          </a:p>
          <a:p>
            <a:pPr marL="285750" lvl="1" indent="-285750">
              <a:buFont typeface="Arial" panose="020B0604020202020204" pitchFamily="34" charset="0"/>
              <a:buChar char="•"/>
            </a:pPr>
            <a:r>
              <a:rPr lang="en-US" sz="3200" dirty="0">
                <a:latin typeface="+mj-ea"/>
                <a:ea typeface="+mj-ea"/>
              </a:rPr>
              <a:t>Provide feedback to sponsors on project team performance</a:t>
            </a:r>
          </a:p>
        </p:txBody>
      </p:sp>
      <p:pic>
        <p:nvPicPr>
          <p:cNvPr id="9" name="Picture 8">
            <a:extLst>
              <a:ext uri="{FF2B5EF4-FFF2-40B4-BE49-F238E27FC236}">
                <a16:creationId xmlns:a16="http://schemas.microsoft.com/office/drawing/2014/main" id="{6A0AE55D-0F77-2240-9410-4DF7823062C1}"/>
              </a:ext>
            </a:extLst>
          </p:cNvPr>
          <p:cNvPicPr>
            <a:picLocks noChangeAspect="1"/>
          </p:cNvPicPr>
          <p:nvPr/>
        </p:nvPicPr>
        <p:blipFill>
          <a:blip r:embed="rId2"/>
          <a:stretch>
            <a:fillRect/>
          </a:stretch>
        </p:blipFill>
        <p:spPr>
          <a:xfrm>
            <a:off x="14540379" y="4843614"/>
            <a:ext cx="9325082" cy="7298706"/>
          </a:xfrm>
          <a:prstGeom prst="rect">
            <a:avLst/>
          </a:prstGeom>
        </p:spPr>
      </p:pic>
    </p:spTree>
    <p:extLst>
      <p:ext uri="{BB962C8B-B14F-4D97-AF65-F5344CB8AC3E}">
        <p14:creationId xmlns:p14="http://schemas.microsoft.com/office/powerpoint/2010/main" val="177453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1BC09B-129A-E84F-990F-F650B41EA79A}"/>
              </a:ext>
            </a:extLst>
          </p:cNvPr>
          <p:cNvSpPr>
            <a:spLocks noGrp="1"/>
          </p:cNvSpPr>
          <p:nvPr>
            <p:ph type="dt" sz="half" idx="10"/>
          </p:nvPr>
        </p:nvSpPr>
        <p:spPr/>
        <p:txBody>
          <a:bodyPr/>
          <a:lstStyle/>
          <a:p>
            <a:r>
              <a:rPr lang="en-US"/>
              <a:t>Dec. 15, 2021</a:t>
            </a:r>
          </a:p>
        </p:txBody>
      </p:sp>
      <p:sp>
        <p:nvSpPr>
          <p:cNvPr id="3" name="Footer Placeholder 2">
            <a:extLst>
              <a:ext uri="{FF2B5EF4-FFF2-40B4-BE49-F238E27FC236}">
                <a16:creationId xmlns:a16="http://schemas.microsoft.com/office/drawing/2014/main" id="{0E18EF5D-AEBF-6D47-BBDD-8AA0FD20D28D}"/>
              </a:ext>
            </a:extLst>
          </p:cNvPr>
          <p:cNvSpPr>
            <a:spLocks noGrp="1"/>
          </p:cNvSpPr>
          <p:nvPr>
            <p:ph type="ftr" sz="quarter" idx="11"/>
          </p:nvPr>
        </p:nvSpPr>
        <p:spPr/>
        <p:txBody>
          <a:bodyPr/>
          <a:lstStyle/>
          <a:p>
            <a:r>
              <a:rPr lang="en-US"/>
              <a:t>S. Prestemon         Integrated Project Team Meeting 5</a:t>
            </a:r>
            <a:endParaRPr lang="en-US" dirty="0"/>
          </a:p>
        </p:txBody>
      </p:sp>
      <p:sp>
        <p:nvSpPr>
          <p:cNvPr id="4" name="Slide Number Placeholder 3">
            <a:extLst>
              <a:ext uri="{FF2B5EF4-FFF2-40B4-BE49-F238E27FC236}">
                <a16:creationId xmlns:a16="http://schemas.microsoft.com/office/drawing/2014/main" id="{10D2D379-0DBB-EC47-B7E4-369209EB6453}"/>
              </a:ext>
            </a:extLst>
          </p:cNvPr>
          <p:cNvSpPr>
            <a:spLocks noGrp="1"/>
          </p:cNvSpPr>
          <p:nvPr>
            <p:ph type="sldNum" sz="quarter" idx="12"/>
          </p:nvPr>
        </p:nvSpPr>
        <p:spPr/>
        <p:txBody>
          <a:bodyPr/>
          <a:lstStyle/>
          <a:p>
            <a:fld id="{695884B8-C86C-9247-916E-0E4ED69A0AE3}" type="slidenum">
              <a:rPr lang="en-US" smtClean="0"/>
              <a:t>6</a:t>
            </a:fld>
            <a:endParaRPr lang="en-US"/>
          </a:p>
        </p:txBody>
      </p:sp>
      <p:sp>
        <p:nvSpPr>
          <p:cNvPr id="5" name="Text Placeholder 4">
            <a:extLst>
              <a:ext uri="{FF2B5EF4-FFF2-40B4-BE49-F238E27FC236}">
                <a16:creationId xmlns:a16="http://schemas.microsoft.com/office/drawing/2014/main" id="{B020EB75-4FD5-9346-BB8A-D22EF97F4891}"/>
              </a:ext>
            </a:extLst>
          </p:cNvPr>
          <p:cNvSpPr>
            <a:spLocks noGrp="1"/>
          </p:cNvSpPr>
          <p:nvPr>
            <p:ph type="body" sz="quarter" idx="13"/>
          </p:nvPr>
        </p:nvSpPr>
        <p:spPr>
          <a:xfrm>
            <a:off x="812199" y="2604869"/>
            <a:ext cx="18445065" cy="9700847"/>
          </a:xfrm>
        </p:spPr>
        <p:txBody>
          <a:bodyPr>
            <a:normAutofit/>
          </a:bodyPr>
          <a:lstStyle/>
          <a:p>
            <a:r>
              <a:rPr lang="en-US" dirty="0"/>
              <a:t>Indico site with presentations: </a:t>
            </a:r>
            <a:r>
              <a:rPr lang="en-US" dirty="0">
                <a:hlinkClick r:id="rId2"/>
              </a:rPr>
              <a:t>https://conferences.lbl.gov/event/513/</a:t>
            </a:r>
            <a:endParaRPr lang="en-US" dirty="0"/>
          </a:p>
          <a:p>
            <a:endParaRPr lang="en-US" dirty="0"/>
          </a:p>
          <a:p>
            <a:r>
              <a:rPr lang="en-US" dirty="0"/>
              <a:t> Four comments related to Project Management</a:t>
            </a:r>
          </a:p>
          <a:p>
            <a:endParaRPr lang="en-US" dirty="0"/>
          </a:p>
          <a:p>
            <a:r>
              <a:rPr lang="en-US" dirty="0"/>
              <a:t> Two comments related to 15T Magnet Design</a:t>
            </a:r>
          </a:p>
          <a:p>
            <a:endParaRPr lang="en-US" dirty="0"/>
          </a:p>
          <a:p>
            <a:r>
              <a:rPr lang="en-US" dirty="0"/>
              <a:t> Thirteen comments related to Facility Design</a:t>
            </a:r>
          </a:p>
          <a:p>
            <a:endParaRPr lang="en-US" dirty="0"/>
          </a:p>
          <a:p>
            <a:r>
              <a:rPr lang="en-US" dirty="0"/>
              <a:t>Two comments related to Facility Usage</a:t>
            </a:r>
          </a:p>
          <a:p>
            <a:endParaRPr lang="en-US" dirty="0"/>
          </a:p>
          <a:p>
            <a:r>
              <a:rPr lang="en-US" dirty="0"/>
              <a:t> Summary comments related to Budget and Schedule</a:t>
            </a:r>
          </a:p>
        </p:txBody>
      </p:sp>
      <p:sp>
        <p:nvSpPr>
          <p:cNvPr id="6" name="Title 5">
            <a:extLst>
              <a:ext uri="{FF2B5EF4-FFF2-40B4-BE49-F238E27FC236}">
                <a16:creationId xmlns:a16="http://schemas.microsoft.com/office/drawing/2014/main" id="{F6BF4D6E-3732-9840-8905-9DF7C893BB1A}"/>
              </a:ext>
            </a:extLst>
          </p:cNvPr>
          <p:cNvSpPr>
            <a:spLocks noGrp="1"/>
          </p:cNvSpPr>
          <p:nvPr>
            <p:ph type="title"/>
          </p:nvPr>
        </p:nvSpPr>
        <p:spPr/>
        <p:txBody>
          <a:bodyPr/>
          <a:lstStyle/>
          <a:p>
            <a:r>
              <a:rPr lang="en-US" dirty="0"/>
              <a:t>External Oversight Committee met with project January 2021</a:t>
            </a:r>
          </a:p>
        </p:txBody>
      </p:sp>
    </p:spTree>
    <p:extLst>
      <p:ext uri="{BB962C8B-B14F-4D97-AF65-F5344CB8AC3E}">
        <p14:creationId xmlns:p14="http://schemas.microsoft.com/office/powerpoint/2010/main" val="80977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1BC09B-129A-E84F-990F-F650B41EA79A}"/>
              </a:ext>
            </a:extLst>
          </p:cNvPr>
          <p:cNvSpPr>
            <a:spLocks noGrp="1"/>
          </p:cNvSpPr>
          <p:nvPr>
            <p:ph type="dt" sz="half" idx="10"/>
          </p:nvPr>
        </p:nvSpPr>
        <p:spPr/>
        <p:txBody>
          <a:bodyPr/>
          <a:lstStyle/>
          <a:p>
            <a:r>
              <a:rPr lang="en-US"/>
              <a:t>Dec. 15, 2021</a:t>
            </a:r>
          </a:p>
        </p:txBody>
      </p:sp>
      <p:sp>
        <p:nvSpPr>
          <p:cNvPr id="3" name="Footer Placeholder 2">
            <a:extLst>
              <a:ext uri="{FF2B5EF4-FFF2-40B4-BE49-F238E27FC236}">
                <a16:creationId xmlns:a16="http://schemas.microsoft.com/office/drawing/2014/main" id="{0E18EF5D-AEBF-6D47-BBDD-8AA0FD20D28D}"/>
              </a:ext>
            </a:extLst>
          </p:cNvPr>
          <p:cNvSpPr>
            <a:spLocks noGrp="1"/>
          </p:cNvSpPr>
          <p:nvPr>
            <p:ph type="ftr" sz="quarter" idx="11"/>
          </p:nvPr>
        </p:nvSpPr>
        <p:spPr/>
        <p:txBody>
          <a:bodyPr/>
          <a:lstStyle/>
          <a:p>
            <a:r>
              <a:rPr lang="en-US"/>
              <a:t>S. Prestemon         Integrated Project Team Meeting 5</a:t>
            </a:r>
            <a:endParaRPr lang="en-US" dirty="0"/>
          </a:p>
        </p:txBody>
      </p:sp>
      <p:sp>
        <p:nvSpPr>
          <p:cNvPr id="4" name="Slide Number Placeholder 3">
            <a:extLst>
              <a:ext uri="{FF2B5EF4-FFF2-40B4-BE49-F238E27FC236}">
                <a16:creationId xmlns:a16="http://schemas.microsoft.com/office/drawing/2014/main" id="{10D2D379-0DBB-EC47-B7E4-369209EB6453}"/>
              </a:ext>
            </a:extLst>
          </p:cNvPr>
          <p:cNvSpPr>
            <a:spLocks noGrp="1"/>
          </p:cNvSpPr>
          <p:nvPr>
            <p:ph type="sldNum" sz="quarter" idx="12"/>
          </p:nvPr>
        </p:nvSpPr>
        <p:spPr/>
        <p:txBody>
          <a:bodyPr/>
          <a:lstStyle/>
          <a:p>
            <a:fld id="{695884B8-C86C-9247-916E-0E4ED69A0AE3}" type="slidenum">
              <a:rPr lang="en-US" smtClean="0"/>
              <a:t>7</a:t>
            </a:fld>
            <a:endParaRPr lang="en-US"/>
          </a:p>
        </p:txBody>
      </p:sp>
      <p:sp>
        <p:nvSpPr>
          <p:cNvPr id="5" name="Text Placeholder 4">
            <a:extLst>
              <a:ext uri="{FF2B5EF4-FFF2-40B4-BE49-F238E27FC236}">
                <a16:creationId xmlns:a16="http://schemas.microsoft.com/office/drawing/2014/main" id="{B020EB75-4FD5-9346-BB8A-D22EF97F4891}"/>
              </a:ext>
            </a:extLst>
          </p:cNvPr>
          <p:cNvSpPr>
            <a:spLocks noGrp="1"/>
          </p:cNvSpPr>
          <p:nvPr>
            <p:ph type="body" sz="quarter" idx="13"/>
          </p:nvPr>
        </p:nvSpPr>
        <p:spPr>
          <a:xfrm>
            <a:off x="812199" y="2604869"/>
            <a:ext cx="21031200" cy="9700847"/>
          </a:xfrm>
        </p:spPr>
        <p:txBody>
          <a:bodyPr>
            <a:normAutofit lnSpcReduction="10000"/>
          </a:bodyPr>
          <a:lstStyle/>
          <a:p>
            <a:r>
              <a:rPr lang="en-US" dirty="0"/>
              <a:t> “There was some discussion of prior and existing test capabilities and stations, but a detailed overview summary of these facilities, both defunct and still in operation, could be very useful. “</a:t>
            </a:r>
          </a:p>
          <a:p>
            <a:pPr lvl="1"/>
            <a:r>
              <a:rPr lang="en-US" dirty="0"/>
              <a:t> “The project should then … determine which capabilities might be redundant if included in the HFVMTF (High Field Vertical Magnet Test Facility). “</a:t>
            </a:r>
          </a:p>
          <a:p>
            <a:pPr lvl="1"/>
            <a:r>
              <a:rPr lang="en-US" dirty="0"/>
              <a:t> “Besides the U.S. facilities, the summary should include operating facilities in both Europe and Asia. There are substantial operating facilities either under design or operational in China, Japan, and South Korea.”</a:t>
            </a:r>
          </a:p>
          <a:p>
            <a:pPr marL="457200" lvl="1" indent="0">
              <a:buNone/>
            </a:pPr>
            <a:r>
              <a:rPr lang="en-US" dirty="0">
                <a:solidFill>
                  <a:srgbClr val="0070C0"/>
                </a:solidFill>
              </a:rPr>
              <a:t>=&gt; This is an action item for the team, for presentation at the next EOC</a:t>
            </a:r>
          </a:p>
          <a:p>
            <a:r>
              <a:rPr lang="en-US" dirty="0"/>
              <a:t> “The management structure is quite vague. There is a lot more to the project than calling meetings and reviews. Someone needs to be assigned primary responsibility for the day-to- day management of the project. For the next EOC meeting, a clear organization chart should be created with well-defined Roles, Responsibilities, Authorities, and Accountabilities.”</a:t>
            </a:r>
          </a:p>
          <a:p>
            <a:pPr marL="457200" lvl="1" indent="0">
              <a:buNone/>
            </a:pPr>
            <a:r>
              <a:rPr lang="en-US" dirty="0">
                <a:solidFill>
                  <a:srgbClr val="0070C0"/>
                </a:solidFill>
              </a:rPr>
              <a:t>=&gt; We will clarify R2A2’s. An organizational chart will be provided at the next EOC meeting. </a:t>
            </a:r>
            <a:r>
              <a:rPr lang="en-US" dirty="0" err="1">
                <a:solidFill>
                  <a:srgbClr val="0070C0"/>
                </a:solidFill>
              </a:rPr>
              <a:t>GianLuca</a:t>
            </a:r>
            <a:r>
              <a:rPr lang="en-US" dirty="0">
                <a:solidFill>
                  <a:srgbClr val="0070C0"/>
                </a:solidFill>
              </a:rPr>
              <a:t> is primary responsible for day-to-day project management at LBNL, and George </a:t>
            </a:r>
            <a:r>
              <a:rPr lang="en-US" dirty="0" err="1">
                <a:solidFill>
                  <a:srgbClr val="0070C0"/>
                </a:solidFill>
              </a:rPr>
              <a:t>Velev</a:t>
            </a:r>
            <a:r>
              <a:rPr lang="en-US" dirty="0">
                <a:solidFill>
                  <a:srgbClr val="0070C0"/>
                </a:solidFill>
              </a:rPr>
              <a:t> at FNAL.  </a:t>
            </a:r>
          </a:p>
          <a:p>
            <a:endParaRPr lang="en-US" dirty="0"/>
          </a:p>
        </p:txBody>
      </p:sp>
      <p:sp>
        <p:nvSpPr>
          <p:cNvPr id="6" name="Title 5">
            <a:extLst>
              <a:ext uri="{FF2B5EF4-FFF2-40B4-BE49-F238E27FC236}">
                <a16:creationId xmlns:a16="http://schemas.microsoft.com/office/drawing/2014/main" id="{F6BF4D6E-3732-9840-8905-9DF7C893BB1A}"/>
              </a:ext>
            </a:extLst>
          </p:cNvPr>
          <p:cNvSpPr>
            <a:spLocks noGrp="1"/>
          </p:cNvSpPr>
          <p:nvPr>
            <p:ph type="title"/>
          </p:nvPr>
        </p:nvSpPr>
        <p:spPr/>
        <p:txBody>
          <a:bodyPr/>
          <a:lstStyle/>
          <a:p>
            <a:r>
              <a:rPr lang="en-US" dirty="0"/>
              <a:t>Action items from EOC</a:t>
            </a:r>
          </a:p>
        </p:txBody>
      </p:sp>
    </p:spTree>
    <p:extLst>
      <p:ext uri="{BB962C8B-B14F-4D97-AF65-F5344CB8AC3E}">
        <p14:creationId xmlns:p14="http://schemas.microsoft.com/office/powerpoint/2010/main" val="2116356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B53DE2-E649-B14F-8816-E82D02F65659}"/>
              </a:ext>
            </a:extLst>
          </p:cNvPr>
          <p:cNvSpPr>
            <a:spLocks noGrp="1"/>
          </p:cNvSpPr>
          <p:nvPr>
            <p:ph type="dt" sz="half" idx="10"/>
          </p:nvPr>
        </p:nvSpPr>
        <p:spPr/>
        <p:txBody>
          <a:bodyPr/>
          <a:lstStyle/>
          <a:p>
            <a:r>
              <a:rPr lang="en-US"/>
              <a:t>Dec. 15, 2021</a:t>
            </a:r>
          </a:p>
        </p:txBody>
      </p:sp>
      <p:sp>
        <p:nvSpPr>
          <p:cNvPr id="3" name="Footer Placeholder 2">
            <a:extLst>
              <a:ext uri="{FF2B5EF4-FFF2-40B4-BE49-F238E27FC236}">
                <a16:creationId xmlns:a16="http://schemas.microsoft.com/office/drawing/2014/main" id="{787A6627-8AB3-304B-9E97-C200D05DB56F}"/>
              </a:ext>
            </a:extLst>
          </p:cNvPr>
          <p:cNvSpPr>
            <a:spLocks noGrp="1"/>
          </p:cNvSpPr>
          <p:nvPr>
            <p:ph type="ftr" sz="quarter" idx="11"/>
          </p:nvPr>
        </p:nvSpPr>
        <p:spPr/>
        <p:txBody>
          <a:bodyPr/>
          <a:lstStyle/>
          <a:p>
            <a:r>
              <a:rPr lang="en-US"/>
              <a:t>S. Prestemon         Integrated Project Team Meeting 5</a:t>
            </a:r>
            <a:endParaRPr lang="en-US" dirty="0"/>
          </a:p>
        </p:txBody>
      </p:sp>
      <p:sp>
        <p:nvSpPr>
          <p:cNvPr id="4" name="Slide Number Placeholder 3">
            <a:extLst>
              <a:ext uri="{FF2B5EF4-FFF2-40B4-BE49-F238E27FC236}">
                <a16:creationId xmlns:a16="http://schemas.microsoft.com/office/drawing/2014/main" id="{BAC00FA0-97EB-384B-AA0D-3317E70C6BBE}"/>
              </a:ext>
            </a:extLst>
          </p:cNvPr>
          <p:cNvSpPr>
            <a:spLocks noGrp="1"/>
          </p:cNvSpPr>
          <p:nvPr>
            <p:ph type="sldNum" sz="quarter" idx="12"/>
          </p:nvPr>
        </p:nvSpPr>
        <p:spPr/>
        <p:txBody>
          <a:bodyPr/>
          <a:lstStyle/>
          <a:p>
            <a:fld id="{695884B8-C86C-9247-916E-0E4ED69A0AE3}" type="slidenum">
              <a:rPr lang="en-US" smtClean="0"/>
              <a:t>8</a:t>
            </a:fld>
            <a:endParaRPr lang="en-US"/>
          </a:p>
        </p:txBody>
      </p:sp>
      <p:sp>
        <p:nvSpPr>
          <p:cNvPr id="5" name="Text Placeholder 4">
            <a:extLst>
              <a:ext uri="{FF2B5EF4-FFF2-40B4-BE49-F238E27FC236}">
                <a16:creationId xmlns:a16="http://schemas.microsoft.com/office/drawing/2014/main" id="{4B9D5B45-8C77-FC45-9C98-FF20D278F6AC}"/>
              </a:ext>
            </a:extLst>
          </p:cNvPr>
          <p:cNvSpPr>
            <a:spLocks noGrp="1"/>
          </p:cNvSpPr>
          <p:nvPr>
            <p:ph type="body" sz="quarter" idx="13"/>
          </p:nvPr>
        </p:nvSpPr>
        <p:spPr/>
        <p:txBody>
          <a:bodyPr>
            <a:normAutofit fontScale="92500" lnSpcReduction="10000"/>
          </a:bodyPr>
          <a:lstStyle/>
          <a:p>
            <a:r>
              <a:rPr lang="en-US" dirty="0"/>
              <a:t> “It might also be useful to add one additional member to the EOC from the NHMFL because of their long experience operating magnet user facilities and could bring a good idea of best practices.”</a:t>
            </a:r>
          </a:p>
          <a:p>
            <a:pPr marL="457200" lvl="1" indent="0">
              <a:buNone/>
            </a:pPr>
            <a:r>
              <a:rPr lang="en-US" dirty="0">
                <a:solidFill>
                  <a:srgbClr val="0070C0"/>
                </a:solidFill>
              </a:rPr>
              <a:t>=&gt; Advice from DOE is welcome. The EOC already consists of seven members.</a:t>
            </a:r>
          </a:p>
          <a:p>
            <a:r>
              <a:rPr lang="en-US" dirty="0"/>
              <a:t> “The project might benefit from a more rigorous approach to the Risk Management process, for example documenting identified risks in a Risk Register along with mitigation strategies. The project is already including substantial mitigation actions in their plan (e.g., planning for a long magnet iteration after the first test), so it would be helpful for future reviews if the thinking behind these actions is documented.”</a:t>
            </a:r>
          </a:p>
          <a:p>
            <a:pPr marL="457200" lvl="1" indent="0">
              <a:buNone/>
            </a:pPr>
            <a:r>
              <a:rPr lang="en-US" dirty="0">
                <a:solidFill>
                  <a:srgbClr val="0070C0"/>
                </a:solidFill>
              </a:rPr>
              <a:t>=&gt; We will work to further document risks and risk mitigations. Indeed significant effort has been taken to build risk mitigation measures into the project plans</a:t>
            </a:r>
          </a:p>
          <a:p>
            <a:r>
              <a:rPr lang="en-US" dirty="0"/>
              <a:t> “In general, the committee believes the conceptual design for the 15 T magnet is feasible. But beware, this is an R&amp;D magnet, hopefully achieving 15 T operational. This part of the project should still be recognized as R&amp;D and not just a series production magnet.” </a:t>
            </a:r>
          </a:p>
          <a:p>
            <a:pPr marL="457200" lvl="1" indent="0">
              <a:buNone/>
            </a:pPr>
            <a:r>
              <a:rPr lang="en-US" dirty="0">
                <a:solidFill>
                  <a:srgbClr val="0070C0"/>
                </a:solidFill>
              </a:rPr>
              <a:t>=&gt; We certainly recognize that the magnet is challenging and are striving to balance the magnet development aspect with the need to deliver a facility magnet. Our approach is to leverage advanced design and analysis techniques, a suite of practice elements (cable and coil), and risk mitigation measures, e.g. spares (e.g. coils) and assumptions of reassemblies.</a:t>
            </a:r>
          </a:p>
          <a:p>
            <a:pPr lvl="1"/>
            <a:endParaRPr lang="en-US" dirty="0"/>
          </a:p>
        </p:txBody>
      </p:sp>
      <p:sp>
        <p:nvSpPr>
          <p:cNvPr id="6" name="Title 5">
            <a:extLst>
              <a:ext uri="{FF2B5EF4-FFF2-40B4-BE49-F238E27FC236}">
                <a16:creationId xmlns:a16="http://schemas.microsoft.com/office/drawing/2014/main" id="{700478E5-2CDE-8046-8E7F-7AA9FD36B850}"/>
              </a:ext>
            </a:extLst>
          </p:cNvPr>
          <p:cNvSpPr>
            <a:spLocks noGrp="1"/>
          </p:cNvSpPr>
          <p:nvPr>
            <p:ph type="title"/>
          </p:nvPr>
        </p:nvSpPr>
        <p:spPr/>
        <p:txBody>
          <a:bodyPr/>
          <a:lstStyle/>
          <a:p>
            <a:r>
              <a:rPr lang="en-US" dirty="0"/>
              <a:t>Action items from the EOC (cont.)</a:t>
            </a:r>
          </a:p>
        </p:txBody>
      </p:sp>
    </p:spTree>
    <p:extLst>
      <p:ext uri="{BB962C8B-B14F-4D97-AF65-F5344CB8AC3E}">
        <p14:creationId xmlns:p14="http://schemas.microsoft.com/office/powerpoint/2010/main" val="4079899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C61C9F-2F72-1741-B498-669C53AD67DA}"/>
              </a:ext>
            </a:extLst>
          </p:cNvPr>
          <p:cNvSpPr>
            <a:spLocks noGrp="1"/>
          </p:cNvSpPr>
          <p:nvPr>
            <p:ph type="dt" sz="half" idx="10"/>
          </p:nvPr>
        </p:nvSpPr>
        <p:spPr/>
        <p:txBody>
          <a:bodyPr/>
          <a:lstStyle/>
          <a:p>
            <a:r>
              <a:rPr lang="en-US"/>
              <a:t>Dec. 15, 2021</a:t>
            </a:r>
          </a:p>
        </p:txBody>
      </p:sp>
      <p:sp>
        <p:nvSpPr>
          <p:cNvPr id="3" name="Footer Placeholder 2">
            <a:extLst>
              <a:ext uri="{FF2B5EF4-FFF2-40B4-BE49-F238E27FC236}">
                <a16:creationId xmlns:a16="http://schemas.microsoft.com/office/drawing/2014/main" id="{2C891871-8DD3-564B-926A-3CB5C6286767}"/>
              </a:ext>
            </a:extLst>
          </p:cNvPr>
          <p:cNvSpPr>
            <a:spLocks noGrp="1"/>
          </p:cNvSpPr>
          <p:nvPr>
            <p:ph type="ftr" sz="quarter" idx="11"/>
          </p:nvPr>
        </p:nvSpPr>
        <p:spPr/>
        <p:txBody>
          <a:bodyPr/>
          <a:lstStyle/>
          <a:p>
            <a:r>
              <a:rPr lang="en-US"/>
              <a:t>S. Prestemon         Integrated Project Team Meeting 5</a:t>
            </a:r>
            <a:endParaRPr lang="en-US" dirty="0"/>
          </a:p>
        </p:txBody>
      </p:sp>
      <p:sp>
        <p:nvSpPr>
          <p:cNvPr id="4" name="Slide Number Placeholder 3">
            <a:extLst>
              <a:ext uri="{FF2B5EF4-FFF2-40B4-BE49-F238E27FC236}">
                <a16:creationId xmlns:a16="http://schemas.microsoft.com/office/drawing/2014/main" id="{D46848C2-3059-1A48-86D5-364121E5BFA2}"/>
              </a:ext>
            </a:extLst>
          </p:cNvPr>
          <p:cNvSpPr>
            <a:spLocks noGrp="1"/>
          </p:cNvSpPr>
          <p:nvPr>
            <p:ph type="sldNum" sz="quarter" idx="12"/>
          </p:nvPr>
        </p:nvSpPr>
        <p:spPr/>
        <p:txBody>
          <a:bodyPr/>
          <a:lstStyle/>
          <a:p>
            <a:fld id="{695884B8-C86C-9247-916E-0E4ED69A0AE3}" type="slidenum">
              <a:rPr lang="en-US" smtClean="0"/>
              <a:t>9</a:t>
            </a:fld>
            <a:endParaRPr lang="en-US"/>
          </a:p>
        </p:txBody>
      </p:sp>
      <p:sp>
        <p:nvSpPr>
          <p:cNvPr id="5" name="Text Placeholder 4">
            <a:extLst>
              <a:ext uri="{FF2B5EF4-FFF2-40B4-BE49-F238E27FC236}">
                <a16:creationId xmlns:a16="http://schemas.microsoft.com/office/drawing/2014/main" id="{8E5E7474-5CE3-D04E-B6F0-C5EAB75D0DFC}"/>
              </a:ext>
            </a:extLst>
          </p:cNvPr>
          <p:cNvSpPr>
            <a:spLocks noGrp="1"/>
          </p:cNvSpPr>
          <p:nvPr>
            <p:ph type="body" sz="quarter" idx="13"/>
          </p:nvPr>
        </p:nvSpPr>
        <p:spPr>
          <a:xfrm>
            <a:off x="762000" y="2920134"/>
            <a:ext cx="22860000" cy="9061450"/>
          </a:xfrm>
        </p:spPr>
        <p:txBody>
          <a:bodyPr/>
          <a:lstStyle/>
          <a:p>
            <a:r>
              <a:rPr lang="en-US" dirty="0"/>
              <a:t> Intend to call an EOC meeting in the January/February 2022 timeframe</a:t>
            </a:r>
          </a:p>
          <a:p>
            <a:pPr lvl="1"/>
            <a:r>
              <a:rPr lang="en-US" dirty="0"/>
              <a:t>Focus on technical updates on the dipole magnet and on the test facility status</a:t>
            </a:r>
          </a:p>
          <a:p>
            <a:pPr lvl="1"/>
            <a:endParaRPr lang="en-US" dirty="0"/>
          </a:p>
          <a:p>
            <a:r>
              <a:rPr lang="en-US" dirty="0"/>
              <a:t> We propose to also hold a mini-workshop for potential users</a:t>
            </a:r>
          </a:p>
          <a:p>
            <a:pPr lvl="1"/>
            <a:r>
              <a:rPr lang="en-US" dirty="0"/>
              <a:t> University, laboratory, and industry attendees</a:t>
            </a:r>
          </a:p>
          <a:p>
            <a:pPr lvl="1"/>
            <a:r>
              <a:rPr lang="en-US" dirty="0"/>
              <a:t> Virtual workshop, perhaps ½ day, or two ½ days</a:t>
            </a:r>
          </a:p>
          <a:p>
            <a:pPr lvl="1"/>
            <a:r>
              <a:rPr lang="en-US" dirty="0"/>
              <a:t> Scope:</a:t>
            </a:r>
          </a:p>
          <a:p>
            <a:pPr lvl="2"/>
            <a:r>
              <a:rPr lang="en-US" dirty="0"/>
              <a:t>We would provide a review of the “baseline” facility capabilities</a:t>
            </a:r>
          </a:p>
          <a:p>
            <a:pPr lvl="2"/>
            <a:r>
              <a:rPr lang="en-US" dirty="0"/>
              <a:t>Get examples from users on possible experiments, any feedback for facility design</a:t>
            </a:r>
          </a:p>
          <a:p>
            <a:pPr lvl="1"/>
            <a:r>
              <a:rPr lang="en-US" dirty="0"/>
              <a:t> Purpose: provide critical guidance as FNAL moves into detailed design of the sample insert</a:t>
            </a:r>
          </a:p>
          <a:p>
            <a:pPr lvl="1"/>
            <a:r>
              <a:rPr lang="en-US" dirty="0"/>
              <a:t> Timeline: late spring 2022</a:t>
            </a:r>
          </a:p>
        </p:txBody>
      </p:sp>
      <p:sp>
        <p:nvSpPr>
          <p:cNvPr id="6" name="Title 5">
            <a:extLst>
              <a:ext uri="{FF2B5EF4-FFF2-40B4-BE49-F238E27FC236}">
                <a16:creationId xmlns:a16="http://schemas.microsoft.com/office/drawing/2014/main" id="{7FD55495-3EDC-BE4F-B01B-6A8765046A1F}"/>
              </a:ext>
            </a:extLst>
          </p:cNvPr>
          <p:cNvSpPr>
            <a:spLocks noGrp="1"/>
          </p:cNvSpPr>
          <p:nvPr>
            <p:ph type="title"/>
          </p:nvPr>
        </p:nvSpPr>
        <p:spPr/>
        <p:txBody>
          <a:bodyPr/>
          <a:lstStyle/>
          <a:p>
            <a:r>
              <a:rPr lang="en-US" dirty="0"/>
              <a:t>Plans for future external feedback</a:t>
            </a:r>
          </a:p>
        </p:txBody>
      </p:sp>
    </p:spTree>
    <p:extLst>
      <p:ext uri="{BB962C8B-B14F-4D97-AF65-F5344CB8AC3E}">
        <p14:creationId xmlns:p14="http://schemas.microsoft.com/office/powerpoint/2010/main" val="1229067165"/>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TAP No Footer">
  <a:themeElements>
    <a:clrScheme name="ATAP No Foot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ATAP No Footer">
      <a:majorFont>
        <a:latin typeface="Helvetica"/>
        <a:ea typeface="Helvetica"/>
        <a:cs typeface="Helvetica"/>
      </a:majorFont>
      <a:minorFont>
        <a:latin typeface="Calibri"/>
        <a:ea typeface="Calibri"/>
        <a:cs typeface="Calibri"/>
      </a:minorFont>
    </a:fontScheme>
    <a:fmtScheme name="ATAP No Foo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8" tIns="91438" rIns="91438" bIns="9143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43407</TotalTime>
  <Words>1172</Words>
  <Application>Microsoft Macintosh PowerPoint</Application>
  <PresentationFormat>Custom</PresentationFormat>
  <Paragraphs>134</Paragraphs>
  <Slides>9</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Arial</vt:lpstr>
      <vt:lpstr>Calibri</vt:lpstr>
      <vt:lpstr>Calibri Light</vt:lpstr>
      <vt:lpstr>Courier New</vt:lpstr>
      <vt:lpstr>Franklin Gothic Book</vt:lpstr>
      <vt:lpstr>Libre Franklin</vt:lpstr>
      <vt:lpstr>Noto Sans Symbols</vt:lpstr>
      <vt:lpstr>Times New Roman</vt:lpstr>
      <vt:lpstr>Wingdings</vt:lpstr>
      <vt:lpstr>1_Custom Design</vt:lpstr>
      <vt:lpstr>Custom Design</vt:lpstr>
      <vt:lpstr>PowerPoint Presentation</vt:lpstr>
      <vt:lpstr>Outline</vt:lpstr>
      <vt:lpstr>Budget overview</vt:lpstr>
      <vt:lpstr>Magnet Schedule Comparison</vt:lpstr>
      <vt:lpstr>External Oversight Committee</vt:lpstr>
      <vt:lpstr>External Oversight Committee met with project January 2021</vt:lpstr>
      <vt:lpstr>Action items from EOC</vt:lpstr>
      <vt:lpstr>Action items from the EOC (cont.)</vt:lpstr>
      <vt:lpstr>Plans for future external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soprestemon</cp:lastModifiedBy>
  <cp:revision>270</cp:revision>
  <dcterms:modified xsi:type="dcterms:W3CDTF">2021-12-15T14:28:23Z</dcterms:modified>
</cp:coreProperties>
</file>