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68" r:id="rId2"/>
    <p:sldId id="920" r:id="rId3"/>
    <p:sldId id="964" r:id="rId4"/>
    <p:sldId id="965" r:id="rId5"/>
    <p:sldId id="972" r:id="rId6"/>
    <p:sldId id="979" r:id="rId7"/>
    <p:sldId id="978" r:id="rId8"/>
    <p:sldId id="976" r:id="rId9"/>
    <p:sldId id="975" r:id="rId10"/>
    <p:sldId id="970" r:id="rId11"/>
    <p:sldId id="971" r:id="rId12"/>
    <p:sldId id="977" r:id="rId13"/>
    <p:sldId id="981" r:id="rId14"/>
    <p:sldId id="983" r:id="rId15"/>
    <p:sldId id="955" r:id="rId16"/>
    <p:sldId id="956" r:id="rId17"/>
    <p:sldId id="957" r:id="rId18"/>
    <p:sldId id="958" r:id="rId19"/>
    <p:sldId id="953" r:id="rId20"/>
    <p:sldId id="973" r:id="rId21"/>
    <p:sldId id="968" r:id="rId22"/>
    <p:sldId id="969" r:id="rId23"/>
    <p:sldId id="960" r:id="rId24"/>
    <p:sldId id="947" r:id="rId25"/>
    <p:sldId id="967" r:id="rId26"/>
    <p:sldId id="961" r:id="rId27"/>
    <p:sldId id="980" r:id="rId28"/>
  </p:sldIdLst>
  <p:sldSz cx="9144000" cy="6858000" type="screen4x3"/>
  <p:notesSz cx="7315200" cy="96012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entury Gothic" panose="020B0502020202020204" pitchFamily="34" charset="0"/>
      <p:regular r:id="rId35"/>
      <p:bold r:id="rId36"/>
      <p:italic r:id="rId37"/>
      <p:boldItalic r:id="rId3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0099"/>
    <a:srgbClr val="044D7A"/>
    <a:srgbClr val="045486"/>
    <a:srgbClr val="04619A"/>
    <a:srgbClr val="008000"/>
    <a:srgbClr val="CCFFFF"/>
    <a:srgbClr val="FFFF99"/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8053" autoAdjust="0"/>
    <p:restoredTop sz="94660"/>
  </p:normalViewPr>
  <p:slideViewPr>
    <p:cSldViewPr>
      <p:cViewPr varScale="1">
        <p:scale>
          <a:sx n="100" d="100"/>
          <a:sy n="100" d="100"/>
        </p:scale>
        <p:origin x="78" y="3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27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01854CDD-3F57-4A65-9176-59008E2396AF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241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59300"/>
            <a:ext cx="5365750" cy="43227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128860" tIns="62735" rIns="128860" bIns="6273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7891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723900"/>
            <a:ext cx="4786313" cy="3589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6697663" y="9131300"/>
            <a:ext cx="5730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860" tIns="62735" rIns="128860" bIns="62735" anchor="ctr">
            <a:spAutoFit/>
          </a:bodyPr>
          <a:lstStyle/>
          <a:p>
            <a:pPr algn="r" defTabSz="1296988"/>
            <a:fld id="{484F36B5-0298-4D8C-814E-75A332A277B7}" type="slidenum">
              <a:rPr lang="en-US" sz="2000">
                <a:latin typeface="Arial" pitchFamily="34" charset="0"/>
              </a:rPr>
              <a:pPr algn="r" defTabSz="1296988"/>
              <a:t>‹#›</a:t>
            </a:fld>
            <a:endParaRPr lang="en-US" sz="20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496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06224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7344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48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5380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3512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461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032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939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1906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817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3946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4469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219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0524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86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64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1682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9185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95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3030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043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276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416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165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29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25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27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75765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8475" y="38100"/>
            <a:ext cx="2105025" cy="62865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8100"/>
            <a:ext cx="6162675" cy="6286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4182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3400" y="38100"/>
            <a:ext cx="8420100" cy="6286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18723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0105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93800"/>
            <a:ext cx="7759700" cy="5130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2832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1672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89450" y="1193800"/>
            <a:ext cx="3803650" cy="5130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136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37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8100"/>
            <a:ext cx="7505700" cy="736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6106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4881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896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7985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tif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">
            <a:extLst>
              <a:ext uri="{FF2B5EF4-FFF2-40B4-BE49-F238E27FC236}">
                <a16:creationId xmlns:a16="http://schemas.microsoft.com/office/drawing/2014/main" id="{1EA6A980-91C5-49D5-9EA0-D0E149D51BFE}"/>
              </a:ext>
            </a:extLst>
          </p:cNvPr>
          <p:cNvSpPr txBox="1">
            <a:spLocks/>
          </p:cNvSpPr>
          <p:nvPr userDrawn="1"/>
        </p:nvSpPr>
        <p:spPr>
          <a:xfrm>
            <a:off x="0" y="6346817"/>
            <a:ext cx="9143999" cy="521574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 fontScale="92500" lnSpcReduction="20000"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6781800" y="6477000"/>
            <a:ext cx="3642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fld id="{E90346AF-ACFB-4C64-9BFA-79D3B779B3BC}" type="slidenum">
              <a:rPr lang="en-US" sz="1200" smtClean="0">
                <a:solidFill>
                  <a:schemeClr val="bg1"/>
                </a:solidFill>
              </a:rPr>
              <a:pPr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7C079AE-4A9A-4A62-8DB7-254982D7F3A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10" y="6346817"/>
            <a:ext cx="1951212" cy="4973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0926C6-FD59-459C-AA95-DABE5BD6B67D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2" y="6346817"/>
            <a:ext cx="598756" cy="511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687BA9-1459-4E58-A0E9-202DA26708A2}"/>
              </a:ext>
            </a:extLst>
          </p:cNvPr>
          <p:cNvSpPr txBox="1"/>
          <p:nvPr userDrawn="1"/>
        </p:nvSpPr>
        <p:spPr>
          <a:xfrm>
            <a:off x="3515319" y="6477000"/>
            <a:ext cx="1883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Sabbi – Magnet Updates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A97FC1-EBAD-40D8-85B2-AACAD2F5E9D0}"/>
              </a:ext>
            </a:extLst>
          </p:cNvPr>
          <p:cNvSpPr txBox="1"/>
          <p:nvPr userDrawn="1"/>
        </p:nvSpPr>
        <p:spPr>
          <a:xfrm>
            <a:off x="504860" y="6477000"/>
            <a:ext cx="2069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TFD IPT5, December 15, 2020 </a:t>
            </a:r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E280F3CE-4C41-46A0-A367-7C67A4D44EB9}"/>
              </a:ext>
            </a:extLst>
          </p:cNvPr>
          <p:cNvSpPr txBox="1">
            <a:spLocks/>
          </p:cNvSpPr>
          <p:nvPr userDrawn="1"/>
        </p:nvSpPr>
        <p:spPr>
          <a:xfrm>
            <a:off x="0" y="6927"/>
            <a:ext cx="9143999" cy="685801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endParaRPr lang="en-US" sz="3600" kern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200" b="1">
          <a:solidFill>
            <a:srgbClr val="00279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tx1"/>
          </a:solidFill>
          <a:latin typeface="Times New Roman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s.lbl.gov/event/359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erences.lbl.gov/event/359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53C5A3-8675-435E-A2DE-9DA1E5691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144000" cy="5638800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7115" y="3657600"/>
            <a:ext cx="8458200" cy="3581400"/>
          </a:xfrm>
        </p:spPr>
        <p:txBody>
          <a:bodyPr/>
          <a:lstStyle/>
          <a:p>
            <a:pPr>
              <a:lnSpc>
                <a:spcPct val="115000"/>
              </a:lnSpc>
            </a:pPr>
            <a:r>
              <a:rPr lang="en-US" dirty="0"/>
              <a:t>G. Sabbi, LBNL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Integrated Project Team Meeting #5</a:t>
            </a:r>
            <a:br>
              <a:rPr lang="en-US" sz="2800"/>
            </a:br>
            <a:r>
              <a:rPr lang="en-US" sz="2800"/>
              <a:t>December </a:t>
            </a:r>
            <a:r>
              <a:rPr lang="en-US" sz="2800" dirty="0"/>
              <a:t>15</a:t>
            </a:r>
            <a:r>
              <a:rPr lang="en-US" sz="2800"/>
              <a:t>, 2021 </a:t>
            </a:r>
            <a:endParaRPr lang="en-US" sz="2800" i="1" dirty="0"/>
          </a:p>
        </p:txBody>
      </p:sp>
      <p:pic>
        <p:nvPicPr>
          <p:cNvPr id="8" name="Picture 47" descr="RGB_White-Seal_White-Mark_SC_Horizonta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115" y="143242"/>
            <a:ext cx="2286000" cy="425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6761"/>
            <a:ext cx="2898775" cy="480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C1B25-8028-4F21-8F12-68605E4120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29" y="36493"/>
            <a:ext cx="760543" cy="649307"/>
          </a:xfrm>
          <a:prstGeom prst="rect">
            <a:avLst/>
          </a:prstGeom>
        </p:spPr>
      </p:pic>
      <p:sp>
        <p:nvSpPr>
          <p:cNvPr id="14" name="Rectangle">
            <a:extLst>
              <a:ext uri="{FF2B5EF4-FFF2-40B4-BE49-F238E27FC236}">
                <a16:creationId xmlns:a16="http://schemas.microsoft.com/office/drawing/2014/main" id="{7B017984-2A2D-44BC-A164-F416B7AA05CF}"/>
              </a:ext>
            </a:extLst>
          </p:cNvPr>
          <p:cNvSpPr txBox="1">
            <a:spLocks/>
          </p:cNvSpPr>
          <p:nvPr/>
        </p:nvSpPr>
        <p:spPr>
          <a:xfrm>
            <a:off x="0" y="2286000"/>
            <a:ext cx="9143999" cy="826858"/>
          </a:xfrm>
          <a:prstGeom prst="rect">
            <a:avLst/>
          </a:prstGeom>
          <a:solidFill>
            <a:srgbClr val="1F497D"/>
          </a:solidFill>
        </p:spPr>
        <p:txBody>
          <a:bodyPr anchor="ctr">
            <a:normAutofit/>
          </a:bodyPr>
          <a:lstStyle>
            <a:lvl1pPr marL="93243" indent="-93243" algn="ctr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Tx/>
              <a:buNone/>
              <a:defRPr sz="4800" b="1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—"/>
              <a:defRPr sz="2400" b="1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 b="1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24324" indent="-124324">
              <a:defRPr sz="4800"/>
            </a:pPr>
            <a:r>
              <a:rPr lang="en-US" sz="3600" kern="0" dirty="0"/>
              <a:t>TFD Magnet Updates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Cable Development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0D49E4-7D00-4646-ABF9-662D4C897014}"/>
              </a:ext>
            </a:extLst>
          </p:cNvPr>
          <p:cNvSpPr txBox="1"/>
          <p:nvPr/>
        </p:nvSpPr>
        <p:spPr>
          <a:xfrm>
            <a:off x="457200" y="838200"/>
            <a:ext cx="809642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TFD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“development cable” run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(November 2020) using 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km of RRP 108/127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wire procured by LBNL, and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km of 162/169 wire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procured by CERN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108/127 used for initial feedback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and broader exploration of parameter space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Tests performed: </a:t>
            </a: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residual twist, winding properties, micrographs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Final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~25 m long section was sent for insulation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at NEEW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Cable and parts/tooling ready for a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double-layer winding test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(8+8 turns)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Followed by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162/169: 4 main sections with different width and thickness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Used for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detailed mechanical and electrical characterization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(see next slide)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F7EAD8-DBB3-429C-A8FC-5D3B898558EF}"/>
              </a:ext>
            </a:extLst>
          </p:cNvPr>
          <p:cNvSpPr txBox="1"/>
          <p:nvPr/>
        </p:nvSpPr>
        <p:spPr>
          <a:xfrm>
            <a:off x="1529397" y="6032183"/>
            <a:ext cx="60144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D. Arbelaez, R. Hafalia, H. Higley, D. Martins Araujo, I. Pong, M. Naus et al.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1ECD37-3A6E-4EA4-9FDC-AD48143B4E05}"/>
              </a:ext>
            </a:extLst>
          </p:cNvPr>
          <p:cNvSpPr txBox="1"/>
          <p:nvPr/>
        </p:nvSpPr>
        <p:spPr>
          <a:xfrm>
            <a:off x="1828800" y="3581400"/>
            <a:ext cx="2616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Parameter ranges considered</a:t>
            </a:r>
            <a:endParaRPr lang="en-US" sz="1600" b="1" u="sng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720F588-2AAB-4C85-B836-6F27EF8E9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574" y="4016148"/>
            <a:ext cx="3337411" cy="15149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59FFC7-EB74-428C-AF74-9DF84903A20F}"/>
              </a:ext>
            </a:extLst>
          </p:cNvPr>
          <p:cNvSpPr txBox="1"/>
          <p:nvPr/>
        </p:nvSpPr>
        <p:spPr>
          <a:xfrm>
            <a:off x="5374798" y="3581400"/>
            <a:ext cx="1616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162/169 sections</a:t>
            </a:r>
            <a:endParaRPr lang="en-US" sz="1600" b="1" u="sng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D4EBB2-3358-40A6-AFDC-B036907A64FA}"/>
              </a:ext>
            </a:extLst>
          </p:cNvPr>
          <p:cNvSpPr txBox="1"/>
          <p:nvPr/>
        </p:nvSpPr>
        <p:spPr>
          <a:xfrm>
            <a:off x="457200" y="5562600"/>
            <a:ext cx="8096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Next step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full-length “prototype cable”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 fabrication of TFD “prototype coil”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E3AB70-D3A0-40FF-A9C4-FC1FE03F4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0037" y="4042379"/>
            <a:ext cx="2653763" cy="141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763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Wire and Cable Characterization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0D49E4-7D00-4646-ABF9-662D4C897014}"/>
              </a:ext>
            </a:extLst>
          </p:cNvPr>
          <p:cNvSpPr txBox="1"/>
          <p:nvPr/>
        </p:nvSpPr>
        <p:spPr>
          <a:xfrm>
            <a:off x="420329" y="800262"/>
            <a:ext cx="845820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The following tests were carried out on the development (162/169) wires and cables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LBNL: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winding tests (next slide); metallography of extracted strands</a:t>
            </a:r>
            <a:r>
              <a:rPr lang="en-US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FNAL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RRR of virgin and extracted strands at 4.2K and 2.1K, for 665C and 680C reaction; field sweeps (0-10T-0) at &gt;1kA, 4.2K and 2.1K to check stability</a:t>
            </a:r>
            <a:r>
              <a:rPr lang="en-US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NHMFL: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and RRR of virgin and extracted strands at 4.2K, 665C reaction</a:t>
            </a:r>
            <a:endParaRPr lang="en-US" sz="1600" i="1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NHMFL: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strain characterization for both CERN and LBNL procured wire as a function of reaction temperature</a:t>
            </a:r>
            <a:endParaRPr lang="en-US" sz="1600" i="1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selected 1.9K tests to confirm scaling of 4.2K/2.1K results </a:t>
            </a:r>
            <a:r>
              <a:rPr lang="en-US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DD63B-5E1A-46AD-8CB3-2CFAC36D9B01}"/>
              </a:ext>
            </a:extLst>
          </p:cNvPr>
          <p:cNvSpPr txBox="1"/>
          <p:nvPr/>
        </p:nvSpPr>
        <p:spPr>
          <a:xfrm>
            <a:off x="457201" y="3550490"/>
            <a:ext cx="846803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The following tests are planned for the prototype and production wires, cables and coils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US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Supplier QC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as detailed in the wire specification –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results are available for the ~20 km TFD prototype wire order</a:t>
            </a:r>
            <a:r>
              <a:rPr lang="en-US" sz="1600" i="1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50 km CERN order</a:t>
            </a:r>
            <a:endParaRPr lang="en-US" sz="1600" i="1" dirty="0">
              <a:solidFill>
                <a:srgbClr val="008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Verification tests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(50% of S, 1/billet) and </a:t>
            </a: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cable characterization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(4 virgin+4 extracted): at FNAL for prototype wire/cable (contract in place); at NHMFL and FNAL for production wires/cables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Mechanical QC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post-production cable samples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residual twist, 10-stack (bare and insulated) and metallography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6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and RRR of </a:t>
            </a:r>
            <a:r>
              <a:rPr lang="en-US" sz="16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coil witness samples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(virgin and extracted) to check reaction</a:t>
            </a:r>
          </a:p>
        </p:txBody>
      </p:sp>
    </p:spTree>
    <p:extLst>
      <p:ext uri="{BB962C8B-B14F-4D97-AF65-F5344CB8AC3E}">
        <p14:creationId xmlns:p14="http://schemas.microsoft.com/office/powerpoint/2010/main" val="3496918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Wire Specification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7657F6-D789-4B4D-842B-373B48C2F9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" y="762000"/>
            <a:ext cx="3382354" cy="5525259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9CFB8-70B0-4B99-A3B7-74DA930C8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3316298"/>
            <a:ext cx="3833812" cy="30083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D6F63F-793D-4B4B-87B2-FA967EDB0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199" y="736917"/>
            <a:ext cx="3815339" cy="257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90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Wire Procurement Status and Next Steps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13377-BD6B-435D-9CC1-014375B7979A}"/>
              </a:ext>
            </a:extLst>
          </p:cNvPr>
          <p:cNvSpPr txBox="1"/>
          <p:nvPr/>
        </p:nvSpPr>
        <p:spPr>
          <a:xfrm>
            <a:off x="420329" y="744846"/>
            <a:ext cx="8458201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“Development” wire and cable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LBNL procured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km of “</a:t>
            </a:r>
            <a:r>
              <a:rPr lang="en-US" sz="1600" dirty="0" err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HiLumi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wire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(RRP 108/127) at 1.1 mm diameter instead than 0.85 mm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Order placed in Nov. 2019, received very quickly in a single length.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Cost: 14.5 k$/km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CERN provided 3 km of “FCC DEMO 1.1” wire (RRP 162/169) – we sent them half of the cable</a:t>
            </a:r>
            <a:endParaRPr lang="en-US" sz="16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sz="4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“Prototype” wire and cable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LBNL procured 45 pieces of RRP 162/169, 1.1 mm, with minimum piece length of 425 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Spec: Sept. 2020; Order placed: March 2021; Wire received: Sept. 2021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Cost: 21.5 k$/km</a:t>
            </a:r>
            <a:endParaRPr lang="en-US" sz="1600" i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“Production” wire and cable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600"/>
              </a:spcAft>
            </a:pPr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Spec released June 2021 with minimal changes from prototype wire (min length: 410/425 m)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Quote received in Aug. 2021: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110 km, 21.5 k$/km, delivery 30 km Q2/22, 80 km Q1/23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Cost matches prototype wire which was used for our budget estimate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wire specification review approved the use of these specs with minor changes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requisition has been approved by ATAP division to start contract award process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However, </a:t>
            </a:r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contract award may take several months and WSR recommended to add an option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It is possible that Brucker-OST may need to requote with possible delay and price increase</a:t>
            </a:r>
          </a:p>
        </p:txBody>
      </p:sp>
    </p:spTree>
    <p:extLst>
      <p:ext uri="{BB962C8B-B14F-4D97-AF65-F5344CB8AC3E}">
        <p14:creationId xmlns:p14="http://schemas.microsoft.com/office/powerpoint/2010/main" val="32931438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Schedule and Milestones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75EDAB3-C390-4D6C-AF48-F842E0C6EBCE}"/>
              </a:ext>
            </a:extLst>
          </p:cNvPr>
          <p:cNvCxnSpPr/>
          <p:nvPr/>
        </p:nvCxnSpPr>
        <p:spPr>
          <a:xfrm flipH="1">
            <a:off x="6001338" y="1975053"/>
            <a:ext cx="626863" cy="9524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72953BB-0AAE-47C8-8F74-A632083D8FAC}"/>
              </a:ext>
            </a:extLst>
          </p:cNvPr>
          <p:cNvCxnSpPr>
            <a:cxnSpLocks/>
          </p:cNvCxnSpPr>
          <p:nvPr/>
        </p:nvCxnSpPr>
        <p:spPr>
          <a:xfrm flipV="1">
            <a:off x="6628201" y="1975053"/>
            <a:ext cx="0" cy="1472145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8D05BDD-6308-4112-A2C8-61CD5992C7F1}"/>
              </a:ext>
            </a:extLst>
          </p:cNvPr>
          <p:cNvCxnSpPr>
            <a:cxnSpLocks/>
          </p:cNvCxnSpPr>
          <p:nvPr/>
        </p:nvCxnSpPr>
        <p:spPr>
          <a:xfrm flipV="1">
            <a:off x="2209800" y="3505200"/>
            <a:ext cx="0" cy="1219200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125BDA-205B-48AB-85E4-64DDAFDD0C8A}"/>
              </a:ext>
            </a:extLst>
          </p:cNvPr>
          <p:cNvCxnSpPr>
            <a:cxnSpLocks/>
          </p:cNvCxnSpPr>
          <p:nvPr/>
        </p:nvCxnSpPr>
        <p:spPr>
          <a:xfrm flipH="1">
            <a:off x="2209801" y="4724400"/>
            <a:ext cx="609599" cy="0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5A9A1F4-7354-4D83-976F-836E827AE27A}"/>
              </a:ext>
            </a:extLst>
          </p:cNvPr>
          <p:cNvCxnSpPr>
            <a:cxnSpLocks/>
          </p:cNvCxnSpPr>
          <p:nvPr/>
        </p:nvCxnSpPr>
        <p:spPr>
          <a:xfrm flipV="1">
            <a:off x="2209800" y="3499013"/>
            <a:ext cx="4418401" cy="6187"/>
          </a:xfrm>
          <a:prstGeom prst="line">
            <a:avLst/>
          </a:prstGeom>
          <a:ln w="15875">
            <a:prstDash val="lg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AF4E8EF-E373-4CD6-9BC9-468B0DC4DD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72458"/>
            <a:ext cx="5977910" cy="24311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F490C1-1905-430C-B622-2AE1BA4F5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3678159"/>
            <a:ext cx="5581135" cy="24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523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Design, Prototype Cable and Coil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CE54935-FEF0-462C-9751-387D5C023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990600"/>
            <a:ext cx="901065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7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Production Wire and Cable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E77173-E4D8-4E9F-A776-7C91F75D6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1745"/>
            <a:ext cx="9144000" cy="3814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907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Production Coil Fabrication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F4C832-9193-4A40-AA1F-01DAC6A08B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883920"/>
            <a:ext cx="8839200" cy="50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209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Structure, </a:t>
            </a:r>
            <a:r>
              <a:rPr lang="en-US" dirty="0">
                <a:solidFill>
                  <a:schemeClr val="bg1"/>
                </a:solidFill>
              </a:rPr>
              <a:t>Assembly </a:t>
            </a:r>
            <a:r>
              <a:rPr lang="en-US">
                <a:solidFill>
                  <a:schemeClr val="bg1"/>
                </a:solidFill>
              </a:rPr>
              <a:t>and Test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1D4EBA-5774-4E94-BEF0-073C796E3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" y="883920"/>
            <a:ext cx="8923020" cy="50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16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C934A8-BAE8-43DC-808A-6BDBC2C6C43B}"/>
              </a:ext>
            </a:extLst>
          </p:cNvPr>
          <p:cNvSpPr txBox="1"/>
          <p:nvPr/>
        </p:nvSpPr>
        <p:spPr>
          <a:xfrm>
            <a:off x="495299" y="838200"/>
            <a:ext cx="8153400" cy="5421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Good technical progress on the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design/analysis, coil and structure engineering, conductor characterization and procurement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 design meets targets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and building on past development and studies of block-coil dipoles (HD, FRESCA2 and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HEPdipo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 we have been able to make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 improvements in critical areas, in particular to avoid degradation due to coil stress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Three phases of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 procurement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, each one building on previous results and detailed characterization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Following a successful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Wire Specification Review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we are moving forward to place large order for production wire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Cost is in line with budget and delivery times are compatible with (revised) magnet schedule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Main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challenges so far have been on the schedule side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due to resource and infrastructure availability relative to other projects, especially AUP</a:t>
            </a:r>
          </a:p>
          <a:p>
            <a:pPr marL="742950" lvl="1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 i="1" dirty="0">
                <a:latin typeface="Calibri" panose="020F0502020204030204" pitchFamily="34" charset="0"/>
                <a:cs typeface="Calibri" panose="020F0502020204030204" pitchFamily="34" charset="0"/>
              </a:rPr>
              <a:t>This however should improve in ~1 year time frame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Next milestones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8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prototype cable production, coil design review and procurements for prototype coil fabrication, production wire contract award </a:t>
            </a:r>
          </a:p>
        </p:txBody>
      </p:sp>
    </p:spTree>
    <p:extLst>
      <p:ext uri="{BB962C8B-B14F-4D97-AF65-F5344CB8AC3E}">
        <p14:creationId xmlns:p14="http://schemas.microsoft.com/office/powerpoint/2010/main" val="9183461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Presentation Outline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6D247D-AC04-411D-B50F-EAC9ED383CD1}"/>
              </a:ext>
            </a:extLst>
          </p:cNvPr>
          <p:cNvSpPr txBox="1"/>
          <p:nvPr/>
        </p:nvSpPr>
        <p:spPr>
          <a:xfrm>
            <a:off x="1723232" y="1371600"/>
            <a:ext cx="58674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Technical progress: magnet design </a:t>
            </a:r>
          </a:p>
          <a:p>
            <a:pPr marL="914400" lvl="1" indent="-4572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Specifications/parameters</a:t>
            </a:r>
          </a:p>
          <a:p>
            <a:pPr marL="914400" lvl="1" indent="-4572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Winding tests </a:t>
            </a:r>
          </a:p>
          <a:p>
            <a:pPr marL="914400" lvl="1" indent="-4572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Coil and structure engineering design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Technical progress: wire and cable</a:t>
            </a:r>
          </a:p>
          <a:p>
            <a:pPr marL="914400" lvl="1" indent="-4572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Development cable characterization</a:t>
            </a:r>
          </a:p>
          <a:p>
            <a:pPr marL="914400" lvl="1" indent="-457200">
              <a:spcAft>
                <a:spcPts val="1000"/>
              </a:spcAft>
              <a:buFont typeface="Wingdings" panose="05000000000000000000" pitchFamily="2" charset="2"/>
              <a:buChar char="Ø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Wire specification review 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Prototype and production wire procurements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Schedule updates</a:t>
            </a:r>
          </a:p>
          <a:p>
            <a:pPr marL="457200" indent="-457200">
              <a:spcAft>
                <a:spcPts val="1000"/>
              </a:spcAft>
              <a:buFont typeface="+mj-lt"/>
              <a:buAutoNum type="arabicPeriod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191759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401252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39700"/>
            <a:ext cx="89154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Response to CDR Recommendations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E0C34B-BA89-40E4-B37F-04FB34478F77}"/>
              </a:ext>
            </a:extLst>
          </p:cNvPr>
          <p:cNvSpPr txBox="1"/>
          <p:nvPr/>
        </p:nvSpPr>
        <p:spPr>
          <a:xfrm>
            <a:off x="404476" y="851941"/>
            <a:ext cx="833504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Requirements and interfaces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Clarify magnet and facility requirements and get stakeholder approval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 progress with input of </a:t>
            </a: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IPT and EOC committees and HEP/FES community</a:t>
            </a:r>
          </a:p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Conductor and cable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Some preference for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 sub-element design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for stability  in large diameter wire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Selected 162/169 vs. 108/127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(although mainly driven by higher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8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Consider a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cable with more strands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(48 vs 44) and a smaller wire (1 mm vs. 1.1 mm)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Insufficient resources/infrastructure to pursue two alternatives in parallel 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 issues found cabling the 1.1 mm strand - 44 strand cable is preferred</a:t>
            </a:r>
          </a:p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Magnet design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Alternatives have been properly considered and selected design minimizes risk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Main elements of the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 fully endorsed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by the committee: block coil, non-graded layout, shell-based structure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Confirmed key design choices and started design optimization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8380F8-D36A-45FA-A462-B86CA4C11168}"/>
              </a:ext>
            </a:extLst>
          </p:cNvPr>
          <p:cNvSpPr txBox="1"/>
          <p:nvPr/>
        </p:nvSpPr>
        <p:spPr>
          <a:xfrm>
            <a:off x="2514600" y="5911729"/>
            <a:ext cx="373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33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https://conferences.lbl.gov/event/359/</a:t>
            </a:r>
            <a:r>
              <a:rPr lang="en-US" sz="1800" dirty="0">
                <a:solidFill>
                  <a:srgbClr val="0033C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965899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39700"/>
            <a:ext cx="89154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Response to CDR Recommendations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E0C34B-BA89-40E4-B37F-04FB34478F77}"/>
              </a:ext>
            </a:extLst>
          </p:cNvPr>
          <p:cNvSpPr txBox="1"/>
          <p:nvPr/>
        </p:nvSpPr>
        <p:spPr>
          <a:xfrm>
            <a:off x="351753" y="838200"/>
            <a:ext cx="8440493" cy="4970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Magnet design (cont.)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Consider increased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margin to quench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(conductor properties and magnetic design)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Significant improvement with 1.1 mm 162/169 wire 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Magnetic design optimization to balance performance margin and coil size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Consider increased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shell thickness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 margin (relative to using LD1 shell)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Available margin on outer diameter allows to increase shell thickness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Include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CLIQ protection system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for added robustness and redundancy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Detailed protection analysis performed to optimize CLIQ configuration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Baseline test facility design and operation plan includes CLIQ</a:t>
            </a:r>
          </a:p>
          <a:p>
            <a:pPr>
              <a:spcAft>
                <a:spcPts val="600"/>
              </a:spcAft>
            </a:pPr>
            <a:r>
              <a:rPr lang="en-US" sz="1800" u="sng" dirty="0">
                <a:latin typeface="Calibri" panose="020F0502020204030204" pitchFamily="34" charset="0"/>
                <a:cs typeface="Calibri" panose="020F0502020204030204" pitchFamily="34" charset="0"/>
              </a:rPr>
              <a:t>Design tools, resources and collaboration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Team expertise and analysis capabilities are fully adequate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Continue strong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collaboration with FRESCA2/HEPdipo teams and US conductor Labs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Conductor characterization at NHMFL, FNAL, CERN (details in next talks)</a:t>
            </a:r>
          </a:p>
          <a:p>
            <a:pPr>
              <a:spcAft>
                <a:spcPts val="600"/>
              </a:spcAft>
            </a:pPr>
            <a:r>
              <a:rPr lang="en-US" sz="1800" dirty="0">
                <a:solidFill>
                  <a:srgbClr val="008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=&gt; FRESCA2engineering feedback, CAD models from CEA and CERN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F37661-B78B-4B06-81B9-AD1D8F6C93C5}"/>
              </a:ext>
            </a:extLst>
          </p:cNvPr>
          <p:cNvSpPr txBox="1"/>
          <p:nvPr/>
        </p:nvSpPr>
        <p:spPr>
          <a:xfrm>
            <a:off x="2514600" y="5911729"/>
            <a:ext cx="373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33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https://conferences.lbl.gov/event/359/</a:t>
            </a:r>
            <a:r>
              <a:rPr lang="en-US" sz="1800" dirty="0">
                <a:solidFill>
                  <a:srgbClr val="0033C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84414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Mechanical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A9C1A-F2AB-41E2-B33E-E76BF5ACF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630" y="2217001"/>
            <a:ext cx="4093723" cy="381318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7CCCAE0-F579-422B-9B7F-0C8C4185F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8308" y="963436"/>
            <a:ext cx="6547292" cy="2082187"/>
          </a:xfrm>
        </p:spPr>
        <p:txBody>
          <a:bodyPr/>
          <a:lstStyle/>
          <a:p>
            <a:pPr marL="0" indent="0">
              <a:buNone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Shell-based structure with axial pre-load (HD, LD, FRESCA2, </a:t>
            </a:r>
            <a:r>
              <a:rPr lang="en-US" sz="1400" b="0" dirty="0" err="1">
                <a:latin typeface="Calibri" panose="020F0502020204030204" pitchFamily="34" charset="0"/>
                <a:cs typeface="Calibri" panose="020F0502020204030204" pitchFamily="34" charset="0"/>
              </a:rPr>
              <a:t>HEPdipo</a:t>
            </a: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Design features introduced to control the coil stress:</a:t>
            </a:r>
          </a:p>
          <a:p>
            <a:pPr marL="0" indent="0">
              <a:buNone/>
            </a:pPr>
            <a:endParaRPr lang="en-US" sz="600" b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Key position defined to limit the max. tension at the pole/coil interface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Al. bronze rail with Al shim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Inner and outer coil individually shimmed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30 mm radius of the inner pole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G10 shim above the pole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E46AD0-74F3-4B7B-A357-F82C21FC7A0A}"/>
              </a:ext>
            </a:extLst>
          </p:cNvPr>
          <p:cNvSpPr txBox="1"/>
          <p:nvPr/>
        </p:nvSpPr>
        <p:spPr>
          <a:xfrm>
            <a:off x="1678300" y="6019510"/>
            <a:ext cx="5452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D. Arbelaez, P. Ferracin, R. Hafalia, D. Martins Araujo, G. Vallone et al.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85AC7E-5D38-40FF-B73E-91E616B11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725" y="2895600"/>
            <a:ext cx="4469905" cy="3118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AB715B-FA6D-462D-8551-569FAF2A1C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226" y="961432"/>
            <a:ext cx="1993127" cy="15345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70BCF71-ED59-4E4C-938A-AA2B1B3EAF81}"/>
              </a:ext>
            </a:extLst>
          </p:cNvPr>
          <p:cNvSpPr txBox="1"/>
          <p:nvPr/>
        </p:nvSpPr>
        <p:spPr>
          <a:xfrm>
            <a:off x="7315200" y="2534999"/>
            <a:ext cx="11673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Test well profile</a:t>
            </a:r>
            <a:endParaRPr lang="en-US" sz="1200" b="1" i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900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149718" y="139700"/>
            <a:ext cx="8841881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Mechanical Analysis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0C3ED-E574-4014-B233-AC8AA233B532}"/>
              </a:ext>
            </a:extLst>
          </p:cNvPr>
          <p:cNvSpPr txBox="1"/>
          <p:nvPr/>
        </p:nvSpPr>
        <p:spPr>
          <a:xfrm>
            <a:off x="826547" y="816489"/>
            <a:ext cx="3587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2D coil stress (assembly, cool-down, 16T)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6EF7D2F-824C-4F29-9E2E-DD2B8FE1344E}"/>
              </a:ext>
            </a:extLst>
          </p:cNvPr>
          <p:cNvSpPr>
            <a:spLocks noGrp="1"/>
          </p:cNvSpPr>
          <p:nvPr/>
        </p:nvSpPr>
        <p:spPr>
          <a:xfrm>
            <a:off x="304800" y="4876800"/>
            <a:ext cx="4584831" cy="1308380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288925" indent="-227013" algn="l" rtl="0" eaLnBrk="1" fontAlgn="base" hangingPunct="1">
              <a:spcBef>
                <a:spcPts val="900"/>
              </a:spcBef>
              <a:spcAft>
                <a:spcPct val="0"/>
              </a:spcAft>
              <a:buSzPct val="85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2pPr>
            <a:lvl3pPr marL="458788" indent="-177800" algn="l" rtl="0" eaLnBrk="1" fontAlgn="base" hangingPunct="1">
              <a:spcBef>
                <a:spcPts val="500"/>
              </a:spcBef>
              <a:spcAft>
                <a:spcPct val="0"/>
              </a:spcAft>
              <a:buSzPct val="75000"/>
              <a:buFont typeface="Lucida Grande" pitchFamily="-109" charset="0"/>
              <a:buChar char="–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3pPr>
            <a:lvl4pPr marL="687388" indent="-177800" algn="l" rtl="0" eaLnBrk="1" fontAlgn="base" hangingPunct="1">
              <a:spcBef>
                <a:spcPts val="400"/>
              </a:spcBef>
              <a:spcAft>
                <a:spcPct val="0"/>
              </a:spcAft>
              <a:buSzPct val="50000"/>
              <a:buFont typeface="Arial"/>
              <a:buChar char="•"/>
              <a:defRPr sz="1600">
                <a:solidFill>
                  <a:srgbClr val="003366"/>
                </a:solidFill>
                <a:latin typeface="Century Gothic" panose="020B0502020202020204" pitchFamily="34" charset="0"/>
                <a:ea typeface="+mn-ea"/>
              </a:defRPr>
            </a:lvl4pPr>
            <a:lvl5pPr marL="1146175" indent="-236538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rgbClr val="003366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2C5993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R.T.: 128 MPa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cold: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145 MPa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16 T, in high field region: 131 MPa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Max stress at 16 T, in low field region: </a:t>
            </a:r>
            <a:r>
              <a:rPr lang="en-US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166 MPa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9" name="Picture 8" descr="A close up of graphics&#10;&#10;Description automatically generated">
            <a:extLst>
              <a:ext uri="{FF2B5EF4-FFF2-40B4-BE49-F238E27FC236}">
                <a16:creationId xmlns:a16="http://schemas.microsoft.com/office/drawing/2014/main" id="{7188C525-AB31-4C80-AC93-9DA4869477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4713" r="27605" b="4260"/>
          <a:stretch/>
        </p:blipFill>
        <p:spPr>
          <a:xfrm>
            <a:off x="545195" y="1317925"/>
            <a:ext cx="1742675" cy="1709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D87EEC-16B8-4283-8928-CE835AC65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532" y="1519826"/>
            <a:ext cx="2005098" cy="1507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C23BC5A-D996-425B-90D2-5F1891EAD3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748" y="3189807"/>
            <a:ext cx="2040500" cy="15337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BE3B5F-3A24-4994-9646-AC95472B10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0532" y="3189342"/>
            <a:ext cx="2041736" cy="153463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CF72307-2D27-4840-9CF5-661DEB000477}"/>
              </a:ext>
            </a:extLst>
          </p:cNvPr>
          <p:cNvSpPr txBox="1"/>
          <p:nvPr/>
        </p:nvSpPr>
        <p:spPr>
          <a:xfrm>
            <a:off x="5062179" y="826589"/>
            <a:ext cx="3700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3D Coil stress and contact pressure at 16 T</a:t>
            </a:r>
            <a:endParaRPr lang="en-US" sz="16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27B200-B76F-4AAE-BE37-C52BFEF6A268}"/>
              </a:ext>
            </a:extLst>
          </p:cNvPr>
          <p:cNvSpPr txBox="1"/>
          <p:nvPr/>
        </p:nvSpPr>
        <p:spPr>
          <a:xfrm>
            <a:off x="5410567" y="5181600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3D Field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16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173FA5-D7F3-4F1C-B347-34ECE42E269E}"/>
              </a:ext>
            </a:extLst>
          </p:cNvPr>
          <p:cNvSpPr txBox="1"/>
          <p:nvPr/>
        </p:nvSpPr>
        <p:spPr>
          <a:xfrm>
            <a:off x="5410200" y="5518354"/>
            <a:ext cx="325781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Magnetic length: 1.7 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Field homogeneity: &lt;1% over 1 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75FC0E6-7433-4838-BCA4-728967C55A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748" y="2975919"/>
            <a:ext cx="3083682" cy="23138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67AD88E-78B9-4227-88EB-F03D3F2F5F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2600" y="1244101"/>
            <a:ext cx="2881856" cy="153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6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Quench Protection - Reference Case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B2774F-EF0A-4654-9455-319FA0B7E9B9}"/>
              </a:ext>
            </a:extLst>
          </p:cNvPr>
          <p:cNvSpPr txBox="1"/>
          <p:nvPr/>
        </p:nvSpPr>
        <p:spPr>
          <a:xfrm>
            <a:off x="228600" y="838200"/>
            <a:ext cx="367719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Protection analysis and parameters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300"/>
              </a:spcAft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Magnet design and quench conditions: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Magnetic length: 1.7 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Field and current: </a:t>
            </a: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15.5 kA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Stored energy: 12 MJ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Inductance : 97.2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(57.2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/m)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Analysis performed with STEAM-LEDET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Accounts for coupling current effects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Voltage limit: </a:t>
            </a: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±1 kV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with symmetric ground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Dump resistor: 130 m</a:t>
            </a:r>
            <a:r>
              <a:rPr lang="el-GR" sz="1400" dirty="0">
                <a:latin typeface="Calibri" panose="020F0502020204030204" pitchFamily="34" charset="0"/>
                <a:cs typeface="Calibri" panose="020F0502020204030204" pitchFamily="34" charset="0"/>
              </a:rPr>
              <a:t>Ω (2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kV)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CLIQ parameters: </a:t>
            </a: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mF, 600 V (AUP unit)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No Quench Heaters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Detection + validation time: 15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ms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Conductor parameters: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RRR=100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Copper fraction: 0.8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Twist pitch (strand/filament): 14 mm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Cable transposition length: 109 mm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Matrix cross resistance: 10 µΩ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52A3B-549D-4770-B8AA-983CD933A465}"/>
              </a:ext>
            </a:extLst>
          </p:cNvPr>
          <p:cNvSpPr txBox="1"/>
          <p:nvPr/>
        </p:nvSpPr>
        <p:spPr>
          <a:xfrm>
            <a:off x="304800" y="5864423"/>
            <a:ext cx="33802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V. Marinozzi, D. Arbelaez, E. Ravaioli, et al.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938218-E3DC-4354-87D9-5A58A1B989F9}"/>
              </a:ext>
            </a:extLst>
          </p:cNvPr>
          <p:cNvSpPr txBox="1"/>
          <p:nvPr/>
        </p:nvSpPr>
        <p:spPr>
          <a:xfrm>
            <a:off x="3899170" y="838200"/>
            <a:ext cx="5092430" cy="2685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Main results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spcAft>
                <a:spcPts val="300"/>
              </a:spcAft>
            </a:pPr>
            <a:endParaRPr lang="en-US" sz="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extraction is sufficient to provide a safe discharge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Hot-spot temperature 173K (vs.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HiLumi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250K target/350K limit) 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However, in case of extraction failure magnet will not survive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fully redundant extraction system, or a second system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Baseline plan is to </a:t>
            </a: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include CLIQ together with extraction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We maintain the same voltage limit of </a:t>
            </a:r>
            <a:r>
              <a:rPr lang="en-US" sz="14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±1 kV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With this constraint,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HS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is not improved when adding CLIQ but </a:t>
            </a: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CLIQ will protect the magnet in case of extraction failure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although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1400" i="1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is higher (327 K, similar to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HiLumi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failure cases)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D9A974-28FA-4982-8B3D-2D2889344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867" y="3629147"/>
            <a:ext cx="4721504" cy="1110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D946D-BF41-44C3-AF04-CD54ADC22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2359" y="4818771"/>
            <a:ext cx="4706520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09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Quench Protection - Sensitivity 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52A3B-549D-4770-B8AA-983CD933A465}"/>
              </a:ext>
            </a:extLst>
          </p:cNvPr>
          <p:cNvSpPr txBox="1"/>
          <p:nvPr/>
        </p:nvSpPr>
        <p:spPr>
          <a:xfrm>
            <a:off x="7227841" y="6016823"/>
            <a:ext cx="1617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V. Marinozzi, FNAL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D453C2-9056-4BA4-B928-E4937AFBC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08" y="4309730"/>
            <a:ext cx="8516564" cy="1786270"/>
          </a:xfrm>
          <a:prstGeom prst="rect">
            <a:avLst/>
          </a:prstGeom>
        </p:spPr>
      </p:pic>
      <p:graphicFrame>
        <p:nvGraphicFramePr>
          <p:cNvPr id="16" name="Table 17">
            <a:extLst>
              <a:ext uri="{FF2B5EF4-FFF2-40B4-BE49-F238E27FC236}">
                <a16:creationId xmlns:a16="http://schemas.microsoft.com/office/drawing/2014/main" id="{E6BEB0A6-AEC3-40F3-8652-212B060AFBA8}"/>
              </a:ext>
            </a:extLst>
          </p:cNvPr>
          <p:cNvGraphicFramePr>
            <a:graphicFrameLocks noGrp="1"/>
          </p:cNvGraphicFramePr>
          <p:nvPr/>
        </p:nvGraphicFramePr>
        <p:xfrm>
          <a:off x="328323" y="893703"/>
          <a:ext cx="8516564" cy="3252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9210">
                  <a:extLst>
                    <a:ext uri="{9D8B030D-6E8A-4147-A177-3AD203B41FA5}">
                      <a16:colId xmlns:a16="http://schemas.microsoft.com/office/drawing/2014/main" val="2862985033"/>
                    </a:ext>
                  </a:extLst>
                </a:gridCol>
                <a:gridCol w="1007751">
                  <a:extLst>
                    <a:ext uri="{9D8B030D-6E8A-4147-A177-3AD203B41FA5}">
                      <a16:colId xmlns:a16="http://schemas.microsoft.com/office/drawing/2014/main" val="759658206"/>
                    </a:ext>
                  </a:extLst>
                </a:gridCol>
                <a:gridCol w="1007751">
                  <a:extLst>
                    <a:ext uri="{9D8B030D-6E8A-4147-A177-3AD203B41FA5}">
                      <a16:colId xmlns:a16="http://schemas.microsoft.com/office/drawing/2014/main" val="2939445489"/>
                    </a:ext>
                  </a:extLst>
                </a:gridCol>
                <a:gridCol w="1086922">
                  <a:extLst>
                    <a:ext uri="{9D8B030D-6E8A-4147-A177-3AD203B41FA5}">
                      <a16:colId xmlns:a16="http://schemas.microsoft.com/office/drawing/2014/main" val="1459822088"/>
                    </a:ext>
                  </a:extLst>
                </a:gridCol>
                <a:gridCol w="544366">
                  <a:extLst>
                    <a:ext uri="{9D8B030D-6E8A-4147-A177-3AD203B41FA5}">
                      <a16:colId xmlns:a16="http://schemas.microsoft.com/office/drawing/2014/main" val="788651665"/>
                    </a:ext>
                  </a:extLst>
                </a:gridCol>
                <a:gridCol w="3810564">
                  <a:extLst>
                    <a:ext uri="{9D8B030D-6E8A-4147-A177-3AD203B41FA5}">
                      <a16:colId xmlns:a16="http://schemas.microsoft.com/office/drawing/2014/main" val="1765347952"/>
                    </a:ext>
                  </a:extLst>
                </a:gridCol>
              </a:tblGrid>
              <a:tr h="380652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Parameter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Unit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Ref. Analysis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Range studied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Spec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Notes</a:t>
                      </a:r>
                    </a:p>
                  </a:txBody>
                  <a:tcPr marL="18288" marR="18288" marT="18288" marB="18288" anchor="ctr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91644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Copper ratio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0.8-1.2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0.9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dirty="0"/>
                        <a:t> about 30-40 K lower for Cu/</a:t>
                      </a:r>
                      <a:r>
                        <a:rPr lang="en-US" sz="1200" dirty="0" err="1"/>
                        <a:t>NCu</a:t>
                      </a:r>
                      <a:r>
                        <a:rPr lang="en-US" sz="1200" dirty="0"/>
                        <a:t>=1.2 vs 0.8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3747998085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Detection time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ms</a:t>
                      </a:r>
                      <a:endParaRPr lang="en-US" sz="1200" dirty="0"/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15-45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dirty="0"/>
                        <a:t> about 25-30 K higher for 45 </a:t>
                      </a:r>
                      <a:r>
                        <a:rPr lang="en-US" sz="1200" dirty="0" err="1"/>
                        <a:t>ms</a:t>
                      </a:r>
                      <a:r>
                        <a:rPr lang="en-US" sz="1200" dirty="0"/>
                        <a:t> 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3707555891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R</a:t>
                      </a:r>
                      <a:r>
                        <a:rPr lang="en-US" sz="1200" baseline="-25000" dirty="0" err="1"/>
                        <a:t>dump</a:t>
                      </a:r>
                      <a:endParaRPr lang="en-US" sz="1200" baseline="-25000" dirty="0"/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>
                          <a:latin typeface="Symbol" panose="05050102010706020507" pitchFamily="18" charset="2"/>
                        </a:rPr>
                        <a:t>mW</a:t>
                      </a:r>
                      <a:endParaRPr lang="en-US" sz="1200" dirty="0">
                        <a:latin typeface="Symbol" panose="05050102010706020507" pitchFamily="18" charset="2"/>
                      </a:endParaRP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150</a:t>
                      </a:r>
                      <a:endParaRPr lang="en-US" sz="1200" dirty="0">
                        <a:latin typeface="Symbol" panose="05050102010706020507" pitchFamily="18" charset="2"/>
                      </a:endParaRP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75-150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/>
                        <a:t> Half voltage but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dirty="0"/>
                        <a:t> may increase up to 50-100K 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374733863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CLIQ Voltage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+mj-lt"/>
                        </a:rPr>
                        <a:t>V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Symbol" panose="05050102010706020507" pitchFamily="18" charset="2"/>
                        </a:rPr>
                        <a:t>600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300-1000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600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 300 V insufficient. 1000 V performance is equivalent to</a:t>
                      </a:r>
                    </a:p>
                    <a:p>
                      <a:pPr algn="l"/>
                      <a:r>
                        <a:rPr lang="en-US" sz="1200" baseline="0" dirty="0"/>
                        <a:t> dump but increases voltage and requires a special unit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3975449101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Twist pitch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+mj-lt"/>
                        </a:rPr>
                        <a:t>mm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Symbol" panose="05050102010706020507" pitchFamily="18" charset="2"/>
                        </a:rPr>
                        <a:t>14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14-21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19 ± 3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 Slight improvement in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baseline="0" dirty="0"/>
                        <a:t> for longer twist pitch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459684094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Transp. length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+mj-lt"/>
                        </a:rPr>
                        <a:t>mm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Symbol" panose="05050102010706020507" pitchFamily="18" charset="2"/>
                        </a:rPr>
                        <a:t>109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109-160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155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 Slight improvement in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baseline="0" dirty="0"/>
                        <a:t> for increased transp. length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2417543240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RRR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200" baseline="0" dirty="0">
                        <a:latin typeface="+mj-lt"/>
                      </a:endParaRP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Symbol" panose="05050102010706020507" pitchFamily="18" charset="2"/>
                        </a:rPr>
                        <a:t>100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100-200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&gt;100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dirty="0"/>
                        <a:t> ~20 K lower for RRR 300 vs.100 (</a:t>
                      </a:r>
                      <a:r>
                        <a:rPr lang="en-US" sz="1200" dirty="0" err="1"/>
                        <a:t>HEPdipo</a:t>
                      </a:r>
                      <a:r>
                        <a:rPr lang="en-US" sz="1200" dirty="0"/>
                        <a:t> study) </a:t>
                      </a:r>
                      <a:endParaRPr lang="en-US" sz="1200" baseline="0" dirty="0"/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1723108874"/>
                  </a:ext>
                </a:extLst>
              </a:tr>
              <a:tr h="340973"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err="1"/>
                        <a:t>Transv</a:t>
                      </a:r>
                      <a:r>
                        <a:rPr lang="en-US" sz="1200" baseline="0" dirty="0"/>
                        <a:t>. Res.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µΩ</a:t>
                      </a:r>
                      <a:endParaRPr lang="en-US" sz="1200" baseline="0" dirty="0">
                        <a:latin typeface="+mj-lt"/>
                      </a:endParaRP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>
                          <a:latin typeface="Symbol" panose="05050102010706020507" pitchFamily="18" charset="2"/>
                        </a:rPr>
                        <a:t>10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10-20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/>
                        <a:t>10</a:t>
                      </a:r>
                    </a:p>
                  </a:txBody>
                  <a:tcPr marL="18288" marR="18288" marT="18288" marB="18288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aseline="0" dirty="0"/>
                        <a:t> No significant effect for combined dump + CLIQ.</a:t>
                      </a:r>
                    </a:p>
                    <a:p>
                      <a:pPr algn="l"/>
                      <a:r>
                        <a:rPr lang="en-US" sz="1200" baseline="0" dirty="0"/>
                        <a:t> 20-30K increase of T</a:t>
                      </a:r>
                      <a:r>
                        <a:rPr lang="en-US" sz="1200" baseline="-25000" dirty="0"/>
                        <a:t>HS</a:t>
                      </a:r>
                      <a:r>
                        <a:rPr lang="en-US" sz="1200" baseline="0" dirty="0"/>
                        <a:t> for dump only or CLIQ only  </a:t>
                      </a:r>
                    </a:p>
                  </a:txBody>
                  <a:tcPr marL="18288" marR="18288" marT="18288" marB="18288" anchor="ctr"/>
                </a:tc>
                <a:extLst>
                  <a:ext uri="{0D108BD9-81ED-4DB2-BD59-A6C34878D82A}">
                    <a16:rowId xmlns:a16="http://schemas.microsoft.com/office/drawing/2014/main" val="1960544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0530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799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 Schedule and Milestones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481E0D-34F2-4DCE-B1C0-7D43EF8AD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57600"/>
            <a:ext cx="9144000" cy="23521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7552F9-7941-447C-B725-FE84775EF1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138322"/>
            <a:ext cx="9144000" cy="19422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B34D7A-EA25-47B7-BACC-08A2145EE145}"/>
              </a:ext>
            </a:extLst>
          </p:cNvPr>
          <p:cNvSpPr txBox="1"/>
          <p:nvPr/>
        </p:nvSpPr>
        <p:spPr>
          <a:xfrm>
            <a:off x="216408" y="907489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EOC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183656-7110-4EA5-BB92-F48FE7AF6CA3}"/>
              </a:ext>
            </a:extLst>
          </p:cNvPr>
          <p:cNvSpPr txBox="1"/>
          <p:nvPr/>
        </p:nvSpPr>
        <p:spPr>
          <a:xfrm>
            <a:off x="197192" y="5550401"/>
            <a:ext cx="1774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Updated Dec. 2021</a:t>
            </a:r>
          </a:p>
        </p:txBody>
      </p:sp>
    </p:spTree>
    <p:extLst>
      <p:ext uri="{BB962C8B-B14F-4D97-AF65-F5344CB8AC3E}">
        <p14:creationId xmlns:p14="http://schemas.microsoft.com/office/powerpoint/2010/main" val="1822372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17144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Cable and Coil Parameters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85F047-30E9-4379-814A-3112468A1DAA}"/>
              </a:ext>
            </a:extLst>
          </p:cNvPr>
          <p:cNvSpPr txBox="1"/>
          <p:nvPr/>
        </p:nvSpPr>
        <p:spPr>
          <a:xfrm>
            <a:off x="362069" y="824000"/>
            <a:ext cx="4209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33CC"/>
                </a:solidFill>
              </a:rPr>
              <a:t>Cable and Insulation 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CD34429-113D-42D2-A0CF-63797124E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348541"/>
            <a:ext cx="3580737" cy="266099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D18A7A4-744C-438C-887E-A6A94C22674B}"/>
              </a:ext>
            </a:extLst>
          </p:cNvPr>
          <p:cNvSpPr txBox="1"/>
          <p:nvPr/>
        </p:nvSpPr>
        <p:spPr>
          <a:xfrm>
            <a:off x="6400800" y="349720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Layer 1: 40 turns</a:t>
            </a: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1DC30773-42C4-44B5-BFB5-045C8DEC1943}"/>
              </a:ext>
            </a:extLst>
          </p:cNvPr>
          <p:cNvSpPr/>
          <p:nvPr/>
        </p:nvSpPr>
        <p:spPr bwMode="auto">
          <a:xfrm>
            <a:off x="7864262" y="1682052"/>
            <a:ext cx="93260" cy="992400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80210B1C-334E-4CB4-9327-1DCE1358252F}"/>
              </a:ext>
            </a:extLst>
          </p:cNvPr>
          <p:cNvSpPr/>
          <p:nvPr/>
        </p:nvSpPr>
        <p:spPr bwMode="auto">
          <a:xfrm>
            <a:off x="8245262" y="2960060"/>
            <a:ext cx="93260" cy="992400"/>
          </a:xfrm>
          <a:prstGeom prst="rightBrac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6DBCD33-DF12-4524-8263-F41E8A79D6BA}"/>
              </a:ext>
            </a:extLst>
          </p:cNvPr>
          <p:cNvSpPr txBox="1"/>
          <p:nvPr/>
        </p:nvSpPr>
        <p:spPr>
          <a:xfrm>
            <a:off x="8272988" y="3260644"/>
            <a:ext cx="87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Coil 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648C776-2FAD-456E-A07A-1245EC7CD864}"/>
              </a:ext>
            </a:extLst>
          </p:cNvPr>
          <p:cNvSpPr txBox="1"/>
          <p:nvPr/>
        </p:nvSpPr>
        <p:spPr>
          <a:xfrm>
            <a:off x="7891988" y="1973204"/>
            <a:ext cx="871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Coil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F91D529-5079-4D6E-9C61-06E27CF64478}"/>
              </a:ext>
            </a:extLst>
          </p:cNvPr>
          <p:cNvSpPr txBox="1"/>
          <p:nvPr/>
        </p:nvSpPr>
        <p:spPr>
          <a:xfrm>
            <a:off x="4790364" y="818536"/>
            <a:ext cx="4209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33CC"/>
                </a:solidFill>
              </a:rPr>
              <a:t>2D Coil geometry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412D028F-8E16-4878-B4F4-D190975B6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48" y="4669624"/>
            <a:ext cx="8377297" cy="861895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AADA4D02-19F2-401B-896F-073281AB4F23}"/>
              </a:ext>
            </a:extLst>
          </p:cNvPr>
          <p:cNvSpPr txBox="1"/>
          <p:nvPr/>
        </p:nvSpPr>
        <p:spPr>
          <a:xfrm>
            <a:off x="354420" y="5619136"/>
            <a:ext cx="8467572" cy="636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600" i="1" dirty="0"/>
              <a:t>Reference:  TFD Coil and Structure Parameters, DF-1000-4369, A.4, 2021-10-22</a:t>
            </a:r>
          </a:p>
          <a:p>
            <a:pPr algn="ctr">
              <a:spcAft>
                <a:spcPts val="400"/>
              </a:spcAft>
            </a:pPr>
            <a:r>
              <a:rPr lang="en-US" sz="1600" i="1" u="sng" dirty="0"/>
              <a:t>Note</a:t>
            </a:r>
            <a:r>
              <a:rPr lang="en-US" sz="1600" i="1" dirty="0"/>
              <a:t>: parameters are still being adjusted as we get feedback from design, analysis and development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F5302F-A6D2-4DDD-A2A7-823EE6E5489D}"/>
              </a:ext>
            </a:extLst>
          </p:cNvPr>
          <p:cNvSpPr txBox="1"/>
          <p:nvPr/>
        </p:nvSpPr>
        <p:spPr>
          <a:xfrm>
            <a:off x="6400800" y="3007963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Layer 2: 40 turns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22FC091-78C1-4FBF-8816-7EA07514755C}"/>
              </a:ext>
            </a:extLst>
          </p:cNvPr>
          <p:cNvSpPr txBox="1"/>
          <p:nvPr/>
        </p:nvSpPr>
        <p:spPr>
          <a:xfrm>
            <a:off x="5880752" y="2247208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Layer 3: 44 turns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DF29E03-5022-4764-96E6-770074769FF3}"/>
              </a:ext>
            </a:extLst>
          </p:cNvPr>
          <p:cNvSpPr txBox="1"/>
          <p:nvPr/>
        </p:nvSpPr>
        <p:spPr>
          <a:xfrm>
            <a:off x="5879887" y="180125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Layer 4: 44 turns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E351C90-0CD5-4D6C-A4ED-6187917F07F9}"/>
              </a:ext>
            </a:extLst>
          </p:cNvPr>
          <p:cNvSpPr txBox="1"/>
          <p:nvPr/>
        </p:nvSpPr>
        <p:spPr>
          <a:xfrm>
            <a:off x="2588488" y="4163340"/>
            <a:ext cx="4209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33CC"/>
                </a:solidFill>
              </a:rPr>
              <a:t>3D Coil geometry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5E400E7-4D59-447D-8195-1DE325442EAD}"/>
              </a:ext>
            </a:extLst>
          </p:cNvPr>
          <p:cNvSpPr txBox="1"/>
          <p:nvPr/>
        </p:nvSpPr>
        <p:spPr>
          <a:xfrm>
            <a:off x="1391396" y="4567630"/>
            <a:ext cx="6248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Flare angle: 10 degrees; minimum HW bend radius (layer 4): 1 m 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879B890F-7C5F-4E65-BFC8-1F275EF5257C}"/>
              </a:ext>
            </a:extLst>
          </p:cNvPr>
          <p:cNvCxnSpPr/>
          <p:nvPr/>
        </p:nvCxnSpPr>
        <p:spPr bwMode="auto">
          <a:xfrm>
            <a:off x="4800600" y="2506604"/>
            <a:ext cx="100584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C1CDFDD-2AE6-4A3A-883C-1D6C78839E71}"/>
              </a:ext>
            </a:extLst>
          </p:cNvPr>
          <p:cNvSpPr txBox="1"/>
          <p:nvPr/>
        </p:nvSpPr>
        <p:spPr>
          <a:xfrm>
            <a:off x="4800600" y="1796977"/>
            <a:ext cx="101607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400"/>
              </a:spcAft>
            </a:pPr>
            <a:r>
              <a:rPr lang="en-US" sz="1800" dirty="0">
                <a:solidFill>
                  <a:srgbClr val="FFFF00"/>
                </a:solidFill>
              </a:rPr>
              <a:t>R</a:t>
            </a:r>
            <a:r>
              <a:rPr lang="en-US" sz="1800" baseline="-25000" dirty="0">
                <a:solidFill>
                  <a:srgbClr val="FFFF00"/>
                </a:solidFill>
              </a:rPr>
              <a:t>min</a:t>
            </a:r>
            <a:r>
              <a:rPr lang="en-US" sz="1800" dirty="0">
                <a:solidFill>
                  <a:srgbClr val="FFFF00"/>
                </a:solidFill>
              </a:rPr>
              <a:t>:</a:t>
            </a:r>
          </a:p>
          <a:p>
            <a:pPr algn="ctr">
              <a:spcAft>
                <a:spcPts val="400"/>
              </a:spcAft>
            </a:pPr>
            <a:r>
              <a:rPr lang="en-US" sz="1800" dirty="0">
                <a:solidFill>
                  <a:srgbClr val="FFFF00"/>
                </a:solidFill>
              </a:rPr>
              <a:t>54 mm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63DA4A-5ECF-4144-887A-86FF68F465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210" y="1387728"/>
            <a:ext cx="4080486" cy="25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987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14B7F8-23A5-4F02-8E06-75F9B7AD3E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869015"/>
            <a:ext cx="3165786" cy="2375750"/>
          </a:xfrm>
          <a:prstGeom prst="rect">
            <a:avLst/>
          </a:prstGeom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76200"/>
            <a:ext cx="8364537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Magnetic Performance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AF1571-5953-4096-8FA0-76BFB28D67D1}"/>
              </a:ext>
            </a:extLst>
          </p:cNvPr>
          <p:cNvSpPr txBox="1"/>
          <p:nvPr/>
        </p:nvSpPr>
        <p:spPr>
          <a:xfrm>
            <a:off x="590811" y="820733"/>
            <a:ext cx="27917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Critical current parametrization</a:t>
            </a:r>
            <a:endParaRPr lang="en-US" sz="1600" b="1" u="sng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53A24B-02D8-46A4-9349-8C5CDBA5386D}"/>
              </a:ext>
            </a:extLst>
          </p:cNvPr>
          <p:cNvSpPr txBox="1"/>
          <p:nvPr/>
        </p:nvSpPr>
        <p:spPr>
          <a:xfrm>
            <a:off x="5867400" y="3462762"/>
            <a:ext cx="29985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Short sample limit calculation w/strain</a:t>
            </a:r>
          </a:p>
          <a:p>
            <a:pPr algn="ctr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(G. Vallone, N. Cheggour et al.)</a:t>
            </a:r>
            <a:endParaRPr lang="en-US" sz="1400" b="1" i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3A4A429-213C-4BB1-B157-D1A1B658BAF3}"/>
              </a:ext>
            </a:extLst>
          </p:cNvPr>
          <p:cNvSpPr txBox="1"/>
          <p:nvPr/>
        </p:nvSpPr>
        <p:spPr>
          <a:xfrm>
            <a:off x="3483592" y="5677273"/>
            <a:ext cx="20516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Field quality: </a:t>
            </a:r>
          </a:p>
          <a:p>
            <a:endParaRPr lang="en-US" sz="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   &lt; 0.3% at 50 mm radius</a:t>
            </a:r>
            <a:endParaRPr lang="en-US" sz="1400" b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0FE827-39E6-46AC-A365-196738C16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595" y="1227306"/>
            <a:ext cx="2515352" cy="17313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CDF274-7DED-4EE2-9533-F3E78FDD3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0642" y="2973720"/>
            <a:ext cx="2515352" cy="8952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9006DD1-09E2-42E3-8DF6-300C4D18C8C3}"/>
              </a:ext>
            </a:extLst>
          </p:cNvPr>
          <p:cNvSpPr txBox="1"/>
          <p:nvPr/>
        </p:nvSpPr>
        <p:spPr>
          <a:xfrm>
            <a:off x="4191000" y="820733"/>
            <a:ext cx="4096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Field map and performance parameters at </a:t>
            </a:r>
            <a:r>
              <a:rPr lang="en-US" sz="1600" b="1" u="sng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16 T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16B4175-34C1-A444-AE4C-67C89F4E65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00" y="3921413"/>
            <a:ext cx="3217291" cy="24283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73A39D3-A80B-4ACD-A7D0-2136F6249AF9}"/>
              </a:ext>
            </a:extLst>
          </p:cNvPr>
          <p:cNvSpPr txBox="1"/>
          <p:nvPr/>
        </p:nvSpPr>
        <p:spPr>
          <a:xfrm>
            <a:off x="3385905" y="3017901"/>
            <a:ext cx="23721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Operating current (16T) vs. SSL current: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9BDA2C-7AF5-42AD-BC47-BDCFD755A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7400" y="1133168"/>
            <a:ext cx="3156624" cy="24283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6504DFF-915F-4A18-9079-BD0A8B18FAF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38991" y="1212201"/>
            <a:ext cx="2394361" cy="176189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6FC26B14-C2B1-401B-99E9-9501D7569AD5}"/>
              </a:ext>
            </a:extLst>
          </p:cNvPr>
          <p:cNvSpPr txBox="1"/>
          <p:nvPr/>
        </p:nvSpPr>
        <p:spPr>
          <a:xfrm>
            <a:off x="3482754" y="3503973"/>
            <a:ext cx="2059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Measured </a:t>
            </a:r>
            <a:r>
              <a:rPr lang="en-US" sz="14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400" baseline="-250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81-82 %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Min. spec </a:t>
            </a:r>
            <a:r>
              <a:rPr lang="en-US" sz="14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400" baseline="-25000" dirty="0" err="1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 &lt; 85 %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A8EA34-5D47-4D58-BFEE-1C06FB015027}"/>
              </a:ext>
            </a:extLst>
          </p:cNvPr>
          <p:cNvSpPr txBox="1"/>
          <p:nvPr/>
        </p:nvSpPr>
        <p:spPr>
          <a:xfrm>
            <a:off x="3471507" y="5064128"/>
            <a:ext cx="19811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Cabling degradation: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2E0AF4-0FF4-4F53-AE30-31EB1E04120E}"/>
              </a:ext>
            </a:extLst>
          </p:cNvPr>
          <p:cNvSpPr txBox="1"/>
          <p:nvPr/>
        </p:nvSpPr>
        <p:spPr>
          <a:xfrm>
            <a:off x="3481621" y="5317349"/>
            <a:ext cx="2268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Assumed: 5%, measured: 2%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C01D1E1-543C-4166-B111-EAC05A09C9A6}"/>
              </a:ext>
            </a:extLst>
          </p:cNvPr>
          <p:cNvSpPr txBox="1"/>
          <p:nvPr/>
        </p:nvSpPr>
        <p:spPr>
          <a:xfrm>
            <a:off x="3438991" y="4710752"/>
            <a:ext cx="23721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u="sng" dirty="0">
                <a:latin typeface="Calibri" panose="020F0502020204030204" pitchFamily="34" charset="0"/>
                <a:cs typeface="Calibri" panose="020F0502020204030204" pitchFamily="34" charset="0"/>
              </a:rPr>
              <a:t>At 15 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dirty="0">
                <a:solidFill>
                  <a:srgbClr val="0000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5% additional margin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5A569C-271C-416E-9029-7EE2D0B9BC88}"/>
              </a:ext>
            </a:extLst>
          </p:cNvPr>
          <p:cNvSpPr txBox="1"/>
          <p:nvPr/>
        </p:nvSpPr>
        <p:spPr>
          <a:xfrm>
            <a:off x="3471507" y="3976670"/>
            <a:ext cx="23293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Margin is not impacted by </a:t>
            </a:r>
            <a:r>
              <a:rPr lang="en-US" sz="1400" i="1" dirty="0" err="1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400" i="1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 degradation due to strain in the reversible regime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2A3F7F1-5B4B-403C-84DC-CA4100F55F4E}"/>
              </a:ext>
            </a:extLst>
          </p:cNvPr>
          <p:cNvCxnSpPr/>
          <p:nvPr/>
        </p:nvCxnSpPr>
        <p:spPr bwMode="auto">
          <a:xfrm>
            <a:off x="5257800" y="4568234"/>
            <a:ext cx="451489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33CC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859580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Coil Winding Tests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BDD63B-5E1A-46AD-8CB3-2CFAC36D9B01}"/>
              </a:ext>
            </a:extLst>
          </p:cNvPr>
          <p:cNvSpPr txBox="1"/>
          <p:nvPr/>
        </p:nvSpPr>
        <p:spPr>
          <a:xfrm>
            <a:off x="304800" y="838200"/>
            <a:ext cx="846803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Several winding tests were performed using (short) sections from the development cable run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All sections could be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wound without any significant issues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, independent of compaction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Even the 43 strand section could be wound (although it is clearly not a viable option)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Bending radii at the coil ends are very large compared with accelerator magnets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HW bend at the end flares is the most critical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– several tests and detailed CMM measurements and analysis were performed to conform the design to the optimal curvature for the cable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Conclusion: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cable design can be optimized for minimal </a:t>
            </a:r>
            <a:r>
              <a:rPr lang="en-US" sz="1600" dirty="0" err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1600" baseline="-25000" dirty="0" err="1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/RRR degradation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Recently performed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double-layer winding test 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1600" dirty="0">
                <a:solidFill>
                  <a:srgbClr val="0033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optimized HW bend and layer transition</a:t>
            </a:r>
          </a:p>
        </p:txBody>
      </p:sp>
      <p:pic>
        <p:nvPicPr>
          <p:cNvPr id="6" name="gmail-m_41582202451729993Picture 1">
            <a:extLst>
              <a:ext uri="{FF2B5EF4-FFF2-40B4-BE49-F238E27FC236}">
                <a16:creationId xmlns:a16="http://schemas.microsoft.com/office/drawing/2014/main" id="{5A0A802A-5E36-4666-8F55-A1552150E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58" y="3772496"/>
            <a:ext cx="3035280" cy="2279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5BF7DDC-EBBC-4FA2-B81E-6EAAFF712A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446" y="3782328"/>
            <a:ext cx="3025903" cy="22694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0406718-CEBB-42A4-836F-2BDA9571AE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72028" y="4068157"/>
            <a:ext cx="2286633" cy="17149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73DC3A-D36A-4853-9BC6-193F5CB52E2F}"/>
              </a:ext>
            </a:extLst>
          </p:cNvPr>
          <p:cNvSpPr txBox="1"/>
          <p:nvPr/>
        </p:nvSpPr>
        <p:spPr>
          <a:xfrm>
            <a:off x="914400" y="3393284"/>
            <a:ext cx="19160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Single-layer, ~2 turns</a:t>
            </a:r>
            <a:endParaRPr lang="en-US" sz="1600" b="1" i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2DF087-471D-4771-A4EB-104A02BCEF4A}"/>
              </a:ext>
            </a:extLst>
          </p:cNvPr>
          <p:cNvSpPr txBox="1"/>
          <p:nvPr/>
        </p:nvSpPr>
        <p:spPr>
          <a:xfrm>
            <a:off x="4114800" y="3393284"/>
            <a:ext cx="21184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Double-layer, 3+3 turns</a:t>
            </a:r>
            <a:endParaRPr lang="en-US" sz="1600" b="1" i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A7E791-3C3C-4283-B3CF-C84A0B55D7B8}"/>
              </a:ext>
            </a:extLst>
          </p:cNvPr>
          <p:cNvSpPr txBox="1"/>
          <p:nvPr/>
        </p:nvSpPr>
        <p:spPr>
          <a:xfrm>
            <a:off x="7197551" y="3393284"/>
            <a:ext cx="14355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Calibri" panose="020F0502020204030204" pitchFamily="34" charset="0"/>
                <a:cs typeface="Calibri" panose="020F0502020204030204" pitchFamily="34" charset="0"/>
              </a:rPr>
              <a:t>Insulated cable</a:t>
            </a:r>
            <a:endParaRPr lang="en-US" sz="1600" b="1" i="1" dirty="0">
              <a:solidFill>
                <a:srgbClr val="0033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247865-A416-4E1B-8155-B5709083672C}"/>
              </a:ext>
            </a:extLst>
          </p:cNvPr>
          <p:cNvSpPr txBox="1"/>
          <p:nvPr/>
        </p:nvSpPr>
        <p:spPr>
          <a:xfrm>
            <a:off x="2611768" y="6068961"/>
            <a:ext cx="4446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R. Lee, P. Mallon, J. Rudeiros Fernandez, J. Swanson et al.</a:t>
            </a:r>
          </a:p>
        </p:txBody>
      </p:sp>
    </p:spTree>
    <p:extLst>
      <p:ext uri="{BB962C8B-B14F-4D97-AF65-F5344CB8AC3E}">
        <p14:creationId xmlns:p14="http://schemas.microsoft.com/office/powerpoint/2010/main" val="120386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Coil Engineering Design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5E7EDA-ED1C-418F-A061-DEB82BED59AC}"/>
              </a:ext>
            </a:extLst>
          </p:cNvPr>
          <p:cNvGrpSpPr/>
          <p:nvPr/>
        </p:nvGrpSpPr>
        <p:grpSpPr>
          <a:xfrm>
            <a:off x="228600" y="805854"/>
            <a:ext cx="8595446" cy="5450925"/>
            <a:chOff x="228600" y="805854"/>
            <a:chExt cx="8595446" cy="54509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FF0E082-F1DA-423C-993D-58EC61A38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8600" y="805854"/>
              <a:ext cx="8595446" cy="2887992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0AE2FCC-FC3E-481D-881C-1329237D99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80646" y="3505200"/>
              <a:ext cx="4343400" cy="275157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A73DF85-CB3A-43C0-8188-A2CB155391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600" y="3693845"/>
              <a:ext cx="4465457" cy="2562933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51F0D65-AEE8-4F6E-A3E7-8DE398848F27}"/>
              </a:ext>
            </a:extLst>
          </p:cNvPr>
          <p:cNvSpPr txBox="1"/>
          <p:nvPr/>
        </p:nvSpPr>
        <p:spPr>
          <a:xfrm>
            <a:off x="287627" y="914400"/>
            <a:ext cx="330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Detailing of coil parts and tooling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779594-491B-4340-A0D8-FB54C4A05990}"/>
              </a:ext>
            </a:extLst>
          </p:cNvPr>
          <p:cNvSpPr txBox="1"/>
          <p:nvPr/>
        </p:nvSpPr>
        <p:spPr>
          <a:xfrm>
            <a:off x="350657" y="3962400"/>
            <a:ext cx="2407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Split central pole piece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047F56-DE37-4FF3-AB82-FA7D39653EA4}"/>
              </a:ext>
            </a:extLst>
          </p:cNvPr>
          <p:cNvSpPr txBox="1"/>
          <p:nvPr/>
        </p:nvSpPr>
        <p:spPr>
          <a:xfrm>
            <a:off x="3214994" y="5442546"/>
            <a:ext cx="2430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Coil leads and end parts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31A80C4-DA90-4481-8B68-75CAEB8823B7}"/>
              </a:ext>
            </a:extLst>
          </p:cNvPr>
          <p:cNvSpPr txBox="1"/>
          <p:nvPr/>
        </p:nvSpPr>
        <p:spPr>
          <a:xfrm>
            <a:off x="5645468" y="2743200"/>
            <a:ext cx="201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Side rails and shims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7168BF-BAC9-4087-A38C-3CAEEEB39A0E}"/>
              </a:ext>
            </a:extLst>
          </p:cNvPr>
          <p:cNvSpPr txBox="1"/>
          <p:nvPr/>
        </p:nvSpPr>
        <p:spPr>
          <a:xfrm>
            <a:off x="990600" y="5943600"/>
            <a:ext cx="7133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D. Arbelaez, P. Ferracin, R. Hafalia, R. Lee, P. Mallon, J. Rudeiros Fernandez, J. Swanson et al.</a:t>
            </a:r>
          </a:p>
        </p:txBody>
      </p:sp>
    </p:spTree>
    <p:extLst>
      <p:ext uri="{BB962C8B-B14F-4D97-AF65-F5344CB8AC3E}">
        <p14:creationId xmlns:p14="http://schemas.microsoft.com/office/powerpoint/2010/main" val="1839010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>
            <a:extLst>
              <a:ext uri="{FF2B5EF4-FFF2-40B4-BE49-F238E27FC236}">
                <a16:creationId xmlns:a16="http://schemas.microsoft.com/office/drawing/2014/main" id="{45607711-0FD8-4E6C-AE00-704093A52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703" y="3581399"/>
            <a:ext cx="1951697" cy="2523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39700"/>
            <a:ext cx="89916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Coil Fabrication Infrastructure Status/Plans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A13377-BD6B-435D-9CC1-014375B7979A}"/>
              </a:ext>
            </a:extLst>
          </p:cNvPr>
          <p:cNvSpPr txBox="1"/>
          <p:nvPr/>
        </p:nvSpPr>
        <p:spPr>
          <a:xfrm>
            <a:off x="342899" y="914400"/>
            <a:ext cx="845820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Winding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no major upgrades needed; base plate to be procured as part of the coil tooling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Curing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not required for block-coil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Reaction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LD1 oven available but needs to be moved to a newly commissioned dedicated space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Paid by LBNL Laboratory funds, budget code available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Retort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various options under consideration; may be procured from oven supplier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u="sng" dirty="0">
                <a:latin typeface="Calibri" panose="020F0502020204030204" pitchFamily="34" charset="0"/>
                <a:cs typeface="Calibri" panose="020F0502020204030204" pitchFamily="34" charset="0"/>
              </a:rPr>
              <a:t>Potting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: fixture available from LD1, needs some refurbishing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Two areas have been identified in B77A one for refurbishing (already started) and one for final installation; both areas are close to the oven; coil handling areas/tables also identified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B7E1C6-C54A-40D0-93E4-E859BEB65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4" y="3456709"/>
            <a:ext cx="4027134" cy="266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 descr="pot-chamber2-2_setup_iso1">
            <a:extLst>
              <a:ext uri="{FF2B5EF4-FFF2-40B4-BE49-F238E27FC236}">
                <a16:creationId xmlns:a16="http://schemas.microsoft.com/office/drawing/2014/main" id="{B13358FB-E80C-4BE7-870D-76A329DB3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239" y="3581399"/>
            <a:ext cx="2830464" cy="2523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20C651-9DB0-48E5-B0F1-F0216D2CC58F}"/>
              </a:ext>
            </a:extLst>
          </p:cNvPr>
          <p:cNvSpPr txBox="1"/>
          <p:nvPr/>
        </p:nvSpPr>
        <p:spPr>
          <a:xfrm>
            <a:off x="501075" y="6056744"/>
            <a:ext cx="81968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D. Arbelaez, P. Ferracin, R. Hafalia, T. Lipton, J. Rudeiros Fernandez, J. Swanson T. Tristan, M. </a:t>
            </a:r>
            <a:r>
              <a:rPr lang="en-US" sz="1400" i="1" dirty="0" err="1"/>
              <a:t>Turqueti</a:t>
            </a:r>
            <a:r>
              <a:rPr lang="en-US" sz="1400" i="1" dirty="0"/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540070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39700"/>
            <a:ext cx="8991600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Coil Fabrication Infrastructure Status/Plans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E0794330-9AD0-40CB-BF3D-526831185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5" y="3601815"/>
            <a:ext cx="3331739" cy="2498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F19BF341-0480-4728-9C5B-561C2C643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9"/>
          <a:stretch/>
        </p:blipFill>
        <p:spPr bwMode="auto">
          <a:xfrm>
            <a:off x="303295" y="1003931"/>
            <a:ext cx="3317939" cy="242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FEB649-B8A3-4F37-A8BE-7418D6ABE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159577" y="4413290"/>
            <a:ext cx="1328530" cy="19736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C2C487-5B54-4D52-A471-BAB03285A8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8600" y="1003932"/>
            <a:ext cx="4772063" cy="35790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9B2DF6A-AAE6-453F-A8D4-CFA747DC2A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0" y="4720183"/>
            <a:ext cx="217646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940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398463" y="139700"/>
            <a:ext cx="8516938" cy="5461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Structure Engineering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07E83C-DF02-4CE7-8682-36AE691E4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786" y="811494"/>
            <a:ext cx="5967214" cy="25312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1D88C14-44AB-4D1F-8EF0-84F867628E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" y="3478820"/>
            <a:ext cx="3886201" cy="25892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AC33BAB-BF8A-4639-84EA-F95ADF5864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599" y="788403"/>
            <a:ext cx="1874141" cy="2554320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CD29969-8E79-45A0-BF91-905EDC015219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8382000" y="2335494"/>
            <a:ext cx="381000" cy="11430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A75A969B-1A81-4B00-97D4-87E7FC173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0519" y="3684486"/>
            <a:ext cx="2407482" cy="239544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38CA03-41D3-4036-9199-AAF7F33F2C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86600" y="3684485"/>
            <a:ext cx="1493140" cy="2411515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346E0EA-DC21-484B-9CF1-17941BD87F39}"/>
              </a:ext>
            </a:extLst>
          </p:cNvPr>
          <p:cNvCxnSpPr>
            <a:cxnSpLocks/>
          </p:cNvCxnSpPr>
          <p:nvPr/>
        </p:nvCxnSpPr>
        <p:spPr bwMode="auto">
          <a:xfrm flipH="1">
            <a:off x="8001000" y="3478494"/>
            <a:ext cx="762000" cy="990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4D7C532-0BD6-4B88-829A-0F67EFE6F184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696200" y="3084794"/>
            <a:ext cx="1066800" cy="3937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4C869A9-B456-4E3D-9B6C-EEA7E0CDD052}"/>
              </a:ext>
            </a:extLst>
          </p:cNvPr>
          <p:cNvSpPr txBox="1"/>
          <p:nvPr/>
        </p:nvSpPr>
        <p:spPr>
          <a:xfrm>
            <a:off x="7651905" y="3342723"/>
            <a:ext cx="998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Bladders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2ED8576-BDB4-4F03-8CC5-D4FAE17F73AE}"/>
              </a:ext>
            </a:extLst>
          </p:cNvPr>
          <p:cNvSpPr txBox="1"/>
          <p:nvPr/>
        </p:nvSpPr>
        <p:spPr>
          <a:xfrm>
            <a:off x="6705600" y="3326094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Leads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17799277-EE93-423C-81B1-E7B7AE884565}"/>
              </a:ext>
            </a:extLst>
          </p:cNvPr>
          <p:cNvCxnSpPr>
            <a:cxnSpLocks/>
            <a:stCxn id="45" idx="3"/>
          </p:cNvCxnSpPr>
          <p:nvPr/>
        </p:nvCxnSpPr>
        <p:spPr bwMode="auto">
          <a:xfrm flipH="1" flipV="1">
            <a:off x="7171379" y="2716494"/>
            <a:ext cx="254290" cy="794266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C635028-9EE3-4FB4-94E7-92445BA19366}"/>
              </a:ext>
            </a:extLst>
          </p:cNvPr>
          <p:cNvSpPr txBox="1"/>
          <p:nvPr/>
        </p:nvSpPr>
        <p:spPr>
          <a:xfrm>
            <a:off x="2025076" y="6077528"/>
            <a:ext cx="584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D. Arbelaez, P. Ferracin, R. Hafalia, J. Rudeiros Fernandez, G. </a:t>
            </a:r>
            <a:r>
              <a:rPr lang="en-US" sz="1400" i="1" dirty="0" err="1"/>
              <a:t>Valllone</a:t>
            </a:r>
            <a:r>
              <a:rPr lang="en-US" sz="1400" i="1" dirty="0"/>
              <a:t> et al.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B2F987-68F4-4838-AACE-3A9CB65A944D}"/>
              </a:ext>
            </a:extLst>
          </p:cNvPr>
          <p:cNvSpPr txBox="1"/>
          <p:nvPr/>
        </p:nvSpPr>
        <p:spPr>
          <a:xfrm>
            <a:off x="588535" y="3333487"/>
            <a:ext cx="3542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End plate analysis and optimization </a:t>
            </a:r>
          </a:p>
        </p:txBody>
      </p:sp>
    </p:spTree>
    <p:extLst>
      <p:ext uri="{BB962C8B-B14F-4D97-AF65-F5344CB8AC3E}">
        <p14:creationId xmlns:p14="http://schemas.microsoft.com/office/powerpoint/2010/main" val="2245834117"/>
      </p:ext>
    </p:extLst>
  </p:cSld>
  <p:clrMapOvr>
    <a:masterClrMapping/>
  </p:clrMapOvr>
</p:sld>
</file>

<file path=ppt/theme/theme1.xml><?xml version="1.0" encoding="utf-8"?>
<a:theme xmlns:a="http://schemas.openxmlformats.org/drawingml/2006/main" name="LBNL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BN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LBN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BNL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BN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15686</TotalTime>
  <Pages>1</Pages>
  <Words>2381</Words>
  <Application>Microsoft Office PowerPoint</Application>
  <PresentationFormat>On-screen Show (4:3)</PresentationFormat>
  <Paragraphs>282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Wingdings</vt:lpstr>
      <vt:lpstr>Arial</vt:lpstr>
      <vt:lpstr>Century Gothic</vt:lpstr>
      <vt:lpstr>Times New Roman</vt:lpstr>
      <vt:lpstr>Calibri</vt:lpstr>
      <vt:lpstr>Symbol</vt:lpstr>
      <vt:lpstr>LBNL</vt:lpstr>
      <vt:lpstr>G. Sabbi, LBNL  Integrated Project Team Meeting #5 December 15, 2021 </vt:lpstr>
      <vt:lpstr>Presentation Outline</vt:lpstr>
      <vt:lpstr>Cable and Coil Parameters</vt:lpstr>
      <vt:lpstr>Magnetic Performance</vt:lpstr>
      <vt:lpstr>Coil Winding Tests</vt:lpstr>
      <vt:lpstr>Coil Engineering Design</vt:lpstr>
      <vt:lpstr>Coil Fabrication Infrastructure Status/Plans</vt:lpstr>
      <vt:lpstr>Coil Fabrication Infrastructure Status/Plans</vt:lpstr>
      <vt:lpstr>Structure Engineering Design</vt:lpstr>
      <vt:lpstr>Cable Development</vt:lpstr>
      <vt:lpstr>Wire and Cable Characterization</vt:lpstr>
      <vt:lpstr>Wire Specification Review</vt:lpstr>
      <vt:lpstr>Wire Procurement Status and Next Steps</vt:lpstr>
      <vt:lpstr>Magnet Schedule and Milestones</vt:lpstr>
      <vt:lpstr>Design, Prototype Cable and Coil</vt:lpstr>
      <vt:lpstr>Production Wire and Cable</vt:lpstr>
      <vt:lpstr>Production Coil Fabrication</vt:lpstr>
      <vt:lpstr>Structure, Assembly and Test</vt:lpstr>
      <vt:lpstr>Summary</vt:lpstr>
      <vt:lpstr>Backup slides</vt:lpstr>
      <vt:lpstr>Response to CDR Recommendations</vt:lpstr>
      <vt:lpstr>Response to CDR Recommendations</vt:lpstr>
      <vt:lpstr>Mechanical Design</vt:lpstr>
      <vt:lpstr>Mechanical Analysis</vt:lpstr>
      <vt:lpstr>Quench Protection - Reference Case</vt:lpstr>
      <vt:lpstr>Quench Protection - Sensitivity Analysis</vt:lpstr>
      <vt:lpstr>Magnet Schedule and Milestones</vt:lpstr>
    </vt:vector>
  </TitlesOfParts>
  <Company>LBNL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Physics Division Future Plans</dc:title>
  <dc:subject>Berkeley Lab Generic Presentation</dc:subject>
  <dc:creator>PCuser</dc:creator>
  <cp:keywords>Presentation Generic</cp:keywords>
  <cp:lastModifiedBy>GianLuca</cp:lastModifiedBy>
  <cp:revision>1147</cp:revision>
  <cp:lastPrinted>2017-02-13T23:14:39Z</cp:lastPrinted>
  <dcterms:created xsi:type="dcterms:W3CDTF">2004-10-30T19:36:16Z</dcterms:created>
  <dcterms:modified xsi:type="dcterms:W3CDTF">2021-12-20T21:25:32Z</dcterms:modified>
</cp:coreProperties>
</file>