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28"/>
  </p:notesMasterIdLst>
  <p:handoutMasterIdLst>
    <p:handoutMasterId r:id="rId29"/>
  </p:handoutMasterIdLst>
  <p:sldIdLst>
    <p:sldId id="317" r:id="rId5"/>
    <p:sldId id="2072" r:id="rId6"/>
    <p:sldId id="2073" r:id="rId7"/>
    <p:sldId id="2074" r:id="rId8"/>
    <p:sldId id="2004" r:id="rId9"/>
    <p:sldId id="2075" r:id="rId10"/>
    <p:sldId id="2078" r:id="rId11"/>
    <p:sldId id="2083" r:id="rId12"/>
    <p:sldId id="2084" r:id="rId13"/>
    <p:sldId id="2085" r:id="rId14"/>
    <p:sldId id="2086" r:id="rId15"/>
    <p:sldId id="2077" r:id="rId16"/>
    <p:sldId id="2079" r:id="rId17"/>
    <p:sldId id="2082" r:id="rId18"/>
    <p:sldId id="2080" r:id="rId19"/>
    <p:sldId id="2081" r:id="rId20"/>
    <p:sldId id="2087" r:id="rId21"/>
    <p:sldId id="2092" r:id="rId22"/>
    <p:sldId id="2093" r:id="rId23"/>
    <p:sldId id="2088" r:id="rId24"/>
    <p:sldId id="2076" r:id="rId25"/>
    <p:sldId id="2014" r:id="rId26"/>
    <p:sldId id="459" r:id="rId2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ndal J. Wielgos x 15321N" initials="RJWx1" lastIdx="1" clrIdx="0">
    <p:extLst>
      <p:ext uri="{19B8F6BF-5375-455C-9EA6-DF929625EA0E}">
        <p15:presenceInfo xmlns:p15="http://schemas.microsoft.com/office/powerpoint/2012/main" userId="S-1-5-21-1644491937-1202660629-839522115-35637" providerId="AD"/>
      </p:ext>
    </p:extLst>
  </p:cmAuthor>
  <p:cmAuthor id="2" name="Mark T. Jeffers" initials="MTJ" lastIdx="1" clrIdx="1">
    <p:extLst>
      <p:ext uri="{19B8F6BF-5375-455C-9EA6-DF929625EA0E}">
        <p15:presenceInfo xmlns:p15="http://schemas.microsoft.com/office/powerpoint/2012/main" userId="S::mjeffers@services.fnal.gov::1169c0cc-fdd9-414f-8ae7-bf764de348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63666A"/>
    <a:srgbClr val="505050"/>
    <a:srgbClr val="A7A8AA"/>
    <a:srgbClr val="0F2D62"/>
    <a:srgbClr val="50504E"/>
    <a:srgbClr val="4E4E4E"/>
    <a:srgbClr val="404040"/>
    <a:srgbClr val="004C97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99"/>
    <p:restoredTop sz="76463" autoAdjust="0"/>
  </p:normalViewPr>
  <p:slideViewPr>
    <p:cSldViewPr snapToGrid="0">
      <p:cViewPr varScale="1">
        <p:scale>
          <a:sx n="141" d="100"/>
          <a:sy n="141" d="100"/>
        </p:scale>
        <p:origin x="1024" y="18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Plant Project</a:t>
            </a:r>
          </a:p>
          <a:p>
            <a:r>
              <a:rPr lang="en-US" dirty="0"/>
              <a:t>Purple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40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21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1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57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846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9CD9AF3-1EDA-4048-ABFB-9C600FAF9222}" type="datetime1">
              <a:rPr lang="en-US" smtClean="0"/>
              <a:t>1/12/22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FEADAF3-ECD2-2F48-890F-EE463EA96532}" type="datetime1">
              <a:rPr lang="en-US" smtClean="0"/>
              <a:t>1/12/22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52AE9E17-D643-5546-9331-150F414415A2}" type="datetime1">
              <a:rPr lang="en-US" smtClean="0"/>
              <a:t>1/12/22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0D1C6F9-E603-764A-9F8A-2D3BE65776D7}" type="datetime1">
              <a:rPr lang="en-US" smtClean="0"/>
              <a:t>1/12/22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034B11FC-141E-7D41-A742-6AFFA7D820F3}" type="datetime1">
              <a:rPr lang="en-US" smtClean="0"/>
              <a:t>1/12/22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8A99A1-E7C1-3C48-9E70-A4AE0C1589FD}" type="datetime1">
              <a:rPr lang="en-US" smtClean="0"/>
              <a:t>1/12/22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82285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4886325"/>
            <a:ext cx="1076325" cy="180975"/>
          </a:xfrm>
        </p:spPr>
        <p:txBody>
          <a:bodyPr/>
          <a:lstStyle>
            <a:lvl1pPr>
              <a:defRPr sz="675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7/25/17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75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de-DE"/>
              <a:t>A. Pla-Dalmau | DOE Review                        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675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35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656A6C1-3312-F64C-A4BF-E38536F23C9F}" type="datetime1">
              <a:rPr lang="en-US" smtClean="0"/>
              <a:t>1/12/22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7E851.8B9DF960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HTS Cable Test Facility Preparations - Status and Plans</a:t>
            </a:r>
            <a:endParaRPr lang="en-US" sz="2400" dirty="0"/>
          </a:p>
          <a:p>
            <a:r>
              <a:rPr lang="en-US" dirty="0"/>
              <a:t>G. Velev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6450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1E5348-E9CB-CD42-B76A-1F36BA936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34" y="1626703"/>
            <a:ext cx="3490641" cy="2209746"/>
          </a:xfrm>
        </p:spPr>
        <p:txBody>
          <a:bodyPr/>
          <a:lstStyle/>
          <a:p>
            <a:r>
              <a:rPr lang="en-US" dirty="0"/>
              <a:t>Specifications are finalized </a:t>
            </a:r>
          </a:p>
          <a:p>
            <a:r>
              <a:rPr lang="en-US" dirty="0"/>
              <a:t>Power Supply cost is $/per Watt</a:t>
            </a:r>
          </a:p>
          <a:p>
            <a:r>
              <a:rPr lang="en-US" dirty="0"/>
              <a:t>Looking for possible optimization and cost cut, </a:t>
            </a:r>
            <a:r>
              <a:rPr lang="en-US" dirty="0" err="1"/>
              <a:t>e.g</a:t>
            </a:r>
            <a:r>
              <a:rPr lang="en-US" dirty="0"/>
              <a:t> 20 V units </a:t>
            </a:r>
          </a:p>
          <a:p>
            <a:r>
              <a:rPr lang="en-US" dirty="0"/>
              <a:t>Prepare to start procurement process after New Year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6AC885-F0FB-E040-8A01-E997DCA88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Power Supplies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1190D-E0F5-954E-AE58-9BD6C7DBE9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07400-91CC-674A-85D3-74329D35A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9CE44-B3ED-284D-950B-3D1F87EE1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634F2A-6B7A-B841-812E-9851448A6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509" y="188814"/>
            <a:ext cx="5026887" cy="445251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3A9EBBB-771F-E349-B162-F88BF1C55355}"/>
              </a:ext>
            </a:extLst>
          </p:cNvPr>
          <p:cNvSpPr/>
          <p:nvPr/>
        </p:nvSpPr>
        <p:spPr>
          <a:xfrm>
            <a:off x="5462649" y="819397"/>
            <a:ext cx="451263" cy="320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FD165C-0DD0-0745-A689-4441E62D201D}"/>
              </a:ext>
            </a:extLst>
          </p:cNvPr>
          <p:cNvSpPr/>
          <p:nvPr/>
        </p:nvSpPr>
        <p:spPr>
          <a:xfrm>
            <a:off x="6588826" y="819397"/>
            <a:ext cx="451263" cy="320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76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EE23A8-1EEE-9246-BCA4-0BFE02483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3439"/>
            <a:ext cx="8672513" cy="1326167"/>
          </a:xfrm>
        </p:spPr>
        <p:txBody>
          <a:bodyPr/>
          <a:lstStyle/>
          <a:p>
            <a:r>
              <a:rPr lang="en-US" sz="1600" dirty="0"/>
              <a:t>Documentation for the integration of the pit was started this summer – based on the AUP stand 4 experience </a:t>
            </a:r>
          </a:p>
          <a:p>
            <a:r>
              <a:rPr lang="en-US" sz="1600" dirty="0"/>
              <a:t> A </a:t>
            </a:r>
            <a:r>
              <a:rPr lang="en-US" sz="1600" dirty="0" err="1"/>
              <a:t>cryo</a:t>
            </a:r>
            <a:r>
              <a:rPr lang="en-US" sz="1600" dirty="0"/>
              <a:t> engineer left the division -  the process stopped </a:t>
            </a:r>
          </a:p>
          <a:p>
            <a:r>
              <a:rPr lang="en-US" sz="1600" dirty="0"/>
              <a:t>A discussion with the </a:t>
            </a:r>
            <a:r>
              <a:rPr lang="en-US" sz="1600" dirty="0" err="1"/>
              <a:t>cryo</a:t>
            </a:r>
            <a:r>
              <a:rPr lang="en-US" sz="1600" dirty="0"/>
              <a:t> sector for optimization of  the project resources (mu2e, AUP, PIP II) is in progress.  Need to  show funding to  get  engineering support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BBA727-B08D-4D4B-9CD6-1C6837E7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Integration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AB9CF-F388-7849-93F0-A49838A52E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257F-205B-BA47-916C-742BB1A06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42383-3E9F-3C49-8E60-6F07E10BE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1B0839-96F6-F444-A1F7-B10B2C2DB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98" y="2001253"/>
            <a:ext cx="8509915" cy="29865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FFA46F-221A-164A-A355-97CCE264246F}"/>
              </a:ext>
            </a:extLst>
          </p:cNvPr>
          <p:cNvSpPr txBox="1"/>
          <p:nvPr/>
        </p:nvSpPr>
        <p:spPr>
          <a:xfrm>
            <a:off x="636588" y="2110085"/>
            <a:ext cx="135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Aug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5FEBE4-A8CA-7E47-8DE6-52BF93B321D0}"/>
              </a:ext>
            </a:extLst>
          </p:cNvPr>
          <p:cNvSpPr txBox="1"/>
          <p:nvPr/>
        </p:nvSpPr>
        <p:spPr>
          <a:xfrm>
            <a:off x="429419" y="3073896"/>
            <a:ext cx="7924288" cy="14364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F72CE5-AF86-9847-A391-495B6BB582CA}"/>
              </a:ext>
            </a:extLst>
          </p:cNvPr>
          <p:cNvSpPr txBox="1"/>
          <p:nvPr/>
        </p:nvSpPr>
        <p:spPr>
          <a:xfrm>
            <a:off x="8353707" y="384794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3520 h</a:t>
            </a:r>
          </a:p>
        </p:txBody>
      </p:sp>
    </p:spTree>
    <p:extLst>
      <p:ext uri="{BB962C8B-B14F-4D97-AF65-F5344CB8AC3E}">
        <p14:creationId xmlns:p14="http://schemas.microsoft.com/office/powerpoint/2010/main" val="2242114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20B95B-31F9-1349-BBC9-EBBF038F8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1577214"/>
          </a:xfrm>
        </p:spPr>
        <p:txBody>
          <a:bodyPr/>
          <a:lstStyle/>
          <a:p>
            <a:r>
              <a:rPr lang="en-US" dirty="0"/>
              <a:t>This  project has very low  or no contingency (10% were used in GPP estimation and some other task)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41E0AE-BFE5-084D-9031-41BCA5E0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13235"/>
            <a:ext cx="8686800" cy="320908"/>
          </a:xfrm>
        </p:spPr>
        <p:txBody>
          <a:bodyPr/>
          <a:lstStyle/>
          <a:p>
            <a:r>
              <a:rPr lang="en-US" dirty="0"/>
              <a:t>Funding Status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34362-8C8D-4042-A54D-F955ED963C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4385DEE-50B8-CC41-AAF4-E64A29A5B365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4CC0C-A5DB-7D4D-AA2D-83BB7D3D34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1C31F-1DD6-784E-BDF8-17FBC9494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14C17FB-BAEC-D847-B4C1-935EDCE3E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71336"/>
              </p:ext>
            </p:extLst>
          </p:nvPr>
        </p:nvGraphicFramePr>
        <p:xfrm>
          <a:off x="511611" y="1366403"/>
          <a:ext cx="7886701" cy="2942439"/>
        </p:xfrm>
        <a:graphic>
          <a:graphicData uri="http://schemas.openxmlformats.org/drawingml/2006/table">
            <a:tbl>
              <a:tblPr/>
              <a:tblGrid>
                <a:gridCol w="1930206">
                  <a:extLst>
                    <a:ext uri="{9D8B030D-6E8A-4147-A177-3AD203B41FA5}">
                      <a16:colId xmlns:a16="http://schemas.microsoft.com/office/drawing/2014/main" val="2375707799"/>
                    </a:ext>
                  </a:extLst>
                </a:gridCol>
                <a:gridCol w="805258">
                  <a:extLst>
                    <a:ext uri="{9D8B030D-6E8A-4147-A177-3AD203B41FA5}">
                      <a16:colId xmlns:a16="http://schemas.microsoft.com/office/drawing/2014/main" val="3878065456"/>
                    </a:ext>
                  </a:extLst>
                </a:gridCol>
                <a:gridCol w="729023">
                  <a:extLst>
                    <a:ext uri="{9D8B030D-6E8A-4147-A177-3AD203B41FA5}">
                      <a16:colId xmlns:a16="http://schemas.microsoft.com/office/drawing/2014/main" val="1626376346"/>
                    </a:ext>
                  </a:extLst>
                </a:gridCol>
                <a:gridCol w="1125784">
                  <a:extLst>
                    <a:ext uri="{9D8B030D-6E8A-4147-A177-3AD203B41FA5}">
                      <a16:colId xmlns:a16="http://schemas.microsoft.com/office/drawing/2014/main" val="3990203917"/>
                    </a:ext>
                  </a:extLst>
                </a:gridCol>
                <a:gridCol w="787162">
                  <a:extLst>
                    <a:ext uri="{9D8B030D-6E8A-4147-A177-3AD203B41FA5}">
                      <a16:colId xmlns:a16="http://schemas.microsoft.com/office/drawing/2014/main" val="938321749"/>
                    </a:ext>
                  </a:extLst>
                </a:gridCol>
                <a:gridCol w="2509268">
                  <a:extLst>
                    <a:ext uri="{9D8B030D-6E8A-4147-A177-3AD203B41FA5}">
                      <a16:colId xmlns:a16="http://schemas.microsoft.com/office/drawing/2014/main" val="690557906"/>
                    </a:ext>
                  </a:extLst>
                </a:gridCol>
              </a:tblGrid>
              <a:tr h="265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Funds Planned/Recived/Pending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447900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Estimate  (k$)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3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TPC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736789"/>
                  </a:ext>
                </a:extLst>
              </a:tr>
              <a:tr h="2050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k$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$1,549.0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$1,612.5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$563.5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$3,725.0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874362"/>
                  </a:ext>
                </a:extLst>
              </a:tr>
              <a:tr h="2050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750686"/>
                  </a:ext>
                </a:extLst>
              </a:tr>
              <a:tr h="265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Year received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FES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HEP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total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Steps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100254"/>
                  </a:ext>
                </a:extLst>
              </a:tr>
              <a:tr h="43413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FY19 received (GPP-test pit)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$1,299.0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$1,549.0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August 2019, $500k is for the  civil construction and $1000k for cryostat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134553"/>
                  </a:ext>
                </a:extLst>
              </a:tr>
              <a:tr h="42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 Received (QP/QM)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May 2020,  for QP/QM electronics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465832"/>
                  </a:ext>
                </a:extLst>
              </a:tr>
              <a:tr h="42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FY21 Received (Power Supplies)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April 2021,  for PSs and supporting electronics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476823"/>
                  </a:ext>
                </a:extLst>
              </a:tr>
              <a:tr h="229124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FY22  (Integration)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$563.5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$563.5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Step 3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Needed for  Integration  (not received)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70221"/>
                  </a:ext>
                </a:extLst>
              </a:tr>
              <a:tr h="25324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$1,862.5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$1,862.5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$3,725.0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A7A8A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A7A8A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139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52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069ED06-D878-2948-99CB-8BD1650388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3790924"/>
              </p:ext>
            </p:extLst>
          </p:nvPr>
        </p:nvGraphicFramePr>
        <p:xfrm>
          <a:off x="222250" y="509722"/>
          <a:ext cx="8305801" cy="457200"/>
        </p:xfrm>
        <a:graphic>
          <a:graphicData uri="http://schemas.openxmlformats.org/drawingml/2006/table">
            <a:tbl>
              <a:tblPr/>
              <a:tblGrid>
                <a:gridCol w="2031224">
                  <a:extLst>
                    <a:ext uri="{9D8B030D-6E8A-4147-A177-3AD203B41FA5}">
                      <a16:colId xmlns:a16="http://schemas.microsoft.com/office/drawing/2014/main" val="2416184785"/>
                    </a:ext>
                  </a:extLst>
                </a:gridCol>
                <a:gridCol w="850575">
                  <a:extLst>
                    <a:ext uri="{9D8B030D-6E8A-4147-A177-3AD203B41FA5}">
                      <a16:colId xmlns:a16="http://schemas.microsoft.com/office/drawing/2014/main" val="1057135069"/>
                    </a:ext>
                  </a:extLst>
                </a:gridCol>
                <a:gridCol w="952136">
                  <a:extLst>
                    <a:ext uri="{9D8B030D-6E8A-4147-A177-3AD203B41FA5}">
                      <a16:colId xmlns:a16="http://schemas.microsoft.com/office/drawing/2014/main" val="2349655365"/>
                    </a:ext>
                  </a:extLst>
                </a:gridCol>
                <a:gridCol w="1002917">
                  <a:extLst>
                    <a:ext uri="{9D8B030D-6E8A-4147-A177-3AD203B41FA5}">
                      <a16:colId xmlns:a16="http://schemas.microsoft.com/office/drawing/2014/main" val="3059256810"/>
                    </a:ext>
                  </a:extLst>
                </a:gridCol>
                <a:gridCol w="828358">
                  <a:extLst>
                    <a:ext uri="{9D8B030D-6E8A-4147-A177-3AD203B41FA5}">
                      <a16:colId xmlns:a16="http://schemas.microsoft.com/office/drawing/2014/main" val="3473372225"/>
                    </a:ext>
                  </a:extLst>
                </a:gridCol>
                <a:gridCol w="2640591">
                  <a:extLst>
                    <a:ext uri="{9D8B030D-6E8A-4147-A177-3AD203B41FA5}">
                      <a16:colId xmlns:a16="http://schemas.microsoft.com/office/drawing/2014/main" val="409805949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FY19 received (GPP-test pit)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$1,299.0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$1,549.0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August 2019, $500k is for the  civil construction and $1000k for cryostat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718019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A10D8A6-75BC-4746-96FC-2DA8C299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Funding: Step 1 -  details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4E7EC-AEF9-6340-814E-D51F54E507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3E91785-C593-544B-A89F-C50DB21B5EED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34ED2-BECE-BF4B-8E7B-6DB87EEED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EB0D7-0EA9-3946-AB65-30B10B2EA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B7A3B73-DEBC-8E43-BA33-72A6CF1B7122}"/>
              </a:ext>
            </a:extLst>
          </p:cNvPr>
          <p:cNvSpPr txBox="1">
            <a:spLocks/>
          </p:cNvSpPr>
          <p:nvPr/>
        </p:nvSpPr>
        <p:spPr>
          <a:xfrm>
            <a:off x="242887" y="1207362"/>
            <a:ext cx="8672513" cy="33373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funding for the test pit was $500k </a:t>
            </a:r>
          </a:p>
          <a:p>
            <a:pPr lvl="1"/>
            <a:r>
              <a:rPr lang="en-US" dirty="0"/>
              <a:t>Test pit actual cost is $584k - overrun is due to</a:t>
            </a:r>
          </a:p>
          <a:p>
            <a:pPr lvl="2"/>
            <a:r>
              <a:rPr lang="en-US" dirty="0"/>
              <a:t> adding the  steel shielding</a:t>
            </a:r>
          </a:p>
          <a:p>
            <a:pPr lvl="2"/>
            <a:r>
              <a:rPr lang="en-US" dirty="0"/>
              <a:t> several change request during the construction </a:t>
            </a:r>
          </a:p>
          <a:p>
            <a:r>
              <a:rPr lang="en-US" dirty="0"/>
              <a:t>The funding for the  cryostat  and </a:t>
            </a:r>
            <a:r>
              <a:rPr lang="en-US" dirty="0" err="1"/>
              <a:t>Top&amp;Lambda</a:t>
            </a:r>
            <a:r>
              <a:rPr lang="en-US" dirty="0"/>
              <a:t> plates is $1,049k</a:t>
            </a:r>
          </a:p>
          <a:p>
            <a:pPr lvl="1"/>
            <a:r>
              <a:rPr lang="en-US" dirty="0"/>
              <a:t>the  cryostat design is $438k – we planned $473k </a:t>
            </a:r>
          </a:p>
          <a:p>
            <a:pPr lvl="1"/>
            <a:r>
              <a:rPr lang="en-US" dirty="0"/>
              <a:t>The cryostats manufacturing:</a:t>
            </a:r>
          </a:p>
          <a:p>
            <a:pPr lvl="2"/>
            <a:r>
              <a:rPr lang="en-US" dirty="0"/>
              <a:t>Planned  cost: $428k</a:t>
            </a:r>
          </a:p>
          <a:p>
            <a:pPr lvl="2"/>
            <a:r>
              <a:rPr lang="en-US" dirty="0"/>
              <a:t>Bids are vendor 1 - $749; Vendor 2 – $936.3k</a:t>
            </a:r>
          </a:p>
          <a:p>
            <a:r>
              <a:rPr lang="en-US" dirty="0"/>
              <a:t>The </a:t>
            </a:r>
            <a:r>
              <a:rPr lang="en-US" dirty="0" err="1"/>
              <a:t>top&amp;lambda</a:t>
            </a:r>
            <a:r>
              <a:rPr lang="en-US" dirty="0"/>
              <a:t> plates in design process: going RFQ in a 2 months   </a:t>
            </a:r>
          </a:p>
          <a:p>
            <a:pPr marL="573087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190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10D8A6-75BC-4746-96FC-2DA8C299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Funding: Step 1 – Summary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4E7EC-AEF9-6340-814E-D51F54E507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155A2AB-12C7-0F47-A1A0-FBBB63D04520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34ED2-BECE-BF4B-8E7B-6DB87EEED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EB0D7-0EA9-3946-AB65-30B10B2EA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1B3614D-B27A-1347-A08A-071F7E4264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4683531"/>
              </p:ext>
            </p:extLst>
          </p:nvPr>
        </p:nvGraphicFramePr>
        <p:xfrm>
          <a:off x="222250" y="1191802"/>
          <a:ext cx="8672512" cy="2194944"/>
        </p:xfrm>
        <a:graphic>
          <a:graphicData uri="http://schemas.openxmlformats.org/drawingml/2006/table">
            <a:tbl>
              <a:tblPr/>
              <a:tblGrid>
                <a:gridCol w="1955871">
                  <a:extLst>
                    <a:ext uri="{9D8B030D-6E8A-4147-A177-3AD203B41FA5}">
                      <a16:colId xmlns:a16="http://schemas.microsoft.com/office/drawing/2014/main" val="2567672406"/>
                    </a:ext>
                  </a:extLst>
                </a:gridCol>
                <a:gridCol w="778216">
                  <a:extLst>
                    <a:ext uri="{9D8B030D-6E8A-4147-A177-3AD203B41FA5}">
                      <a16:colId xmlns:a16="http://schemas.microsoft.com/office/drawing/2014/main" val="922934966"/>
                    </a:ext>
                  </a:extLst>
                </a:gridCol>
                <a:gridCol w="904329">
                  <a:extLst>
                    <a:ext uri="{9D8B030D-6E8A-4147-A177-3AD203B41FA5}">
                      <a16:colId xmlns:a16="http://schemas.microsoft.com/office/drawing/2014/main" val="2274507059"/>
                    </a:ext>
                  </a:extLst>
                </a:gridCol>
                <a:gridCol w="952559">
                  <a:extLst>
                    <a:ext uri="{9D8B030D-6E8A-4147-A177-3AD203B41FA5}">
                      <a16:colId xmlns:a16="http://schemas.microsoft.com/office/drawing/2014/main" val="2217154214"/>
                    </a:ext>
                  </a:extLst>
                </a:gridCol>
                <a:gridCol w="1043045">
                  <a:extLst>
                    <a:ext uri="{9D8B030D-6E8A-4147-A177-3AD203B41FA5}">
                      <a16:colId xmlns:a16="http://schemas.microsoft.com/office/drawing/2014/main" val="1108304247"/>
                    </a:ext>
                  </a:extLst>
                </a:gridCol>
                <a:gridCol w="760287">
                  <a:extLst>
                    <a:ext uri="{9D8B030D-6E8A-4147-A177-3AD203B41FA5}">
                      <a16:colId xmlns:a16="http://schemas.microsoft.com/office/drawing/2014/main" val="4241624789"/>
                    </a:ext>
                  </a:extLst>
                </a:gridCol>
                <a:gridCol w="2278205">
                  <a:extLst>
                    <a:ext uri="{9D8B030D-6E8A-4147-A177-3AD203B41FA5}">
                      <a16:colId xmlns:a16="http://schemas.microsoft.com/office/drawing/2014/main" val="2987714051"/>
                    </a:ext>
                  </a:extLst>
                </a:gridCol>
              </a:tblGrid>
              <a:tr h="48758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 1 -  Test Pit, Cryostat, </a:t>
                      </a:r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Top&amp;Lambda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Plates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642207"/>
                  </a:ext>
                </a:extLst>
              </a:tr>
              <a:tr h="5548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Estimate  (k$)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Planned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Cost</a:t>
                      </a:r>
                      <a:b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Vendor 1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Cost</a:t>
                      </a:r>
                      <a:b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Vendor2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Diff.</a:t>
                      </a:r>
                      <a:b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Vendor 1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Diff.</a:t>
                      </a:r>
                      <a:b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Vendor 2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07481"/>
                  </a:ext>
                </a:extLst>
              </a:tr>
              <a:tr h="2116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Pit construction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$499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$584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-$85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-$85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 is done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102633"/>
                  </a:ext>
                </a:extLst>
              </a:tr>
              <a:tr h="229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Cryostat Design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$473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$438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 is finished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903794"/>
                  </a:ext>
                </a:extLst>
              </a:tr>
              <a:tr h="229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Cryostat procurement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$428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$749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$936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-$321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-$508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Bids are in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22597"/>
                  </a:ext>
                </a:extLst>
              </a:tr>
              <a:tr h="229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Top&amp;Lamba plates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$149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$149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ordered yet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0065"/>
                  </a:ext>
                </a:extLst>
              </a:tr>
              <a:tr h="2533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Summary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$1,549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$1,920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$2,107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-$371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505050"/>
                          </a:solidFill>
                          <a:effectLst/>
                          <a:latin typeface="Calibri" panose="020F0502020204030204" pitchFamily="34" charset="0"/>
                        </a:rPr>
                        <a:t>-$558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35679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96DB8B2-DBE3-D144-91D9-42BEDD4F8F2C}"/>
              </a:ext>
            </a:extLst>
          </p:cNvPr>
          <p:cNvSpPr txBox="1"/>
          <p:nvPr/>
        </p:nvSpPr>
        <p:spPr>
          <a:xfrm>
            <a:off x="228598" y="3705508"/>
            <a:ext cx="682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yesterday, Vendor 1 is selected (Ability Metal in IL)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85E5B8-68E8-0945-9C3C-AE06F20897A3}"/>
              </a:ext>
            </a:extLst>
          </p:cNvPr>
          <p:cNvCxnSpPr/>
          <p:nvPr/>
        </p:nvCxnSpPr>
        <p:spPr>
          <a:xfrm flipH="1">
            <a:off x="6022428" y="1820917"/>
            <a:ext cx="461940" cy="15450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860913-3321-BE4E-B72D-D90CCC95F6CB}"/>
              </a:ext>
            </a:extLst>
          </p:cNvPr>
          <p:cNvCxnSpPr/>
          <p:nvPr/>
        </p:nvCxnSpPr>
        <p:spPr>
          <a:xfrm>
            <a:off x="5896303" y="1820917"/>
            <a:ext cx="725214" cy="15450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4A7125-0344-CC4E-93E6-E177484BB133}"/>
              </a:ext>
            </a:extLst>
          </p:cNvPr>
          <p:cNvCxnSpPr>
            <a:cxnSpLocks/>
          </p:cNvCxnSpPr>
          <p:nvPr/>
        </p:nvCxnSpPr>
        <p:spPr>
          <a:xfrm>
            <a:off x="4203865" y="2803338"/>
            <a:ext cx="368135" cy="4505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F25814-52DB-B140-BDAF-5B51470269CD}"/>
              </a:ext>
            </a:extLst>
          </p:cNvPr>
          <p:cNvCxnSpPr>
            <a:cxnSpLocks/>
          </p:cNvCxnSpPr>
          <p:nvPr/>
        </p:nvCxnSpPr>
        <p:spPr>
          <a:xfrm flipH="1">
            <a:off x="4156364" y="2652648"/>
            <a:ext cx="354641" cy="7146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689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736BEA-4C9C-7945-8F13-56ABE1974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quench Protection and quench monitoring systems we received $650k. The work is in progress. We ordered the log-lead time components (chips) – delivery time 8 months</a:t>
            </a:r>
          </a:p>
          <a:p>
            <a:r>
              <a:rPr lang="en-US" dirty="0"/>
              <a:t>Power supplies  procurement process will start after New Year. For PSs  we have received $963k.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D5E557-6297-9D40-B6E0-DFEE7E2C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Step 2 -  details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39E63-6F34-0F45-BB0E-2752859A90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9944672-EFA1-AE4D-8DD9-4F1DF955DF18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05AD2-8F92-6C48-8A07-DC260700F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6AD41-75B8-7743-96F5-8AFE40D25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1F89AD1-B6D4-4A45-BE8E-DB2CFE6C7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115142"/>
              </p:ext>
            </p:extLst>
          </p:nvPr>
        </p:nvGraphicFramePr>
        <p:xfrm>
          <a:off x="1087147" y="2250041"/>
          <a:ext cx="7149030" cy="1976755"/>
        </p:xfrm>
        <a:graphic>
          <a:graphicData uri="http://schemas.openxmlformats.org/drawingml/2006/table">
            <a:tbl>
              <a:tblPr/>
              <a:tblGrid>
                <a:gridCol w="2560220">
                  <a:extLst>
                    <a:ext uri="{9D8B030D-6E8A-4147-A177-3AD203B41FA5}">
                      <a16:colId xmlns:a16="http://schemas.microsoft.com/office/drawing/2014/main" val="3834643609"/>
                    </a:ext>
                  </a:extLst>
                </a:gridCol>
                <a:gridCol w="807920">
                  <a:extLst>
                    <a:ext uri="{9D8B030D-6E8A-4147-A177-3AD203B41FA5}">
                      <a16:colId xmlns:a16="http://schemas.microsoft.com/office/drawing/2014/main" val="3419124736"/>
                    </a:ext>
                  </a:extLst>
                </a:gridCol>
                <a:gridCol w="1175202">
                  <a:extLst>
                    <a:ext uri="{9D8B030D-6E8A-4147-A177-3AD203B41FA5}">
                      <a16:colId xmlns:a16="http://schemas.microsoft.com/office/drawing/2014/main" val="3061125089"/>
                    </a:ext>
                  </a:extLst>
                </a:gridCol>
                <a:gridCol w="1475530">
                  <a:extLst>
                    <a:ext uri="{9D8B030D-6E8A-4147-A177-3AD203B41FA5}">
                      <a16:colId xmlns:a16="http://schemas.microsoft.com/office/drawing/2014/main" val="3659189138"/>
                    </a:ext>
                  </a:extLst>
                </a:gridCol>
                <a:gridCol w="1130158">
                  <a:extLst>
                    <a:ext uri="{9D8B030D-6E8A-4147-A177-3AD203B41FA5}">
                      <a16:colId xmlns:a16="http://schemas.microsoft.com/office/drawing/2014/main" val="4257635039"/>
                    </a:ext>
                  </a:extLst>
                </a:gridCol>
              </a:tblGrid>
              <a:tr h="2044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 2 -  QP/QM systems and PSs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387562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Estimate  (k$)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Balance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286548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Quench Protection/Monitoring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is in progress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729493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Supplies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Specifications  are  in progress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47572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$1,462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228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274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A1DE8D-0EF1-6D45-ADE9-11D6284F1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planned 3520 h for integration +  appropriate M&amp;S</a:t>
            </a:r>
          </a:p>
          <a:p>
            <a:r>
              <a:rPr lang="en-US" dirty="0"/>
              <a:t>We need to receive  $563.5k to start the system integration. We need to have funds to secure resources from cryo-sector </a:t>
            </a:r>
          </a:p>
          <a:p>
            <a:r>
              <a:rPr lang="en-US" dirty="0"/>
              <a:t>This might be not enough, but I do not have better estimation – need to work on it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C14074-2D17-C247-9E97-DC03525AF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Step 3 – details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76212-34BE-7948-9886-63EB4A4398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5770503-65F7-224B-BCF4-DB9632F772CD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A4DEC-731C-5541-AAD3-33057DE89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31476-8E7A-9645-AFA7-36E0A60DB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8DAF784-668A-DD47-ABF2-9E2BDC536E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668465"/>
              </p:ext>
            </p:extLst>
          </p:nvPr>
        </p:nvGraphicFramePr>
        <p:xfrm>
          <a:off x="972821" y="2361919"/>
          <a:ext cx="6819900" cy="1452685"/>
        </p:xfrm>
        <a:graphic>
          <a:graphicData uri="http://schemas.openxmlformats.org/drawingml/2006/table">
            <a:tbl>
              <a:tblPr/>
              <a:tblGrid>
                <a:gridCol w="2324100">
                  <a:extLst>
                    <a:ext uri="{9D8B030D-6E8A-4147-A177-3AD203B41FA5}">
                      <a16:colId xmlns:a16="http://schemas.microsoft.com/office/drawing/2014/main" val="2764872360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4286826286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147007024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1745391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2745595397"/>
                    </a:ext>
                  </a:extLst>
                </a:gridCol>
              </a:tblGrid>
              <a:tr h="373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 3 -  System integration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6103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Estimate  (k$)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Balance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604655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Integration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$564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$564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just started; manpower limited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85618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2447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2763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0739B9-1431-C540-BE37-95A0B67B6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796680"/>
            <a:ext cx="8672513" cy="1350619"/>
          </a:xfrm>
        </p:spPr>
        <p:txBody>
          <a:bodyPr/>
          <a:lstStyle/>
          <a:p>
            <a:r>
              <a:rPr lang="en-US" dirty="0"/>
              <a:t>Two major known-unknowns </a:t>
            </a:r>
          </a:p>
          <a:p>
            <a:pPr lvl="1"/>
            <a:r>
              <a:rPr lang="en-US" dirty="0"/>
              <a:t>Cryostat delivery – Vendor 1  estimate delivery date is Aug 2022</a:t>
            </a:r>
          </a:p>
          <a:p>
            <a:pPr lvl="1"/>
            <a:r>
              <a:rPr lang="en-US" dirty="0"/>
              <a:t>Getting appropriate resource  from Projects which suffer from COVID delays.</a:t>
            </a:r>
          </a:p>
          <a:p>
            <a:pPr lvl="1"/>
            <a:r>
              <a:rPr lang="en-US" dirty="0"/>
              <a:t>QP/QM system chip delivery – September 2022.  </a:t>
            </a:r>
          </a:p>
          <a:p>
            <a:r>
              <a:rPr lang="en-US" dirty="0"/>
              <a:t>Best estimation of the test facility completion  -  Aug 2023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F4273B-411A-2841-8121-D1E85C8D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Update - GPP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A0328-D958-B141-9292-020AA01CB8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863E7-83F5-A647-9D6A-4A71A2B7C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F3E93-3466-454D-9B96-600F4B75B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22A8AB4-CAEC-9346-819D-2A8B72B7E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777704"/>
              </p:ext>
            </p:extLst>
          </p:nvPr>
        </p:nvGraphicFramePr>
        <p:xfrm>
          <a:off x="530040" y="2375139"/>
          <a:ext cx="8461564" cy="2044463"/>
        </p:xfrm>
        <a:graphic>
          <a:graphicData uri="http://schemas.openxmlformats.org/drawingml/2006/table">
            <a:tbl>
              <a:tblPr/>
              <a:tblGrid>
                <a:gridCol w="1280422">
                  <a:extLst>
                    <a:ext uri="{9D8B030D-6E8A-4147-A177-3AD203B41FA5}">
                      <a16:colId xmlns:a16="http://schemas.microsoft.com/office/drawing/2014/main" val="1072467361"/>
                    </a:ext>
                  </a:extLst>
                </a:gridCol>
                <a:gridCol w="411564">
                  <a:extLst>
                    <a:ext uri="{9D8B030D-6E8A-4147-A177-3AD203B41FA5}">
                      <a16:colId xmlns:a16="http://schemas.microsoft.com/office/drawing/2014/main" val="468051970"/>
                    </a:ext>
                  </a:extLst>
                </a:gridCol>
                <a:gridCol w="398498">
                  <a:extLst>
                    <a:ext uri="{9D8B030D-6E8A-4147-A177-3AD203B41FA5}">
                      <a16:colId xmlns:a16="http://schemas.microsoft.com/office/drawing/2014/main" val="3403940297"/>
                    </a:ext>
                  </a:extLst>
                </a:gridCol>
                <a:gridCol w="398498">
                  <a:extLst>
                    <a:ext uri="{9D8B030D-6E8A-4147-A177-3AD203B41FA5}">
                      <a16:colId xmlns:a16="http://schemas.microsoft.com/office/drawing/2014/main" val="4117032169"/>
                    </a:ext>
                  </a:extLst>
                </a:gridCol>
                <a:gridCol w="431163">
                  <a:extLst>
                    <a:ext uri="{9D8B030D-6E8A-4147-A177-3AD203B41FA5}">
                      <a16:colId xmlns:a16="http://schemas.microsoft.com/office/drawing/2014/main" val="2053817305"/>
                    </a:ext>
                  </a:extLst>
                </a:gridCol>
                <a:gridCol w="426263">
                  <a:extLst>
                    <a:ext uri="{9D8B030D-6E8A-4147-A177-3AD203B41FA5}">
                      <a16:colId xmlns:a16="http://schemas.microsoft.com/office/drawing/2014/main" val="383187363"/>
                    </a:ext>
                  </a:extLst>
                </a:gridCol>
                <a:gridCol w="426263">
                  <a:extLst>
                    <a:ext uri="{9D8B030D-6E8A-4147-A177-3AD203B41FA5}">
                      <a16:colId xmlns:a16="http://schemas.microsoft.com/office/drawing/2014/main" val="1280033168"/>
                    </a:ext>
                  </a:extLst>
                </a:gridCol>
                <a:gridCol w="426263">
                  <a:extLst>
                    <a:ext uri="{9D8B030D-6E8A-4147-A177-3AD203B41FA5}">
                      <a16:colId xmlns:a16="http://schemas.microsoft.com/office/drawing/2014/main" val="1533259767"/>
                    </a:ext>
                  </a:extLst>
                </a:gridCol>
                <a:gridCol w="426263">
                  <a:extLst>
                    <a:ext uri="{9D8B030D-6E8A-4147-A177-3AD203B41FA5}">
                      <a16:colId xmlns:a16="http://schemas.microsoft.com/office/drawing/2014/main" val="2711855257"/>
                    </a:ext>
                  </a:extLst>
                </a:gridCol>
                <a:gridCol w="426263">
                  <a:extLst>
                    <a:ext uri="{9D8B030D-6E8A-4147-A177-3AD203B41FA5}">
                      <a16:colId xmlns:a16="http://schemas.microsoft.com/office/drawing/2014/main" val="1879572472"/>
                    </a:ext>
                  </a:extLst>
                </a:gridCol>
                <a:gridCol w="426263">
                  <a:extLst>
                    <a:ext uri="{9D8B030D-6E8A-4147-A177-3AD203B41FA5}">
                      <a16:colId xmlns:a16="http://schemas.microsoft.com/office/drawing/2014/main" val="2159052450"/>
                    </a:ext>
                  </a:extLst>
                </a:gridCol>
                <a:gridCol w="426263">
                  <a:extLst>
                    <a:ext uri="{9D8B030D-6E8A-4147-A177-3AD203B41FA5}">
                      <a16:colId xmlns:a16="http://schemas.microsoft.com/office/drawing/2014/main" val="2575707359"/>
                    </a:ext>
                  </a:extLst>
                </a:gridCol>
                <a:gridCol w="426263">
                  <a:extLst>
                    <a:ext uri="{9D8B030D-6E8A-4147-A177-3AD203B41FA5}">
                      <a16:colId xmlns:a16="http://schemas.microsoft.com/office/drawing/2014/main" val="1671365112"/>
                    </a:ext>
                  </a:extLst>
                </a:gridCol>
                <a:gridCol w="426263">
                  <a:extLst>
                    <a:ext uri="{9D8B030D-6E8A-4147-A177-3AD203B41FA5}">
                      <a16:colId xmlns:a16="http://schemas.microsoft.com/office/drawing/2014/main" val="4021863779"/>
                    </a:ext>
                  </a:extLst>
                </a:gridCol>
                <a:gridCol w="426263">
                  <a:extLst>
                    <a:ext uri="{9D8B030D-6E8A-4147-A177-3AD203B41FA5}">
                      <a16:colId xmlns:a16="http://schemas.microsoft.com/office/drawing/2014/main" val="3241234319"/>
                    </a:ext>
                  </a:extLst>
                </a:gridCol>
                <a:gridCol w="426263">
                  <a:extLst>
                    <a:ext uri="{9D8B030D-6E8A-4147-A177-3AD203B41FA5}">
                      <a16:colId xmlns:a16="http://schemas.microsoft.com/office/drawing/2014/main" val="3252572692"/>
                    </a:ext>
                  </a:extLst>
                </a:gridCol>
                <a:gridCol w="426263">
                  <a:extLst>
                    <a:ext uri="{9D8B030D-6E8A-4147-A177-3AD203B41FA5}">
                      <a16:colId xmlns:a16="http://schemas.microsoft.com/office/drawing/2014/main" val="287509887"/>
                    </a:ext>
                  </a:extLst>
                </a:gridCol>
                <a:gridCol w="426263">
                  <a:extLst>
                    <a:ext uri="{9D8B030D-6E8A-4147-A177-3AD203B41FA5}">
                      <a16:colId xmlns:a16="http://schemas.microsoft.com/office/drawing/2014/main" val="1440357567"/>
                    </a:ext>
                  </a:extLst>
                </a:gridCol>
              </a:tblGrid>
              <a:tr h="2215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Planned   Start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Planned End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 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FY20/Q1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FY20/Q2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FY20/Q3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FY20/Q4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FY21/Q1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FY21/Q2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FY21/Q3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FY21/Q4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FY22/Q1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FY22/Q2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FY22/Q3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FY22/Q4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FY23/Q1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469617"/>
                  </a:ext>
                </a:extLst>
              </a:tr>
              <a:tr h="11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Pit Design 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Nov-19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Nov-19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5306557"/>
                  </a:ext>
                </a:extLst>
              </a:tr>
              <a:tr h="11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Construction Bids 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025098"/>
                  </a:ext>
                </a:extLst>
              </a:tr>
              <a:tr h="11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Pit Costruction 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Mar-21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149965"/>
                  </a:ext>
                </a:extLst>
              </a:tr>
              <a:tr h="11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latin typeface="Helvetica" pitchFamily="2" charset="0"/>
                        </a:rPr>
                        <a:t>Generate a Preliminary Design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525747"/>
                  </a:ext>
                </a:extLst>
              </a:tr>
              <a:tr h="11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latin typeface="Helvetica" pitchFamily="2" charset="0"/>
                        </a:rPr>
                        <a:t>Preliminary Design Review (PDR)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235600"/>
                  </a:ext>
                </a:extLst>
              </a:tr>
              <a:tr h="11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latin typeface="Helvetica" pitchFamily="2" charset="0"/>
                        </a:rPr>
                        <a:t>Design Specification (FRS)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8412419"/>
                  </a:ext>
                </a:extLst>
              </a:tr>
              <a:tr h="11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latin typeface="Helvetica" pitchFamily="2" charset="0"/>
                        </a:rPr>
                        <a:t>Procurement Specification (ESD)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Jun-20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Sep-20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Jul-20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Jan-21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98316"/>
                  </a:ext>
                </a:extLst>
              </a:tr>
              <a:tr h="11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latin typeface="Helvetica" pitchFamily="2" charset="0"/>
                        </a:rPr>
                        <a:t>Develop Final Design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Mar-21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Jul-20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640516"/>
                  </a:ext>
                </a:extLst>
              </a:tr>
              <a:tr h="11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latin typeface="Helvetica" pitchFamily="2" charset="0"/>
                        </a:rPr>
                        <a:t>Issue RFP/Bid Evaluation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Mar-21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Nov-21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087787"/>
                  </a:ext>
                </a:extLst>
              </a:tr>
              <a:tr h="11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  <a:latin typeface="Helvetica" pitchFamily="2" charset="0"/>
                        </a:rPr>
                        <a:t>Award Contract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May-21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Jun-21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Nov-21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Dec-21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51089"/>
                  </a:ext>
                </a:extLst>
              </a:tr>
              <a:tr h="11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latin typeface="Helvetica" pitchFamily="2" charset="0"/>
                        </a:rPr>
                        <a:t>Fabrication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Jun-21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Mar-22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Jan-22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Aug-22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810269"/>
                  </a:ext>
                </a:extLst>
              </a:tr>
              <a:tr h="11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latin typeface="Helvetica" pitchFamily="2" charset="0"/>
                        </a:rPr>
                        <a:t>Cryostat Delivery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Aug-22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Sep-22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6127547"/>
                  </a:ext>
                </a:extLst>
              </a:tr>
              <a:tr h="11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latin typeface="Helvetica" pitchFamily="2" charset="0"/>
                        </a:rPr>
                        <a:t>Acceptance Tests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Sep-22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Nov-22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388699"/>
                  </a:ext>
                </a:extLst>
              </a:tr>
              <a:tr h="11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latin typeface="Helvetica" pitchFamily="2" charset="0"/>
                        </a:rPr>
                        <a:t>Top and Lambda Plates  Design 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May-21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Jan-22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Jan-22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552290"/>
                  </a:ext>
                </a:extLst>
              </a:tr>
              <a:tr h="11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latin typeface="Helvetica" pitchFamily="2" charset="0"/>
                        </a:rPr>
                        <a:t>Procurement Plates 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Jan-22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Apr-22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689213"/>
                  </a:ext>
                </a:extLst>
              </a:tr>
              <a:tr h="11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latin typeface="Helvetica" pitchFamily="2" charset="0"/>
                        </a:rPr>
                        <a:t>Fabrication Plates 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Apr-21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22-Sep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8" marR="4578" marT="4578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965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2946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0739B9-1431-C540-BE37-95A0B67B6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796680"/>
            <a:ext cx="8672513" cy="1525179"/>
          </a:xfrm>
        </p:spPr>
        <p:txBody>
          <a:bodyPr/>
          <a:lstStyle/>
          <a:p>
            <a:r>
              <a:rPr lang="en-US" dirty="0"/>
              <a:t> The  QP/QM schedule is updated </a:t>
            </a:r>
          </a:p>
          <a:p>
            <a:pPr lvl="1"/>
            <a:r>
              <a:rPr lang="en-US" dirty="0"/>
              <a:t>It incorporates that the system is designed and article (version) 3 is tested</a:t>
            </a:r>
          </a:p>
          <a:p>
            <a:pPr lvl="1"/>
            <a:r>
              <a:rPr lang="en-US" dirty="0"/>
              <a:t>Indirectly it was affected from the  COVID projects’ delays.</a:t>
            </a:r>
          </a:p>
          <a:p>
            <a:pPr lvl="1"/>
            <a:r>
              <a:rPr lang="en-US" dirty="0"/>
              <a:t>It incorporates the COVID component delay (chips)-  min  6 months </a:t>
            </a:r>
          </a:p>
          <a:p>
            <a:r>
              <a:rPr lang="en-US" dirty="0"/>
              <a:t>Final integration schedule is 8  months  which is reasonable </a:t>
            </a:r>
          </a:p>
          <a:p>
            <a:r>
              <a:rPr lang="en-US" dirty="0"/>
              <a:t>The goal is in Sep 2023 to test the a MDP magnet in the pit as final integration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F4273B-411A-2841-8121-D1E85C8D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Update –QP/PS/Integration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A0328-D958-B141-9292-020AA01CB8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863E7-83F5-A647-9D6A-4A71A2B7C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F3E93-3466-454D-9B96-600F4B75B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8F44FD-A5A8-5642-AE8B-8E4164109D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367156"/>
              </p:ext>
            </p:extLst>
          </p:nvPr>
        </p:nvGraphicFramePr>
        <p:xfrm>
          <a:off x="222250" y="2979506"/>
          <a:ext cx="8693154" cy="1367317"/>
        </p:xfrm>
        <a:graphic>
          <a:graphicData uri="http://schemas.openxmlformats.org/drawingml/2006/table">
            <a:tbl>
              <a:tblPr/>
              <a:tblGrid>
                <a:gridCol w="1094849">
                  <a:extLst>
                    <a:ext uri="{9D8B030D-6E8A-4147-A177-3AD203B41FA5}">
                      <a16:colId xmlns:a16="http://schemas.microsoft.com/office/drawing/2014/main" val="3617965486"/>
                    </a:ext>
                  </a:extLst>
                </a:gridCol>
                <a:gridCol w="351916">
                  <a:extLst>
                    <a:ext uri="{9D8B030D-6E8A-4147-A177-3AD203B41FA5}">
                      <a16:colId xmlns:a16="http://schemas.microsoft.com/office/drawing/2014/main" val="218383488"/>
                    </a:ext>
                  </a:extLst>
                </a:gridCol>
                <a:gridCol w="340744">
                  <a:extLst>
                    <a:ext uri="{9D8B030D-6E8A-4147-A177-3AD203B41FA5}">
                      <a16:colId xmlns:a16="http://schemas.microsoft.com/office/drawing/2014/main" val="825033377"/>
                    </a:ext>
                  </a:extLst>
                </a:gridCol>
                <a:gridCol w="340744">
                  <a:extLst>
                    <a:ext uri="{9D8B030D-6E8A-4147-A177-3AD203B41FA5}">
                      <a16:colId xmlns:a16="http://schemas.microsoft.com/office/drawing/2014/main" val="2002270605"/>
                    </a:ext>
                  </a:extLst>
                </a:gridCol>
                <a:gridCol w="368673">
                  <a:extLst>
                    <a:ext uri="{9D8B030D-6E8A-4147-A177-3AD203B41FA5}">
                      <a16:colId xmlns:a16="http://schemas.microsoft.com/office/drawing/2014/main" val="608039433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1365529974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1730007035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2202661902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1000819361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1677915260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383438354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3814379409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2572881335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1979498847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1651045231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2685206233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2223340399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2259594258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3455742240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1305016604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951518265"/>
                    </a:ext>
                  </a:extLst>
                </a:gridCol>
                <a:gridCol w="364484">
                  <a:extLst>
                    <a:ext uri="{9D8B030D-6E8A-4147-A177-3AD203B41FA5}">
                      <a16:colId xmlns:a16="http://schemas.microsoft.com/office/drawing/2014/main" val="463894814"/>
                    </a:ext>
                  </a:extLst>
                </a:gridCol>
              </a:tblGrid>
              <a:tr h="15776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Shedule 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8356207"/>
                  </a:ext>
                </a:extLst>
              </a:tr>
              <a:tr h="262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Planned   Start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Planned End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 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FY20/Q1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FY20/Q2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FY20/Q3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FY20/Q4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FY21/Q1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FY21/Q2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FY21/Q3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FY21/Q4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FY22/Q1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FY22/Q2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FY22/Q3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FY22/Q4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FY23/Q1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FY23/Q2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FY23/Q3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FY23/Q4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362642"/>
                  </a:ext>
                </a:extLst>
              </a:tr>
              <a:tr h="13522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QM/QP design 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Sep-21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0919417"/>
                  </a:ext>
                </a:extLst>
              </a:tr>
              <a:tr h="13522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Order parts 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Oct-21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Nov-21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840758"/>
                  </a:ext>
                </a:extLst>
              </a:tr>
              <a:tr h="13522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Parts Delivered 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Dec-21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Sep-22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447854"/>
                  </a:ext>
                </a:extLst>
              </a:tr>
              <a:tr h="13522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System Assembly 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Sep-22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Jan-23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334143"/>
                  </a:ext>
                </a:extLst>
              </a:tr>
              <a:tr h="13522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Power supplies procurement 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Jan-22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Mar-22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185836"/>
                  </a:ext>
                </a:extLst>
              </a:tr>
              <a:tr h="13522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Power supplies delivery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Mar-22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Dec-22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6430272"/>
                  </a:ext>
                </a:extLst>
              </a:tr>
              <a:tr h="13522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Full Test Integration 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Mar-22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Aug-23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1" marR="3811" marT="3811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596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2214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D53732-67A6-354F-9A93-9B79C3967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6973581" cy="3794522"/>
          </a:xfrm>
        </p:spPr>
        <p:txBody>
          <a:bodyPr/>
          <a:lstStyle/>
          <a:p>
            <a:r>
              <a:rPr lang="en-US" dirty="0"/>
              <a:t>There are several questions  connected mostly with  SC  test sample cryostat and test sample well for  FES</a:t>
            </a:r>
          </a:p>
          <a:p>
            <a:pPr lvl="1"/>
            <a:r>
              <a:rPr lang="en-US" dirty="0"/>
              <a:t>Assuming EDIPO type  sample cryostat, is this what we need?</a:t>
            </a:r>
          </a:p>
          <a:p>
            <a:pPr lvl="1"/>
            <a:r>
              <a:rPr lang="en-US" dirty="0"/>
              <a:t> What are sample dimensions? Constant?</a:t>
            </a:r>
          </a:p>
          <a:p>
            <a:pPr lvl="1"/>
            <a:r>
              <a:rPr lang="en-US" dirty="0"/>
              <a:t>Any limitations on temperature gradient within the sample during testing?</a:t>
            </a:r>
          </a:p>
          <a:p>
            <a:pPr lvl="1"/>
            <a:r>
              <a:rPr lang="en-US" dirty="0"/>
              <a:t>Sample orientation to the field? </a:t>
            </a:r>
          </a:p>
          <a:p>
            <a:pPr lvl="1"/>
            <a:r>
              <a:rPr lang="en-US" dirty="0"/>
              <a:t>Are there any requirements for warmup/cooldown? </a:t>
            </a:r>
          </a:p>
          <a:p>
            <a:pPr lvl="1"/>
            <a:r>
              <a:rPr lang="en-US" dirty="0"/>
              <a:t>SC transformer, what design we should use? Primary and secondary coil turns?  Is 100kA what we need?</a:t>
            </a:r>
          </a:p>
          <a:p>
            <a:r>
              <a:rPr lang="en-US" dirty="0"/>
              <a:t>We need input from users’ community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D3CD49-2149-5A4B-B4E8-B131B1EF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31F66-2E16-5640-8B90-934F62085B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EF619-65B1-BF43-87F7-D01F0E862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4455-C290-734F-B71E-FCAAD30D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812528-1660-EA4B-9766-5E410418C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496" y="509722"/>
            <a:ext cx="1495901" cy="37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65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EA939-ADC3-A642-ADE9-F1098179D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 Overview</a:t>
            </a:r>
          </a:p>
          <a:p>
            <a:r>
              <a:rPr lang="en-US" dirty="0">
                <a:solidFill>
                  <a:srgbClr val="00B050"/>
                </a:solidFill>
              </a:rPr>
              <a:t>STEP 1</a:t>
            </a:r>
            <a:r>
              <a:rPr lang="en-US" dirty="0"/>
              <a:t>: Test Pit construction and cryostat (GPP </a:t>
            </a:r>
            <a:r>
              <a:rPr lang="en-US"/>
              <a:t>at Fermilab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Current Status </a:t>
            </a:r>
          </a:p>
          <a:p>
            <a:pPr lvl="1"/>
            <a:r>
              <a:rPr lang="en-US" dirty="0"/>
              <a:t>Plans</a:t>
            </a:r>
          </a:p>
          <a:p>
            <a:r>
              <a:rPr lang="en-US" dirty="0">
                <a:solidFill>
                  <a:srgbClr val="7030A0"/>
                </a:solidFill>
              </a:rPr>
              <a:t>STEP 2:</a:t>
            </a:r>
            <a:r>
              <a:rPr lang="en-US" dirty="0"/>
              <a:t> Quench Protection and Monitoring systems (QP/QM), Power Supplies, and test insert (cable holder) </a:t>
            </a:r>
          </a:p>
          <a:p>
            <a:pPr lvl="1"/>
            <a:r>
              <a:rPr lang="en-US" dirty="0"/>
              <a:t>Current Status </a:t>
            </a:r>
          </a:p>
          <a:p>
            <a:pPr lvl="1"/>
            <a:r>
              <a:rPr lang="en-US" dirty="0"/>
              <a:t>Plans</a:t>
            </a:r>
          </a:p>
          <a:p>
            <a:r>
              <a:rPr lang="en-US" dirty="0">
                <a:solidFill>
                  <a:srgbClr val="FF0000"/>
                </a:solidFill>
              </a:rPr>
              <a:t>STEP 3 </a:t>
            </a:r>
            <a:r>
              <a:rPr lang="en-US" dirty="0"/>
              <a:t>(it was part of STEP2): Test Facility  integration</a:t>
            </a:r>
          </a:p>
          <a:p>
            <a:r>
              <a:rPr lang="en-US" dirty="0"/>
              <a:t>Funding Status</a:t>
            </a:r>
          </a:p>
          <a:p>
            <a:r>
              <a:rPr lang="en-US" dirty="0"/>
              <a:t>Schedule update </a:t>
            </a:r>
          </a:p>
          <a:p>
            <a:r>
              <a:rPr lang="en-US" dirty="0"/>
              <a:t>Summary </a:t>
            </a:r>
          </a:p>
          <a:p>
            <a:pPr marL="0" indent="0">
              <a:buNone/>
            </a:pPr>
            <a:r>
              <a:rPr lang="en-US" dirty="0"/>
              <a:t> 	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23B6E4-44C5-2F42-9006-D5E330E86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473A0-680A-104D-84A1-C350B8FA30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919C3FA-A6FE-E74E-AE2E-1F698353A34E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9E632-9C08-1749-9F9B-C87E170A7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064EC-1C2D-7D44-B28A-FA076D505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20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D53732-67A6-354F-9A93-9B79C3967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33541"/>
            <a:ext cx="8915397" cy="4076418"/>
          </a:xfrm>
        </p:spPr>
        <p:txBody>
          <a:bodyPr/>
          <a:lstStyle/>
          <a:p>
            <a:r>
              <a:rPr lang="en-US" dirty="0"/>
              <a:t>The HFVMTF  test pit  construction is done </a:t>
            </a:r>
          </a:p>
          <a:p>
            <a:r>
              <a:rPr lang="en-US" dirty="0"/>
              <a:t>The cryostat design is done </a:t>
            </a:r>
          </a:p>
          <a:p>
            <a:r>
              <a:rPr lang="en-US" dirty="0">
                <a:solidFill>
                  <a:srgbClr val="FF0000"/>
                </a:solidFill>
              </a:rPr>
              <a:t>Procurement is  finalized – we need min $371k (better  $400k) urgently to place the order  - temporary we can borrow from  QP/QM/PS funds or other option(s).  The bid expires at the end of January.</a:t>
            </a:r>
          </a:p>
          <a:p>
            <a:r>
              <a:rPr lang="en-US" dirty="0"/>
              <a:t>Cryostat is expected not early than Sep 2022 – depending on the vendor</a:t>
            </a:r>
          </a:p>
          <a:p>
            <a:r>
              <a:rPr lang="en-US" dirty="0"/>
              <a:t>The QP/QM system is copy of the mu2e/AUP production systems </a:t>
            </a:r>
          </a:p>
          <a:p>
            <a:pPr lvl="1"/>
            <a:r>
              <a:rPr lang="en-US" dirty="0"/>
              <a:t>No design is needed </a:t>
            </a:r>
          </a:p>
          <a:p>
            <a:pPr lvl="1"/>
            <a:r>
              <a:rPr lang="en-US" dirty="0"/>
              <a:t>Main electronic parts are ordered in Sep –Nov; expecting delivery in Sep 2022 (Covid delays)</a:t>
            </a:r>
          </a:p>
          <a:p>
            <a:r>
              <a:rPr lang="en-US" dirty="0"/>
              <a:t>Power supplies procurement specifications are finalized.  Expecting to  start the  procurement process in Jan-Feb 2021.  </a:t>
            </a:r>
          </a:p>
          <a:p>
            <a:r>
              <a:rPr lang="en-US" dirty="0"/>
              <a:t>Integration of the stand needs additional </a:t>
            </a:r>
            <a:r>
              <a:rPr lang="en-US" dirty="0" err="1"/>
              <a:t>cryo</a:t>
            </a:r>
            <a:r>
              <a:rPr lang="en-US" dirty="0"/>
              <a:t> effort – expect to get resources after first AUP cryomodule test, Summer 2022.</a:t>
            </a:r>
          </a:p>
          <a:p>
            <a:r>
              <a:rPr lang="en-US" dirty="0"/>
              <a:t>Current estimation of the stand completion is Aug 2023.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D3CD49-2149-5A4B-B4E8-B131B1EF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31F66-2E16-5640-8B90-934F62085B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EF619-65B1-BF43-87F7-D01F0E862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4455-C290-734F-B71E-FCAAD30D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64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2BFA7-1EC0-684C-990A-DCBE16AD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974" y="1944157"/>
            <a:ext cx="2604052" cy="320908"/>
          </a:xfrm>
        </p:spPr>
        <p:txBody>
          <a:bodyPr/>
          <a:lstStyle/>
          <a:p>
            <a:r>
              <a:rPr lang="en-US" dirty="0"/>
              <a:t>Backup Slides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8CFBC-97CF-A34C-981B-E978F5205D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8B8D818-370C-2D4E-A500-AF1DFCD74CE8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B39A4-DC04-D54B-81EC-46FDDDA54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714AB-C366-6448-A8FF-5907FBA98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38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C70082-553D-B440-B7AD-480CC345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Construction Design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62ED8-C945-8743-A348-1739667C48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1C54C1C-C3E5-954C-BFD0-7412360E80A9}" type="datetime1">
              <a:rPr lang="en-US" smtClean="0"/>
              <a:t>1/12/22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CEBB3-C1F4-5343-9023-27BACBB30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7A8C-FABE-DC46-81CD-89040B998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016EBE-99D4-6E4F-B683-8B745A2A0D9C}"/>
              </a:ext>
            </a:extLst>
          </p:cNvPr>
          <p:cNvGrpSpPr/>
          <p:nvPr/>
        </p:nvGrpSpPr>
        <p:grpSpPr>
          <a:xfrm>
            <a:off x="47783" y="509722"/>
            <a:ext cx="7135091" cy="4368439"/>
            <a:chOff x="242127" y="509722"/>
            <a:chExt cx="8679622" cy="43684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5D79BF-B74D-9544-AF92-3C8C216FB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127" y="509722"/>
              <a:ext cx="8679622" cy="4368439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8BE25EB-8F39-A547-A841-A767F0760DE9}"/>
                </a:ext>
              </a:extLst>
            </p:cNvPr>
            <p:cNvSpPr/>
            <p:nvPr/>
          </p:nvSpPr>
          <p:spPr>
            <a:xfrm>
              <a:off x="1923872" y="1628106"/>
              <a:ext cx="472157" cy="3850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C4EFA8F-E18F-FA48-9479-C8D43B2D94A3}"/>
                </a:ext>
              </a:extLst>
            </p:cNvPr>
            <p:cNvCxnSpPr>
              <a:cxnSpLocks/>
              <a:stCxn id="10" idx="6"/>
            </p:cNvCxnSpPr>
            <p:nvPr/>
          </p:nvCxnSpPr>
          <p:spPr>
            <a:xfrm flipV="1">
              <a:off x="2396029" y="1614151"/>
              <a:ext cx="2064845" cy="20649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8B3430-07F4-6B40-BB6C-9CDE8786486F}"/>
                </a:ext>
              </a:extLst>
            </p:cNvPr>
            <p:cNvSpPr txBox="1"/>
            <p:nvPr/>
          </p:nvSpPr>
          <p:spPr>
            <a:xfrm>
              <a:off x="4460874" y="1340919"/>
              <a:ext cx="2172256" cy="400110"/>
            </a:xfrm>
            <a:custGeom>
              <a:avLst/>
              <a:gdLst>
                <a:gd name="connsiteX0" fmla="*/ 0 w 2172256"/>
                <a:gd name="connsiteY0" fmla="*/ 0 h 400110"/>
                <a:gd name="connsiteX1" fmla="*/ 521341 w 2172256"/>
                <a:gd name="connsiteY1" fmla="*/ 0 h 400110"/>
                <a:gd name="connsiteX2" fmla="*/ 999238 w 2172256"/>
                <a:gd name="connsiteY2" fmla="*/ 0 h 400110"/>
                <a:gd name="connsiteX3" fmla="*/ 1585747 w 2172256"/>
                <a:gd name="connsiteY3" fmla="*/ 0 h 400110"/>
                <a:gd name="connsiteX4" fmla="*/ 2172256 w 2172256"/>
                <a:gd name="connsiteY4" fmla="*/ 0 h 400110"/>
                <a:gd name="connsiteX5" fmla="*/ 2172256 w 2172256"/>
                <a:gd name="connsiteY5" fmla="*/ 400110 h 400110"/>
                <a:gd name="connsiteX6" fmla="*/ 1672637 w 2172256"/>
                <a:gd name="connsiteY6" fmla="*/ 400110 h 400110"/>
                <a:gd name="connsiteX7" fmla="*/ 1173018 w 2172256"/>
                <a:gd name="connsiteY7" fmla="*/ 400110 h 400110"/>
                <a:gd name="connsiteX8" fmla="*/ 586509 w 2172256"/>
                <a:gd name="connsiteY8" fmla="*/ 400110 h 400110"/>
                <a:gd name="connsiteX9" fmla="*/ 0 w 2172256"/>
                <a:gd name="connsiteY9" fmla="*/ 400110 h 400110"/>
                <a:gd name="connsiteX10" fmla="*/ 0 w 2172256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2256" h="400110" extrusionOk="0">
                  <a:moveTo>
                    <a:pt x="0" y="0"/>
                  </a:moveTo>
                  <a:cubicBezTo>
                    <a:pt x="223789" y="-8401"/>
                    <a:pt x="301737" y="26609"/>
                    <a:pt x="521341" y="0"/>
                  </a:cubicBezTo>
                  <a:cubicBezTo>
                    <a:pt x="740945" y="-26609"/>
                    <a:pt x="886350" y="30740"/>
                    <a:pt x="999238" y="0"/>
                  </a:cubicBezTo>
                  <a:cubicBezTo>
                    <a:pt x="1112126" y="-30740"/>
                    <a:pt x="1386656" y="58646"/>
                    <a:pt x="1585747" y="0"/>
                  </a:cubicBezTo>
                  <a:cubicBezTo>
                    <a:pt x="1784838" y="-58646"/>
                    <a:pt x="1955764" y="62270"/>
                    <a:pt x="2172256" y="0"/>
                  </a:cubicBezTo>
                  <a:cubicBezTo>
                    <a:pt x="2187877" y="88236"/>
                    <a:pt x="2130387" y="309932"/>
                    <a:pt x="2172256" y="400110"/>
                  </a:cubicBezTo>
                  <a:cubicBezTo>
                    <a:pt x="2003746" y="425803"/>
                    <a:pt x="1900471" y="344944"/>
                    <a:pt x="1672637" y="400110"/>
                  </a:cubicBezTo>
                  <a:cubicBezTo>
                    <a:pt x="1444803" y="455276"/>
                    <a:pt x="1316498" y="397319"/>
                    <a:pt x="1173018" y="400110"/>
                  </a:cubicBezTo>
                  <a:cubicBezTo>
                    <a:pt x="1029538" y="402901"/>
                    <a:pt x="848913" y="385419"/>
                    <a:pt x="586509" y="400110"/>
                  </a:cubicBezTo>
                  <a:cubicBezTo>
                    <a:pt x="324105" y="414801"/>
                    <a:pt x="210370" y="380088"/>
                    <a:pt x="0" y="400110"/>
                  </a:cubicBezTo>
                  <a:cubicBezTo>
                    <a:pt x="-31704" y="228309"/>
                    <a:pt x="5986" y="145186"/>
                    <a:pt x="0" y="0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Current VMTF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98585E3-12E8-AE4C-860B-6AB1C76CF903}"/>
                </a:ext>
              </a:extLst>
            </p:cNvPr>
            <p:cNvSpPr/>
            <p:nvPr/>
          </p:nvSpPr>
          <p:spPr>
            <a:xfrm>
              <a:off x="2881839" y="2920969"/>
              <a:ext cx="859983" cy="664329"/>
            </a:xfrm>
            <a:prstGeom prst="ellipse">
              <a:avLst/>
            </a:prstGeom>
            <a:noFill/>
            <a:ln w="38100">
              <a:solidFill>
                <a:srgbClr val="203BE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28E30B1-D20C-1D47-A0E7-F49CFEA92F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9085" y="2855527"/>
              <a:ext cx="1339310" cy="356730"/>
            </a:xfrm>
            <a:prstGeom prst="straightConnector1">
              <a:avLst/>
            </a:prstGeom>
            <a:ln>
              <a:solidFill>
                <a:srgbClr val="203BE2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D1F849-5A7B-0746-B7AE-C8D42C02394B}"/>
                </a:ext>
              </a:extLst>
            </p:cNvPr>
            <p:cNvSpPr txBox="1"/>
            <p:nvPr/>
          </p:nvSpPr>
          <p:spPr>
            <a:xfrm>
              <a:off x="5088395" y="2656906"/>
              <a:ext cx="1525572" cy="461665"/>
            </a:xfrm>
            <a:custGeom>
              <a:avLst/>
              <a:gdLst>
                <a:gd name="connsiteX0" fmla="*/ 0 w 1525572"/>
                <a:gd name="connsiteY0" fmla="*/ 0 h 461665"/>
                <a:gd name="connsiteX1" fmla="*/ 493268 w 1525572"/>
                <a:gd name="connsiteY1" fmla="*/ 0 h 461665"/>
                <a:gd name="connsiteX2" fmla="*/ 956025 w 1525572"/>
                <a:gd name="connsiteY2" fmla="*/ 0 h 461665"/>
                <a:gd name="connsiteX3" fmla="*/ 1525572 w 1525572"/>
                <a:gd name="connsiteY3" fmla="*/ 0 h 461665"/>
                <a:gd name="connsiteX4" fmla="*/ 1525572 w 1525572"/>
                <a:gd name="connsiteY4" fmla="*/ 461665 h 461665"/>
                <a:gd name="connsiteX5" fmla="*/ 1047559 w 1525572"/>
                <a:gd name="connsiteY5" fmla="*/ 461665 h 461665"/>
                <a:gd name="connsiteX6" fmla="*/ 508524 w 1525572"/>
                <a:gd name="connsiteY6" fmla="*/ 461665 h 461665"/>
                <a:gd name="connsiteX7" fmla="*/ 0 w 1525572"/>
                <a:gd name="connsiteY7" fmla="*/ 461665 h 461665"/>
                <a:gd name="connsiteX8" fmla="*/ 0 w 1525572"/>
                <a:gd name="connsiteY8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5572" h="461665" extrusionOk="0">
                  <a:moveTo>
                    <a:pt x="0" y="0"/>
                  </a:moveTo>
                  <a:cubicBezTo>
                    <a:pt x="216115" y="-46931"/>
                    <a:pt x="268056" y="29930"/>
                    <a:pt x="493268" y="0"/>
                  </a:cubicBezTo>
                  <a:cubicBezTo>
                    <a:pt x="718480" y="-29930"/>
                    <a:pt x="767516" y="25130"/>
                    <a:pt x="956025" y="0"/>
                  </a:cubicBezTo>
                  <a:cubicBezTo>
                    <a:pt x="1144534" y="-25130"/>
                    <a:pt x="1346633" y="27445"/>
                    <a:pt x="1525572" y="0"/>
                  </a:cubicBezTo>
                  <a:cubicBezTo>
                    <a:pt x="1527920" y="217652"/>
                    <a:pt x="1498765" y="330148"/>
                    <a:pt x="1525572" y="461665"/>
                  </a:cubicBezTo>
                  <a:cubicBezTo>
                    <a:pt x="1426773" y="473459"/>
                    <a:pt x="1199003" y="423151"/>
                    <a:pt x="1047559" y="461665"/>
                  </a:cubicBezTo>
                  <a:cubicBezTo>
                    <a:pt x="896115" y="500179"/>
                    <a:pt x="643297" y="442979"/>
                    <a:pt x="508524" y="461665"/>
                  </a:cubicBezTo>
                  <a:cubicBezTo>
                    <a:pt x="373751" y="480351"/>
                    <a:pt x="200232" y="423383"/>
                    <a:pt x="0" y="461665"/>
                  </a:cubicBezTo>
                  <a:cubicBezTo>
                    <a:pt x="-44876" y="298091"/>
                    <a:pt x="27200" y="144582"/>
                    <a:pt x="0" y="0"/>
                  </a:cubicBezTo>
                  <a:close/>
                </a:path>
              </a:pathLst>
            </a:custGeom>
            <a:noFill/>
            <a:ln>
              <a:solidFill>
                <a:srgbClr val="203BE2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HFVMTF</a:t>
              </a:r>
              <a:r>
                <a:rPr lang="en-US" dirty="0"/>
                <a:t> </a:t>
              </a:r>
            </a:p>
          </p:txBody>
        </p:sp>
      </p:grpSp>
      <p:pic>
        <p:nvPicPr>
          <p:cNvPr id="19" name="Picture 18" descr="Diagram, schematic&#10;&#10;Description automatically generated">
            <a:extLst>
              <a:ext uri="{FF2B5EF4-FFF2-40B4-BE49-F238E27FC236}">
                <a16:creationId xmlns:a16="http://schemas.microsoft.com/office/drawing/2014/main" id="{7B99B498-B9DD-C448-A80F-9B78A5B65B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72677" y="1347470"/>
            <a:ext cx="2923540" cy="24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02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92966"/>
            <a:ext cx="6515100" cy="770079"/>
          </a:xfrm>
        </p:spPr>
        <p:txBody>
          <a:bodyPr/>
          <a:lstStyle/>
          <a:p>
            <a:pPr algn="ctr"/>
            <a:r>
              <a:rPr lang="en-US" dirty="0"/>
              <a:t>Mu2e 1</a:t>
            </a:r>
            <a:r>
              <a:rPr lang="en-US" baseline="30000" dirty="0"/>
              <a:t>st</a:t>
            </a:r>
            <a:r>
              <a:rPr lang="en-US" dirty="0"/>
              <a:t> Article Quench Protection </a:t>
            </a:r>
            <a:br>
              <a:rPr lang="en-US" dirty="0"/>
            </a:br>
            <a:r>
              <a:rPr lang="en-US" dirty="0"/>
              <a:t>Hi-Lumi ZMT Cold 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6861" y="4878160"/>
            <a:ext cx="421560" cy="189140"/>
          </a:xfrm>
        </p:spPr>
        <p:txBody>
          <a:bodyPr/>
          <a:lstStyle/>
          <a:p>
            <a:pPr>
              <a:defRPr/>
            </a:pPr>
            <a:r>
              <a:rPr lang="en-US" dirty="0"/>
              <a:t>11/20/20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E23E34-0214-42A6-BD5F-D07D7F77ECC5}"/>
              </a:ext>
            </a:extLst>
          </p:cNvPr>
          <p:cNvSpPr txBox="1">
            <a:spLocks/>
          </p:cNvSpPr>
          <p:nvPr/>
        </p:nvSpPr>
        <p:spPr>
          <a:xfrm>
            <a:off x="1588648" y="4872571"/>
            <a:ext cx="62640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675" dirty="0"/>
              <a:t>Darryl Orris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626049-98C0-469F-8800-1A7DA1FA805E}"/>
              </a:ext>
            </a:extLst>
          </p:cNvPr>
          <p:cNvSpPr txBox="1"/>
          <p:nvPr/>
        </p:nvSpPr>
        <p:spPr>
          <a:xfrm>
            <a:off x="1397636" y="859566"/>
            <a:ext cx="63487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ZOOM Power Test side note: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The test was carried out in the control room, which has a limited capacity due to COVID-19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Zoom meetings were set up so all the subject matter experts could participate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The relevant test GUIs were shared with audio – worked great!</a:t>
            </a:r>
          </a:p>
          <a:p>
            <a:endParaRPr lang="en-US" sz="1800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272C7CF-4D31-4C78-BC87-78DC955D9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801" y="2723538"/>
            <a:ext cx="3107777" cy="1748437"/>
          </a:xfrm>
          <a:prstGeom prst="rect">
            <a:avLst/>
          </a:prstGeom>
        </p:spPr>
      </p:pic>
      <p:pic>
        <p:nvPicPr>
          <p:cNvPr id="12" name="Picture 11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362F1710-40B8-44A8-880B-C5C490DF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587" y="2723539"/>
            <a:ext cx="3107777" cy="174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62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0FC762-4E70-8F4B-B2B2-15762A8D8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test facility is constructed in Industrial Building 1, APS-TD, Fermilab.  The proposed place was selected based on the proximity to the needed base infrastructure, including cryogenic, power, water and cranes. </a:t>
            </a:r>
          </a:p>
          <a:p>
            <a:r>
              <a:rPr lang="en-US" dirty="0"/>
              <a:t> Minimum operating temperature of the facility is 1.9K for the magnet providing the background field and with </a:t>
            </a:r>
            <a:r>
              <a:rPr lang="en-US" dirty="0">
                <a:solidFill>
                  <a:srgbClr val="63666A"/>
                </a:solidFill>
              </a:rPr>
              <a:t>min 4.2-4.5 K  for the test samples, variable  to  ~50 K. </a:t>
            </a:r>
          </a:p>
          <a:p>
            <a:r>
              <a:rPr lang="en-US" dirty="0"/>
              <a:t> The test pit cryostat should accommodate a dipole (cold mass) with maximum dimensions of 1.3 m and length of 3 m </a:t>
            </a:r>
          </a:p>
          <a:p>
            <a:r>
              <a:rPr lang="en-US" dirty="0"/>
              <a:t> The maximum energy in the test field dipole should be &lt; 20 MJ </a:t>
            </a:r>
          </a:p>
          <a:p>
            <a:r>
              <a:rPr lang="en-US" dirty="0"/>
              <a:t> The maximum weight of the dipole cold mass should not exceed 20 ton </a:t>
            </a:r>
          </a:p>
          <a:p>
            <a:r>
              <a:rPr lang="en-US" dirty="0"/>
              <a:t> The test facility should be efficient and safe, minimizing the time for experiment preparation and no helium losses. </a:t>
            </a:r>
          </a:p>
          <a:p>
            <a:r>
              <a:rPr lang="en-US" dirty="0"/>
              <a:t>Operational lifetime of the facility at  least 20 years.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340D5-7208-2F4E-9C43-596FFF00E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 Test Facility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ED09B-15C5-9F4C-A397-568D8692C4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1F37416-D123-514D-8256-D8D25C95F963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546D9-69E7-9145-8CCC-DD48E9ED4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9FB26-92E6-BF44-858F-A88069040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02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4DEADB-8A19-094C-A091-FFA852930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3" y="674488"/>
            <a:ext cx="4820475" cy="3897511"/>
          </a:xfrm>
        </p:spPr>
        <p:txBody>
          <a:bodyPr/>
          <a:lstStyle/>
          <a:p>
            <a:r>
              <a:rPr lang="en-US" dirty="0"/>
              <a:t>This part of  the project includes only the civil (pit) construction,  the magnet cryostat  and </a:t>
            </a:r>
            <a:r>
              <a:rPr lang="en-US" dirty="0" err="1"/>
              <a:t>top&amp;lambda</a:t>
            </a:r>
            <a:r>
              <a:rPr lang="en-US" dirty="0"/>
              <a:t> plates</a:t>
            </a:r>
          </a:p>
          <a:p>
            <a:r>
              <a:rPr lang="en-US" dirty="0"/>
              <a:t>It was classified as GPP by Fermilab DOE site office</a:t>
            </a:r>
          </a:p>
          <a:p>
            <a:pPr lvl="1"/>
            <a:r>
              <a:rPr lang="en-US" dirty="0"/>
              <a:t>Pit design was finalized  - Feb 2020</a:t>
            </a:r>
          </a:p>
          <a:p>
            <a:pPr lvl="1"/>
            <a:r>
              <a:rPr lang="en-US" dirty="0"/>
              <a:t>Bidding process  – May 2020</a:t>
            </a:r>
          </a:p>
          <a:p>
            <a:pPr lvl="1"/>
            <a:r>
              <a:rPr lang="en-US" dirty="0"/>
              <a:t>Construction Contract was awarded in Sep 2020</a:t>
            </a:r>
          </a:p>
          <a:p>
            <a:pPr lvl="1"/>
            <a:r>
              <a:rPr lang="en-US" dirty="0"/>
              <a:t>Pit construction -  started in October 2020 –finished April 2021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ABA22E-98F5-B646-A38A-32F090D36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Test Pit and Cryostat – Status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7CFC1-A56F-F344-9E76-90220BF6B7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7B28577-4C1B-4047-9213-370D8C3D2EBB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ED9E1-C422-DE49-9FF3-92BD77045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9EED6-A29B-D949-994A-0A1F4892D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405AB4-9446-3445-9CCF-A7D7D109D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804" y="197530"/>
            <a:ext cx="3504593" cy="47571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CAC95A-F302-BA44-BE31-679045E90ED8}"/>
              </a:ext>
            </a:extLst>
          </p:cNvPr>
          <p:cNvSpPr txBox="1"/>
          <p:nvPr/>
        </p:nvSpPr>
        <p:spPr>
          <a:xfrm rot="19846438">
            <a:off x="5688743" y="1208916"/>
            <a:ext cx="294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Execution plan </a:t>
            </a:r>
          </a:p>
        </p:txBody>
      </p:sp>
    </p:spTree>
    <p:extLst>
      <p:ext uri="{BB962C8B-B14F-4D97-AF65-F5344CB8AC3E}">
        <p14:creationId xmlns:p14="http://schemas.microsoft.com/office/powerpoint/2010/main" val="4196069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close up of a map&#10;&#10;Description automatically generated">
            <a:extLst>
              <a:ext uri="{FF2B5EF4-FFF2-40B4-BE49-F238E27FC236}">
                <a16:creationId xmlns:a16="http://schemas.microsoft.com/office/drawing/2014/main" id="{8DF7A379-1A81-8A40-9D16-86840927ED2A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661661" y="509722"/>
            <a:ext cx="4350073" cy="3794523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6780DA-D3BE-9449-951C-FA12D387C7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48B1B75-E085-A448-BF82-F69F569053D5}" type="datetime1">
              <a:rPr lang="en-US" smtClean="0"/>
              <a:t>1/12/22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D84BF3-3545-824B-B0E7-7A47A1864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E88381-8065-F247-87E8-F29DB78AE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306A230-76A1-6D4F-91E3-7DCED944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What was changed in the  design and execution?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BC257A-C905-C644-A573-C3784E563048}"/>
              </a:ext>
            </a:extLst>
          </p:cNvPr>
          <p:cNvSpPr/>
          <p:nvPr/>
        </p:nvSpPr>
        <p:spPr>
          <a:xfrm>
            <a:off x="6225762" y="1553171"/>
            <a:ext cx="334536" cy="2579648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358B11-57A8-5C45-A3CA-120C95443503}"/>
              </a:ext>
            </a:extLst>
          </p:cNvPr>
          <p:cNvSpPr/>
          <p:nvPr/>
        </p:nvSpPr>
        <p:spPr>
          <a:xfrm>
            <a:off x="7184453" y="1553171"/>
            <a:ext cx="334536" cy="2579648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6274E-9E76-0847-B6AE-5400A1F9FA9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862540"/>
          </a:xfrm>
        </p:spPr>
        <p:txBody>
          <a:bodyPr/>
          <a:lstStyle/>
          <a:p>
            <a:r>
              <a:rPr lang="en-US" dirty="0"/>
              <a:t>We  added two cylindrical steel shields to contain the fringe magnetic field. </a:t>
            </a:r>
          </a:p>
          <a:p>
            <a:pPr lvl="1"/>
            <a:r>
              <a:rPr lang="en-US" dirty="0"/>
              <a:t>Thickness  of the shields is 2’’</a:t>
            </a:r>
          </a:p>
          <a:p>
            <a:pPr lvl="1"/>
            <a:r>
              <a:rPr lang="en-US" dirty="0"/>
              <a:t>Distance between inner and outer is 5’’</a:t>
            </a:r>
          </a:p>
          <a:p>
            <a:r>
              <a:rPr lang="en-US" dirty="0"/>
              <a:t>These  shields protect the nearby vertical SRF test stands which are very sensitive to any external fields </a:t>
            </a:r>
          </a:p>
          <a:p>
            <a:r>
              <a:rPr lang="en-US" dirty="0"/>
              <a:t>The shielding  was not included in the original bidding package for the construction, this  increased the original cost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77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3A5CC0-CF26-2046-8A99-CCBF7DD50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2200" y="1238161"/>
            <a:ext cx="4087700" cy="3251645"/>
          </a:xfrm>
        </p:spPr>
        <p:txBody>
          <a:bodyPr/>
          <a:lstStyle/>
          <a:p>
            <a:r>
              <a:rPr lang="en-US" dirty="0"/>
              <a:t>There were some scary moments </a:t>
            </a:r>
          </a:p>
          <a:p>
            <a:pPr lvl="1"/>
            <a:r>
              <a:rPr lang="en-US" dirty="0"/>
              <a:t>At ~ 5 m the well walls started to collapse</a:t>
            </a:r>
          </a:p>
          <a:p>
            <a:pPr lvl="1"/>
            <a:r>
              <a:rPr lang="en-US" dirty="0"/>
              <a:t>Concern that building column support was possibly compromised</a:t>
            </a:r>
          </a:p>
          <a:p>
            <a:pPr lvl="1"/>
            <a:r>
              <a:rPr lang="en-US" dirty="0"/>
              <a:t>Additional concrete was injected </a:t>
            </a:r>
          </a:p>
          <a:p>
            <a:pPr lvl="1"/>
            <a:r>
              <a:rPr lang="en-US" dirty="0"/>
              <a:t>Column survey before an after construction was  showing no significant change of the tilt or position of the column </a:t>
            </a:r>
          </a:p>
          <a:p>
            <a:r>
              <a:rPr lang="en-US" dirty="0"/>
              <a:t>Several change request were executed 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0F0C2-BBE0-7B4A-A910-3CFEA55A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Current status  - pit is done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11A1F-A175-A74F-921E-7F0BBE1986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D03A42B-689A-2749-A67F-310EBB91123C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135A5-A84B-D34B-9A57-D46B7E777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BBD7A-4A8B-E74A-BA14-66709205B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IMG_1605.MOV" descr="IMG_1605.MOV">
            <a:hlinkClick r:id="" action="ppaction://media"/>
            <a:extLst>
              <a:ext uri="{FF2B5EF4-FFF2-40B4-BE49-F238E27FC236}">
                <a16:creationId xmlns:a16="http://schemas.microsoft.com/office/drawing/2014/main" id="{193342CD-BA51-3B47-8438-8AA2984925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94" y="1483441"/>
            <a:ext cx="1535626" cy="27257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292F7D2-8D14-EA4F-A746-38BECCBF13D8}"/>
              </a:ext>
            </a:extLst>
          </p:cNvPr>
          <p:cNvGrpSpPr/>
          <p:nvPr/>
        </p:nvGrpSpPr>
        <p:grpSpPr>
          <a:xfrm>
            <a:off x="5909900" y="1382575"/>
            <a:ext cx="2823800" cy="2622733"/>
            <a:chOff x="5605347" y="457770"/>
            <a:chExt cx="2823800" cy="20662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71E6AD2-95F6-4F4B-AB09-AE3BD4E7F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7282" y="457770"/>
              <a:ext cx="2751865" cy="206389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2BD027-59A8-1643-899E-C870A4799DE4}"/>
                </a:ext>
              </a:extLst>
            </p:cNvPr>
            <p:cNvSpPr txBox="1"/>
            <p:nvPr/>
          </p:nvSpPr>
          <p:spPr>
            <a:xfrm>
              <a:off x="5605347" y="2123888"/>
              <a:ext cx="16949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HFVMTF pit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88A2069-3BCC-9F46-AC2C-2D6635B2C5B9}"/>
                </a:ext>
              </a:extLst>
            </p:cNvPr>
            <p:cNvSpPr/>
            <p:nvPr/>
          </p:nvSpPr>
          <p:spPr>
            <a:xfrm>
              <a:off x="6716467" y="1513017"/>
              <a:ext cx="669073" cy="304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864E7D-5CE6-6E47-891C-D4B6CD1B111A}"/>
                </a:ext>
              </a:extLst>
            </p:cNvPr>
            <p:cNvSpPr txBox="1"/>
            <p:nvPr/>
          </p:nvSpPr>
          <p:spPr>
            <a:xfrm>
              <a:off x="5672860" y="1582121"/>
              <a:ext cx="1111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6 m deep pit for  the cryostat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320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6D3B31-1B77-334C-8980-3A3DB7C97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0469"/>
            <a:ext cx="3896001" cy="3442561"/>
          </a:xfrm>
        </p:spPr>
        <p:txBody>
          <a:bodyPr/>
          <a:lstStyle/>
          <a:p>
            <a:r>
              <a:rPr lang="en-US" dirty="0"/>
              <a:t>Cryostat design is finalized</a:t>
            </a:r>
          </a:p>
          <a:p>
            <a:r>
              <a:rPr lang="en-US" dirty="0"/>
              <a:t>Bid  process is  finalized.</a:t>
            </a:r>
          </a:p>
          <a:p>
            <a:r>
              <a:rPr lang="en-US" dirty="0"/>
              <a:t>Company is selected </a:t>
            </a:r>
          </a:p>
          <a:p>
            <a:r>
              <a:rPr lang="en-US" dirty="0"/>
              <a:t>Top  and lambda plate design is in progress</a:t>
            </a:r>
          </a:p>
          <a:p>
            <a:pPr lvl="1"/>
            <a:r>
              <a:rPr lang="en-US" dirty="0"/>
              <a:t>We entertained 3 different options for  lambda plate sealing -  decided on the BNL seal</a:t>
            </a:r>
          </a:p>
          <a:p>
            <a:r>
              <a:rPr lang="en-US" dirty="0"/>
              <a:t>The goal is to deliver  the top and lambda plate in Sep 2022  and to  start cold commissioning of the cryostat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DDDD68-04B8-FA42-9AA2-F76F878E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6808"/>
            <a:ext cx="8686800" cy="320908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Cryostat  and </a:t>
            </a:r>
            <a:r>
              <a:rPr lang="en-US" dirty="0" err="1">
                <a:solidFill>
                  <a:srgbClr val="00B050"/>
                </a:solidFill>
              </a:rPr>
              <a:t>top&amp;lambda</a:t>
            </a:r>
            <a:r>
              <a:rPr lang="en-US" dirty="0">
                <a:solidFill>
                  <a:srgbClr val="00B050"/>
                </a:solidFill>
              </a:rPr>
              <a:t> plates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ABB-9D49-F047-8EDF-B6D96C1A91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CF0E7B6-F879-D14E-BB93-2ADDD517A53C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3A75C-ADBA-1F43-AD68-B6765C8A3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5C069-ED33-5040-9ED7-695F701C9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4D013C-392A-C14C-AC94-BA8DD6FF8908}"/>
              </a:ext>
            </a:extLst>
          </p:cNvPr>
          <p:cNvGrpSpPr/>
          <p:nvPr/>
        </p:nvGrpSpPr>
        <p:grpSpPr>
          <a:xfrm>
            <a:off x="4253501" y="850469"/>
            <a:ext cx="3121039" cy="3134501"/>
            <a:chOff x="5928189" y="728664"/>
            <a:chExt cx="3121039" cy="31345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017B8B-2382-3345-9436-687B65B34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28189" y="728664"/>
              <a:ext cx="1963995" cy="31345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2F6446-5BA8-0142-ADA8-3CFABADD0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2184" y="728664"/>
              <a:ext cx="1157044" cy="31345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0D1F23-0DFC-844C-8F4B-C52B139945A6}"/>
                </a:ext>
              </a:extLst>
            </p:cNvPr>
            <p:cNvSpPr txBox="1"/>
            <p:nvPr/>
          </p:nvSpPr>
          <p:spPr>
            <a:xfrm>
              <a:off x="7852431" y="1144790"/>
              <a:ext cx="1157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Top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D86C5C-5151-5841-820A-42C015BF94F2}"/>
                </a:ext>
              </a:extLst>
            </p:cNvPr>
            <p:cNvSpPr txBox="1"/>
            <p:nvPr/>
          </p:nvSpPr>
          <p:spPr>
            <a:xfrm>
              <a:off x="7557537" y="1702286"/>
              <a:ext cx="1157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Lambda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0480223-4761-E148-89E4-A5907CD0A7B7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240" y="850468"/>
            <a:ext cx="1620160" cy="3134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B096E9-95D3-3B48-8FEA-B507BF4E71EF}"/>
              </a:ext>
            </a:extLst>
          </p:cNvPr>
          <p:cNvSpPr txBox="1"/>
          <p:nvPr/>
        </p:nvSpPr>
        <p:spPr>
          <a:xfrm>
            <a:off x="7758356" y="2740712"/>
            <a:ext cx="1157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Lambda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5FE74E-59B9-4746-9589-919F3073EA7C}"/>
              </a:ext>
            </a:extLst>
          </p:cNvPr>
          <p:cNvSpPr txBox="1"/>
          <p:nvPr/>
        </p:nvSpPr>
        <p:spPr>
          <a:xfrm>
            <a:off x="7693257" y="1894958"/>
            <a:ext cx="1157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3969684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FDC427-9A76-A948-B439-BDD8CE5FD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74489"/>
            <a:ext cx="8672513" cy="661151"/>
          </a:xfrm>
        </p:spPr>
        <p:txBody>
          <a:bodyPr/>
          <a:lstStyle/>
          <a:p>
            <a:r>
              <a:rPr lang="en-US" dirty="0"/>
              <a:t>Benefiting from the  projects, LHC-AUP and mostly Mu2e</a:t>
            </a:r>
          </a:p>
          <a:p>
            <a:r>
              <a:rPr lang="en-US" dirty="0"/>
              <a:t>Production/Operational grade QM/QC  - design is  done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B894CE-5BC4-3143-9B93-12BA84AB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Quench Protection and Quench Monitoring (QP/QC)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F87A4-1219-5841-BC12-8E33022A2D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73F2A5B-D63A-3E40-9467-02EAAF0DC351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2E984-CE2C-6D46-9A5B-3B6818990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1F21A-D105-5B44-A9AF-A0E27AE9E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1E0AD0-AF81-3E4C-9B07-F31E9C948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3808"/>
            <a:ext cx="4418863" cy="3699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01A333-DCE6-D948-B6DA-B451BFBB8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63" y="1674640"/>
            <a:ext cx="4691477" cy="31531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0E94DC-623E-2341-8D7C-A0C755E5857A}"/>
              </a:ext>
            </a:extLst>
          </p:cNvPr>
          <p:cNvSpPr txBox="1"/>
          <p:nvPr/>
        </p:nvSpPr>
        <p:spPr>
          <a:xfrm>
            <a:off x="5633178" y="1212975"/>
            <a:ext cx="17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AQD system </a:t>
            </a:r>
          </a:p>
        </p:txBody>
      </p:sp>
    </p:spTree>
    <p:extLst>
      <p:ext uri="{BB962C8B-B14F-4D97-AF65-F5344CB8AC3E}">
        <p14:creationId xmlns:p14="http://schemas.microsoft.com/office/powerpoint/2010/main" val="1234182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9E064D-C7F8-614C-9409-CF7C027A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QP/QC  Current Design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BBA56-A5B3-1940-B329-F9911562F5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8B14BED-58D9-9B49-8F46-C3CA6625C37F}" type="datetime1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EAD24-6CC9-3D47-A552-C445FF9C9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37FDE-F869-964E-B211-BE27D96B1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DB86A3-602C-AA49-9A9F-705403E11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215" y="595901"/>
            <a:ext cx="7078894" cy="4460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C69417-BF64-5746-9C76-FBCB4622CD38}"/>
              </a:ext>
            </a:extLst>
          </p:cNvPr>
          <p:cNvSpPr txBox="1"/>
          <p:nvPr/>
        </p:nvSpPr>
        <p:spPr>
          <a:xfrm>
            <a:off x="2447365" y="394647"/>
            <a:ext cx="143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Branch 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78D19-38FC-B64C-B983-2DA5A01FD0C5}"/>
              </a:ext>
            </a:extLst>
          </p:cNvPr>
          <p:cNvSpPr txBox="1"/>
          <p:nvPr/>
        </p:nvSpPr>
        <p:spPr>
          <a:xfrm>
            <a:off x="5382461" y="360877"/>
            <a:ext cx="143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Branch 2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5DE9726-DD3A-824E-9A99-A3BDFA6B5F04}"/>
              </a:ext>
            </a:extLst>
          </p:cNvPr>
          <p:cNvSpPr/>
          <p:nvPr/>
        </p:nvSpPr>
        <p:spPr>
          <a:xfrm>
            <a:off x="4353843" y="2501640"/>
            <a:ext cx="420807" cy="3107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4954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68D4C0FF0F1347BFFCF3AE92664021" ma:contentTypeVersion="2" ma:contentTypeDescription="Create a new document." ma:contentTypeScope="" ma:versionID="13ad5ea5b19d36125cbb0873a0ec758a">
  <xsd:schema xmlns:xsd="http://www.w3.org/2001/XMLSchema" xmlns:xs="http://www.w3.org/2001/XMLSchema" xmlns:p="http://schemas.microsoft.com/office/2006/metadata/properties" xmlns:ns2="3512e943-b333-4ff3-acc5-08a92f4f924e" targetNamespace="http://schemas.microsoft.com/office/2006/metadata/properties" ma:root="true" ma:fieldsID="b9666c3b907a4b97a126269a716bdde8" ns2:_="">
    <xsd:import namespace="3512e943-b333-4ff3-acc5-08a92f4f92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2e943-b333-4ff3-acc5-08a92f4f92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7BE1C9-645C-475E-BCFC-D1F02B5A17C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45F0CA6-67F2-4C34-8252-FD98DE09CC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12e943-b333-4ff3-acc5-08a92f4f92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0AD612-8D92-4D3D-998A-7649A605FC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FNAL_PowerPoint_16x9_100716 (2)</Template>
  <TotalTime>22112</TotalTime>
  <Words>2217</Words>
  <Application>Microsoft Macintosh PowerPoint</Application>
  <PresentationFormat>On-screen Show (16:9)</PresentationFormat>
  <Paragraphs>589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Helvetica</vt:lpstr>
      <vt:lpstr>Fermilab_PPT_090915</vt:lpstr>
      <vt:lpstr>PowerPoint Presentation</vt:lpstr>
      <vt:lpstr>Outline</vt:lpstr>
      <vt:lpstr>Overview of the  Test Facility </vt:lpstr>
      <vt:lpstr>Test Pit and Cryostat – Status </vt:lpstr>
      <vt:lpstr>What was changed in the  design and execution?</vt:lpstr>
      <vt:lpstr>Current status  - pit is done </vt:lpstr>
      <vt:lpstr>Cryostat  and top&amp;lambda plates </vt:lpstr>
      <vt:lpstr>Quench Protection and Quench Monitoring (QP/QC)</vt:lpstr>
      <vt:lpstr>QP/QC  Current Design </vt:lpstr>
      <vt:lpstr>Power Supplies </vt:lpstr>
      <vt:lpstr>Integration </vt:lpstr>
      <vt:lpstr>Funding Status </vt:lpstr>
      <vt:lpstr>Funding: Step 1 -  details </vt:lpstr>
      <vt:lpstr>Funding: Step 1 – Summary </vt:lpstr>
      <vt:lpstr>Step 2 -  details </vt:lpstr>
      <vt:lpstr>Step 3 – details </vt:lpstr>
      <vt:lpstr>Schedule Update - GPP </vt:lpstr>
      <vt:lpstr>Schedule Update –QP/PS/Integration </vt:lpstr>
      <vt:lpstr>Open questions  </vt:lpstr>
      <vt:lpstr>Summary </vt:lpstr>
      <vt:lpstr>Backup Slides </vt:lpstr>
      <vt:lpstr>Civil Construction Design </vt:lpstr>
      <vt:lpstr>Mu2e 1st Article Quench Protection  Hi-Lumi ZMT Cold Test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 x 36930N</dc:creator>
  <cp:lastModifiedBy>Gueorgui Velev</cp:lastModifiedBy>
  <cp:revision>140</cp:revision>
  <cp:lastPrinted>2021-12-14T01:14:18Z</cp:lastPrinted>
  <dcterms:created xsi:type="dcterms:W3CDTF">2019-08-29T20:16:23Z</dcterms:created>
  <dcterms:modified xsi:type="dcterms:W3CDTF">2022-01-12T19:56:21Z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0x0101000B68D4C0FF0F1347BFFCF3AE92664021</vt:lpwstr>
  </property>
</Properties>
</file>