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6" r:id="rId2"/>
    <p:sldId id="381" r:id="rId3"/>
    <p:sldId id="364" r:id="rId4"/>
    <p:sldId id="379" r:id="rId5"/>
    <p:sldId id="383" r:id="rId6"/>
    <p:sldId id="3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 varScale="1">
        <p:scale>
          <a:sx n="173" d="100"/>
          <a:sy n="173" d="100"/>
        </p:scale>
        <p:origin x="-576" y="-96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2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0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3" y="186641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2130850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6" y="6356352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0" y="6323776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3" r:id="rId3"/>
    <p:sldLayoutId id="214748367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erences.lbl.gov/event/8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90" y="4891939"/>
            <a:ext cx="8226425" cy="10350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Soren Prestemon</a:t>
            </a:r>
            <a:endParaRPr lang="en-US" b="1" dirty="0"/>
          </a:p>
          <a:p>
            <a:r>
              <a:rPr lang="en-US" sz="1900" dirty="0" smtClean="0"/>
              <a:t>Director, Berkeley Center for Magnet Technology</a:t>
            </a:r>
            <a:endParaRPr lang="en-US" sz="1900" dirty="0"/>
          </a:p>
          <a:p>
            <a:r>
              <a:rPr lang="en-US" sz="1900" dirty="0" smtClean="0"/>
              <a:t>Lawrence Berkeley National Laboratory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458790" y="2320396"/>
            <a:ext cx="8226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US MDP</a:t>
            </a:r>
          </a:p>
          <a:p>
            <a:pPr algn="ctr"/>
            <a:endParaRPr lang="en-US" sz="32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Organization overview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from an </a:t>
            </a:r>
            <a:br>
              <a:rPr lang="en-US" dirty="0" smtClean="0"/>
            </a:br>
            <a:r>
              <a:rPr lang="en-US" dirty="0" smtClean="0"/>
              <a:t>accelerator magnet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775" y="1304844"/>
            <a:ext cx="2661694" cy="1661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MDP Management Group</a:t>
            </a:r>
            <a:endParaRPr lang="en-US" dirty="0"/>
          </a:p>
          <a:p>
            <a:r>
              <a:rPr lang="en-US" sz="1400" dirty="0"/>
              <a:t>S. Prestemon, LBNL</a:t>
            </a:r>
          </a:p>
          <a:p>
            <a:r>
              <a:rPr lang="en-US" sz="1400" dirty="0"/>
              <a:t>G. </a:t>
            </a:r>
            <a:r>
              <a:rPr lang="en-US" sz="1400" dirty="0" err="1"/>
              <a:t>Velev</a:t>
            </a:r>
            <a:r>
              <a:rPr lang="en-US" sz="1400" dirty="0"/>
              <a:t>, FNAL (Deputy)</a:t>
            </a:r>
          </a:p>
          <a:p>
            <a:r>
              <a:rPr lang="en-US" sz="1400" dirty="0" smtClean="0"/>
              <a:t>L</a:t>
            </a:r>
            <a:r>
              <a:rPr lang="en-US" sz="1400" dirty="0"/>
              <a:t>. Cooley, </a:t>
            </a:r>
            <a:r>
              <a:rPr lang="en-US" sz="1400" dirty="0" smtClean="0"/>
              <a:t>FNAL</a:t>
            </a:r>
          </a:p>
          <a:p>
            <a:r>
              <a:rPr lang="en-US" sz="1400" dirty="0" smtClean="0"/>
              <a:t>S. </a:t>
            </a:r>
            <a:r>
              <a:rPr lang="en-US" sz="1400" dirty="0" err="1" smtClean="0"/>
              <a:t>Gourlay</a:t>
            </a:r>
            <a:r>
              <a:rPr lang="en-US" sz="1400" dirty="0" smtClean="0"/>
              <a:t>, LBNL</a:t>
            </a:r>
            <a:endParaRPr lang="en-US" sz="1400" dirty="0" smtClean="0"/>
          </a:p>
          <a:p>
            <a:r>
              <a:rPr lang="en-US" sz="1400" dirty="0" smtClean="0"/>
              <a:t>D. </a:t>
            </a:r>
            <a:r>
              <a:rPr lang="en-US" sz="1400" dirty="0" err="1" smtClean="0"/>
              <a:t>Larbalestier</a:t>
            </a:r>
            <a:r>
              <a:rPr lang="en-US" sz="1400" dirty="0" smtClean="0"/>
              <a:t>, FSU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. </a:t>
            </a:r>
            <a:r>
              <a:rPr lang="en-US" sz="1400" dirty="0" err="1" smtClean="0"/>
              <a:t>Zlobin</a:t>
            </a:r>
            <a:r>
              <a:rPr lang="en-US" sz="1400" dirty="0" smtClean="0"/>
              <a:t>, FNAL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89" y="2971405"/>
            <a:ext cx="5995229" cy="3384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1862" y="1309410"/>
            <a:ext cx="309213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 Advisory Committee</a:t>
            </a:r>
            <a:endParaRPr lang="en-US" dirty="0"/>
          </a:p>
          <a:p>
            <a:r>
              <a:rPr lang="en-US" sz="1400" dirty="0" smtClean="0"/>
              <a:t>Andy Lankford, UCI (Chair)</a:t>
            </a:r>
          </a:p>
          <a:p>
            <a:r>
              <a:rPr lang="en-US" sz="1400" dirty="0" err="1" smtClean="0"/>
              <a:t>Davide</a:t>
            </a:r>
            <a:r>
              <a:rPr lang="en-US" sz="1400" dirty="0" smtClean="0"/>
              <a:t> </a:t>
            </a:r>
            <a:r>
              <a:rPr lang="en-US" sz="1400" dirty="0" err="1" smtClean="0"/>
              <a:t>Tommasini</a:t>
            </a:r>
            <a:r>
              <a:rPr lang="en-US" sz="1400" dirty="0" smtClean="0"/>
              <a:t>, </a:t>
            </a:r>
            <a:r>
              <a:rPr lang="en-US" sz="1400" dirty="0" smtClean="0"/>
              <a:t>CERN</a:t>
            </a:r>
          </a:p>
          <a:p>
            <a:r>
              <a:rPr lang="en-US" sz="1400" dirty="0" smtClean="0"/>
              <a:t>Mark Palmer, BNL</a:t>
            </a:r>
          </a:p>
          <a:p>
            <a:r>
              <a:rPr lang="en-US" sz="1400" dirty="0" smtClean="0"/>
              <a:t>Akira Yamamoto, KEK/CERN</a:t>
            </a:r>
          </a:p>
          <a:p>
            <a:r>
              <a:rPr lang="en-US" sz="1400" dirty="0" smtClean="0"/>
              <a:t>Giorgio </a:t>
            </a:r>
            <a:r>
              <a:rPr lang="en-US" sz="1400" dirty="0" err="1" smtClean="0"/>
              <a:t>Apollinari</a:t>
            </a:r>
            <a:r>
              <a:rPr lang="en-US" sz="1400" dirty="0" smtClean="0"/>
              <a:t>, FNAL</a:t>
            </a:r>
          </a:p>
          <a:p>
            <a:r>
              <a:rPr lang="en-US" sz="1400" dirty="0" smtClean="0"/>
              <a:t>Joe </a:t>
            </a:r>
            <a:r>
              <a:rPr lang="en-US" sz="1400" dirty="0" err="1" smtClean="0"/>
              <a:t>Minervini</a:t>
            </a:r>
            <a:r>
              <a:rPr lang="en-US" sz="1400" dirty="0" smtClean="0"/>
              <a:t>, MIT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65118" y="5328120"/>
            <a:ext cx="1196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Soren Prestemon</a:t>
            </a:r>
            <a:endParaRPr lang="en-US" sz="11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03160" y="5300514"/>
            <a:ext cx="588971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4668" y="4507157"/>
            <a:ext cx="11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(Being formed)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731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MDP structure designed to foster communication while maintaining focus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618" y="12357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Magnets:</a:t>
            </a:r>
          </a:p>
          <a:p>
            <a:r>
              <a:rPr lang="en-US" sz="1400" dirty="0"/>
              <a:t>Cos-theta 15T lead: Sasha </a:t>
            </a:r>
            <a:r>
              <a:rPr lang="en-US" sz="1400" dirty="0" err="1"/>
              <a:t>Zlobin</a:t>
            </a:r>
            <a:endParaRPr lang="en-US" sz="1400" dirty="0"/>
          </a:p>
          <a:p>
            <a:r>
              <a:rPr lang="en-US" sz="1400" dirty="0"/>
              <a:t>CCT lead: Diego </a:t>
            </a:r>
            <a:r>
              <a:rPr lang="en-US" sz="1400" dirty="0" err="1"/>
              <a:t>Arbelaez</a:t>
            </a:r>
            <a:endParaRPr lang="en-US" sz="1400" dirty="0"/>
          </a:p>
          <a:p>
            <a:r>
              <a:rPr lang="en-US" sz="1400" dirty="0"/>
              <a:t>REBCO lead: </a:t>
            </a:r>
            <a:r>
              <a:rPr lang="en-US" sz="1400" dirty="0" err="1"/>
              <a:t>Xiaorong</a:t>
            </a:r>
            <a:r>
              <a:rPr lang="en-US" sz="1400" dirty="0"/>
              <a:t> Wang</a:t>
            </a:r>
          </a:p>
          <a:p>
            <a:r>
              <a:rPr lang="en-US" sz="1400" dirty="0"/>
              <a:t>Bi2212 lead: </a:t>
            </a:r>
            <a:r>
              <a:rPr lang="en-US" sz="1400" dirty="0" err="1"/>
              <a:t>Tengming</a:t>
            </a:r>
            <a:r>
              <a:rPr lang="en-US" sz="1400" dirty="0"/>
              <a:t> </a:t>
            </a:r>
            <a:r>
              <a:rPr lang="en-US" sz="1400" dirty="0" err="1"/>
              <a:t>Shen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696533" y="1235764"/>
            <a:ext cx="35908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Design Teams:</a:t>
            </a:r>
            <a:endParaRPr lang="en-US" sz="1400" dirty="0"/>
          </a:p>
          <a:p>
            <a:r>
              <a:rPr lang="en-US" sz="1400" dirty="0"/>
              <a:t>16 T Dipole design</a:t>
            </a:r>
          </a:p>
          <a:p>
            <a:r>
              <a:rPr lang="en-US" sz="1400" dirty="0" smtClean="0"/>
              <a:t>   Leads</a:t>
            </a:r>
            <a:r>
              <a:rPr lang="en-US" sz="1400" dirty="0"/>
              <a:t>: Sasha </a:t>
            </a:r>
            <a:r>
              <a:rPr lang="en-US" sz="1400" dirty="0" err="1"/>
              <a:t>Zlobin</a:t>
            </a:r>
            <a:r>
              <a:rPr lang="en-US" sz="1400" dirty="0"/>
              <a:t> and </a:t>
            </a:r>
            <a:r>
              <a:rPr lang="en-US" sz="1400" dirty="0" err="1"/>
              <a:t>GianLuca</a:t>
            </a:r>
            <a:r>
              <a:rPr lang="en-US" sz="1400" dirty="0"/>
              <a:t> </a:t>
            </a:r>
            <a:r>
              <a:rPr lang="en-US" sz="1400" dirty="0" err="1"/>
              <a:t>Sabbi</a:t>
            </a:r>
            <a:endParaRPr lang="en-US" sz="1400" dirty="0"/>
          </a:p>
          <a:p>
            <a:r>
              <a:rPr lang="en-US" sz="1400" dirty="0"/>
              <a:t>Utility Structure design: </a:t>
            </a:r>
          </a:p>
          <a:p>
            <a:r>
              <a:rPr lang="en-US" sz="1400" dirty="0" smtClean="0"/>
              <a:t>   Lead</a:t>
            </a:r>
            <a:r>
              <a:rPr lang="en-US" sz="1400" dirty="0"/>
              <a:t>: </a:t>
            </a:r>
            <a:r>
              <a:rPr lang="en-US" sz="1400" dirty="0" err="1"/>
              <a:t>Mariusz</a:t>
            </a:r>
            <a:r>
              <a:rPr lang="en-US" sz="1400" dirty="0"/>
              <a:t> </a:t>
            </a:r>
            <a:r>
              <a:rPr lang="en-US" sz="1400" dirty="0" err="1"/>
              <a:t>Juchno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163924" y="2854885"/>
            <a:ext cx="3694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Conductor Procurement and R&amp;D</a:t>
            </a:r>
            <a:endParaRPr lang="en-US" sz="1400" dirty="0"/>
          </a:p>
          <a:p>
            <a:r>
              <a:rPr lang="en-US" sz="1400" dirty="0"/>
              <a:t>Lead: Lance Cooley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32" y="3883203"/>
            <a:ext cx="6342020" cy="2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3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Roles of leads: </a:t>
            </a:r>
            <a:br>
              <a:rPr lang="en-US" sz="2000" dirty="0" smtClean="0"/>
            </a:br>
            <a:r>
              <a:rPr lang="en-US" sz="2000" dirty="0" smtClean="0"/>
              <a:t>mainly communication, coordination and planning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501" y="1277694"/>
            <a:ext cx="8769773" cy="40286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Franklin Gothic Medium" charset="0"/>
                <a:cs typeface="Franklin Gothic Medium" charset="0"/>
              </a:rPr>
              <a:t>Responsibilities of Leads: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Franklin Gothic Medium" charset="0"/>
                <a:cs typeface="Franklin Gothic Medium" charset="0"/>
              </a:rPr>
              <a:t>•	Develop prioritized tasks, budgets, and milestones/schedules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Franklin Gothic Medium" charset="0"/>
                <a:cs typeface="Franklin Gothic Medium" charset="0"/>
              </a:rPr>
              <a:t>•	Identify expertise and infrastructure that can be applied to the tasks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Franklin Gothic Medium" charset="0"/>
                <a:cs typeface="Franklin Gothic Medium" charset="0"/>
              </a:rPr>
              <a:t>•	Communicate and defend the prioritized tasks to the broader MDP group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2009" y="530629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35064" y="3247192"/>
            <a:ext cx="6349647" cy="3101819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a typeface="Franklin Gothic Medium" charset="0"/>
                <a:cs typeface="Franklin Gothic Medium" charset="0"/>
              </a:rPr>
              <a:t>GOAL 1: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1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Explore the performance limits of Nb</a:t>
            </a:r>
            <a:r>
              <a:rPr lang="en-US" sz="1100" baseline="-250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3</a:t>
            </a:r>
            <a:r>
              <a:rPr lang="en-US" sz="11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Sn accelerator magnets with a focus on minimizing the required operating margin and significantly reducing or eliminating training.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600" b="1" dirty="0" smtClean="0">
                <a:solidFill>
                  <a:srgbClr val="3975A2"/>
                </a:solidFill>
                <a:ea typeface="Franklin Gothic Medium" charset="0"/>
                <a:cs typeface="Franklin Gothic Medium" charset="0"/>
              </a:rPr>
              <a:t>GOAL 2: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1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Develop and demonstrate an HTS accelerator magnet with a self-field of 5 T or greater compatible with operation in a hybrid LTS/HTS magnet for fields beyond 16 T.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600" b="1" dirty="0" smtClean="0">
                <a:solidFill>
                  <a:srgbClr val="3975A2"/>
                </a:solidFill>
                <a:ea typeface="Franklin Gothic Medium" charset="0"/>
                <a:cs typeface="Franklin Gothic Medium" charset="0"/>
              </a:rPr>
              <a:t>GOAL 3: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1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Support the above efforts by addressing fundamental aspects of magnet design and technology that can lead to substantial performance improvements and magnet cost reduction.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600" b="1" dirty="0" smtClean="0">
                <a:solidFill>
                  <a:srgbClr val="3975A2"/>
                </a:solidFill>
                <a:ea typeface="Franklin Gothic Medium" charset="0"/>
                <a:cs typeface="Franklin Gothic Medium" charset="0"/>
              </a:rPr>
              <a:t>GOAL 4: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11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Pursue Nb</a:t>
            </a:r>
            <a:r>
              <a:rPr lang="en-US" sz="1100" baseline="-250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3</a:t>
            </a:r>
            <a:r>
              <a:rPr lang="en-US" sz="1100" dirty="0" smtClean="0">
                <a:solidFill>
                  <a:srgbClr val="5E5159"/>
                </a:solidFill>
                <a:ea typeface="Franklin Gothic Medium" charset="0"/>
                <a:cs typeface="Franklin Gothic Medium" charset="0"/>
              </a:rPr>
              <a:t>Sn and HTS conductor R&amp;D with clear targets to increase performance and reduce the cost of accelerator magnets.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8973" y="2877860"/>
            <a:ext cx="402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a focus on our program goals: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spreadsheet for scope and budget planning will be provided to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23"/>
            <a:ext cx="8229600" cy="4525963"/>
          </a:xfrm>
        </p:spPr>
        <p:txBody>
          <a:bodyPr/>
          <a:lstStyle/>
          <a:p>
            <a:r>
              <a:rPr lang="en-US" dirty="0" smtClean="0"/>
              <a:t>Goal is to develop a bottoms-up scope and budget for FY18</a:t>
            </a:r>
          </a:p>
          <a:p>
            <a:pPr lvl="1"/>
            <a:r>
              <a:rPr lang="en-US" dirty="0" smtClean="0"/>
              <a:t>We will work together to prioritize scope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196" y="2334327"/>
            <a:ext cx="4872880" cy="38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planning </a:t>
            </a:r>
            <a:br>
              <a:rPr lang="en-US" dirty="0" smtClean="0"/>
            </a:br>
            <a:r>
              <a:rPr lang="mr-IN" dirty="0" smtClean="0"/>
              <a:t>–</a:t>
            </a:r>
            <a:r>
              <a:rPr lang="en-US" dirty="0" smtClean="0"/>
              <a:t> presentations and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49" y="1820482"/>
            <a:ext cx="8283051" cy="430568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MDP General meetings have an </a:t>
            </a:r>
            <a:r>
              <a:rPr lang="en-US" sz="1800" dirty="0" err="1" smtClean="0"/>
              <a:t>Indico</a:t>
            </a:r>
            <a:r>
              <a:rPr lang="en-US" sz="1800" dirty="0" smtClean="0"/>
              <a:t> site: </a:t>
            </a:r>
            <a:r>
              <a:rPr lang="en-US" sz="1800" dirty="0">
                <a:hlinkClick r:id="rId2"/>
              </a:rPr>
              <a:t>https://conferences.lbl.gov/event</a:t>
            </a:r>
            <a:r>
              <a:rPr lang="en-US" sz="1800">
                <a:hlinkClick r:id="rId2"/>
              </a:rPr>
              <a:t>/</a:t>
            </a:r>
            <a:r>
              <a:rPr lang="en-US" sz="1800" smtClean="0">
                <a:hlinkClick r:id="rId2"/>
              </a:rPr>
              <a:t>84/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Today: Focus on 15T and discussion on target parameters for a 16+T magnet design</a:t>
            </a:r>
          </a:p>
          <a:p>
            <a:r>
              <a:rPr lang="en-US" sz="1800" dirty="0" smtClean="0"/>
              <a:t>April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MDP General Meeting: </a:t>
            </a:r>
          </a:p>
          <a:p>
            <a:pPr lvl="1"/>
            <a:r>
              <a:rPr lang="en-US" sz="1600" dirty="0" smtClean="0"/>
              <a:t>update on Utility Structure design progress (</a:t>
            </a:r>
            <a:r>
              <a:rPr lang="en-US" sz="1600" dirty="0" err="1" smtClean="0"/>
              <a:t>Mariusz</a:t>
            </a:r>
            <a:r>
              <a:rPr lang="en-US" sz="1600" dirty="0" smtClean="0"/>
              <a:t> </a:t>
            </a:r>
            <a:r>
              <a:rPr lang="en-US" sz="1600" dirty="0" err="1" smtClean="0"/>
              <a:t>Juchno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i="1" dirty="0" smtClean="0"/>
              <a:t>Proposals for additional topics welcome (email SP and GV)</a:t>
            </a:r>
          </a:p>
          <a:p>
            <a:r>
              <a:rPr lang="en-US" sz="1800" dirty="0" smtClean="0"/>
              <a:t>April 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MDP General Meeting:</a:t>
            </a:r>
          </a:p>
          <a:p>
            <a:pPr lvl="1"/>
            <a:r>
              <a:rPr lang="en-US" sz="1600" dirty="0" smtClean="0"/>
              <a:t>Update on CCT: status of CCT4, general plans of CCT program</a:t>
            </a:r>
          </a:p>
          <a:p>
            <a:pPr lvl="1"/>
            <a:r>
              <a:rPr lang="mr-IN" sz="1600" i="1" dirty="0" smtClean="0"/>
              <a:t>…</a:t>
            </a:r>
            <a:r>
              <a:rPr lang="en-US" sz="1600" i="1" dirty="0" smtClean="0"/>
              <a:t>Proposals </a:t>
            </a:r>
            <a:r>
              <a:rPr lang="en-US" sz="1600" i="1" dirty="0"/>
              <a:t>for additional topics welcome (email SP and GV</a:t>
            </a:r>
            <a:r>
              <a:rPr lang="en-US" sz="1600" i="1" dirty="0" smtClean="0"/>
              <a:t>)</a:t>
            </a:r>
          </a:p>
          <a:p>
            <a:r>
              <a:rPr lang="en-US" sz="1800" dirty="0" smtClean="0"/>
              <a:t>May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[tentative]: Review of CCT program</a:t>
            </a:r>
          </a:p>
          <a:p>
            <a:r>
              <a:rPr lang="mr-IN" sz="1800" dirty="0" smtClean="0"/>
              <a:t>…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95966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54782</TotalTime>
  <Words>441</Words>
  <Application>Microsoft Macintosh PowerPoint</Application>
  <PresentationFormat>On-screen Show (4:3)</PresentationFormat>
  <Paragraphs>71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ATAP No Footer</vt:lpstr>
      <vt:lpstr>PowerPoint Presentation</vt:lpstr>
      <vt:lpstr>Challenges from an  accelerator magnet perspective</vt:lpstr>
      <vt:lpstr>MDP structure designed to foster communication while maintaining focus</vt:lpstr>
      <vt:lpstr>Roles of leads:  mainly communication, coordination and planning</vt:lpstr>
      <vt:lpstr>A spreadsheet for scope and budget planning will be provided to leads</vt:lpstr>
      <vt:lpstr>Near term planning  – presentations and reviews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Soren Prestemon</cp:lastModifiedBy>
  <cp:revision>186</cp:revision>
  <dcterms:created xsi:type="dcterms:W3CDTF">2015-07-10T17:44:33Z</dcterms:created>
  <dcterms:modified xsi:type="dcterms:W3CDTF">2017-03-22T19:11:11Z</dcterms:modified>
</cp:coreProperties>
</file>