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86" r:id="rId2"/>
    <p:sldId id="287" r:id="rId3"/>
    <p:sldId id="288" r:id="rId4"/>
    <p:sldId id="289" r:id="rId5"/>
    <p:sldId id="290" r:id="rId6"/>
    <p:sldId id="291" r:id="rId7"/>
    <p:sldId id="293" r:id="rId8"/>
    <p:sldId id="295" r:id="rId9"/>
    <p:sldId id="296" r:id="rId10"/>
    <p:sldId id="314" r:id="rId11"/>
    <p:sldId id="309" r:id="rId12"/>
    <p:sldId id="310" r:id="rId13"/>
    <p:sldId id="311" r:id="rId14"/>
    <p:sldId id="312" r:id="rId15"/>
    <p:sldId id="313" r:id="rId16"/>
    <p:sldId id="301" r:id="rId17"/>
    <p:sldId id="302" r:id="rId18"/>
    <p:sldId id="303" r:id="rId19"/>
    <p:sldId id="304" r:id="rId20"/>
    <p:sldId id="305" r:id="rId21"/>
    <p:sldId id="294" r:id="rId22"/>
    <p:sldId id="31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60">
          <p15:clr>
            <a:srgbClr val="A4A3A4"/>
          </p15:clr>
        </p15:guide>
        <p15:guide id="2" orient="horz" pos="1010">
          <p15:clr>
            <a:srgbClr val="A4A3A4"/>
          </p15:clr>
        </p15:guide>
        <p15:guide id="3" orient="horz" pos="3630">
          <p15:clr>
            <a:srgbClr val="A4A3A4"/>
          </p15:clr>
        </p15:guide>
        <p15:guide id="4" orient="horz" pos="2309">
          <p15:clr>
            <a:srgbClr val="A4A3A4"/>
          </p15:clr>
        </p15:guide>
        <p15:guide id="5" pos="5471">
          <p15:clr>
            <a:srgbClr val="A4A3A4"/>
          </p15:clr>
        </p15:guide>
        <p15:guide id="6" pos="295">
          <p15:clr>
            <a:srgbClr val="A4A3A4"/>
          </p15:clr>
        </p15:guide>
        <p15:guide id="7">
          <p15:clr>
            <a:srgbClr val="A4A3A4"/>
          </p15:clr>
        </p15:guide>
        <p15:guide id="8" pos="2075">
          <p15:clr>
            <a:srgbClr val="A4A3A4"/>
          </p15:clr>
        </p15:guide>
        <p15:guide id="9" pos="3889">
          <p15:clr>
            <a:srgbClr val="A4A3A4"/>
          </p15:clr>
        </p15:guide>
        <p15:guide id="10" pos="3679">
          <p15:clr>
            <a:srgbClr val="A4A3A4"/>
          </p15:clr>
        </p15:guide>
        <p15:guide id="11" pos="2852">
          <p15:clr>
            <a:srgbClr val="A4A3A4"/>
          </p15:clr>
        </p15:guide>
        <p15:guide id="12" pos="1871">
          <p15:clr>
            <a:srgbClr val="A4A3A4"/>
          </p15:clr>
        </p15:guide>
        <p15:guide id="13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203BE2"/>
    <a:srgbClr val="898989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30" autoAdjust="0"/>
    <p:restoredTop sz="93068"/>
  </p:normalViewPr>
  <p:slideViewPr>
    <p:cSldViewPr snapToObjects="1">
      <p:cViewPr>
        <p:scale>
          <a:sx n="100" d="100"/>
          <a:sy n="100" d="100"/>
        </p:scale>
        <p:origin x="2304" y="246"/>
      </p:cViewPr>
      <p:guideLst>
        <p:guide orient="horz" pos="2560"/>
        <p:guide orient="horz" pos="1010"/>
        <p:guide orient="horz" pos="3630"/>
        <p:guide orient="horz" pos="2309"/>
        <p:guide pos="5471"/>
        <p:guide pos="295"/>
        <p:guide/>
        <p:guide pos="2075"/>
        <p:guide pos="3889"/>
        <p:guide pos="3679"/>
        <p:guide pos="2852"/>
        <p:guide pos="187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994"/>
    </p:cViewPr>
  </p:sorterViewPr>
  <p:notesViewPr>
    <p:cSldViewPr snapToObjects="1">
      <p:cViewPr varScale="1">
        <p:scale>
          <a:sx n="114" d="100"/>
          <a:sy n="114" d="100"/>
        </p:scale>
        <p:origin x="-4192" y="-112"/>
      </p:cViewPr>
      <p:guideLst>
        <p:guide orient="horz" pos="2880"/>
        <p:guide pos="2160"/>
      </p:guideLst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D2C41-C2D0-FF45-8B99-3885B7F78EB1}" type="datetimeFigureOut">
              <a:rPr lang="en-US" smtClean="0"/>
              <a:pPr/>
              <a:t>4/4/2017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AC406-2681-664E-BB07-37033040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3687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8ED6-3360-EB40-9D40-476C2156E9E8}" type="datetimeFigureOut">
              <a:rPr lang="en-US" smtClean="0"/>
              <a:pPr/>
              <a:t>4/4/2017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10DA6-9909-7D4F-83A2-7593F71D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528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10DA6-9909-7D4F-83A2-7593F71DDB5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8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603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160714_001-2-Edit_blueppt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t="17632" r="5976" b="20233"/>
          <a:stretch/>
        </p:blipFill>
        <p:spPr>
          <a:xfrm>
            <a:off x="0" y="0"/>
            <a:ext cx="9144000" cy="631372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891939"/>
            <a:ext cx="9144000" cy="1421788"/>
          </a:xfrm>
          <a:prstGeom prst="rect">
            <a:avLst/>
          </a:prstGeom>
          <a:gradFill>
            <a:gsLst>
              <a:gs pos="0">
                <a:schemeClr val="tx2">
                  <a:alpha val="61000"/>
                </a:schemeClr>
              </a:gs>
              <a:gs pos="100000">
                <a:schemeClr val="accent3">
                  <a:alpha val="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80505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2183808"/>
            <a:ext cx="9144000" cy="2183808"/>
          </a:xfrm>
          <a:prstGeom prst="rect">
            <a:avLst/>
          </a:prstGeom>
          <a:solidFill>
            <a:srgbClr val="00395A">
              <a:alpha val="9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788" y="2538981"/>
            <a:ext cx="8226426" cy="1574800"/>
          </a:xfrm>
        </p:spPr>
        <p:txBody>
          <a:bodyPr anchor="ctr" anchorCtr="1"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8592" y="186639"/>
            <a:ext cx="2842337" cy="10203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141" y="120354"/>
            <a:ext cx="124777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335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8640000" cy="494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8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4248000" cy="494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44000" y="1272458"/>
            <a:ext cx="4248000" cy="4948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80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6"/>
            <a:ext cx="8640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52000" y="3765095"/>
            <a:ext cx="8640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2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" y="0"/>
            <a:ext cx="9143999" cy="11430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7572" y="0"/>
            <a:ext cx="6436428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6"/>
            <a:ext cx="4248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06920" y="6400800"/>
            <a:ext cx="516675" cy="365125"/>
          </a:xfrm>
        </p:spPr>
        <p:txBody>
          <a:bodyPr/>
          <a:lstStyle/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591" y="123515"/>
            <a:ext cx="2477816" cy="8895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614" y="6344835"/>
            <a:ext cx="649386" cy="505629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644000" y="1272459"/>
            <a:ext cx="4248000" cy="23725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252000" y="3765095"/>
            <a:ext cx="4248000" cy="237848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4644000" y="3771038"/>
            <a:ext cx="4248000" cy="237254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4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tx2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70125" y="6356350"/>
            <a:ext cx="516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898989"/>
                </a:solidFill>
              </a:defRPr>
            </a:lvl1pPr>
          </a:lstStyle>
          <a:p>
            <a:fld id="{D260E43B-7F43-FA45-AAB7-E054FD6CC4E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 userDrawn="1"/>
        </p:nvGrpSpPr>
        <p:grpSpPr>
          <a:xfrm>
            <a:off x="-158720" y="-142629"/>
            <a:ext cx="9447494" cy="7137992"/>
            <a:chOff x="-158720" y="-142629"/>
            <a:chExt cx="9447494" cy="7137992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467806" y="6873248"/>
              <a:ext cx="8217866" cy="122115"/>
              <a:chOff x="467806" y="6873248"/>
              <a:chExt cx="8217866" cy="122115"/>
            </a:xfrm>
          </p:grpSpPr>
          <p:cxnSp>
            <p:nvCxnSpPr>
              <p:cNvPr id="39" name="Straight Connector 38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5" name="Straight Connector 4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oup 41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43" name="Straight Connector 42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2" name="Group 11"/>
            <p:cNvGrpSpPr/>
            <p:nvPr userDrawn="1"/>
          </p:nvGrpSpPr>
          <p:grpSpPr>
            <a:xfrm>
              <a:off x="467806" y="-142629"/>
              <a:ext cx="8217866" cy="122115"/>
              <a:chOff x="467806" y="6873248"/>
              <a:chExt cx="8217866" cy="122115"/>
            </a:xfrm>
          </p:grpSpPr>
          <p:cxnSp>
            <p:nvCxnSpPr>
              <p:cNvPr id="31" name="Straight Connector 30"/>
              <p:cNvCxnSpPr/>
              <p:nvPr userDrawn="1"/>
            </p:nvCxnSpPr>
            <p:spPr>
              <a:xfrm>
                <a:off x="467806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 userDrawn="1"/>
            </p:nvCxnSpPr>
            <p:spPr>
              <a:xfrm>
                <a:off x="8685672" y="687324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 userDrawn="1"/>
            </p:nvGrpSpPr>
            <p:grpSpPr>
              <a:xfrm>
                <a:off x="57150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7" name="Straight Connector 36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oup 33"/>
              <p:cNvGrpSpPr/>
              <p:nvPr userDrawn="1"/>
            </p:nvGrpSpPr>
            <p:grpSpPr>
              <a:xfrm>
                <a:off x="2971800" y="6873248"/>
                <a:ext cx="457200" cy="122115"/>
                <a:chOff x="5715000" y="6873248"/>
                <a:chExt cx="457200" cy="122115"/>
              </a:xfrm>
            </p:grpSpPr>
            <p:cxnSp>
              <p:nvCxnSpPr>
                <p:cNvPr id="35" name="Straight Connector 34"/>
                <p:cNvCxnSpPr/>
                <p:nvPr userDrawn="1"/>
              </p:nvCxnSpPr>
              <p:spPr>
                <a:xfrm>
                  <a:off x="61722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/>
                <p:cNvCxnSpPr/>
                <p:nvPr userDrawn="1"/>
              </p:nvCxnSpPr>
              <p:spPr>
                <a:xfrm>
                  <a:off x="5715000" y="6873248"/>
                  <a:ext cx="0" cy="12211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3" name="Group 12"/>
            <p:cNvGrpSpPr/>
            <p:nvPr userDrawn="1"/>
          </p:nvGrpSpPr>
          <p:grpSpPr>
            <a:xfrm>
              <a:off x="-158720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25" name="Straight Connector 24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 userDrawn="1"/>
          </p:nvGrpSpPr>
          <p:grpSpPr>
            <a:xfrm>
              <a:off x="9166659" y="1143066"/>
              <a:ext cx="122115" cy="5029134"/>
              <a:chOff x="-158720" y="1143066"/>
              <a:chExt cx="122115" cy="5029134"/>
            </a:xfrm>
          </p:grpSpPr>
          <p:cxnSp>
            <p:nvCxnSpPr>
              <p:cNvPr id="17" name="Straight Connector 16"/>
              <p:cNvCxnSpPr/>
              <p:nvPr userDrawn="1"/>
            </p:nvCxnSpPr>
            <p:spPr>
              <a:xfrm rot="5400000">
                <a:off x="-97662" y="1082008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 userDrawn="1"/>
            </p:nvCxnSpPr>
            <p:spPr>
              <a:xfrm rot="5400000">
                <a:off x="-97662" y="1539143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 userDrawn="1"/>
            </p:nvCxnSpPr>
            <p:spPr>
              <a:xfrm rot="5400000">
                <a:off x="-97662" y="6111142"/>
                <a:ext cx="0" cy="12211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 userDrawn="1"/>
            </p:nvCxnSpPr>
            <p:spPr>
              <a:xfrm flipH="1">
                <a:off x="-158720" y="4075647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 userDrawn="1"/>
            </p:nvCxnSpPr>
            <p:spPr>
              <a:xfrm flipH="1">
                <a:off x="-158720" y="3679446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 userDrawn="1"/>
            </p:nvCxnSpPr>
            <p:spPr>
              <a:xfrm flipH="1">
                <a:off x="-158720" y="5773880"/>
                <a:ext cx="122113" cy="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7" name="Rectangle 46"/>
          <p:cNvSpPr/>
          <p:nvPr userDrawn="1"/>
        </p:nvSpPr>
        <p:spPr>
          <a:xfrm>
            <a:off x="459" y="6323774"/>
            <a:ext cx="9166199" cy="5460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8" name="Picture 47" descr="RGB_White-Seal_White-Mark_SC_Horizontal–400dpi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43" y="6457861"/>
            <a:ext cx="1570468" cy="263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64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4" r:id="rId3"/>
    <p:sldLayoutId id="2147483675" r:id="rId4"/>
    <p:sldLayoutId id="2147483677" r:id="rId5"/>
    <p:sldLayoutId id="2147483676" r:id="rId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/>
        <a:buChar char="o"/>
        <a:defRPr sz="2000" kern="1200">
          <a:solidFill>
            <a:srgbClr val="1F497D"/>
          </a:solidFill>
          <a:latin typeface="+mj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1F497D"/>
          </a:solidFill>
          <a:latin typeface="+mj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F497D"/>
          </a:solidFill>
          <a:latin typeface="+mj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1F497D"/>
          </a:solidFill>
          <a:latin typeface="+mj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5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5" Type="http://schemas.openxmlformats.org/officeDocument/2006/relationships/image" Target="../media/image24.pn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5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t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t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8789" y="4891939"/>
            <a:ext cx="8226425" cy="10350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err="1" smtClean="0"/>
              <a:t>Mariusz</a:t>
            </a:r>
            <a:r>
              <a:rPr lang="en-US" b="1" dirty="0" smtClean="0"/>
              <a:t> </a:t>
            </a:r>
            <a:r>
              <a:rPr lang="en-US" b="1" dirty="0" err="1" smtClean="0"/>
              <a:t>Juchno</a:t>
            </a:r>
            <a:endParaRPr lang="en-US" b="1" dirty="0" smtClean="0"/>
          </a:p>
          <a:p>
            <a:r>
              <a:rPr lang="en-US" b="1" dirty="0" smtClean="0"/>
              <a:t>US Magnet Development Program</a:t>
            </a:r>
            <a:endParaRPr lang="en-US" b="1" dirty="0"/>
          </a:p>
          <a:p>
            <a:r>
              <a:rPr lang="en-US" sz="1900" dirty="0" smtClean="0"/>
              <a:t>Lawrence Berkeley National Laboratory</a:t>
            </a:r>
            <a:endParaRPr lang="en-US" sz="1900" dirty="0"/>
          </a:p>
        </p:txBody>
      </p:sp>
      <p:sp>
        <p:nvSpPr>
          <p:cNvPr id="3" name="Rectangle 2"/>
          <p:cNvSpPr/>
          <p:nvPr/>
        </p:nvSpPr>
        <p:spPr>
          <a:xfrm>
            <a:off x="458789" y="2330689"/>
            <a:ext cx="8226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FFFFFF"/>
                </a:solidFill>
              </a:rPr>
              <a:t>US Magnet Development Program</a:t>
            </a:r>
          </a:p>
          <a:p>
            <a:pPr algn="ctr"/>
            <a:endParaRPr lang="en-US" sz="1600" dirty="0" smtClean="0">
              <a:solidFill>
                <a:srgbClr val="FFFFFF"/>
              </a:solidFill>
            </a:endParaRPr>
          </a:p>
          <a:p>
            <a:pPr algn="ctr"/>
            <a:r>
              <a:rPr lang="en-US" sz="3200" dirty="0">
                <a:solidFill>
                  <a:srgbClr val="FFFFFF"/>
                </a:solidFill>
              </a:rPr>
              <a:t>Current status of a shell-based utility structure</a:t>
            </a:r>
          </a:p>
        </p:txBody>
      </p:sp>
    </p:spTree>
    <p:extLst>
      <p:ext uri="{BB962C8B-B14F-4D97-AF65-F5344CB8AC3E}">
        <p14:creationId xmlns:p14="http://schemas.microsoft.com/office/powerpoint/2010/main" val="173575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Exploration of shell parameters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2000" y="1266515"/>
            <a:ext cx="5040000" cy="487710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Two types of yoke configurations investigated</a:t>
            </a:r>
          </a:p>
          <a:p>
            <a:pPr lvl="1"/>
            <a:r>
              <a:rPr lang="en-US" dirty="0" smtClean="0"/>
              <a:t>Dipole yokes</a:t>
            </a:r>
          </a:p>
          <a:p>
            <a:pPr lvl="1"/>
            <a:r>
              <a:rPr lang="en-US" dirty="0" smtClean="0"/>
              <a:t>Quad yokes</a:t>
            </a:r>
          </a:p>
          <a:p>
            <a:r>
              <a:rPr lang="en-US" dirty="0" smtClean="0"/>
              <a:t>Shell parameter space</a:t>
            </a:r>
          </a:p>
          <a:p>
            <a:pPr lvl="1"/>
            <a:r>
              <a:rPr lang="en-US" dirty="0" smtClean="0"/>
              <a:t>OD range: 600-800 mm</a:t>
            </a:r>
          </a:p>
          <a:p>
            <a:pPr lvl="1"/>
            <a:r>
              <a:rPr lang="en-US" dirty="0" smtClean="0"/>
              <a:t>TH range: 55-75 mm</a:t>
            </a:r>
          </a:p>
          <a:p>
            <a:r>
              <a:rPr lang="en-US" dirty="0" smtClean="0"/>
              <a:t>Pre-load target</a:t>
            </a:r>
          </a:p>
          <a:p>
            <a:pPr lvl="1"/>
            <a:r>
              <a:rPr lang="en-US" dirty="0" smtClean="0"/>
              <a:t>Pole reaction force 2MN/m higher than magnetic forces</a:t>
            </a:r>
          </a:p>
          <a:p>
            <a:pPr lvl="1"/>
            <a:r>
              <a:rPr lang="en-US" dirty="0" smtClean="0"/>
              <a:t>Adjusted using key shim</a:t>
            </a:r>
          </a:p>
          <a:p>
            <a:r>
              <a:rPr lang="en-US" dirty="0" smtClean="0"/>
              <a:t>Quantities</a:t>
            </a:r>
          </a:p>
          <a:p>
            <a:pPr lvl="1"/>
            <a:r>
              <a:rPr lang="en-US" dirty="0" smtClean="0"/>
              <a:t>Shell and pole reaction forces (RT, CD)</a:t>
            </a:r>
          </a:p>
          <a:p>
            <a:pPr lvl="1"/>
            <a:r>
              <a:rPr lang="en-US" dirty="0" smtClean="0"/>
              <a:t>Shell stress</a:t>
            </a:r>
          </a:p>
          <a:p>
            <a:pPr lvl="1"/>
            <a:r>
              <a:rPr lang="en-US" dirty="0" smtClean="0"/>
              <a:t>Pre-load key shim</a:t>
            </a:r>
          </a:p>
          <a:p>
            <a:pPr lvl="1"/>
            <a:r>
              <a:rPr lang="en-US" dirty="0" smtClean="0"/>
              <a:t>Bladder pressure</a:t>
            </a:r>
          </a:p>
          <a:p>
            <a:pPr lvl="2"/>
            <a:r>
              <a:rPr lang="en-US" dirty="0" smtClean="0"/>
              <a:t>Dipole yokes bladder surface D/2</a:t>
            </a:r>
          </a:p>
          <a:p>
            <a:pPr lvl="2"/>
            <a:r>
              <a:rPr lang="en-US" dirty="0" smtClean="0"/>
              <a:t>Quad yokes bladder surface 0.7D/2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571170" y="3770313"/>
            <a:ext cx="2392685" cy="2373312"/>
          </a:xfrm>
          <a:prstGeom prst="rect">
            <a:avLst/>
          </a:prstGeom>
        </p:spPr>
      </p:pic>
      <p:pic>
        <p:nvPicPr>
          <p:cNvPr id="18" name="Content Placeholder 17"/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5578454" y="1273175"/>
            <a:ext cx="2378117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14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1213401"/>
            <a:ext cx="3886387" cy="2219605"/>
          </a:xfrm>
        </p:spPr>
      </p:pic>
      <p:pic>
        <p:nvPicPr>
          <p:cNvPr id="16" name="Content Placeholder 8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19" y="1216576"/>
            <a:ext cx="3886387" cy="22196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yokes</a:t>
            </a:r>
            <a:br>
              <a:rPr lang="en-US" dirty="0" smtClean="0"/>
            </a:br>
            <a:r>
              <a:rPr lang="en-US" dirty="0" smtClean="0"/>
              <a:t>Forces, Shell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" name="Content Placeholder 10"/>
          <p:cNvPicPr>
            <a:picLocks noGrp="1" noChangeAspect="1"/>
          </p:cNvPicPr>
          <p:nvPr>
            <p:ph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3972636"/>
            <a:ext cx="3886387" cy="2219605"/>
          </a:xfrm>
        </p:spPr>
      </p:pic>
      <p:pic>
        <p:nvPicPr>
          <p:cNvPr id="11" name="Content Placeholder 9"/>
          <p:cNvPicPr>
            <a:picLocks noGrp="1" noChangeAspect="1"/>
          </p:cNvPicPr>
          <p:nvPr>
            <p:ph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19" y="3975017"/>
            <a:ext cx="3886387" cy="2219605"/>
          </a:xfrm>
        </p:spPr>
      </p:pic>
      <p:sp>
        <p:nvSpPr>
          <p:cNvPr id="12" name="Down Arrow 11"/>
          <p:cNvSpPr/>
          <p:nvPr/>
        </p:nvSpPr>
        <p:spPr>
          <a:xfrm>
            <a:off x="637150" y="1066940"/>
            <a:ext cx="2304256" cy="259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15T</a:t>
            </a:r>
            <a:endParaRPr lang="en-US" b="1" dirty="0"/>
          </a:p>
        </p:txBody>
      </p:sp>
      <p:sp>
        <p:nvSpPr>
          <p:cNvPr id="13" name="Down Arrow 12"/>
          <p:cNvSpPr/>
          <p:nvPr/>
        </p:nvSpPr>
        <p:spPr>
          <a:xfrm>
            <a:off x="5017120" y="1064559"/>
            <a:ext cx="2304256" cy="262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17T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221722"/>
            <a:ext cx="805082" cy="79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6000" y="3443989"/>
            <a:ext cx="782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RT key adjusted to the same pre-load after cool-down (2MN/m more than magnetic forces)</a:t>
            </a:r>
          </a:p>
          <a:p>
            <a:r>
              <a:rPr lang="en-US" sz="1400" b="1" dirty="0" smtClean="0"/>
              <a:t>Reaction force in the shell equal to the reaction force in the pole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625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Dipole yokes</a:t>
            </a:r>
            <a:br>
              <a:rPr lang="en-US" dirty="0" smtClean="0"/>
            </a:br>
            <a:r>
              <a:rPr lang="en-US" dirty="0" smtClean="0"/>
              <a:t>Horizontal key, bladder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1270551"/>
            <a:ext cx="3886387" cy="2219605"/>
          </a:xfrm>
        </p:spPr>
      </p:pic>
      <p:pic>
        <p:nvPicPr>
          <p:cNvPr id="9" name="Content Placeholder 9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19" y="1273726"/>
            <a:ext cx="3886387" cy="2219605"/>
          </a:xfrm>
        </p:spPr>
      </p:pic>
      <p:pic>
        <p:nvPicPr>
          <p:cNvPr id="10" name="Content Placeholder 25"/>
          <p:cNvPicPr>
            <a:picLocks noGrp="1" noChangeAspect="1"/>
          </p:cNvPicPr>
          <p:nvPr>
            <p:ph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3844785"/>
            <a:ext cx="3886387" cy="2219605"/>
          </a:xfrm>
        </p:spPr>
      </p:pic>
      <p:pic>
        <p:nvPicPr>
          <p:cNvPr id="11" name="Content Placeholder 27"/>
          <p:cNvPicPr>
            <a:picLocks noGrp="1" noChangeAspect="1"/>
          </p:cNvPicPr>
          <p:nvPr>
            <p:ph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19" y="3847166"/>
            <a:ext cx="3886387" cy="2219605"/>
          </a:xfrm>
        </p:spPr>
      </p:pic>
      <p:sp>
        <p:nvSpPr>
          <p:cNvPr id="12" name="Down Arrow 11"/>
          <p:cNvSpPr/>
          <p:nvPr/>
        </p:nvSpPr>
        <p:spPr>
          <a:xfrm>
            <a:off x="637150" y="1066940"/>
            <a:ext cx="2304256" cy="259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15T</a:t>
            </a:r>
            <a:endParaRPr lang="en-US" b="1" dirty="0"/>
          </a:p>
        </p:txBody>
      </p:sp>
      <p:sp>
        <p:nvSpPr>
          <p:cNvPr id="13" name="Down Arrow 12"/>
          <p:cNvSpPr/>
          <p:nvPr/>
        </p:nvSpPr>
        <p:spPr>
          <a:xfrm>
            <a:off x="5017120" y="1064559"/>
            <a:ext cx="2304256" cy="262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17T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000" y="221722"/>
            <a:ext cx="805082" cy="7943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380000" y="5550026"/>
                <a:ext cx="703719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00" y="5550026"/>
                <a:ext cx="703719" cy="516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756000" y="3443989"/>
            <a:ext cx="4139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RT key adjusted required to reach the pre-load</a:t>
            </a:r>
          </a:p>
          <a:p>
            <a:r>
              <a:rPr lang="en-US" sz="1400" b="1" dirty="0" smtClean="0"/>
              <a:t>Only half of diameter used for the bladders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705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1271060"/>
            <a:ext cx="3886387" cy="2219605"/>
          </a:xfrm>
        </p:spPr>
      </p:pic>
      <p:pic>
        <p:nvPicPr>
          <p:cNvPr id="15" name="Content Placeholder 14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19" y="1274235"/>
            <a:ext cx="3886387" cy="2219605"/>
          </a:xfrm>
        </p:spPr>
      </p:pic>
      <p:pic>
        <p:nvPicPr>
          <p:cNvPr id="17" name="Content Placeholder 14"/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19" y="3967209"/>
            <a:ext cx="3886387" cy="221960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yokes</a:t>
            </a:r>
            <a:br>
              <a:rPr lang="en-US" dirty="0" smtClean="0"/>
            </a:br>
            <a:r>
              <a:rPr lang="en-US" dirty="0" smtClean="0"/>
              <a:t>Forces, Shell stress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37150" y="1066940"/>
            <a:ext cx="2304256" cy="259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15T</a:t>
            </a:r>
            <a:endParaRPr lang="en-US" b="1" dirty="0"/>
          </a:p>
        </p:txBody>
      </p:sp>
      <p:sp>
        <p:nvSpPr>
          <p:cNvPr id="13" name="Down Arrow 12"/>
          <p:cNvSpPr/>
          <p:nvPr/>
        </p:nvSpPr>
        <p:spPr>
          <a:xfrm>
            <a:off x="5017120" y="1064559"/>
            <a:ext cx="2304256" cy="262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17T</a:t>
            </a:r>
            <a:endParaRPr lang="en-US" b="1" dirty="0"/>
          </a:p>
        </p:txBody>
      </p:sp>
      <p:pic>
        <p:nvPicPr>
          <p:cNvPr id="16" name="Content Placeholder 12"/>
          <p:cNvPicPr>
            <a:picLocks noGrp="1" noChangeAspect="1"/>
          </p:cNvPicPr>
          <p:nvPr>
            <p:ph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3964828"/>
            <a:ext cx="3886387" cy="2219605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3538" y="236232"/>
            <a:ext cx="805082" cy="7985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56000" y="3443989"/>
            <a:ext cx="78277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RT key adjusted to the same pre-load after cool-down (2MN/m more than magnetic forces)</a:t>
            </a:r>
          </a:p>
          <a:p>
            <a:r>
              <a:rPr lang="en-US" sz="1400" b="1" dirty="0" smtClean="0"/>
              <a:t>Reaction force in the shell higher due to pre-load locked by the top/bottom yoke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24591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4" y="1273423"/>
            <a:ext cx="3886387" cy="2219605"/>
          </a:xfrm>
        </p:spPr>
      </p:pic>
      <p:pic>
        <p:nvPicPr>
          <p:cNvPr id="15" name="Content Placeholder 12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319" y="1276598"/>
            <a:ext cx="3886387" cy="221960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65" y="3873361"/>
            <a:ext cx="4153296" cy="23733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 yokes</a:t>
            </a:r>
            <a:br>
              <a:rPr lang="en-US" dirty="0" smtClean="0"/>
            </a:br>
            <a:r>
              <a:rPr lang="en-US" dirty="0" smtClean="0"/>
              <a:t>Horizontal key, bladder pressure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2" name="Down Arrow 11"/>
          <p:cNvSpPr/>
          <p:nvPr/>
        </p:nvSpPr>
        <p:spPr>
          <a:xfrm>
            <a:off x="637150" y="1066940"/>
            <a:ext cx="2304256" cy="259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15T</a:t>
            </a:r>
            <a:endParaRPr lang="en-US" b="1" dirty="0"/>
          </a:p>
        </p:txBody>
      </p:sp>
      <p:sp>
        <p:nvSpPr>
          <p:cNvPr id="13" name="Down Arrow 12"/>
          <p:cNvSpPr/>
          <p:nvPr/>
        </p:nvSpPr>
        <p:spPr>
          <a:xfrm>
            <a:off x="5017120" y="1064559"/>
            <a:ext cx="2304256" cy="2620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17T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538" y="236232"/>
            <a:ext cx="805082" cy="7985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380000" y="5550026"/>
                <a:ext cx="1022011" cy="5818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000" y="5550026"/>
                <a:ext cx="1022011" cy="581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idx="14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72" y="3868598"/>
            <a:ext cx="4161631" cy="2378075"/>
          </a:xfrm>
        </p:spPr>
      </p:pic>
      <p:sp>
        <p:nvSpPr>
          <p:cNvPr id="16" name="TextBox 15"/>
          <p:cNvSpPr txBox="1"/>
          <p:nvPr/>
        </p:nvSpPr>
        <p:spPr>
          <a:xfrm>
            <a:off x="756000" y="3443989"/>
            <a:ext cx="52934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Thicker shim required due to intercepted force</a:t>
            </a:r>
          </a:p>
          <a:p>
            <a:r>
              <a:rPr lang="en-US" sz="1400" b="1" dirty="0" smtClean="0"/>
              <a:t>Usable bladder space smaller than in dipole yokes structure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82740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br>
              <a:rPr lang="en-US" dirty="0" smtClean="0"/>
            </a:br>
            <a:r>
              <a:rPr lang="en-US" dirty="0" smtClean="0"/>
              <a:t>Other structure types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" y="1413000"/>
            <a:ext cx="882296" cy="870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215" y="2633110"/>
            <a:ext cx="882296" cy="875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215" y="3683147"/>
            <a:ext cx="1175214" cy="11768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215" y="5013000"/>
            <a:ext cx="1012652" cy="10112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214" y="1319406"/>
            <a:ext cx="7657785" cy="4948371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Dipole yokes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Sufficient bladder space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Full reaction force from the shell goes to coil pre-load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Vertical corner keys increase stress in the structure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Low number of components</a:t>
            </a:r>
          </a:p>
          <a:p>
            <a:pPr lvl="1"/>
            <a:r>
              <a:rPr lang="en-US" dirty="0"/>
              <a:t>Adjustment with 2 key types</a:t>
            </a:r>
          </a:p>
          <a:p>
            <a:r>
              <a:rPr lang="en-US" dirty="0" smtClean="0"/>
              <a:t>Quad yokes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Limited bladder space, bladders less efficient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Top/bottom yoke limits vertical and intercepts part of the pre-load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Vertical corner keys increase stress in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structure</a:t>
            </a:r>
          </a:p>
          <a:p>
            <a:pPr lvl="1"/>
            <a:r>
              <a:rPr lang="en-US" dirty="0" smtClean="0"/>
              <a:t>Quad yokes assembly</a:t>
            </a:r>
          </a:p>
          <a:p>
            <a:pPr lvl="1"/>
            <a:r>
              <a:rPr lang="en-US" dirty="0"/>
              <a:t>Adjustment with 2 key types</a:t>
            </a:r>
          </a:p>
          <a:p>
            <a:r>
              <a:rPr lang="en-US" dirty="0" smtClean="0"/>
              <a:t>Dipole yokes, quad pads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Sufficient bladder space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Top/bottom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limits vertical and intercepts part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pre-load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Vertical corner keys increase stress in the structure</a:t>
            </a:r>
          </a:p>
          <a:p>
            <a:pPr lvl="1"/>
            <a:r>
              <a:rPr lang="en-US" dirty="0" smtClean="0">
                <a:solidFill>
                  <a:srgbClr val="009644"/>
                </a:solidFill>
              </a:rPr>
              <a:t>Simple yoke assembly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more components in the coil-pack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bigger OD required</a:t>
            </a:r>
          </a:p>
          <a:p>
            <a:pPr lvl="1"/>
            <a:r>
              <a:rPr lang="en-US" dirty="0" smtClean="0"/>
              <a:t>Adjustment with 2 key types</a:t>
            </a:r>
          </a:p>
          <a:p>
            <a:r>
              <a:rPr lang="en-US" dirty="0" smtClean="0"/>
              <a:t>Dipole yokes, octagonal coil-pack</a:t>
            </a:r>
          </a:p>
          <a:p>
            <a:pPr lvl="1"/>
            <a:r>
              <a:rPr lang="en-US" dirty="0" smtClean="0">
                <a:solidFill>
                  <a:srgbClr val="00B050"/>
                </a:solidFill>
              </a:rPr>
              <a:t>Sufficient bladder space,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diagonal bladders less efficient</a:t>
            </a:r>
            <a:r>
              <a:rPr lang="en-US" dirty="0" smtClean="0">
                <a:solidFill>
                  <a:srgbClr val="00B050"/>
                </a:solidFill>
              </a:rPr>
              <a:t> but increase total surface</a:t>
            </a:r>
          </a:p>
          <a:p>
            <a:pPr lvl="1"/>
            <a:r>
              <a:rPr lang="en-US" dirty="0">
                <a:solidFill>
                  <a:srgbClr val="009644"/>
                </a:solidFill>
              </a:rPr>
              <a:t>Full reaction force from the shell goes to coil </a:t>
            </a:r>
            <a:r>
              <a:rPr lang="en-US" dirty="0" smtClean="0">
                <a:solidFill>
                  <a:srgbClr val="009644"/>
                </a:solidFill>
              </a:rPr>
              <a:t>pre-load</a:t>
            </a:r>
          </a:p>
          <a:p>
            <a:pPr lvl="1"/>
            <a:r>
              <a:rPr lang="en-US" dirty="0" smtClean="0">
                <a:solidFill>
                  <a:srgbClr val="009644"/>
                </a:solidFill>
              </a:rPr>
              <a:t>Force transfer radially, low stress in the structure</a:t>
            </a:r>
          </a:p>
          <a:p>
            <a:pPr lvl="1"/>
            <a:r>
              <a:rPr lang="en-US" dirty="0" smtClean="0">
                <a:solidFill>
                  <a:srgbClr val="009644"/>
                </a:solidFill>
              </a:rPr>
              <a:t>Low number of components</a:t>
            </a:r>
          </a:p>
          <a:p>
            <a:pPr lvl="1"/>
            <a:r>
              <a:rPr lang="en-US" dirty="0" smtClean="0"/>
              <a:t>Adjustment with 3 key types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33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based structure – example 1</a:t>
            </a:r>
            <a:br>
              <a:rPr lang="en-US" dirty="0" smtClean="0"/>
            </a:br>
            <a:r>
              <a:rPr lang="en-US" dirty="0" smtClean="0"/>
              <a:t>Dipole yokes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Structure configuration:</a:t>
            </a:r>
          </a:p>
          <a:p>
            <a:pPr lvl="1"/>
            <a:r>
              <a:rPr lang="en-US" dirty="0"/>
              <a:t>2 yokes (iron)</a:t>
            </a:r>
          </a:p>
          <a:p>
            <a:pPr lvl="1"/>
            <a:r>
              <a:rPr lang="en-US" dirty="0"/>
              <a:t>2 “collars” (iron)</a:t>
            </a:r>
          </a:p>
          <a:p>
            <a:r>
              <a:rPr lang="en-US" dirty="0"/>
              <a:t>Shell OD/TH: 610/55 mm</a:t>
            </a:r>
          </a:p>
          <a:p>
            <a:r>
              <a:rPr lang="en-US" dirty="0"/>
              <a:t>Hor. Mag. forces at 15T: 6.7MN/m</a:t>
            </a:r>
          </a:p>
          <a:p>
            <a:r>
              <a:rPr lang="en-US" dirty="0"/>
              <a:t>Shell force at CD: 8.7 MN/m</a:t>
            </a:r>
          </a:p>
          <a:p>
            <a:r>
              <a:rPr lang="en-US" dirty="0"/>
              <a:t>Pole force at CD: 8.7MN/m</a:t>
            </a:r>
          </a:p>
          <a:p>
            <a:r>
              <a:rPr lang="en-US" dirty="0"/>
              <a:t>Pole force at 15T: 2.0 MN/m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202906" y="1273175"/>
            <a:ext cx="3129214" cy="2371725"/>
          </a:xfrm>
          <a:prstGeom prst="rect">
            <a:avLst/>
          </a:prstGeom>
        </p:spPr>
      </p:pic>
      <p:pic>
        <p:nvPicPr>
          <p:cNvPr id="8" name="Content Placeholder 14"/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" y="3765550"/>
            <a:ext cx="3161958" cy="23780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704" y="1485000"/>
            <a:ext cx="882296" cy="870563"/>
          </a:xfrm>
          <a:prstGeom prst="rect">
            <a:avLst/>
          </a:prstGeom>
        </p:spPr>
      </p:pic>
      <p:pic>
        <p:nvPicPr>
          <p:cNvPr id="16" name="Content Placeholder 15"/>
          <p:cNvPicPr>
            <a:picLocks noGrp="1" noChangeAspect="1"/>
          </p:cNvPicPr>
          <p:nvPr>
            <p:ph idx="15"/>
          </p:nvPr>
        </p:nvPicPr>
        <p:blipFill>
          <a:blip r:embed="rId5"/>
          <a:stretch>
            <a:fillRect/>
          </a:stretch>
        </p:blipFill>
        <p:spPr>
          <a:xfrm>
            <a:off x="5208726" y="3770313"/>
            <a:ext cx="3117574" cy="23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4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based structure – example </a:t>
            </a:r>
            <a:r>
              <a:rPr lang="en-US" dirty="0" smtClean="0"/>
              <a:t>2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Quad </a:t>
            </a:r>
            <a:r>
              <a:rPr lang="en-US" dirty="0"/>
              <a:t>yokes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Structure configuration:</a:t>
            </a:r>
          </a:p>
          <a:p>
            <a:pPr lvl="1"/>
            <a:r>
              <a:rPr lang="en-US" dirty="0"/>
              <a:t>4 yokes (iron)</a:t>
            </a:r>
          </a:p>
          <a:p>
            <a:pPr lvl="1"/>
            <a:r>
              <a:rPr lang="en-US" dirty="0"/>
              <a:t>2 “collars” (iron)</a:t>
            </a:r>
          </a:p>
          <a:p>
            <a:r>
              <a:rPr lang="en-US" dirty="0"/>
              <a:t>Shell OD/TH: 610/55 mm</a:t>
            </a:r>
          </a:p>
          <a:p>
            <a:r>
              <a:rPr lang="en-US" dirty="0"/>
              <a:t>Hor. Mag. forces at 15T: 6.7MN/m</a:t>
            </a:r>
          </a:p>
          <a:p>
            <a:r>
              <a:rPr lang="en-US" dirty="0"/>
              <a:t>Shell force at CD: 12.4 MN/m</a:t>
            </a:r>
          </a:p>
          <a:p>
            <a:r>
              <a:rPr lang="en-US" dirty="0"/>
              <a:t>Pole force at CD: 8.4 MN/m</a:t>
            </a:r>
          </a:p>
          <a:p>
            <a:r>
              <a:rPr lang="en-US" dirty="0"/>
              <a:t>Pole force at 15T: 2.1 MN/m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202906" y="1273175"/>
            <a:ext cx="3129214" cy="237172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5208726" y="3770313"/>
            <a:ext cx="3117574" cy="2373312"/>
          </a:xfrm>
          <a:prstGeom prst="rect">
            <a:avLst/>
          </a:prstGeom>
        </p:spPr>
      </p:pic>
      <p:pic>
        <p:nvPicPr>
          <p:cNvPr id="13" name="Content Placeholder 8"/>
          <p:cNvPicPr>
            <a:picLocks noGrp="1" noChangeAspect="1"/>
          </p:cNvPicPr>
          <p:nvPr>
            <p:ph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" y="3765550"/>
            <a:ext cx="3161958" cy="237807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704" y="1485000"/>
            <a:ext cx="882296" cy="87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based structure – example </a:t>
            </a:r>
            <a:r>
              <a:rPr lang="en-US" dirty="0" smtClean="0"/>
              <a:t>3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Dipole yokes, Quad pads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4248000" cy="259448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Structure configuration:</a:t>
            </a:r>
          </a:p>
          <a:p>
            <a:pPr lvl="1"/>
            <a:r>
              <a:rPr lang="en-US" dirty="0"/>
              <a:t>2 yokes (iron)</a:t>
            </a:r>
          </a:p>
          <a:p>
            <a:pPr lvl="1"/>
            <a:r>
              <a:rPr lang="en-US" dirty="0"/>
              <a:t>4 pads (iron)</a:t>
            </a:r>
          </a:p>
          <a:p>
            <a:pPr lvl="1"/>
            <a:r>
              <a:rPr lang="en-US" dirty="0"/>
              <a:t>2 “collars” (iron)</a:t>
            </a:r>
          </a:p>
          <a:p>
            <a:r>
              <a:rPr lang="en-US" dirty="0"/>
              <a:t>Shell OD/TH: 850/75 mm</a:t>
            </a:r>
          </a:p>
          <a:p>
            <a:r>
              <a:rPr lang="en-US" dirty="0"/>
              <a:t>Hor. Mag. forces at 15T: 6.9MN/m</a:t>
            </a:r>
          </a:p>
          <a:p>
            <a:r>
              <a:rPr lang="en-US" dirty="0"/>
              <a:t>Shell force at CD: 12.7 MN/m</a:t>
            </a:r>
          </a:p>
          <a:p>
            <a:r>
              <a:rPr lang="en-US" dirty="0"/>
              <a:t>Pole force at CD: 8.5 MN/m</a:t>
            </a:r>
          </a:p>
          <a:p>
            <a:r>
              <a:rPr lang="en-US" dirty="0"/>
              <a:t>Pole force at 15T: 2.3 </a:t>
            </a:r>
            <a:r>
              <a:rPr lang="en-US" dirty="0" smtClean="0"/>
              <a:t>MN/m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202906" y="1273175"/>
            <a:ext cx="3129214" cy="237172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5"/>
          </p:nvPr>
        </p:nvPicPr>
        <p:blipFill>
          <a:blip r:embed="rId3"/>
          <a:stretch>
            <a:fillRect/>
          </a:stretch>
        </p:blipFill>
        <p:spPr>
          <a:xfrm>
            <a:off x="5208726" y="3770313"/>
            <a:ext cx="3117574" cy="2373312"/>
          </a:xfrm>
          <a:prstGeom prst="rect">
            <a:avLst/>
          </a:prstGeom>
        </p:spPr>
      </p:pic>
      <p:pic>
        <p:nvPicPr>
          <p:cNvPr id="8" name="Content Placeholder 14"/>
          <p:cNvPicPr>
            <a:picLocks noGrp="1" noChangeAspect="1"/>
          </p:cNvPicPr>
          <p:nvPr>
            <p:ph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" y="3765550"/>
            <a:ext cx="3161958" cy="23780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325" y="1254140"/>
            <a:ext cx="1175214" cy="11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1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Shell based structure – example 4</a:t>
            </a:r>
            <a:br>
              <a:rPr lang="en-US" dirty="0"/>
            </a:br>
            <a:r>
              <a:rPr lang="en-US" dirty="0" smtClean="0"/>
              <a:t>Dipole yokes, Octagon coil-pack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4248000" cy="259448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Structure configuration:</a:t>
            </a:r>
          </a:p>
          <a:p>
            <a:pPr lvl="1"/>
            <a:r>
              <a:rPr lang="en-US" dirty="0"/>
              <a:t>2 yokes (iron)</a:t>
            </a:r>
          </a:p>
          <a:p>
            <a:pPr lvl="1"/>
            <a:r>
              <a:rPr lang="en-US" dirty="0" smtClean="0"/>
              <a:t>2 </a:t>
            </a:r>
            <a:r>
              <a:rPr lang="en-US" dirty="0"/>
              <a:t>“collars” (iron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Octagon coil-pack</a:t>
            </a:r>
            <a:endParaRPr lang="en-US" dirty="0"/>
          </a:p>
          <a:p>
            <a:r>
              <a:rPr lang="en-US" dirty="0"/>
              <a:t>Shell OD/TH: </a:t>
            </a:r>
            <a:r>
              <a:rPr lang="en-US" dirty="0" smtClean="0"/>
              <a:t>750/47 </a:t>
            </a:r>
            <a:r>
              <a:rPr lang="en-US" dirty="0"/>
              <a:t>mm</a:t>
            </a:r>
          </a:p>
          <a:p>
            <a:r>
              <a:rPr lang="en-US" dirty="0"/>
              <a:t>Hor. Mag. forces at 15T: </a:t>
            </a:r>
            <a:r>
              <a:rPr lang="en-US" dirty="0" smtClean="0"/>
              <a:t>7.0MN/m</a:t>
            </a:r>
            <a:endParaRPr lang="en-US" dirty="0"/>
          </a:p>
          <a:p>
            <a:r>
              <a:rPr lang="en-US" dirty="0"/>
              <a:t>Shell force at CD: 8</a:t>
            </a:r>
            <a:r>
              <a:rPr lang="en-US" dirty="0" smtClean="0"/>
              <a:t>.7 </a:t>
            </a:r>
            <a:r>
              <a:rPr lang="en-US" dirty="0"/>
              <a:t>MN/m</a:t>
            </a:r>
          </a:p>
          <a:p>
            <a:r>
              <a:rPr lang="en-US" dirty="0"/>
              <a:t>Pole force at CD: </a:t>
            </a:r>
            <a:r>
              <a:rPr lang="en-US" dirty="0" smtClean="0"/>
              <a:t>8.7 </a:t>
            </a:r>
            <a:r>
              <a:rPr lang="en-US" dirty="0"/>
              <a:t>MN/m</a:t>
            </a:r>
          </a:p>
          <a:p>
            <a:r>
              <a:rPr lang="en-US" dirty="0"/>
              <a:t>Pole force at 15T: </a:t>
            </a:r>
            <a:r>
              <a:rPr lang="en-US" dirty="0" smtClean="0"/>
              <a:t>1.7 MN/m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4"/>
          </p:nvPr>
        </p:nvPicPr>
        <p:blipFill>
          <a:blip r:embed="rId2"/>
          <a:stretch>
            <a:fillRect/>
          </a:stretch>
        </p:blipFill>
        <p:spPr>
          <a:xfrm>
            <a:off x="795509" y="3765550"/>
            <a:ext cx="3161958" cy="23780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71" y="1413000"/>
            <a:ext cx="1012652" cy="1011289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202906" y="1273175"/>
            <a:ext cx="3129214" cy="2371725"/>
          </a:xfrm>
          <a:prstGeom prst="rect">
            <a:avLst/>
          </a:prstGeom>
        </p:spPr>
      </p:pic>
      <p:pic>
        <p:nvPicPr>
          <p:cNvPr id="19" name="Content Placeholder 18"/>
          <p:cNvPicPr>
            <a:picLocks noGrp="1" noChangeAspect="1"/>
          </p:cNvPicPr>
          <p:nvPr>
            <p:ph idx="15"/>
          </p:nvPr>
        </p:nvPicPr>
        <p:blipFill>
          <a:blip r:embed="rId5"/>
          <a:stretch>
            <a:fillRect/>
          </a:stretch>
        </p:blipFill>
        <p:spPr>
          <a:xfrm>
            <a:off x="5208726" y="3770313"/>
            <a:ext cx="3117574" cy="23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68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Shell-based Utility Structure</a:t>
            </a:r>
          </a:p>
          <a:p>
            <a:pPr lvl="1"/>
            <a:r>
              <a:rPr lang="en-US" dirty="0" smtClean="0"/>
              <a:t>Pre-stress for ~17T operation (Nominal 16T, design target 17T)</a:t>
            </a:r>
          </a:p>
          <a:p>
            <a:pPr lvl="2"/>
            <a:r>
              <a:rPr lang="en-US" dirty="0" smtClean="0"/>
              <a:t>Tunable via key shimming</a:t>
            </a:r>
          </a:p>
          <a:p>
            <a:pPr lvl="2"/>
            <a:r>
              <a:rPr lang="en-US" dirty="0" smtClean="0"/>
              <a:t>Peak stress of 180 (?) MPa (150 MPa assembly)</a:t>
            </a:r>
          </a:p>
          <a:p>
            <a:pPr lvl="2"/>
            <a:r>
              <a:rPr lang="en-US" dirty="0" smtClean="0"/>
              <a:t>Requirement on pole separation or tensile stress</a:t>
            </a:r>
          </a:p>
          <a:p>
            <a:pPr lvl="1"/>
            <a:r>
              <a:rPr lang="en-US" dirty="0" smtClean="0"/>
              <a:t>Rapid and reproducible assembly/disassembly</a:t>
            </a:r>
          </a:p>
          <a:p>
            <a:pPr lvl="1"/>
            <a:r>
              <a:rPr lang="en-US" dirty="0" smtClean="0"/>
              <a:t>Compatible with existing 4-layer Cos-theta coil design</a:t>
            </a:r>
          </a:p>
          <a:p>
            <a:pPr lvl="1"/>
            <a:r>
              <a:rPr lang="en-US" dirty="0" smtClean="0"/>
              <a:t>Adjustable to variety of coil designs with minimum modifications</a:t>
            </a:r>
          </a:p>
          <a:p>
            <a:r>
              <a:rPr lang="en-US" dirty="0" smtClean="0"/>
              <a:t>Design limits and sensitivity</a:t>
            </a:r>
          </a:p>
          <a:p>
            <a:pPr lvl="1"/>
            <a:r>
              <a:rPr lang="en-US" dirty="0" smtClean="0"/>
              <a:t>Magnet outer diameter</a:t>
            </a:r>
          </a:p>
          <a:p>
            <a:pPr lvl="1"/>
            <a:r>
              <a:rPr lang="en-US" dirty="0" smtClean="0"/>
              <a:t>Coil design compatibility and combined mechanical/magnetic design</a:t>
            </a:r>
          </a:p>
          <a:p>
            <a:pPr lvl="1"/>
            <a:r>
              <a:rPr lang="en-US" dirty="0" smtClean="0"/>
              <a:t>Sensitivity of mechanical performance</a:t>
            </a:r>
          </a:p>
          <a:p>
            <a:pPr lvl="2"/>
            <a:r>
              <a:rPr lang="en-US" dirty="0" smtClean="0"/>
              <a:t>Dimensions, tolerances, friction,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3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909" y="1562634"/>
            <a:ext cx="1952325" cy="1948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39532" y="0"/>
            <a:ext cx="5304468" cy="1143000"/>
          </a:xfrm>
        </p:spPr>
        <p:txBody>
          <a:bodyPr/>
          <a:lstStyle/>
          <a:p>
            <a:r>
              <a:rPr lang="en-US" dirty="0" smtClean="0"/>
              <a:t>Structure concept </a:t>
            </a:r>
            <a:br>
              <a:rPr lang="en-US" dirty="0" smtClean="0"/>
            </a:br>
            <a:r>
              <a:rPr lang="en-US" dirty="0" smtClean="0"/>
              <a:t>optimized for 16T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12" y="1273176"/>
            <a:ext cx="3586888" cy="193613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Shell OD: 730 mm, TH: 60 mm</a:t>
            </a:r>
          </a:p>
          <a:p>
            <a:r>
              <a:rPr lang="en-US" dirty="0"/>
              <a:t>Bladder pressure &lt; 45 MPa</a:t>
            </a:r>
          </a:p>
          <a:p>
            <a:r>
              <a:rPr lang="en-US" dirty="0" smtClean="0"/>
              <a:t>Coil stress &lt; 80 MPa @ RT</a:t>
            </a:r>
          </a:p>
          <a:p>
            <a:r>
              <a:rPr lang="en-US" dirty="0" smtClean="0"/>
              <a:t>Structure stress</a:t>
            </a:r>
          </a:p>
          <a:p>
            <a:pPr lvl="1"/>
            <a:r>
              <a:rPr lang="en-US" dirty="0" smtClean="0"/>
              <a:t>&lt; 180 MPa @ RT</a:t>
            </a:r>
          </a:p>
          <a:p>
            <a:pPr lvl="1"/>
            <a:r>
              <a:rPr lang="en-US" dirty="0" smtClean="0"/>
              <a:t>&lt; 360 MPa @ CD &amp; 16 T</a:t>
            </a:r>
          </a:p>
          <a:p>
            <a:r>
              <a:rPr lang="en-US" dirty="0" smtClean="0"/>
              <a:t>17 T </a:t>
            </a:r>
            <a:r>
              <a:rPr lang="en-US" dirty="0"/>
              <a:t>with stress ~230 MPa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" y="3765550"/>
            <a:ext cx="3161958" cy="2378075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0" y="3770313"/>
            <a:ext cx="3155625" cy="2373312"/>
          </a:xfrm>
        </p:spPr>
      </p:pic>
      <p:pic>
        <p:nvPicPr>
          <p:cNvPr id="13" name="Content Placeholder 12"/>
          <p:cNvPicPr>
            <a:picLocks noGrp="1" noChangeAspect="1"/>
          </p:cNvPicPr>
          <p:nvPr>
            <p:ph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0755" y="1273175"/>
            <a:ext cx="3153515" cy="2371725"/>
          </a:xfrm>
        </p:spPr>
      </p:pic>
      <p:sp>
        <p:nvSpPr>
          <p:cNvPr id="15" name="TextBox 14"/>
          <p:cNvSpPr txBox="1"/>
          <p:nvPr/>
        </p:nvSpPr>
        <p:spPr>
          <a:xfrm>
            <a:off x="1260000" y="4769921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&lt;2um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04248" y="3209309"/>
            <a:ext cx="649537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4.3 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7783" y="5718215"/>
            <a:ext cx="616002" cy="36933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16 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2078" y="5651956"/>
            <a:ext cx="116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&lt;200MPa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01709" y="3140968"/>
            <a:ext cx="116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&lt;200MPa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6088" y="184529"/>
            <a:ext cx="793444" cy="7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Integrated magnetic and mechanical design </a:t>
            </a:r>
            <a:r>
              <a:rPr lang="en-US" dirty="0" smtClean="0"/>
              <a:t>is </a:t>
            </a:r>
            <a:r>
              <a:rPr lang="en-US" dirty="0" smtClean="0"/>
              <a:t>crucial</a:t>
            </a:r>
          </a:p>
          <a:p>
            <a:pPr lvl="1"/>
            <a:r>
              <a:rPr lang="en-US" dirty="0" smtClean="0"/>
              <a:t>Even </a:t>
            </a:r>
            <a:r>
              <a:rPr lang="en-US" dirty="0" smtClean="0"/>
              <a:t>simplified mechanical models with fixed OD </a:t>
            </a:r>
            <a:r>
              <a:rPr lang="en-US" dirty="0" smtClean="0"/>
              <a:t>pre-load can give a good overview of the coil stress limits</a:t>
            </a:r>
          </a:p>
          <a:p>
            <a:r>
              <a:rPr lang="en-US" dirty="0" smtClean="0"/>
              <a:t>Mechanical limitations of the coil design</a:t>
            </a:r>
          </a:p>
          <a:p>
            <a:pPr lvl="1"/>
            <a:r>
              <a:rPr lang="en-US" dirty="0" smtClean="0"/>
              <a:t>Wider cable might not solve the problem for CT</a:t>
            </a:r>
          </a:p>
          <a:p>
            <a:pPr lvl="1"/>
            <a:r>
              <a:rPr lang="en-US" dirty="0" smtClean="0"/>
              <a:t>Stress management in CT coils is an interesting concept</a:t>
            </a:r>
          </a:p>
          <a:p>
            <a:pPr lvl="1"/>
            <a:r>
              <a:rPr lang="en-US" dirty="0" smtClean="0"/>
              <a:t>Optimization of the coil blocks to minimize the peak stress</a:t>
            </a:r>
          </a:p>
          <a:p>
            <a:pPr lvl="1"/>
            <a:r>
              <a:rPr lang="en-US" dirty="0" smtClean="0"/>
              <a:t>Other </a:t>
            </a:r>
            <a:r>
              <a:rPr lang="en-US" smtClean="0"/>
              <a:t>coil designs</a:t>
            </a:r>
            <a:endParaRPr lang="en-US" dirty="0" smtClean="0"/>
          </a:p>
          <a:p>
            <a:r>
              <a:rPr lang="en-US" dirty="0" smtClean="0"/>
              <a:t>Utility structure</a:t>
            </a:r>
          </a:p>
          <a:p>
            <a:pPr lvl="1"/>
            <a:r>
              <a:rPr lang="en-US" dirty="0" smtClean="0"/>
              <a:t>Minimum OD limited by space available for bladders (~700mm)</a:t>
            </a:r>
          </a:p>
          <a:p>
            <a:pPr lvl="1"/>
            <a:r>
              <a:rPr lang="en-US" dirty="0" smtClean="0"/>
              <a:t>Dipole yoke type structures more efficient</a:t>
            </a:r>
          </a:p>
          <a:p>
            <a:pPr lvl="1"/>
            <a:r>
              <a:rPr lang="en-US" dirty="0" smtClean="0"/>
              <a:t>Structure with octagonal coil-pack</a:t>
            </a:r>
          </a:p>
          <a:p>
            <a:pPr lvl="2"/>
            <a:r>
              <a:rPr lang="en-US" dirty="0" smtClean="0"/>
              <a:t>Compatible with existing CT design (~180 MPa @ 15T after quick optimization)</a:t>
            </a:r>
          </a:p>
          <a:p>
            <a:pPr lvl="2"/>
            <a:r>
              <a:rPr lang="en-US" dirty="0" err="1" smtClean="0"/>
              <a:t>Shlomo</a:t>
            </a:r>
            <a:r>
              <a:rPr lang="en-US" dirty="0" smtClean="0"/>
              <a:t>! Let’s put CCT inside!</a:t>
            </a:r>
          </a:p>
          <a:p>
            <a:pPr lvl="1"/>
            <a:r>
              <a:rPr lang="en-US" dirty="0" smtClean="0"/>
              <a:t>Minimum time for engineering design, procurement and parts fabrication</a:t>
            </a:r>
          </a:p>
          <a:p>
            <a:pPr lvl="2"/>
            <a:r>
              <a:rPr lang="en-US" dirty="0" smtClean="0"/>
              <a:t>6-8 months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3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with octagonal coil-pack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80" y="1266825"/>
            <a:ext cx="4958440" cy="494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59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4-layer Cos-theta coil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13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508000" y="3738213"/>
            <a:ext cx="3288915" cy="2466687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000" y="1701000"/>
            <a:ext cx="4991999" cy="3744000"/>
          </a:xfrm>
          <a:prstGeom prst="rect">
            <a:avLst/>
          </a:prstGeom>
        </p:spPr>
      </p:pic>
      <p:pic>
        <p:nvPicPr>
          <p:cNvPr id="12" name="Content Placeholder 8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509142" y="1241076"/>
            <a:ext cx="3286716" cy="246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4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forces vs cable width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4392000" cy="487706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Quantities</a:t>
            </a:r>
          </a:p>
          <a:p>
            <a:pPr lvl="1"/>
            <a:r>
              <a:rPr lang="en-US" dirty="0"/>
              <a:t>Horizontal magnetic force</a:t>
            </a:r>
          </a:p>
          <a:p>
            <a:pPr lvl="1"/>
            <a:r>
              <a:rPr lang="en-US" dirty="0"/>
              <a:t>Azimuthal stress on the mid-plane based purely on magnetic force accumulation and cable width</a:t>
            </a:r>
          </a:p>
          <a:p>
            <a:r>
              <a:rPr lang="en-US" dirty="0"/>
              <a:t>Cable width</a:t>
            </a:r>
          </a:p>
          <a:p>
            <a:pPr lvl="1"/>
            <a:r>
              <a:rPr lang="en-US" dirty="0"/>
              <a:t>15.10 mm (solid line)</a:t>
            </a:r>
          </a:p>
          <a:p>
            <a:pPr lvl="1"/>
            <a:r>
              <a:rPr lang="en-US" dirty="0"/>
              <a:t>21.13 mm (dashed line)</a:t>
            </a:r>
          </a:p>
          <a:p>
            <a:pPr lvl="1"/>
            <a:r>
              <a:rPr lang="en-US" dirty="0"/>
              <a:t>Coil ID fixed</a:t>
            </a:r>
          </a:p>
          <a:p>
            <a:pPr lvl="2"/>
            <a:r>
              <a:rPr lang="en-US" dirty="0"/>
              <a:t>Only radial coil dimensions changed</a:t>
            </a:r>
          </a:p>
          <a:p>
            <a:pPr lvl="2"/>
            <a:r>
              <a:rPr lang="en-US" dirty="0"/>
              <a:t>Azimuthal coordinates of each block  are not changed</a:t>
            </a:r>
          </a:p>
          <a:p>
            <a:pPr lvl="2"/>
            <a:r>
              <a:rPr lang="en-US" dirty="0"/>
              <a:t>Number of turns not changed</a:t>
            </a:r>
          </a:p>
          <a:p>
            <a:pPr lvl="2"/>
            <a:r>
              <a:rPr lang="en-US" dirty="0"/>
              <a:t>Bigger coil not optimized</a:t>
            </a:r>
          </a:p>
          <a:p>
            <a:r>
              <a:rPr lang="en-US" dirty="0" smtClean="0"/>
              <a:t>What do we get</a:t>
            </a:r>
            <a:endParaRPr lang="en-US" dirty="0"/>
          </a:p>
          <a:p>
            <a:pPr lvl="1"/>
            <a:r>
              <a:rPr lang="en-US" dirty="0"/>
              <a:t>L2 shows higher stress than </a:t>
            </a:r>
            <a:r>
              <a:rPr lang="en-US" dirty="0" smtClean="0"/>
              <a:t>L1 ?</a:t>
            </a:r>
          </a:p>
          <a:p>
            <a:pPr lvl="1"/>
            <a:r>
              <a:rPr lang="en-US" dirty="0" smtClean="0"/>
              <a:t>High azimuthal stress in L3 ?</a:t>
            </a:r>
          </a:p>
          <a:p>
            <a:pPr lvl="1"/>
            <a:r>
              <a:rPr lang="en-US" dirty="0" smtClean="0"/>
              <a:t>Wider </a:t>
            </a:r>
            <a:r>
              <a:rPr lang="en-US" dirty="0"/>
              <a:t>tape </a:t>
            </a:r>
            <a:r>
              <a:rPr lang="en-US" i="1" dirty="0" smtClean="0"/>
              <a:t>seems to reduce</a:t>
            </a:r>
            <a:r>
              <a:rPr lang="en-US" dirty="0" smtClean="0"/>
              <a:t> stress </a:t>
            </a:r>
            <a:r>
              <a:rPr lang="en-US" dirty="0"/>
              <a:t>by &lt;</a:t>
            </a:r>
            <a:r>
              <a:rPr lang="en-US" dirty="0" smtClean="0"/>
              <a:t>30MPa ?</a:t>
            </a:r>
          </a:p>
          <a:p>
            <a:r>
              <a:rPr lang="en-US" dirty="0" smtClean="0"/>
              <a:t>What we are missing</a:t>
            </a:r>
          </a:p>
          <a:p>
            <a:pPr lvl="1"/>
            <a:r>
              <a:rPr lang="en-US" dirty="0" smtClean="0"/>
              <a:t>Layers impregnated together</a:t>
            </a:r>
          </a:p>
          <a:p>
            <a:pPr lvl="1"/>
            <a:r>
              <a:rPr lang="en-US" dirty="0" smtClean="0"/>
              <a:t>Friction between coils</a:t>
            </a:r>
          </a:p>
          <a:p>
            <a:pPr lvl="1"/>
            <a:r>
              <a:rPr lang="en-US" dirty="0" smtClean="0"/>
              <a:t>Coil deformation and bending</a:t>
            </a:r>
          </a:p>
          <a:p>
            <a:pPr lvl="1"/>
            <a:r>
              <a:rPr lang="en-US" dirty="0" smtClean="0"/>
              <a:t>Horizontal force accumulation</a:t>
            </a:r>
          </a:p>
          <a:p>
            <a:pPr lvl="1"/>
            <a:r>
              <a:rPr lang="en-US" dirty="0" smtClean="0"/>
              <a:t>Structure…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1192338"/>
            <a:ext cx="4295593" cy="2453312"/>
          </a:xfrm>
        </p:spPr>
      </p:pic>
      <p:pic>
        <p:nvPicPr>
          <p:cNvPr id="10" name="Content Placeholder 5"/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0" y="3690269"/>
            <a:ext cx="4295593" cy="2453312"/>
          </a:xfrm>
        </p:spPr>
      </p:pic>
    </p:spTree>
    <p:extLst>
      <p:ext uri="{BB962C8B-B14F-4D97-AF65-F5344CB8AC3E}">
        <p14:creationId xmlns:p14="http://schemas.microsoft.com/office/powerpoint/2010/main" val="297134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 per block</a:t>
            </a:r>
            <a:br>
              <a:rPr lang="en-US" dirty="0" smtClean="0"/>
            </a:br>
            <a:r>
              <a:rPr lang="en-US" dirty="0" smtClean="0"/>
              <a:t>15.1 mm cable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530" y="1266825"/>
            <a:ext cx="3089916" cy="23780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In the coil L1+L2 block B5 shows highest vertical force and contributes to a high peak stress in block B1</a:t>
            </a:r>
          </a:p>
          <a:p>
            <a:r>
              <a:rPr lang="en-US" dirty="0" smtClean="0"/>
              <a:t>L1+L2 compress L3+L4 against structure and high vertical force in L3+L4 does not deform the coil and stress is not high</a:t>
            </a:r>
            <a:endParaRPr lang="en-US" dirty="0"/>
          </a:p>
        </p:txBody>
      </p:sp>
      <p:pic>
        <p:nvPicPr>
          <p:cNvPr id="9" name="Content Placeholder 12"/>
          <p:cNvPicPr>
            <a:picLocks noGrp="1" noChangeAspect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205130"/>
            <a:ext cx="4391999" cy="2508371"/>
          </a:xfrm>
        </p:spPr>
      </p:pic>
      <p:pic>
        <p:nvPicPr>
          <p:cNvPr id="10" name="Content Placeholder 13"/>
          <p:cNvPicPr>
            <a:picLocks noGrp="1" noChangeAspect="1"/>
          </p:cNvPicPr>
          <p:nvPr>
            <p:ph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703061"/>
            <a:ext cx="4391999" cy="2508371"/>
          </a:xfrm>
        </p:spPr>
      </p:pic>
    </p:spTree>
    <p:extLst>
      <p:ext uri="{BB962C8B-B14F-4D97-AF65-F5344CB8AC3E}">
        <p14:creationId xmlns:p14="http://schemas.microsoft.com/office/powerpoint/2010/main" val="18811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structure</a:t>
            </a:r>
            <a:br>
              <a:rPr lang="en-US" dirty="0" smtClean="0"/>
            </a:br>
            <a:r>
              <a:rPr lang="en-US" dirty="0" smtClean="0"/>
              <a:t>No pre-load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00" y="1266515"/>
            <a:ext cx="4248000" cy="487710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Structure and poles infinitely rigid with fixed displacement</a:t>
            </a:r>
          </a:p>
          <a:p>
            <a:pPr lvl="1"/>
            <a:r>
              <a:rPr lang="en-US" dirty="0"/>
              <a:t>Not contracting due to cool-down</a:t>
            </a:r>
          </a:p>
          <a:p>
            <a:pPr lvl="1"/>
            <a:r>
              <a:rPr lang="en-US" dirty="0"/>
              <a:t>Contact with friction</a:t>
            </a:r>
          </a:p>
          <a:p>
            <a:r>
              <a:rPr lang="en-US" dirty="0"/>
              <a:t>Coil not bonded to the pole</a:t>
            </a:r>
          </a:p>
          <a:p>
            <a:pPr lvl="1"/>
            <a:r>
              <a:rPr lang="en-US" dirty="0"/>
              <a:t>Not contracting due to cool-down</a:t>
            </a:r>
          </a:p>
          <a:p>
            <a:pPr lvl="1"/>
            <a:r>
              <a:rPr lang="en-US" dirty="0"/>
              <a:t>Properties for 4.3K</a:t>
            </a:r>
          </a:p>
          <a:p>
            <a:pPr lvl="1"/>
            <a:r>
              <a:rPr lang="en-US" dirty="0"/>
              <a:t>Layers 1&amp;2 bonded together</a:t>
            </a:r>
          </a:p>
          <a:p>
            <a:pPr lvl="1"/>
            <a:r>
              <a:rPr lang="en-US" dirty="0"/>
              <a:t>Layers 3&amp;4 bonded together</a:t>
            </a:r>
          </a:p>
          <a:p>
            <a:pPr lvl="1"/>
            <a:r>
              <a:rPr lang="en-US" dirty="0"/>
              <a:t>Layers 2&amp;3 in contact with friction</a:t>
            </a:r>
          </a:p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Stress concentration in mid-plane of layer 1</a:t>
            </a:r>
          </a:p>
          <a:p>
            <a:pPr lvl="2"/>
            <a:r>
              <a:rPr lang="en-US" dirty="0"/>
              <a:t>135 MPa at 15 T</a:t>
            </a:r>
          </a:p>
          <a:p>
            <a:pPr lvl="2"/>
            <a:r>
              <a:rPr lang="en-US" dirty="0"/>
              <a:t>174 MPa at 17 T</a:t>
            </a:r>
          </a:p>
          <a:p>
            <a:pPr lvl="1"/>
            <a:r>
              <a:rPr lang="en-US" dirty="0"/>
              <a:t>Stress in layers 2-4 &lt; 90MPa contrary to magnetic analysis estimate</a:t>
            </a:r>
          </a:p>
          <a:p>
            <a:pPr lvl="2"/>
            <a:r>
              <a:rPr lang="en-US" dirty="0"/>
              <a:t>Bonded coils</a:t>
            </a:r>
          </a:p>
          <a:p>
            <a:pPr lvl="2"/>
            <a:r>
              <a:rPr lang="en-US" dirty="0"/>
              <a:t>Interaction between layers and </a:t>
            </a:r>
            <a:r>
              <a:rPr lang="en-US" dirty="0" smtClean="0"/>
              <a:t>structure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Content Placeholder 18"/>
          <p:cNvPicPr>
            <a:picLocks noGrp="1" noChangeAspect="1"/>
          </p:cNvPicPr>
          <p:nvPr>
            <p:ph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957" y="1273175"/>
            <a:ext cx="3155112" cy="2371725"/>
          </a:xfrm>
        </p:spPr>
      </p:pic>
      <p:pic>
        <p:nvPicPr>
          <p:cNvPr id="9" name="Content Placeholder 16"/>
          <p:cNvPicPr>
            <a:picLocks noGrp="1" noChangeAspect="1"/>
          </p:cNvPicPr>
          <p:nvPr>
            <p:ph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700" y="3770313"/>
            <a:ext cx="3155625" cy="2373312"/>
          </a:xfrm>
        </p:spPr>
      </p:pic>
      <p:sp>
        <p:nvSpPr>
          <p:cNvPr id="10" name="TextBox 9"/>
          <p:cNvSpPr txBox="1"/>
          <p:nvPr/>
        </p:nvSpPr>
        <p:spPr>
          <a:xfrm>
            <a:off x="5292000" y="5704357"/>
            <a:ext cx="957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135MPa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50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structure, No pre-load</a:t>
            </a:r>
            <a:br>
              <a:rPr lang="en-US" dirty="0" smtClean="0"/>
            </a:br>
            <a:r>
              <a:rPr lang="en-US" dirty="0" smtClean="0"/>
              <a:t>Comparison with previous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999" y="1266516"/>
            <a:ext cx="3717799" cy="237848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L1 and L2 potted</a:t>
            </a:r>
          </a:p>
          <a:p>
            <a:pPr lvl="1"/>
            <a:r>
              <a:rPr lang="en-US" dirty="0"/>
              <a:t>Average stress in 1st block similar to average stress from L1 and L2 magnetic forces</a:t>
            </a:r>
          </a:p>
          <a:p>
            <a:r>
              <a:rPr lang="en-US" dirty="0"/>
              <a:t>Peak stress ~20MPa higher due to bending</a:t>
            </a:r>
          </a:p>
          <a:p>
            <a:r>
              <a:rPr lang="en-US" dirty="0"/>
              <a:t>17T shows stress ~30MPa higher than 15T</a:t>
            </a:r>
          </a:p>
          <a:p>
            <a:pPr lvl="1"/>
            <a:r>
              <a:rPr lang="en-US" dirty="0"/>
              <a:t>Requires ~30MPa more pre-load at CD and </a:t>
            </a:r>
            <a:r>
              <a:rPr lang="en-US" dirty="0" smtClean="0"/>
              <a:t>MF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4284000" y="1190915"/>
            <a:ext cx="4559427" cy="2604565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4"/>
          </p:nvPr>
        </p:nvPicPr>
        <p:blipFill>
          <a:blip r:embed="rId3"/>
          <a:stretch>
            <a:fillRect/>
          </a:stretch>
        </p:blipFill>
        <p:spPr>
          <a:xfrm>
            <a:off x="783178" y="3765550"/>
            <a:ext cx="3186620" cy="2378075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5"/>
          </p:nvPr>
        </p:nvPicPr>
        <p:blipFill>
          <a:blip r:embed="rId4"/>
          <a:stretch>
            <a:fillRect/>
          </a:stretch>
        </p:blipFill>
        <p:spPr>
          <a:xfrm>
            <a:off x="5191444" y="3770313"/>
            <a:ext cx="3152137" cy="237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37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structure</a:t>
            </a:r>
            <a:br>
              <a:rPr lang="en-US" dirty="0" smtClean="0"/>
            </a:br>
            <a:r>
              <a:rPr lang="en-US" dirty="0" smtClean="0"/>
              <a:t>Pre-load for 15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Rigid structure</a:t>
            </a:r>
          </a:p>
          <a:p>
            <a:pPr lvl="1"/>
            <a:r>
              <a:rPr lang="en-US" dirty="0"/>
              <a:t>Shrinkage modeled by contact element offset (-365um)</a:t>
            </a:r>
          </a:p>
          <a:p>
            <a:pPr lvl="1"/>
            <a:r>
              <a:rPr lang="en-US" dirty="0"/>
              <a:t>Structure does not deform due to MF</a:t>
            </a:r>
          </a:p>
          <a:p>
            <a:r>
              <a:rPr lang="en-US" dirty="0"/>
              <a:t>Coil and pole shrink during cool-down</a:t>
            </a:r>
          </a:p>
          <a:p>
            <a:r>
              <a:rPr lang="en-US" dirty="0"/>
              <a:t>Coil can separate from the pole</a:t>
            </a:r>
          </a:p>
          <a:p>
            <a:r>
              <a:rPr lang="en-US" dirty="0"/>
              <a:t>Horizontal magnetic force: 7 MN/m</a:t>
            </a:r>
          </a:p>
          <a:p>
            <a:r>
              <a:rPr lang="en-US" dirty="0"/>
              <a:t>Total pole reaction force at cool-down: -8.7 MN/m</a:t>
            </a:r>
          </a:p>
          <a:p>
            <a:r>
              <a:rPr lang="en-US" dirty="0"/>
              <a:t>Reaction force in each pole at 15T:</a:t>
            </a:r>
          </a:p>
          <a:p>
            <a:pPr lvl="1"/>
            <a:r>
              <a:rPr lang="en-US" dirty="0"/>
              <a:t>-0.3, -0.8, -1.6, -1.5 MN/m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208726" y="3770313"/>
            <a:ext cx="3117574" cy="2373312"/>
          </a:xfrm>
          <a:prstGeom prst="rect">
            <a:avLst/>
          </a:prstGeom>
        </p:spPr>
      </p:pic>
      <p:pic>
        <p:nvPicPr>
          <p:cNvPr id="10" name="Content Placeholder 10"/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09" y="3765550"/>
            <a:ext cx="3161958" cy="2378075"/>
          </a:xfrm>
        </p:spPr>
      </p:pic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189846" y="1273175"/>
            <a:ext cx="3155334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4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structure</a:t>
            </a:r>
            <a:br>
              <a:rPr lang="en-US" dirty="0"/>
            </a:br>
            <a:r>
              <a:rPr lang="en-US" dirty="0"/>
              <a:t>Pre-load for </a:t>
            </a:r>
            <a:r>
              <a:rPr lang="en-US" dirty="0" smtClean="0"/>
              <a:t>17 </a:t>
            </a:r>
            <a:r>
              <a:rPr lang="en-US" dirty="0"/>
              <a:t>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Rigid structure</a:t>
            </a:r>
          </a:p>
          <a:p>
            <a:pPr lvl="1"/>
            <a:r>
              <a:rPr lang="en-US" dirty="0"/>
              <a:t>Shrinkage modeled by contact element offset (-385um)</a:t>
            </a:r>
          </a:p>
          <a:p>
            <a:pPr lvl="1"/>
            <a:r>
              <a:rPr lang="en-US" dirty="0"/>
              <a:t>Structure does not deform due to MF</a:t>
            </a:r>
          </a:p>
          <a:p>
            <a:r>
              <a:rPr lang="en-US" dirty="0"/>
              <a:t>Coil and pole shrink during cool-down</a:t>
            </a:r>
          </a:p>
          <a:p>
            <a:r>
              <a:rPr lang="en-US" dirty="0"/>
              <a:t>Coil can separate from the pole</a:t>
            </a:r>
          </a:p>
          <a:p>
            <a:r>
              <a:rPr lang="en-US" dirty="0"/>
              <a:t>Horizontal magnetic force: 9 MN/m</a:t>
            </a:r>
          </a:p>
          <a:p>
            <a:r>
              <a:rPr lang="en-US" dirty="0"/>
              <a:t>Total pole reaction force at cool-down: -10.7 MN/m</a:t>
            </a:r>
          </a:p>
          <a:p>
            <a:r>
              <a:rPr lang="en-US" dirty="0"/>
              <a:t>Reaction force in each pole at 17T:</a:t>
            </a:r>
          </a:p>
          <a:p>
            <a:pPr lvl="1"/>
            <a:r>
              <a:rPr lang="en-US" dirty="0"/>
              <a:t>-0.2, -0.8, -2.0, -1.6 MN/m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0E43B-7F43-FA45-AAB7-E054FD6CC4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5"/>
          </p:nvPr>
        </p:nvPicPr>
        <p:blipFill>
          <a:blip r:embed="rId2"/>
          <a:stretch>
            <a:fillRect/>
          </a:stretch>
        </p:blipFill>
        <p:spPr>
          <a:xfrm>
            <a:off x="5208726" y="3770313"/>
            <a:ext cx="3117574" cy="2373312"/>
          </a:xfrm>
          <a:prstGeom prst="rect">
            <a:avLst/>
          </a:prstGeom>
        </p:spPr>
      </p:pic>
      <p:pic>
        <p:nvPicPr>
          <p:cNvPr id="8" name="Content Placeholder 9"/>
          <p:cNvPicPr>
            <a:picLocks noGrp="1" noChangeAspect="1"/>
          </p:cNvPicPr>
          <p:nvPr>
            <p:ph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08" y="3765550"/>
            <a:ext cx="3163560" cy="2378075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idx="13"/>
          </p:nvPr>
        </p:nvPicPr>
        <p:blipFill>
          <a:blip r:embed="rId4"/>
          <a:stretch>
            <a:fillRect/>
          </a:stretch>
        </p:blipFill>
        <p:spPr>
          <a:xfrm>
            <a:off x="5192458" y="1273175"/>
            <a:ext cx="315011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TAP No Footer">
  <a:themeElements>
    <a:clrScheme name="Custom 10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52080</TotalTime>
  <Words>1299</Words>
  <Application>Microsoft Office PowerPoint</Application>
  <PresentationFormat>On-screen Show (4:3)</PresentationFormat>
  <Paragraphs>246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Calibri</vt:lpstr>
      <vt:lpstr>Cambria Math</vt:lpstr>
      <vt:lpstr>Courier New</vt:lpstr>
      <vt:lpstr>Franklin Gothic Book</vt:lpstr>
      <vt:lpstr>Franklin Gothic Medium</vt:lpstr>
      <vt:lpstr>Helvetica</vt:lpstr>
      <vt:lpstr>ATAP No Footer</vt:lpstr>
      <vt:lpstr>PowerPoint Presentation</vt:lpstr>
      <vt:lpstr>The goal</vt:lpstr>
      <vt:lpstr>Current 4-layer Cos-theta coil</vt:lpstr>
      <vt:lpstr>Magnetic forces vs cable width</vt:lpstr>
      <vt:lpstr>Forces per block 15.1 mm cable</vt:lpstr>
      <vt:lpstr>Fixed structure No pre-load</vt:lpstr>
      <vt:lpstr>Fixed structure, No pre-load Comparison with previous estimation</vt:lpstr>
      <vt:lpstr>Fixed structure Pre-load for 15 T</vt:lpstr>
      <vt:lpstr>Fixed structure Pre-load for 17 T</vt:lpstr>
      <vt:lpstr>Exploration of shell parameters</vt:lpstr>
      <vt:lpstr>Dipole yokes Forces, Shell stress</vt:lpstr>
      <vt:lpstr>Dipole yokes Horizontal key, bladder pressure</vt:lpstr>
      <vt:lpstr>Quad yokes Forces, Shell stress</vt:lpstr>
      <vt:lpstr>Quad yokes Horizontal key, bladder pressure</vt:lpstr>
      <vt:lpstr>Summary Other structure types</vt:lpstr>
      <vt:lpstr>Shell based structure – example 1 Dipole yokes</vt:lpstr>
      <vt:lpstr>Shell based structure – example 2 Quad yokes</vt:lpstr>
      <vt:lpstr>Shell based structure – example 3 Dipole yokes, Quad pads</vt:lpstr>
      <vt:lpstr>Shell based structure – example 4 Dipole yokes, Octagon coil-pack</vt:lpstr>
      <vt:lpstr>Structure concept  optimized for 16T</vt:lpstr>
      <vt:lpstr>Conclusions</vt:lpstr>
      <vt:lpstr>Structure with octagonal coil-pack</vt:lpstr>
    </vt:vector>
  </TitlesOfParts>
  <Company>Lawrence Berkekley Nationl 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xrwang</dc:creator>
  <cp:lastModifiedBy>morto</cp:lastModifiedBy>
  <cp:revision>961</cp:revision>
  <dcterms:created xsi:type="dcterms:W3CDTF">2015-07-10T17:44:33Z</dcterms:created>
  <dcterms:modified xsi:type="dcterms:W3CDTF">2017-04-05T06:31:37Z</dcterms:modified>
</cp:coreProperties>
</file>