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8" r:id="rId2"/>
    <p:sldId id="274" r:id="rId3"/>
    <p:sldId id="256" r:id="rId4"/>
    <p:sldId id="266" r:id="rId5"/>
    <p:sldId id="267" r:id="rId6"/>
    <p:sldId id="262" r:id="rId7"/>
    <p:sldId id="263" r:id="rId8"/>
    <p:sldId id="265" r:id="rId9"/>
    <p:sldId id="261" r:id="rId10"/>
    <p:sldId id="269" r:id="rId11"/>
    <p:sldId id="259" r:id="rId12"/>
    <p:sldId id="260" r:id="rId13"/>
    <p:sldId id="272" r:id="rId14"/>
    <p:sldId id="264"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0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p:scale>
          <a:sx n="62" d="100"/>
          <a:sy n="62" d="100"/>
        </p:scale>
        <p:origin x="84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B51E-2404-4E37-AD9F-2BBA11E737E5}" type="datetimeFigureOut">
              <a:rPr lang="en-US" smtClean="0"/>
              <a:t>4/18/2017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BCCE8-4C0F-4FC6-BD18-618EB3141B74}" type="slidenum">
              <a:rPr lang="en-US" smtClean="0"/>
              <a:t>‹#›</a:t>
            </a:fld>
            <a:endParaRPr lang="en-US"/>
          </a:p>
        </p:txBody>
      </p:sp>
    </p:spTree>
    <p:extLst>
      <p:ext uri="{BB962C8B-B14F-4D97-AF65-F5344CB8AC3E}">
        <p14:creationId xmlns:p14="http://schemas.microsoft.com/office/powerpoint/2010/main" val="30548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4D484-0544-49E4-80C4-CE0D7BABD2B3}" type="slidenum">
              <a:rPr lang="en-US" smtClean="0"/>
              <a:t>4</a:t>
            </a:fld>
            <a:endParaRPr lang="en-US"/>
          </a:p>
        </p:txBody>
      </p:sp>
    </p:spTree>
    <p:extLst>
      <p:ext uri="{BB962C8B-B14F-4D97-AF65-F5344CB8AC3E}">
        <p14:creationId xmlns:p14="http://schemas.microsoft.com/office/powerpoint/2010/main" val="196262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C6EC87-3624-41AB-8DAE-1452647DAA9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93250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6EC87-3624-41AB-8DAE-1452647DAA9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26633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6EC87-3624-41AB-8DAE-1452647DAA9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42471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1"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113591" y="123515"/>
            <a:ext cx="2477816" cy="889536"/>
          </a:xfrm>
          <a:prstGeom prst="rect">
            <a:avLst/>
          </a:prstGeom>
        </p:spPr>
      </p:pic>
    </p:spTree>
    <p:extLst>
      <p:ext uri="{BB962C8B-B14F-4D97-AF65-F5344CB8AC3E}">
        <p14:creationId xmlns:p14="http://schemas.microsoft.com/office/powerpoint/2010/main" val="23021380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1"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113591" y="123515"/>
            <a:ext cx="2477816" cy="889536"/>
          </a:xfrm>
          <a:prstGeom prst="rect">
            <a:avLst/>
          </a:prstGeom>
        </p:spPr>
      </p:pic>
    </p:spTree>
    <p:extLst>
      <p:ext uri="{BB962C8B-B14F-4D97-AF65-F5344CB8AC3E}">
        <p14:creationId xmlns:p14="http://schemas.microsoft.com/office/powerpoint/2010/main" val="1318681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1"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113591" y="123515"/>
            <a:ext cx="2477816" cy="889536"/>
          </a:xfrm>
          <a:prstGeom prst="rect">
            <a:avLst/>
          </a:prstGeom>
        </p:spPr>
      </p:pic>
    </p:spTree>
    <p:extLst>
      <p:ext uri="{BB962C8B-B14F-4D97-AF65-F5344CB8AC3E}">
        <p14:creationId xmlns:p14="http://schemas.microsoft.com/office/powerpoint/2010/main" val="41546419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238F7-0703-4C1A-9672-93B0FD614F6E}"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F037F6-1F18-4787-A1E5-7FFC65174E42}" type="slidenum">
              <a:rPr lang="en-US" smtClean="0"/>
              <a:t>‹#›</a:t>
            </a:fld>
            <a:endParaRPr lang="en-US"/>
          </a:p>
        </p:txBody>
      </p:sp>
      <p:cxnSp>
        <p:nvCxnSpPr>
          <p:cNvPr id="5" name="Straight Connector 4"/>
          <p:cNvCxnSpPr/>
          <p:nvPr userDrawn="1"/>
        </p:nvCxnSpPr>
        <p:spPr>
          <a:xfrm>
            <a:off x="152400" y="6324600"/>
            <a:ext cx="8734424"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429625" y="6338888"/>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4C7C587-718F-46DB-AFB1-138359A6EC39}" type="slidenum">
              <a:rPr lang="en-US" smtClean="0">
                <a:solidFill>
                  <a:prstClr val="black">
                    <a:tint val="75000"/>
                  </a:prstClr>
                </a:solidFill>
              </a:rPr>
              <a:pPr fontAlgn="auto">
                <a:spcBef>
                  <a:spcPts val="0"/>
                </a:spcBef>
                <a:spcAft>
                  <a:spcPts val="0"/>
                </a:spcAft>
                <a:defRPr/>
              </a:pPr>
              <a:t>‹#›</a:t>
            </a:fld>
            <a:endParaRPr lang="en-US" dirty="0">
              <a:solidFill>
                <a:prstClr val="black">
                  <a:tint val="75000"/>
                </a:prstClr>
              </a:solidFill>
            </a:endParaRPr>
          </a:p>
        </p:txBody>
      </p:sp>
      <p:cxnSp>
        <p:nvCxnSpPr>
          <p:cNvPr id="8" name="Straight Connector 7"/>
          <p:cNvCxnSpPr/>
          <p:nvPr userDrawn="1"/>
        </p:nvCxnSpPr>
        <p:spPr>
          <a:xfrm>
            <a:off x="157162" y="760412"/>
            <a:ext cx="8763000"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22325"/>
            <a:ext cx="930888" cy="5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33400" y="122325"/>
            <a:ext cx="8229600" cy="639675"/>
          </a:xfrm>
        </p:spPr>
        <p:txBody>
          <a:bodyPr>
            <a:normAutofit/>
          </a:bodyPr>
          <a:lstStyle>
            <a:lvl1pPr algn="ctr">
              <a:defRPr sz="3200">
                <a:solidFill>
                  <a:schemeClr val="tx2">
                    <a:lumMod val="75000"/>
                  </a:schemeClr>
                </a:solidFill>
              </a:defRPr>
            </a:lvl1pPr>
          </a:lstStyle>
          <a:p>
            <a:r>
              <a:rPr lang="en-US" dirty="0" smtClean="0"/>
              <a:t>Click to edit Master title style</a:t>
            </a:r>
            <a:endParaRPr lang="en-US" dirty="0"/>
          </a:p>
        </p:txBody>
      </p:sp>
      <p:sp>
        <p:nvSpPr>
          <p:cNvPr id="11" name="TextBox 10"/>
          <p:cNvSpPr txBox="1"/>
          <p:nvPr userDrawn="1"/>
        </p:nvSpPr>
        <p:spPr>
          <a:xfrm>
            <a:off x="3923168" y="6385024"/>
            <a:ext cx="1297663" cy="307777"/>
          </a:xfrm>
          <a:prstGeom prst="rect">
            <a:avLst/>
          </a:prstGeom>
          <a:noFill/>
        </p:spPr>
        <p:txBody>
          <a:bodyPr wrap="none" rtlCol="0">
            <a:spAutoFit/>
          </a:bodyPr>
          <a:lstStyle/>
          <a:p>
            <a:r>
              <a:rPr lang="en-US" sz="1400" dirty="0" smtClean="0">
                <a:solidFill>
                  <a:schemeClr val="bg1">
                    <a:lumMod val="50000"/>
                  </a:schemeClr>
                </a:solidFill>
              </a:rPr>
              <a:t>M.</a:t>
            </a:r>
            <a:r>
              <a:rPr lang="en-US" sz="1400" baseline="0" dirty="0" smtClean="0">
                <a:solidFill>
                  <a:schemeClr val="bg1">
                    <a:lumMod val="50000"/>
                  </a:schemeClr>
                </a:solidFill>
              </a:rPr>
              <a:t> </a:t>
            </a:r>
            <a:r>
              <a:rPr lang="en-US" sz="1400" baseline="0" dirty="0" err="1" smtClean="0">
                <a:solidFill>
                  <a:schemeClr val="bg1">
                    <a:lumMod val="50000"/>
                  </a:schemeClr>
                </a:solidFill>
              </a:rPr>
              <a:t>Marchevsky</a:t>
            </a:r>
            <a:endParaRPr lang="en-US" sz="1400" dirty="0">
              <a:solidFill>
                <a:schemeClr val="bg1">
                  <a:lumMod val="50000"/>
                </a:schemeClr>
              </a:solidFill>
            </a:endParaRPr>
          </a:p>
        </p:txBody>
      </p:sp>
    </p:spTree>
    <p:extLst>
      <p:ext uri="{BB962C8B-B14F-4D97-AF65-F5344CB8AC3E}">
        <p14:creationId xmlns:p14="http://schemas.microsoft.com/office/powerpoint/2010/main" val="420225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1"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113591" y="123515"/>
            <a:ext cx="2477816" cy="889536"/>
          </a:xfrm>
          <a:prstGeom prst="rect">
            <a:avLst/>
          </a:prstGeom>
        </p:spPr>
      </p:pic>
    </p:spTree>
    <p:extLst>
      <p:ext uri="{BB962C8B-B14F-4D97-AF65-F5344CB8AC3E}">
        <p14:creationId xmlns:p14="http://schemas.microsoft.com/office/powerpoint/2010/main" val="5046370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1"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113591" y="123515"/>
            <a:ext cx="2477816" cy="889536"/>
          </a:xfrm>
          <a:prstGeom prst="rect">
            <a:avLst/>
          </a:prstGeom>
        </p:spPr>
      </p:pic>
    </p:spTree>
    <p:extLst>
      <p:ext uri="{BB962C8B-B14F-4D97-AF65-F5344CB8AC3E}">
        <p14:creationId xmlns:p14="http://schemas.microsoft.com/office/powerpoint/2010/main" val="922339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6EC87-3624-41AB-8DAE-1452647DAA9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132643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6EC87-3624-41AB-8DAE-1452647DAA9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37549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C6EC87-3624-41AB-8DAE-1452647DAA9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363169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C6EC87-3624-41AB-8DAE-1452647DAA9D}"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370375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C6EC87-3624-41AB-8DAE-1452647DAA9D}"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266186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EC87-3624-41AB-8DAE-1452647DAA9D}"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21803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EC87-3624-41AB-8DAE-1452647DAA9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419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EC87-3624-41AB-8DAE-1452647DAA9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00F96-630D-4073-ADC4-A1FE5F28176D}" type="slidenum">
              <a:rPr lang="en-US" smtClean="0"/>
              <a:t>‹#›</a:t>
            </a:fld>
            <a:endParaRPr lang="en-US"/>
          </a:p>
        </p:txBody>
      </p:sp>
    </p:spTree>
    <p:extLst>
      <p:ext uri="{BB962C8B-B14F-4D97-AF65-F5344CB8AC3E}">
        <p14:creationId xmlns:p14="http://schemas.microsoft.com/office/powerpoint/2010/main" val="6347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6EC87-3624-41AB-8DAE-1452647DAA9D}" type="datetimeFigureOut">
              <a:rPr lang="en-US" smtClean="0"/>
              <a:t>4/18/2017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00F96-630D-4073-ADC4-A1FE5F28176D}" type="slidenum">
              <a:rPr lang="en-US" smtClean="0"/>
              <a:t>‹#›</a:t>
            </a:fld>
            <a:endParaRPr lang="en-US"/>
          </a:p>
        </p:txBody>
      </p:sp>
    </p:spTree>
    <p:extLst>
      <p:ext uri="{BB962C8B-B14F-4D97-AF65-F5344CB8AC3E}">
        <p14:creationId xmlns:p14="http://schemas.microsoft.com/office/powerpoint/2010/main" val="2335453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4046" y="2292263"/>
            <a:ext cx="7235659" cy="707886"/>
          </a:xfrm>
          <a:prstGeom prst="rect">
            <a:avLst/>
          </a:prstGeom>
          <a:noFill/>
        </p:spPr>
        <p:txBody>
          <a:bodyPr wrap="square" rtlCol="0">
            <a:spAutoFit/>
          </a:bodyPr>
          <a:lstStyle/>
          <a:p>
            <a:pPr algn="ctr"/>
            <a:r>
              <a:rPr lang="en-US" sz="4000" dirty="0" smtClean="0">
                <a:solidFill>
                  <a:schemeClr val="accent1">
                    <a:lumMod val="75000"/>
                  </a:schemeClr>
                </a:solidFill>
              </a:rPr>
              <a:t>CCT3 magnet test highlights</a:t>
            </a:r>
            <a:endParaRPr lang="en-US" sz="4000" dirty="0">
              <a:solidFill>
                <a:schemeClr val="accent1">
                  <a:lumMod val="75000"/>
                </a:schemeClr>
              </a:solidFill>
            </a:endParaRPr>
          </a:p>
        </p:txBody>
      </p:sp>
      <p:sp>
        <p:nvSpPr>
          <p:cNvPr id="3" name="TextBox 2"/>
          <p:cNvSpPr txBox="1"/>
          <p:nvPr/>
        </p:nvSpPr>
        <p:spPr>
          <a:xfrm>
            <a:off x="2868461" y="3469711"/>
            <a:ext cx="3412537" cy="523220"/>
          </a:xfrm>
          <a:prstGeom prst="rect">
            <a:avLst/>
          </a:prstGeom>
          <a:noFill/>
        </p:spPr>
        <p:txBody>
          <a:bodyPr wrap="none" rtlCol="0">
            <a:spAutoFit/>
          </a:bodyPr>
          <a:lstStyle/>
          <a:p>
            <a:r>
              <a:rPr lang="en-US" sz="2800" dirty="0" smtClean="0"/>
              <a:t>M. </a:t>
            </a:r>
            <a:r>
              <a:rPr lang="en-US" sz="2800" dirty="0" err="1" smtClean="0"/>
              <a:t>Marchevsky</a:t>
            </a:r>
            <a:r>
              <a:rPr lang="en-US" sz="2800" dirty="0" smtClean="0"/>
              <a:t> - LBNL</a:t>
            </a:r>
            <a:endParaRPr lang="en-US" sz="2800" dirty="0"/>
          </a:p>
        </p:txBody>
      </p:sp>
    </p:spTree>
    <p:extLst>
      <p:ext uri="{BB962C8B-B14F-4D97-AF65-F5344CB8AC3E}">
        <p14:creationId xmlns:p14="http://schemas.microsoft.com/office/powerpoint/2010/main" val="306171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897" b="24698"/>
          <a:stretch/>
        </p:blipFill>
        <p:spPr>
          <a:xfrm>
            <a:off x="774930" y="1354791"/>
            <a:ext cx="7783657" cy="3304516"/>
          </a:xfrm>
          <a:prstGeom prst="rect">
            <a:avLst/>
          </a:prstGeom>
        </p:spPr>
      </p:pic>
      <p:cxnSp>
        <p:nvCxnSpPr>
          <p:cNvPr id="5" name="Straight Arrow Connector 4"/>
          <p:cNvCxnSpPr/>
          <p:nvPr/>
        </p:nvCxnSpPr>
        <p:spPr>
          <a:xfrm flipV="1">
            <a:off x="8040030" y="3940858"/>
            <a:ext cx="12834" cy="9334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Autofit/>
          </a:bodyPr>
          <a:lstStyle/>
          <a:p>
            <a:pPr algn="ctr"/>
            <a:r>
              <a:rPr lang="en-US" dirty="0" smtClean="0"/>
              <a:t>First ramp </a:t>
            </a:r>
            <a:r>
              <a:rPr lang="en-US" dirty="0"/>
              <a:t>to </a:t>
            </a:r>
            <a:r>
              <a:rPr lang="en-US" dirty="0" smtClean="0"/>
              <a:t>quench (A02</a:t>
            </a:r>
            <a:r>
              <a:rPr lang="en-US" dirty="0" smtClean="0"/>
              <a:t>)</a:t>
            </a:r>
            <a:endParaRPr lang="en-US" dirty="0"/>
          </a:p>
        </p:txBody>
      </p:sp>
      <p:sp>
        <p:nvSpPr>
          <p:cNvPr id="7" name="Rectangle 6"/>
          <p:cNvSpPr/>
          <p:nvPr/>
        </p:nvSpPr>
        <p:spPr>
          <a:xfrm>
            <a:off x="7659991" y="4874271"/>
            <a:ext cx="1127171" cy="646331"/>
          </a:xfrm>
          <a:prstGeom prst="rect">
            <a:avLst/>
          </a:prstGeom>
        </p:spPr>
        <p:txBody>
          <a:bodyPr wrap="square">
            <a:spAutoFit/>
          </a:bodyPr>
          <a:lstStyle/>
          <a:p>
            <a:r>
              <a:rPr lang="en-US" dirty="0" smtClean="0">
                <a:solidFill>
                  <a:srgbClr val="FF0000"/>
                </a:solidFill>
              </a:rPr>
              <a:t>Quench at 9605 A</a:t>
            </a:r>
            <a:endParaRPr lang="en-US" dirty="0">
              <a:solidFill>
                <a:srgbClr val="FF0000"/>
              </a:solidFill>
            </a:endParaRPr>
          </a:p>
        </p:txBody>
      </p:sp>
      <p:sp>
        <p:nvSpPr>
          <p:cNvPr id="12" name="TextBox 11"/>
          <p:cNvSpPr txBox="1"/>
          <p:nvPr/>
        </p:nvSpPr>
        <p:spPr>
          <a:xfrm>
            <a:off x="1518285" y="3007049"/>
            <a:ext cx="798360" cy="307777"/>
          </a:xfrm>
          <a:prstGeom prst="rect">
            <a:avLst/>
          </a:prstGeom>
          <a:noFill/>
        </p:spPr>
        <p:txBody>
          <a:bodyPr wrap="none" rtlCol="0">
            <a:spAutoFit/>
          </a:bodyPr>
          <a:lstStyle/>
          <a:p>
            <a:r>
              <a:rPr lang="en-US" sz="1400" dirty="0" smtClean="0">
                <a:solidFill>
                  <a:srgbClr val="7030A0"/>
                </a:solidFill>
              </a:rPr>
              <a:t>Acoustic</a:t>
            </a:r>
            <a:endParaRPr lang="en-US" sz="1400" dirty="0">
              <a:solidFill>
                <a:srgbClr val="7030A0"/>
              </a:solidFill>
            </a:endParaRPr>
          </a:p>
        </p:txBody>
      </p:sp>
      <p:sp>
        <p:nvSpPr>
          <p:cNvPr id="13" name="TextBox 12"/>
          <p:cNvSpPr txBox="1"/>
          <p:nvPr/>
        </p:nvSpPr>
        <p:spPr>
          <a:xfrm>
            <a:off x="1722591" y="2444274"/>
            <a:ext cx="1346779" cy="307777"/>
          </a:xfrm>
          <a:prstGeom prst="rect">
            <a:avLst/>
          </a:prstGeom>
          <a:noFill/>
        </p:spPr>
        <p:txBody>
          <a:bodyPr wrap="none" rtlCol="0">
            <a:spAutoFit/>
          </a:bodyPr>
          <a:lstStyle/>
          <a:p>
            <a:r>
              <a:rPr lang="en-US" sz="1400" dirty="0" smtClean="0">
                <a:solidFill>
                  <a:schemeClr val="accent4">
                    <a:lumMod val="50000"/>
                  </a:schemeClr>
                </a:solidFill>
              </a:rPr>
              <a:t>Magnet current</a:t>
            </a:r>
            <a:endParaRPr lang="en-US" sz="1400" dirty="0">
              <a:solidFill>
                <a:schemeClr val="accent4">
                  <a:lumMod val="50000"/>
                </a:schemeClr>
              </a:solidFill>
            </a:endParaRPr>
          </a:p>
        </p:txBody>
      </p:sp>
      <p:sp>
        <p:nvSpPr>
          <p:cNvPr id="14" name="TextBox 13"/>
          <p:cNvSpPr txBox="1"/>
          <p:nvPr/>
        </p:nvSpPr>
        <p:spPr>
          <a:xfrm>
            <a:off x="859459" y="4799590"/>
            <a:ext cx="431379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Magnet is </a:t>
            </a:r>
            <a:r>
              <a:rPr lang="en-US" b="1" dirty="0" smtClean="0">
                <a:solidFill>
                  <a:schemeClr val="accent1">
                    <a:lumMod val="75000"/>
                  </a:schemeClr>
                </a:solidFill>
              </a:rPr>
              <a:t>very noisy in the first ramp</a:t>
            </a:r>
            <a:r>
              <a:rPr lang="en-US" dirty="0" smtClean="0"/>
              <a:t> to quench</a:t>
            </a:r>
          </a:p>
          <a:p>
            <a:pPr marL="285750" indent="-285750" algn="just">
              <a:buFont typeface="Arial" panose="020B0604020202020204" pitchFamily="34" charset="0"/>
              <a:buChar char="•"/>
            </a:pPr>
            <a:r>
              <a:rPr lang="en-US" dirty="0" smtClean="0"/>
              <a:t>A spike indicative of some </a:t>
            </a:r>
            <a:r>
              <a:rPr lang="en-US" b="1" dirty="0" smtClean="0">
                <a:solidFill>
                  <a:schemeClr val="accent1">
                    <a:lumMod val="75000"/>
                  </a:schemeClr>
                </a:solidFill>
              </a:rPr>
              <a:t>very large mechanical </a:t>
            </a:r>
            <a:r>
              <a:rPr lang="en-US" b="1" dirty="0" smtClean="0">
                <a:solidFill>
                  <a:schemeClr val="accent1">
                    <a:lumMod val="75000"/>
                  </a:schemeClr>
                </a:solidFill>
              </a:rPr>
              <a:t>event </a:t>
            </a:r>
            <a:r>
              <a:rPr lang="en-US" dirty="0" smtClean="0"/>
              <a:t>was detected during the ramp, </a:t>
            </a:r>
            <a:r>
              <a:rPr lang="en-US" dirty="0" smtClean="0">
                <a:latin typeface="Symbol" panose="05050102010706020507" pitchFamily="18" charset="2"/>
              </a:rPr>
              <a:t>~</a:t>
            </a:r>
            <a:r>
              <a:rPr lang="en-US" dirty="0" smtClean="0"/>
              <a:t> 60 s prior to a quench</a:t>
            </a:r>
            <a:endParaRPr lang="en-US" dirty="0"/>
          </a:p>
        </p:txBody>
      </p:sp>
      <p:cxnSp>
        <p:nvCxnSpPr>
          <p:cNvPr id="16" name="Straight Arrow Connector 15"/>
          <p:cNvCxnSpPr/>
          <p:nvPr/>
        </p:nvCxnSpPr>
        <p:spPr>
          <a:xfrm flipV="1">
            <a:off x="7422175" y="4504419"/>
            <a:ext cx="12834" cy="9334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49355" y="4875460"/>
            <a:ext cx="1697034" cy="923330"/>
          </a:xfrm>
          <a:prstGeom prst="rect">
            <a:avLst/>
          </a:prstGeom>
        </p:spPr>
        <p:txBody>
          <a:bodyPr wrap="square">
            <a:spAutoFit/>
          </a:bodyPr>
          <a:lstStyle/>
          <a:p>
            <a:r>
              <a:rPr lang="en-US" dirty="0" smtClean="0">
                <a:solidFill>
                  <a:srgbClr val="FF0000"/>
                </a:solidFill>
              </a:rPr>
              <a:t>An “extreme” mechanical event?</a:t>
            </a:r>
            <a:endParaRPr lang="en-US" dirty="0">
              <a:solidFill>
                <a:srgbClr val="FF0000"/>
              </a:solidFill>
            </a:endParaRPr>
          </a:p>
        </p:txBody>
      </p:sp>
    </p:spTree>
    <p:extLst>
      <p:ext uri="{BB962C8B-B14F-4D97-AF65-F5344CB8AC3E}">
        <p14:creationId xmlns:p14="http://schemas.microsoft.com/office/powerpoint/2010/main" val="2492459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94" y="1320843"/>
            <a:ext cx="3348403" cy="485402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357" t="10616" r="4107" b="9345"/>
          <a:stretch/>
        </p:blipFill>
        <p:spPr>
          <a:xfrm>
            <a:off x="4179212" y="2477401"/>
            <a:ext cx="4620986" cy="3744336"/>
          </a:xfrm>
          <a:prstGeom prst="rect">
            <a:avLst/>
          </a:prstGeom>
        </p:spPr>
      </p:pic>
      <p:sp>
        <p:nvSpPr>
          <p:cNvPr id="6" name="TextBox 5"/>
          <p:cNvSpPr txBox="1"/>
          <p:nvPr/>
        </p:nvSpPr>
        <p:spPr>
          <a:xfrm>
            <a:off x="4104262" y="1226968"/>
            <a:ext cx="4620986" cy="1200329"/>
          </a:xfrm>
          <a:prstGeom prst="rect">
            <a:avLst/>
          </a:prstGeom>
          <a:noFill/>
        </p:spPr>
        <p:txBody>
          <a:bodyPr wrap="square" rtlCol="0">
            <a:spAutoFit/>
          </a:bodyPr>
          <a:lstStyle/>
          <a:p>
            <a:pPr algn="just"/>
            <a:r>
              <a:rPr lang="en-US" b="1" dirty="0" smtClean="0">
                <a:solidFill>
                  <a:schemeClr val="accent1">
                    <a:lumMod val="75000"/>
                  </a:schemeClr>
                </a:solidFill>
              </a:rPr>
              <a:t>Multiple mechanical events are detected prior to the quench</a:t>
            </a:r>
            <a:r>
              <a:rPr lang="en-US" dirty="0" smtClean="0"/>
              <a:t>, they are triangulated to the </a:t>
            </a:r>
            <a:r>
              <a:rPr lang="en-US" b="1" dirty="0" smtClean="0">
                <a:solidFill>
                  <a:schemeClr val="accent1">
                    <a:lumMod val="75000"/>
                  </a:schemeClr>
                </a:solidFill>
              </a:rPr>
              <a:t>pole locations</a:t>
            </a:r>
            <a:r>
              <a:rPr lang="en-US" dirty="0" smtClean="0"/>
              <a:t>; axially close to the magnet center.</a:t>
            </a:r>
            <a:endParaRPr lang="en-US" dirty="0"/>
          </a:p>
        </p:txBody>
      </p:sp>
      <p:cxnSp>
        <p:nvCxnSpPr>
          <p:cNvPr id="9" name="Straight Arrow Connector 8"/>
          <p:cNvCxnSpPr/>
          <p:nvPr/>
        </p:nvCxnSpPr>
        <p:spPr>
          <a:xfrm flipV="1">
            <a:off x="830809" y="4210402"/>
            <a:ext cx="0" cy="345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67878" y="4210402"/>
            <a:ext cx="0" cy="345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74172" y="4210402"/>
            <a:ext cx="0" cy="345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pPr algn="ctr"/>
            <a:r>
              <a:rPr lang="en-US" dirty="0" smtClean="0"/>
              <a:t>First ramp to quench (A02)</a:t>
            </a:r>
            <a:endParaRPr lang="en-US" dirty="0"/>
          </a:p>
        </p:txBody>
      </p:sp>
      <p:sp>
        <p:nvSpPr>
          <p:cNvPr id="2" name="Rectangle 1"/>
          <p:cNvSpPr/>
          <p:nvPr/>
        </p:nvSpPr>
        <p:spPr>
          <a:xfrm>
            <a:off x="1786683" y="4962523"/>
            <a:ext cx="1901913" cy="738664"/>
          </a:xfrm>
          <a:prstGeom prst="rect">
            <a:avLst/>
          </a:prstGeom>
          <a:solidFill>
            <a:schemeClr val="accent4">
              <a:lumMod val="20000"/>
              <a:lumOff val="80000"/>
            </a:schemeClr>
          </a:solidFill>
        </p:spPr>
        <p:txBody>
          <a:bodyPr wrap="square">
            <a:spAutoFit/>
          </a:bodyPr>
          <a:lstStyle/>
          <a:p>
            <a:r>
              <a:rPr lang="en-US" sz="1400" dirty="0" smtClean="0"/>
              <a:t>CCT3 quench #1 (A02) at 9605 A occurs in the A23 segment.</a:t>
            </a:r>
            <a:endParaRPr lang="en-US" sz="1400" dirty="0"/>
          </a:p>
        </p:txBody>
      </p:sp>
      <p:sp>
        <p:nvSpPr>
          <p:cNvPr id="17" name="Rectangle 16"/>
          <p:cNvSpPr/>
          <p:nvPr/>
        </p:nvSpPr>
        <p:spPr>
          <a:xfrm>
            <a:off x="340194" y="1251488"/>
            <a:ext cx="715224" cy="199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262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028" b="24298"/>
          <a:stretch/>
        </p:blipFill>
        <p:spPr>
          <a:xfrm>
            <a:off x="429894" y="1407173"/>
            <a:ext cx="8539640" cy="3639493"/>
          </a:xfrm>
          <a:prstGeom prst="rect">
            <a:avLst/>
          </a:prstGeom>
        </p:spPr>
      </p:pic>
      <p:sp>
        <p:nvSpPr>
          <p:cNvPr id="4" name="Title 3"/>
          <p:cNvSpPr>
            <a:spLocks noGrp="1"/>
          </p:cNvSpPr>
          <p:nvPr>
            <p:ph type="title"/>
          </p:nvPr>
        </p:nvSpPr>
        <p:spPr/>
        <p:txBody>
          <a:bodyPr>
            <a:noAutofit/>
          </a:bodyPr>
          <a:lstStyle/>
          <a:p>
            <a:pPr algn="ctr"/>
            <a:r>
              <a:rPr lang="en-US" sz="3600" dirty="0"/>
              <a:t>CCT3 </a:t>
            </a:r>
            <a:r>
              <a:rPr lang="en-US" sz="3600" dirty="0" smtClean="0"/>
              <a:t>second </a:t>
            </a:r>
            <a:r>
              <a:rPr lang="en-US" sz="3600" dirty="0"/>
              <a:t>ramp to </a:t>
            </a:r>
            <a:r>
              <a:rPr lang="en-US" sz="3600" dirty="0" smtClean="0"/>
              <a:t>quench (A06</a:t>
            </a:r>
            <a:r>
              <a:rPr lang="en-US" sz="3600" dirty="0" smtClean="0"/>
              <a:t>)</a:t>
            </a:r>
            <a:endParaRPr lang="en-US" sz="3600" dirty="0"/>
          </a:p>
        </p:txBody>
      </p:sp>
      <p:sp>
        <p:nvSpPr>
          <p:cNvPr id="7" name="Oval 6"/>
          <p:cNvSpPr/>
          <p:nvPr/>
        </p:nvSpPr>
        <p:spPr>
          <a:xfrm>
            <a:off x="8253045" y="1667750"/>
            <a:ext cx="246185" cy="1559169"/>
          </a:xfrm>
          <a:prstGeom prst="ellipse">
            <a:avLst/>
          </a:prstGeom>
          <a:noFill/>
          <a:ln w="19050">
            <a:solidFill>
              <a:srgbClr val="E16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8376137" y="3360404"/>
            <a:ext cx="2458" cy="51759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51879" y="3499971"/>
            <a:ext cx="1981120" cy="369332"/>
          </a:xfrm>
          <a:prstGeom prst="rect">
            <a:avLst/>
          </a:prstGeom>
        </p:spPr>
        <p:txBody>
          <a:bodyPr wrap="none">
            <a:spAutoFit/>
          </a:bodyPr>
          <a:lstStyle/>
          <a:p>
            <a:r>
              <a:rPr lang="en-US" dirty="0" smtClean="0">
                <a:solidFill>
                  <a:srgbClr val="FF0000"/>
                </a:solidFill>
              </a:rPr>
              <a:t>Quench at 10000 A</a:t>
            </a:r>
            <a:endParaRPr lang="en-US" dirty="0">
              <a:solidFill>
                <a:srgbClr val="FF0000"/>
              </a:solidFill>
            </a:endParaRPr>
          </a:p>
        </p:txBody>
      </p:sp>
      <p:sp>
        <p:nvSpPr>
          <p:cNvPr id="14" name="Arc 13"/>
          <p:cNvSpPr/>
          <p:nvPr/>
        </p:nvSpPr>
        <p:spPr>
          <a:xfrm rot="19145603">
            <a:off x="2846554" y="3697381"/>
            <a:ext cx="5954975" cy="2296892"/>
          </a:xfrm>
          <a:prstGeom prst="arc">
            <a:avLst/>
          </a:prstGeom>
          <a:ln w="19050">
            <a:solidFill>
              <a:srgbClr val="E16E4F"/>
            </a:solidFill>
            <a:prstDash val="dash"/>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012522" y="1685791"/>
            <a:ext cx="1346779" cy="307777"/>
          </a:xfrm>
          <a:prstGeom prst="rect">
            <a:avLst/>
          </a:prstGeom>
          <a:noFill/>
        </p:spPr>
        <p:txBody>
          <a:bodyPr wrap="none" rtlCol="0">
            <a:spAutoFit/>
          </a:bodyPr>
          <a:lstStyle/>
          <a:p>
            <a:r>
              <a:rPr lang="en-US" sz="1400" dirty="0" smtClean="0">
                <a:solidFill>
                  <a:schemeClr val="accent4">
                    <a:lumMod val="50000"/>
                  </a:schemeClr>
                </a:solidFill>
              </a:rPr>
              <a:t>Magnet current</a:t>
            </a:r>
            <a:endParaRPr lang="en-US" sz="1400" dirty="0">
              <a:solidFill>
                <a:schemeClr val="accent4">
                  <a:lumMod val="50000"/>
                </a:schemeClr>
              </a:solidFill>
            </a:endParaRPr>
          </a:p>
        </p:txBody>
      </p:sp>
      <p:sp>
        <p:nvSpPr>
          <p:cNvPr id="16" name="TextBox 15"/>
          <p:cNvSpPr txBox="1"/>
          <p:nvPr/>
        </p:nvSpPr>
        <p:spPr>
          <a:xfrm>
            <a:off x="1255943" y="2478613"/>
            <a:ext cx="798360" cy="307777"/>
          </a:xfrm>
          <a:prstGeom prst="rect">
            <a:avLst/>
          </a:prstGeom>
          <a:noFill/>
        </p:spPr>
        <p:txBody>
          <a:bodyPr wrap="none" rtlCol="0">
            <a:spAutoFit/>
          </a:bodyPr>
          <a:lstStyle/>
          <a:p>
            <a:r>
              <a:rPr lang="en-US" sz="1400" dirty="0" smtClean="0">
                <a:solidFill>
                  <a:srgbClr val="7030A0"/>
                </a:solidFill>
              </a:rPr>
              <a:t>Acoustic</a:t>
            </a:r>
            <a:endParaRPr lang="en-US" sz="1400" dirty="0">
              <a:solidFill>
                <a:srgbClr val="7030A0"/>
              </a:solidFill>
            </a:endParaRPr>
          </a:p>
        </p:txBody>
      </p:sp>
      <p:cxnSp>
        <p:nvCxnSpPr>
          <p:cNvPr id="18" name="Straight Arrow Connector 17"/>
          <p:cNvCxnSpPr/>
          <p:nvPr/>
        </p:nvCxnSpPr>
        <p:spPr>
          <a:xfrm flipV="1">
            <a:off x="1939767" y="2392379"/>
            <a:ext cx="145511" cy="1538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69287" y="1941812"/>
            <a:ext cx="152400" cy="1865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55943" y="3508979"/>
            <a:ext cx="1346779" cy="307777"/>
          </a:xfrm>
          <a:prstGeom prst="rect">
            <a:avLst/>
          </a:prstGeom>
          <a:noFill/>
        </p:spPr>
        <p:txBody>
          <a:bodyPr wrap="none" rtlCol="0">
            <a:spAutoFit/>
          </a:bodyPr>
          <a:lstStyle/>
          <a:p>
            <a:r>
              <a:rPr lang="en-US" sz="1400" dirty="0" smtClean="0">
                <a:solidFill>
                  <a:schemeClr val="accent4">
                    <a:lumMod val="50000"/>
                  </a:schemeClr>
                </a:solidFill>
              </a:rPr>
              <a:t>Magnet current</a:t>
            </a:r>
            <a:endParaRPr lang="en-US" sz="1400" dirty="0">
              <a:solidFill>
                <a:schemeClr val="accent4">
                  <a:lumMod val="50000"/>
                </a:schemeClr>
              </a:solidFill>
            </a:endParaRPr>
          </a:p>
        </p:txBody>
      </p:sp>
      <p:sp>
        <p:nvSpPr>
          <p:cNvPr id="22" name="TextBox 21"/>
          <p:cNvSpPr txBox="1"/>
          <p:nvPr/>
        </p:nvSpPr>
        <p:spPr>
          <a:xfrm>
            <a:off x="1286918" y="4231568"/>
            <a:ext cx="798360" cy="307777"/>
          </a:xfrm>
          <a:prstGeom prst="rect">
            <a:avLst/>
          </a:prstGeom>
          <a:noFill/>
        </p:spPr>
        <p:txBody>
          <a:bodyPr wrap="none" rtlCol="0">
            <a:spAutoFit/>
          </a:bodyPr>
          <a:lstStyle/>
          <a:p>
            <a:r>
              <a:rPr lang="en-US" sz="1400" dirty="0" smtClean="0">
                <a:solidFill>
                  <a:srgbClr val="7030A0"/>
                </a:solidFill>
              </a:rPr>
              <a:t>Acoustic</a:t>
            </a:r>
            <a:endParaRPr lang="en-US" sz="1400" dirty="0">
              <a:solidFill>
                <a:srgbClr val="7030A0"/>
              </a:solidFill>
            </a:endParaRPr>
          </a:p>
        </p:txBody>
      </p:sp>
      <p:sp>
        <p:nvSpPr>
          <p:cNvPr id="23" name="TextBox 22"/>
          <p:cNvSpPr txBox="1"/>
          <p:nvPr/>
        </p:nvSpPr>
        <p:spPr>
          <a:xfrm>
            <a:off x="429894" y="5078360"/>
            <a:ext cx="8306672"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Magnet is </a:t>
            </a:r>
            <a:r>
              <a:rPr lang="en-US" b="1" dirty="0" smtClean="0">
                <a:solidFill>
                  <a:schemeClr val="accent1">
                    <a:lumMod val="75000"/>
                  </a:schemeClr>
                </a:solidFill>
              </a:rPr>
              <a:t>much quieter in the second ramp</a:t>
            </a:r>
            <a:r>
              <a:rPr lang="en-US" dirty="0" smtClean="0">
                <a:solidFill>
                  <a:schemeClr val="accent1">
                    <a:lumMod val="75000"/>
                  </a:schemeClr>
                </a:solidFill>
              </a:rPr>
              <a:t> </a:t>
            </a:r>
            <a:r>
              <a:rPr lang="en-US" dirty="0" smtClean="0"/>
              <a:t>to quench</a:t>
            </a:r>
          </a:p>
          <a:p>
            <a:pPr marL="285750" indent="-285750">
              <a:buFont typeface="Arial" panose="020B0604020202020204" pitchFamily="34" charset="0"/>
              <a:buChar char="•"/>
            </a:pPr>
            <a:r>
              <a:rPr lang="en-US" dirty="0" smtClean="0"/>
              <a:t>Another </a:t>
            </a:r>
            <a:r>
              <a:rPr lang="en-US" b="1" dirty="0" smtClean="0">
                <a:solidFill>
                  <a:schemeClr val="accent1">
                    <a:lumMod val="75000"/>
                  </a:schemeClr>
                </a:solidFill>
              </a:rPr>
              <a:t>large mechanical event (a precursor?) is detected </a:t>
            </a:r>
            <a:r>
              <a:rPr lang="en-US" b="1" dirty="0" smtClean="0">
                <a:solidFill>
                  <a:schemeClr val="accent1">
                    <a:lumMod val="75000"/>
                  </a:schemeClr>
                </a:solidFill>
              </a:rPr>
              <a:t>at </a:t>
            </a:r>
            <a:r>
              <a:rPr lang="en-US" b="1" dirty="0" smtClean="0">
                <a:solidFill>
                  <a:schemeClr val="accent1">
                    <a:lumMod val="75000"/>
                  </a:schemeClr>
                </a:solidFill>
                <a:latin typeface="Symbol" panose="05050102010706020507" pitchFamily="18" charset="2"/>
              </a:rPr>
              <a:t>~</a:t>
            </a:r>
            <a:r>
              <a:rPr lang="en-US" b="1" dirty="0" smtClean="0">
                <a:solidFill>
                  <a:schemeClr val="accent1">
                    <a:lumMod val="75000"/>
                  </a:schemeClr>
                </a:solidFill>
              </a:rPr>
              <a:t> </a:t>
            </a:r>
            <a:r>
              <a:rPr lang="en-US" b="1" dirty="0" smtClean="0">
                <a:solidFill>
                  <a:schemeClr val="accent1">
                    <a:lumMod val="75000"/>
                  </a:schemeClr>
                </a:solidFill>
              </a:rPr>
              <a:t>0.16 s prior to the quench</a:t>
            </a:r>
            <a:r>
              <a:rPr lang="en-US" dirty="0" smtClean="0"/>
              <a:t>. Falls within our high-res time window; can be triangulated. </a:t>
            </a:r>
            <a:endParaRPr lang="en-US" dirty="0" smtClean="0"/>
          </a:p>
          <a:p>
            <a:pPr marL="285750" indent="-285750">
              <a:buFont typeface="Arial" panose="020B0604020202020204" pitchFamily="34" charset="0"/>
              <a:buChar char="•"/>
            </a:pPr>
            <a:r>
              <a:rPr lang="en-US" dirty="0" smtClean="0"/>
              <a:t>Quenches after this one were </a:t>
            </a:r>
            <a:r>
              <a:rPr lang="en-US" b="1" u="sng" dirty="0" smtClean="0">
                <a:solidFill>
                  <a:schemeClr val="accent1">
                    <a:lumMod val="75000"/>
                  </a:schemeClr>
                </a:solidFill>
              </a:rPr>
              <a:t>mostly quiet</a:t>
            </a:r>
            <a:r>
              <a:rPr lang="en-US" b="1" dirty="0" smtClean="0"/>
              <a:t> </a:t>
            </a:r>
            <a:r>
              <a:rPr lang="en-US" dirty="0" smtClean="0"/>
              <a:t>in acoustics; with only occasional smaller amplitude events (Except for a single OL quench).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2930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817" y="3051012"/>
            <a:ext cx="4645465" cy="3306648"/>
          </a:xfrm>
          <a:prstGeom prst="rect">
            <a:avLst/>
          </a:prstGeom>
        </p:spPr>
      </p:pic>
      <p:grpSp>
        <p:nvGrpSpPr>
          <p:cNvPr id="8" name="Group 7"/>
          <p:cNvGrpSpPr/>
          <p:nvPr/>
        </p:nvGrpSpPr>
        <p:grpSpPr>
          <a:xfrm>
            <a:off x="187891" y="1954619"/>
            <a:ext cx="3723011" cy="4790646"/>
            <a:chOff x="0" y="1109336"/>
            <a:chExt cx="3864910" cy="5474344"/>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92"/>
            <a:stretch/>
          </p:blipFill>
          <p:spPr>
            <a:xfrm>
              <a:off x="0" y="1109336"/>
              <a:ext cx="3864910" cy="5474344"/>
            </a:xfrm>
            <a:prstGeom prst="rect">
              <a:avLst/>
            </a:prstGeom>
          </p:spPr>
        </p:pic>
        <p:cxnSp>
          <p:nvCxnSpPr>
            <p:cNvPr id="5" name="Straight Connector 4"/>
            <p:cNvCxnSpPr/>
            <p:nvPr/>
          </p:nvCxnSpPr>
          <p:spPr>
            <a:xfrm>
              <a:off x="2519982" y="1162302"/>
              <a:ext cx="11430" cy="51435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476512" y="5076774"/>
            <a:ext cx="356188" cy="461665"/>
          </a:xfrm>
          <a:prstGeom prst="rect">
            <a:avLst/>
          </a:prstGeom>
          <a:noFill/>
        </p:spPr>
        <p:txBody>
          <a:bodyPr wrap="none" rtlCol="0">
            <a:spAutoFit/>
          </a:bodyPr>
          <a:lstStyle/>
          <a:p>
            <a:r>
              <a:rPr lang="en-US" sz="2400" b="1" dirty="0" smtClean="0">
                <a:solidFill>
                  <a:srgbClr val="7030A0"/>
                </a:solidFill>
                <a:latin typeface="Arial" panose="020B0604020202020204" pitchFamily="34" charset="0"/>
                <a:cs typeface="Arial" panose="020B0604020202020204" pitchFamily="34" charset="0"/>
              </a:rPr>
              <a:t>1</a:t>
            </a:r>
            <a:endParaRPr lang="en-US" sz="2400" b="1" dirty="0">
              <a:solidFill>
                <a:srgbClr val="7030A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1751014" y="5307606"/>
            <a:ext cx="207622" cy="4334"/>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50978" y="5076774"/>
            <a:ext cx="199348" cy="4334"/>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4464" y="4835923"/>
            <a:ext cx="356188" cy="461665"/>
          </a:xfrm>
          <a:prstGeom prst="rect">
            <a:avLst/>
          </a:prstGeom>
          <a:noFill/>
        </p:spPr>
        <p:txBody>
          <a:bodyPr wrap="none" rtlCol="0">
            <a:spAutoFit/>
          </a:bodyPr>
          <a:lstStyle/>
          <a:p>
            <a:r>
              <a:rPr lang="en-US" sz="2400" b="1" dirty="0" smtClean="0">
                <a:solidFill>
                  <a:srgbClr val="7030A0"/>
                </a:solidFill>
                <a:latin typeface="Arial" panose="020B0604020202020204" pitchFamily="34" charset="0"/>
                <a:cs typeface="Arial" panose="020B0604020202020204" pitchFamily="34" charset="0"/>
              </a:rPr>
              <a:t>2</a:t>
            </a:r>
            <a:endParaRPr lang="en-US" sz="2400" b="1" dirty="0">
              <a:solidFill>
                <a:srgbClr val="7030A0"/>
              </a:solidFill>
              <a:latin typeface="Arial" panose="020B0604020202020204" pitchFamily="34" charset="0"/>
              <a:cs typeface="Arial" panose="020B0604020202020204" pitchFamily="34" charset="0"/>
            </a:endParaRPr>
          </a:p>
        </p:txBody>
      </p:sp>
      <p:sp>
        <p:nvSpPr>
          <p:cNvPr id="15" name="TextBox 14"/>
          <p:cNvSpPr txBox="1"/>
          <p:nvPr/>
        </p:nvSpPr>
        <p:spPr>
          <a:xfrm>
            <a:off x="6676078" y="4804269"/>
            <a:ext cx="312906" cy="369332"/>
          </a:xfrm>
          <a:prstGeom prst="rect">
            <a:avLst/>
          </a:prstGeom>
          <a:noFill/>
        </p:spPr>
        <p:txBody>
          <a:bodyPr wrap="none" rtlCol="0">
            <a:spAutoFit/>
          </a:bodyPr>
          <a:lstStyle/>
          <a:p>
            <a:r>
              <a:rPr lang="en-US" dirty="0" smtClean="0">
                <a:solidFill>
                  <a:schemeClr val="accent5">
                    <a:lumMod val="60000"/>
                    <a:lumOff val="40000"/>
                  </a:schemeClr>
                </a:solidFill>
                <a:latin typeface="Arial" panose="020B0604020202020204" pitchFamily="34" charset="0"/>
                <a:cs typeface="Arial" panose="020B0604020202020204" pitchFamily="34" charset="0"/>
              </a:rPr>
              <a:t>1</a:t>
            </a:r>
            <a:endParaRPr lang="en-US"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16" name="TextBox 15"/>
          <p:cNvSpPr txBox="1"/>
          <p:nvPr/>
        </p:nvSpPr>
        <p:spPr>
          <a:xfrm>
            <a:off x="6988984" y="4827577"/>
            <a:ext cx="312906" cy="369332"/>
          </a:xfrm>
          <a:prstGeom prst="rect">
            <a:avLst/>
          </a:prstGeom>
          <a:noFill/>
        </p:spPr>
        <p:txBody>
          <a:bodyPr wrap="none" rtlCol="0">
            <a:spAutoFit/>
          </a:bodyPr>
          <a:lstStyle/>
          <a:p>
            <a:r>
              <a:rPr lang="en-US" dirty="0" smtClean="0">
                <a:solidFill>
                  <a:schemeClr val="accent5">
                    <a:lumMod val="60000"/>
                    <a:lumOff val="40000"/>
                  </a:schemeClr>
                </a:solidFill>
                <a:latin typeface="Arial" panose="020B0604020202020204" pitchFamily="34" charset="0"/>
                <a:cs typeface="Arial" panose="020B0604020202020204" pitchFamily="34" charset="0"/>
              </a:rPr>
              <a:t>2</a:t>
            </a:r>
            <a:endParaRPr lang="en-US"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a:xfrm flipH="1">
            <a:off x="164346" y="1236925"/>
            <a:ext cx="8879444" cy="646331"/>
          </a:xfrm>
          <a:prstGeom prst="rect">
            <a:avLst/>
          </a:prstGeom>
          <a:noFill/>
        </p:spPr>
        <p:txBody>
          <a:bodyPr wrap="square" rtlCol="0">
            <a:spAutoFit/>
          </a:bodyPr>
          <a:lstStyle/>
          <a:p>
            <a:pPr algn="just"/>
            <a:r>
              <a:rPr lang="en-US" dirty="0" smtClean="0"/>
              <a:t>Quench (2) </a:t>
            </a:r>
            <a:r>
              <a:rPr lang="en-US" dirty="0"/>
              <a:t>is triangulated to the </a:t>
            </a:r>
            <a:r>
              <a:rPr lang="en-US" b="1" dirty="0">
                <a:solidFill>
                  <a:schemeClr val="accent1">
                    <a:lumMod val="75000"/>
                  </a:schemeClr>
                </a:solidFill>
              </a:rPr>
              <a:t>mid-plane location closer to the lead (bottom</a:t>
            </a:r>
            <a:r>
              <a:rPr lang="en-US" b="1" dirty="0" smtClean="0">
                <a:solidFill>
                  <a:schemeClr val="accent1">
                    <a:lumMod val="75000"/>
                  </a:schemeClr>
                </a:solidFill>
              </a:rPr>
              <a:t>) end </a:t>
            </a:r>
            <a:r>
              <a:rPr lang="en-US" b="1" dirty="0">
                <a:solidFill>
                  <a:schemeClr val="accent1">
                    <a:lumMod val="75000"/>
                  </a:schemeClr>
                </a:solidFill>
              </a:rPr>
              <a:t>of the magnet.</a:t>
            </a:r>
            <a:r>
              <a:rPr lang="en-US" dirty="0"/>
              <a:t> The disturbance (1) occurs in the proximity of it, along the same azimuthal </a:t>
            </a:r>
            <a:r>
              <a:rPr lang="en-US" dirty="0" smtClean="0"/>
              <a:t>line.</a:t>
            </a:r>
            <a:endParaRPr lang="en-US" dirty="0"/>
          </a:p>
        </p:txBody>
      </p:sp>
      <p:sp>
        <p:nvSpPr>
          <p:cNvPr id="24" name="Oval 23"/>
          <p:cNvSpPr/>
          <p:nvPr/>
        </p:nvSpPr>
        <p:spPr>
          <a:xfrm>
            <a:off x="6784121" y="4415103"/>
            <a:ext cx="75303" cy="8068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693139" y="3641813"/>
            <a:ext cx="968839" cy="1148001"/>
          </a:xfrm>
          <a:custGeom>
            <a:avLst/>
            <a:gdLst>
              <a:gd name="connsiteX0" fmla="*/ 4167 w 868251"/>
              <a:gd name="connsiteY0" fmla="*/ 1143073 h 1148001"/>
              <a:gd name="connsiteX1" fmla="*/ 22547 w 868251"/>
              <a:gd name="connsiteY1" fmla="*/ 1000629 h 1148001"/>
              <a:gd name="connsiteX2" fmla="*/ 68497 w 868251"/>
              <a:gd name="connsiteY2" fmla="*/ 826020 h 1148001"/>
              <a:gd name="connsiteX3" fmla="*/ 183371 w 868251"/>
              <a:gd name="connsiteY3" fmla="*/ 628436 h 1148001"/>
              <a:gd name="connsiteX4" fmla="*/ 403930 w 868251"/>
              <a:gd name="connsiteY4" fmla="*/ 361928 h 1148001"/>
              <a:gd name="connsiteX5" fmla="*/ 560159 w 868251"/>
              <a:gd name="connsiteY5" fmla="*/ 205699 h 1148001"/>
              <a:gd name="connsiteX6" fmla="*/ 638273 w 868251"/>
              <a:gd name="connsiteY6" fmla="*/ 122989 h 1148001"/>
              <a:gd name="connsiteX7" fmla="*/ 868022 w 868251"/>
              <a:gd name="connsiteY7" fmla="*/ 3520 h 1148001"/>
              <a:gd name="connsiteX8" fmla="*/ 592324 w 868251"/>
              <a:gd name="connsiteY8" fmla="*/ 270028 h 1148001"/>
              <a:gd name="connsiteX9" fmla="*/ 316625 w 868251"/>
              <a:gd name="connsiteY9" fmla="*/ 587081 h 1148001"/>
              <a:gd name="connsiteX10" fmla="*/ 164991 w 868251"/>
              <a:gd name="connsiteY10" fmla="*/ 835210 h 1148001"/>
              <a:gd name="connsiteX11" fmla="*/ 91471 w 868251"/>
              <a:gd name="connsiteY11" fmla="*/ 1014414 h 1148001"/>
              <a:gd name="connsiteX12" fmla="*/ 100661 w 868251"/>
              <a:gd name="connsiteY12" fmla="*/ 1106314 h 1148001"/>
              <a:gd name="connsiteX13" fmla="*/ 4167 w 868251"/>
              <a:gd name="connsiteY13" fmla="*/ 1143073 h 11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251" h="1148001">
                <a:moveTo>
                  <a:pt x="4167" y="1143073"/>
                </a:moveTo>
                <a:cubicBezTo>
                  <a:pt x="-8852" y="1125459"/>
                  <a:pt x="11825" y="1053471"/>
                  <a:pt x="22547" y="1000629"/>
                </a:cubicBezTo>
                <a:cubicBezTo>
                  <a:pt x="33269" y="947787"/>
                  <a:pt x="41693" y="888052"/>
                  <a:pt x="68497" y="826020"/>
                </a:cubicBezTo>
                <a:cubicBezTo>
                  <a:pt x="95301" y="763988"/>
                  <a:pt x="127466" y="705785"/>
                  <a:pt x="183371" y="628436"/>
                </a:cubicBezTo>
                <a:cubicBezTo>
                  <a:pt x="239276" y="551087"/>
                  <a:pt x="341132" y="432384"/>
                  <a:pt x="403930" y="361928"/>
                </a:cubicBezTo>
                <a:cubicBezTo>
                  <a:pt x="466728" y="291472"/>
                  <a:pt x="521102" y="245522"/>
                  <a:pt x="560159" y="205699"/>
                </a:cubicBezTo>
                <a:cubicBezTo>
                  <a:pt x="599216" y="165876"/>
                  <a:pt x="586963" y="156685"/>
                  <a:pt x="638273" y="122989"/>
                </a:cubicBezTo>
                <a:cubicBezTo>
                  <a:pt x="689583" y="89293"/>
                  <a:pt x="875680" y="-20986"/>
                  <a:pt x="868022" y="3520"/>
                </a:cubicBezTo>
                <a:cubicBezTo>
                  <a:pt x="860364" y="28026"/>
                  <a:pt x="684223" y="172768"/>
                  <a:pt x="592324" y="270028"/>
                </a:cubicBezTo>
                <a:cubicBezTo>
                  <a:pt x="500425" y="367288"/>
                  <a:pt x="387847" y="492884"/>
                  <a:pt x="316625" y="587081"/>
                </a:cubicBezTo>
                <a:cubicBezTo>
                  <a:pt x="245403" y="681278"/>
                  <a:pt x="202517" y="763988"/>
                  <a:pt x="164991" y="835210"/>
                </a:cubicBezTo>
                <a:cubicBezTo>
                  <a:pt x="127465" y="906432"/>
                  <a:pt x="102193" y="969230"/>
                  <a:pt x="91471" y="1014414"/>
                </a:cubicBezTo>
                <a:cubicBezTo>
                  <a:pt x="80749" y="1059598"/>
                  <a:pt x="112148" y="1085637"/>
                  <a:pt x="100661" y="1106314"/>
                </a:cubicBezTo>
                <a:cubicBezTo>
                  <a:pt x="89174" y="1126991"/>
                  <a:pt x="17186" y="1160687"/>
                  <a:pt x="4167" y="1143073"/>
                </a:cubicBez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514559" y="5211159"/>
            <a:ext cx="1574662" cy="276999"/>
          </a:xfrm>
          <a:prstGeom prst="rect">
            <a:avLst/>
          </a:prstGeom>
          <a:noFill/>
        </p:spPr>
        <p:txBody>
          <a:bodyPr wrap="none" rtlCol="0">
            <a:spAutoFit/>
          </a:bodyPr>
          <a:lstStyle/>
          <a:p>
            <a:r>
              <a:rPr lang="en-US" sz="1200" dirty="0" smtClean="0">
                <a:solidFill>
                  <a:srgbClr val="FF0000"/>
                </a:solidFill>
              </a:rPr>
              <a:t>A34 segment (4 turns)</a:t>
            </a:r>
            <a:endParaRPr lang="en-US" sz="1200" dirty="0">
              <a:solidFill>
                <a:srgbClr val="FF0000"/>
              </a:solidFill>
            </a:endParaRPr>
          </a:p>
        </p:txBody>
      </p:sp>
      <p:cxnSp>
        <p:nvCxnSpPr>
          <p:cNvPr id="30" name="Straight Arrow Connector 29"/>
          <p:cNvCxnSpPr/>
          <p:nvPr/>
        </p:nvCxnSpPr>
        <p:spPr>
          <a:xfrm flipV="1">
            <a:off x="6676078" y="4824023"/>
            <a:ext cx="52476" cy="3495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18864" y="1911135"/>
            <a:ext cx="3110666" cy="1077218"/>
          </a:xfrm>
          <a:prstGeom prst="rect">
            <a:avLst/>
          </a:prstGeom>
          <a:noFill/>
        </p:spPr>
        <p:txBody>
          <a:bodyPr wrap="square" rtlCol="0">
            <a:spAutoFit/>
          </a:bodyPr>
          <a:lstStyle/>
          <a:p>
            <a:pPr algn="just"/>
            <a:r>
              <a:rPr lang="en-US" sz="1600" dirty="0" smtClean="0">
                <a:solidFill>
                  <a:srgbClr val="C00000"/>
                </a:solidFill>
              </a:rPr>
              <a:t>Voltage spike in A23 (resistive) is simultaneous with the spike in B34 (inductive), followed by the resistive spike propagating in A34</a:t>
            </a:r>
            <a:endParaRPr lang="en-US" sz="1600" dirty="0">
              <a:solidFill>
                <a:srgbClr val="C00000"/>
              </a:solidFill>
            </a:endParaRPr>
          </a:p>
        </p:txBody>
      </p:sp>
      <p:grpSp>
        <p:nvGrpSpPr>
          <p:cNvPr id="7" name="Group 6"/>
          <p:cNvGrpSpPr/>
          <p:nvPr/>
        </p:nvGrpSpPr>
        <p:grpSpPr>
          <a:xfrm>
            <a:off x="4099836" y="1866379"/>
            <a:ext cx="1574454" cy="2676862"/>
            <a:chOff x="3946954" y="2052727"/>
            <a:chExt cx="1345118" cy="2413830"/>
          </a:xfrm>
        </p:grpSpPr>
        <p:graphicFrame>
          <p:nvGraphicFramePr>
            <p:cNvPr id="6" name="Object 5"/>
            <p:cNvGraphicFramePr>
              <a:graphicFrameLocks noChangeAspect="1"/>
            </p:cNvGraphicFramePr>
            <p:nvPr>
              <p:extLst/>
            </p:nvPr>
          </p:nvGraphicFramePr>
          <p:xfrm>
            <a:off x="3946954" y="2052727"/>
            <a:ext cx="1345118" cy="2413830"/>
          </p:xfrm>
          <a:graphic>
            <a:graphicData uri="http://schemas.openxmlformats.org/presentationml/2006/ole">
              <mc:AlternateContent xmlns:mc="http://schemas.openxmlformats.org/markup-compatibility/2006">
                <mc:Choice xmlns:v="urn:schemas-microsoft-com:vml" Requires="v">
                  <p:oleObj spid="_x0000_s5139" r:id="rId5" imgW="2603160" imgH="4672800" progId="">
                    <p:embed/>
                  </p:oleObj>
                </mc:Choice>
                <mc:Fallback>
                  <p:oleObj r:id="rId5" imgW="2603160" imgH="4672800" progId="">
                    <p:embed/>
                    <p:pic>
                      <p:nvPicPr>
                        <p:cNvPr id="0" name=""/>
                        <p:cNvPicPr/>
                        <p:nvPr/>
                      </p:nvPicPr>
                      <p:blipFill>
                        <a:blip r:embed="rId6"/>
                        <a:stretch>
                          <a:fillRect/>
                        </a:stretch>
                      </p:blipFill>
                      <p:spPr>
                        <a:xfrm>
                          <a:off x="3946954" y="2052727"/>
                          <a:ext cx="1345118" cy="2413830"/>
                        </a:xfrm>
                        <a:prstGeom prst="rect">
                          <a:avLst/>
                        </a:prstGeom>
                      </p:spPr>
                    </p:pic>
                  </p:oleObj>
                </mc:Fallback>
              </mc:AlternateContent>
            </a:graphicData>
          </a:graphic>
        </p:graphicFrame>
        <p:sp>
          <p:nvSpPr>
            <p:cNvPr id="21" name="TextBox 20"/>
            <p:cNvSpPr txBox="1"/>
            <p:nvPr/>
          </p:nvSpPr>
          <p:spPr>
            <a:xfrm>
              <a:off x="4196854" y="2331922"/>
              <a:ext cx="543739" cy="369333"/>
            </a:xfrm>
            <a:prstGeom prst="rect">
              <a:avLst/>
            </a:prstGeom>
            <a:noFill/>
          </p:spPr>
          <p:txBody>
            <a:bodyPr wrap="none" rtlCol="0">
              <a:spAutoFit/>
            </a:bodyPr>
            <a:lstStyle/>
            <a:p>
              <a:r>
                <a:rPr lang="en-US" dirty="0" smtClean="0">
                  <a:solidFill>
                    <a:schemeClr val="accent6">
                      <a:lumMod val="75000"/>
                    </a:schemeClr>
                  </a:solidFill>
                </a:rPr>
                <a:t>B34</a:t>
              </a:r>
              <a:endParaRPr lang="en-US" dirty="0">
                <a:solidFill>
                  <a:schemeClr val="accent6">
                    <a:lumMod val="75000"/>
                  </a:schemeClr>
                </a:solidFill>
              </a:endParaRPr>
            </a:p>
          </p:txBody>
        </p:sp>
        <p:sp>
          <p:nvSpPr>
            <p:cNvPr id="20" name="TextBox 19"/>
            <p:cNvSpPr txBox="1"/>
            <p:nvPr/>
          </p:nvSpPr>
          <p:spPr>
            <a:xfrm>
              <a:off x="4195771" y="2833955"/>
              <a:ext cx="641822" cy="369332"/>
            </a:xfrm>
            <a:prstGeom prst="rect">
              <a:avLst/>
            </a:prstGeom>
            <a:noFill/>
          </p:spPr>
          <p:txBody>
            <a:bodyPr wrap="square" rtlCol="0">
              <a:spAutoFit/>
            </a:bodyPr>
            <a:lstStyle/>
            <a:p>
              <a:r>
                <a:rPr lang="en-US" dirty="0" smtClean="0">
                  <a:solidFill>
                    <a:srgbClr val="FF0000"/>
                  </a:solidFill>
                </a:rPr>
                <a:t>A34</a:t>
              </a:r>
              <a:endParaRPr lang="en-US" dirty="0">
                <a:solidFill>
                  <a:srgbClr val="FF0000"/>
                </a:solidFill>
              </a:endParaRPr>
            </a:p>
          </p:txBody>
        </p:sp>
        <p:sp>
          <p:nvSpPr>
            <p:cNvPr id="19" name="TextBox 18"/>
            <p:cNvSpPr txBox="1"/>
            <p:nvPr/>
          </p:nvSpPr>
          <p:spPr>
            <a:xfrm>
              <a:off x="4195611" y="3442125"/>
              <a:ext cx="567627" cy="369332"/>
            </a:xfrm>
            <a:prstGeom prst="rect">
              <a:avLst/>
            </a:prstGeom>
            <a:noFill/>
          </p:spPr>
          <p:txBody>
            <a:bodyPr wrap="square" rtlCol="0">
              <a:spAutoFit/>
            </a:bodyPr>
            <a:lstStyle/>
            <a:p>
              <a:r>
                <a:rPr lang="en-US" dirty="0" smtClean="0"/>
                <a:t>A23</a:t>
              </a:r>
              <a:endParaRPr lang="en-US" dirty="0"/>
            </a:p>
          </p:txBody>
        </p:sp>
      </p:grpSp>
      <p:sp>
        <p:nvSpPr>
          <p:cNvPr id="10" name="Title 9"/>
          <p:cNvSpPr>
            <a:spLocks noGrp="1"/>
          </p:cNvSpPr>
          <p:nvPr>
            <p:ph type="title"/>
          </p:nvPr>
        </p:nvSpPr>
        <p:spPr/>
        <p:txBody>
          <a:bodyPr>
            <a:noAutofit/>
          </a:bodyPr>
          <a:lstStyle/>
          <a:p>
            <a:pPr algn="ctr"/>
            <a:r>
              <a:rPr lang="en-US" dirty="0"/>
              <a:t>Q</a:t>
            </a:r>
            <a:r>
              <a:rPr lang="en-US" dirty="0" smtClean="0"/>
              <a:t>uench precursor in A06</a:t>
            </a:r>
            <a:endParaRPr lang="en-US" dirty="0"/>
          </a:p>
        </p:txBody>
      </p:sp>
      <p:sp>
        <p:nvSpPr>
          <p:cNvPr id="4" name="TextBox 3"/>
          <p:cNvSpPr txBox="1"/>
          <p:nvPr/>
        </p:nvSpPr>
        <p:spPr>
          <a:xfrm>
            <a:off x="853060" y="5868475"/>
            <a:ext cx="551754" cy="369332"/>
          </a:xfrm>
          <a:prstGeom prst="rect">
            <a:avLst/>
          </a:prstGeom>
          <a:noFill/>
        </p:spPr>
        <p:txBody>
          <a:bodyPr wrap="none" rtlCol="0">
            <a:spAutoFit/>
          </a:bodyPr>
          <a:lstStyle/>
          <a:p>
            <a:r>
              <a:rPr lang="en-US" dirty="0" smtClean="0"/>
              <a:t>A06</a:t>
            </a:r>
            <a:endParaRPr lang="en-US" dirty="0"/>
          </a:p>
        </p:txBody>
      </p:sp>
    </p:spTree>
    <p:extLst>
      <p:ext uri="{BB962C8B-B14F-4D97-AF65-F5344CB8AC3E}">
        <p14:creationId xmlns:p14="http://schemas.microsoft.com/office/powerpoint/2010/main" val="1791163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520" y="1797488"/>
            <a:ext cx="3261643" cy="183505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663" y="3845994"/>
            <a:ext cx="2798307" cy="1871634"/>
          </a:xfrm>
          <a:prstGeom prst="rect">
            <a:avLst/>
          </a:prstGeom>
        </p:spPr>
      </p:pic>
      <p:sp>
        <p:nvSpPr>
          <p:cNvPr id="2" name="Rectangle 1"/>
          <p:cNvSpPr/>
          <p:nvPr/>
        </p:nvSpPr>
        <p:spPr>
          <a:xfrm>
            <a:off x="640992" y="1227283"/>
            <a:ext cx="7122919" cy="369332"/>
          </a:xfrm>
          <a:prstGeom prst="rect">
            <a:avLst/>
          </a:prstGeom>
        </p:spPr>
        <p:txBody>
          <a:bodyPr wrap="square">
            <a:spAutoFit/>
          </a:bodyPr>
          <a:lstStyle/>
          <a:p>
            <a:pPr marL="285750" indent="-285750" algn="just">
              <a:buFont typeface="Wingdings" panose="05000000000000000000" pitchFamily="2" charset="2"/>
              <a:buChar char="§"/>
            </a:pPr>
            <a:r>
              <a:rPr lang="en-US" b="1" dirty="0" smtClean="0">
                <a:solidFill>
                  <a:schemeClr val="accent1">
                    <a:lumMod val="75000"/>
                  </a:schemeClr>
                </a:solidFill>
                <a:cs typeface="Arial" panose="020B0604020202020204" pitchFamily="34" charset="0"/>
              </a:rPr>
              <a:t>No quenches observed at 12 kA current held steady for 20 min</a:t>
            </a:r>
            <a:endParaRPr lang="en-US" b="1" dirty="0" smtClean="0">
              <a:solidFill>
                <a:schemeClr val="accent1">
                  <a:lumMod val="75000"/>
                </a:schemeClr>
              </a:solidFill>
              <a:cs typeface="Arial" panose="020B0604020202020204" pitchFamily="34" charset="0"/>
            </a:endParaRPr>
          </a:p>
        </p:txBody>
      </p:sp>
      <p:sp>
        <p:nvSpPr>
          <p:cNvPr id="4" name="TextBox 3"/>
          <p:cNvSpPr txBox="1"/>
          <p:nvPr/>
        </p:nvSpPr>
        <p:spPr>
          <a:xfrm>
            <a:off x="653695" y="5875995"/>
            <a:ext cx="7246833" cy="369332"/>
          </a:xfrm>
          <a:prstGeom prst="rect">
            <a:avLst/>
          </a:prstGeom>
          <a:noFill/>
        </p:spPr>
        <p:txBody>
          <a:bodyPr wrap="square" rtlCol="0">
            <a:spAutoFit/>
          </a:bodyPr>
          <a:lstStyle/>
          <a:p>
            <a:r>
              <a:rPr lang="en-US" b="1" dirty="0">
                <a:solidFill>
                  <a:schemeClr val="accent1">
                    <a:lumMod val="75000"/>
                  </a:schemeClr>
                </a:solidFill>
              </a:rPr>
              <a:t>V</a:t>
            </a:r>
            <a:r>
              <a:rPr lang="en-US" b="1" dirty="0" smtClean="0">
                <a:solidFill>
                  <a:schemeClr val="accent1">
                    <a:lumMod val="75000"/>
                  </a:schemeClr>
                </a:solidFill>
              </a:rPr>
              <a:t>ery minor boiling of helium during current hold </a:t>
            </a:r>
            <a:r>
              <a:rPr lang="en-US" dirty="0" smtClean="0"/>
              <a:t>(compared to ramping)</a:t>
            </a:r>
            <a:endParaRPr lang="en-US" dirty="0"/>
          </a:p>
        </p:txBody>
      </p:sp>
      <p:sp>
        <p:nvSpPr>
          <p:cNvPr id="6" name="Rectangle 5"/>
          <p:cNvSpPr/>
          <p:nvPr/>
        </p:nvSpPr>
        <p:spPr>
          <a:xfrm>
            <a:off x="6957917" y="1752824"/>
            <a:ext cx="769121" cy="3996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684037" y="1716065"/>
            <a:ext cx="769121" cy="4046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252" y="4612973"/>
            <a:ext cx="2013052" cy="369332"/>
          </a:xfrm>
          <a:prstGeom prst="rect">
            <a:avLst/>
          </a:prstGeom>
          <a:noFill/>
        </p:spPr>
        <p:txBody>
          <a:bodyPr wrap="none" rtlCol="0">
            <a:spAutoFit/>
          </a:bodyPr>
          <a:lstStyle/>
          <a:p>
            <a:r>
              <a:rPr lang="en-US" dirty="0" smtClean="0"/>
              <a:t>Ramping to quench</a:t>
            </a:r>
            <a:endParaRPr lang="en-US" dirty="0"/>
          </a:p>
        </p:txBody>
      </p:sp>
      <p:sp>
        <p:nvSpPr>
          <p:cNvPr id="9" name="Right Arrow 8"/>
          <p:cNvSpPr/>
          <p:nvPr/>
        </p:nvSpPr>
        <p:spPr>
          <a:xfrm>
            <a:off x="2894684" y="2446906"/>
            <a:ext cx="401652" cy="341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8392" y="2403338"/>
            <a:ext cx="1946110" cy="369332"/>
          </a:xfrm>
          <a:prstGeom prst="rect">
            <a:avLst/>
          </a:prstGeom>
          <a:noFill/>
        </p:spPr>
        <p:txBody>
          <a:bodyPr wrap="none" rtlCol="0">
            <a:spAutoFit/>
          </a:bodyPr>
          <a:lstStyle/>
          <a:p>
            <a:r>
              <a:rPr lang="en-US" dirty="0" smtClean="0"/>
              <a:t>12 kA held steady </a:t>
            </a:r>
            <a:endParaRPr lang="en-US" dirty="0"/>
          </a:p>
        </p:txBody>
      </p:sp>
      <p:sp>
        <p:nvSpPr>
          <p:cNvPr id="11" name="Right Arrow 10"/>
          <p:cNvSpPr/>
          <p:nvPr/>
        </p:nvSpPr>
        <p:spPr>
          <a:xfrm>
            <a:off x="2976959" y="4653690"/>
            <a:ext cx="401652" cy="341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2832832" y="0"/>
            <a:ext cx="5296560" cy="1143000"/>
          </a:xfrm>
        </p:spPr>
        <p:txBody>
          <a:bodyPr/>
          <a:lstStyle/>
          <a:p>
            <a:pPr algn="ctr"/>
            <a:r>
              <a:rPr lang="en-US" dirty="0" smtClean="0"/>
              <a:t>Current holding</a:t>
            </a:r>
            <a:endParaRPr lang="en-US" dirty="0"/>
          </a:p>
        </p:txBody>
      </p:sp>
    </p:spTree>
    <p:extLst>
      <p:ext uri="{BB962C8B-B14F-4D97-AF65-F5344CB8AC3E}">
        <p14:creationId xmlns:p14="http://schemas.microsoft.com/office/powerpoint/2010/main" val="3808445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4" name="TextBox 3"/>
          <p:cNvSpPr txBox="1"/>
          <p:nvPr/>
        </p:nvSpPr>
        <p:spPr>
          <a:xfrm>
            <a:off x="563671" y="1528175"/>
            <a:ext cx="7866345" cy="4524315"/>
          </a:xfrm>
          <a:prstGeom prst="rect">
            <a:avLst/>
          </a:prstGeom>
          <a:noFill/>
        </p:spPr>
        <p:txBody>
          <a:bodyPr wrap="square" rtlCol="0">
            <a:spAutoFit/>
          </a:bodyPr>
          <a:lstStyle/>
          <a:p>
            <a:pPr marL="285750" indent="-285750" algn="just">
              <a:buFont typeface="Wingdings" panose="05000000000000000000" pitchFamily="2" charset="2"/>
              <a:buChar char="§"/>
            </a:pPr>
            <a:r>
              <a:rPr lang="en-US" dirty="0" smtClean="0"/>
              <a:t>Electrical QA prior to the test, and checks past test did not reveal any insulation breakdowns.</a:t>
            </a:r>
          </a:p>
          <a:p>
            <a:pPr marL="285750" indent="-285750" algn="just">
              <a:buFont typeface="Wingdings" panose="05000000000000000000" pitchFamily="2" charset="2"/>
              <a:buChar char="§"/>
            </a:pPr>
            <a:r>
              <a:rPr lang="en-US" dirty="0" smtClean="0"/>
              <a:t>First and second quenches exhibited a significant amount of mechanical activity and singular precursor “spikes” in acoustics; one of those largest spikes was also matched to the quench location</a:t>
            </a:r>
          </a:p>
          <a:p>
            <a:pPr marL="285750" indent="-285750" algn="just">
              <a:buFont typeface="Wingdings" panose="05000000000000000000" pitchFamily="2" charset="2"/>
              <a:buChar char="§"/>
            </a:pPr>
            <a:r>
              <a:rPr lang="en-US" dirty="0" smtClean="0"/>
              <a:t>CCT3 magnet showed a performance limitation seen as absence of training past the initial </a:t>
            </a:r>
            <a:r>
              <a:rPr lang="en-US" dirty="0" smtClean="0">
                <a:latin typeface="Symbol" panose="05050102010706020507" pitchFamily="18" charset="2"/>
              </a:rPr>
              <a:t>~</a:t>
            </a:r>
            <a:r>
              <a:rPr lang="en-US" dirty="0" smtClean="0"/>
              <a:t>5 quenches</a:t>
            </a:r>
          </a:p>
          <a:p>
            <a:pPr marL="285750" indent="-285750" algn="just">
              <a:buFont typeface="Wingdings" panose="05000000000000000000" pitchFamily="2" charset="2"/>
              <a:buChar char="§"/>
            </a:pPr>
            <a:r>
              <a:rPr lang="en-US" dirty="0" smtClean="0"/>
              <a:t>“Inverse” ramp rate dependence of quench current is observed up to </a:t>
            </a:r>
            <a:r>
              <a:rPr lang="en-US" dirty="0" smtClean="0">
                <a:latin typeface="Symbol" panose="05050102010706020507" pitchFamily="18" charset="2"/>
              </a:rPr>
              <a:t>~ </a:t>
            </a:r>
            <a:r>
              <a:rPr lang="en-US" dirty="0" smtClean="0"/>
              <a:t>120 A/s; it allowed to reach higher quench currents in the test</a:t>
            </a:r>
          </a:p>
          <a:p>
            <a:pPr marL="285750" indent="-285750" algn="just">
              <a:buFont typeface="Wingdings" panose="05000000000000000000" pitchFamily="2" charset="2"/>
              <a:buChar char="§"/>
            </a:pPr>
            <a:r>
              <a:rPr lang="en-US" dirty="0" smtClean="0"/>
              <a:t>Magnet is stable when held for 20 min at 12 kA (92% of the highest quench current)</a:t>
            </a:r>
          </a:p>
          <a:p>
            <a:pPr marL="285750" indent="-285750" algn="just">
              <a:buFont typeface="Wingdings" panose="05000000000000000000" pitchFamily="2" charset="2"/>
              <a:buChar char="§"/>
            </a:pPr>
            <a:r>
              <a:rPr lang="en-US" dirty="0" smtClean="0"/>
              <a:t>We believe that local conductor damage could have been responsible for the observed limitation, causing instabilities during ramping and quench localization at the same spot within A34 segment. It could have occurred during assembly or during first ramping to quench, that exhibited significant structural motion and “extreme” mechanical events seen by the acoustics.</a:t>
            </a:r>
            <a:endParaRPr lang="en-US" dirty="0"/>
          </a:p>
        </p:txBody>
      </p:sp>
    </p:spTree>
    <p:extLst>
      <p:ext uri="{BB962C8B-B14F-4D97-AF65-F5344CB8AC3E}">
        <p14:creationId xmlns:p14="http://schemas.microsoft.com/office/powerpoint/2010/main" val="233785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97" y="1390389"/>
            <a:ext cx="3495793" cy="5067686"/>
          </a:xfrm>
          <a:prstGeom prst="rect">
            <a:avLst/>
          </a:prstGeom>
        </p:spPr>
      </p:pic>
      <p:pic>
        <p:nvPicPr>
          <p:cNvPr id="5" name="Picture 4"/>
          <p:cNvPicPr>
            <a:picLocks noChangeAspect="1"/>
          </p:cNvPicPr>
          <p:nvPr/>
        </p:nvPicPr>
        <p:blipFill rotWithShape="1">
          <a:blip r:embed="rId3"/>
          <a:srcRect l="33389" t="17898" r="7833" b="9375"/>
          <a:stretch/>
        </p:blipFill>
        <p:spPr>
          <a:xfrm>
            <a:off x="4391148" y="3249417"/>
            <a:ext cx="3838452" cy="2670229"/>
          </a:xfrm>
          <a:prstGeom prst="rect">
            <a:avLst/>
          </a:prstGeom>
        </p:spPr>
      </p:pic>
      <p:pic>
        <p:nvPicPr>
          <p:cNvPr id="3" name="Picture 2"/>
          <p:cNvPicPr>
            <a:picLocks noChangeAspect="1"/>
          </p:cNvPicPr>
          <p:nvPr/>
        </p:nvPicPr>
        <p:blipFill>
          <a:blip r:embed="rId4"/>
          <a:stretch>
            <a:fillRect/>
          </a:stretch>
        </p:blipFill>
        <p:spPr>
          <a:xfrm>
            <a:off x="4262218" y="1176594"/>
            <a:ext cx="4046623" cy="2155542"/>
          </a:xfrm>
          <a:prstGeom prst="rect">
            <a:avLst/>
          </a:prstGeom>
        </p:spPr>
      </p:pic>
      <p:sp>
        <p:nvSpPr>
          <p:cNvPr id="7" name="Title 6"/>
          <p:cNvSpPr>
            <a:spLocks noGrp="1"/>
          </p:cNvSpPr>
          <p:nvPr>
            <p:ph type="title"/>
          </p:nvPr>
        </p:nvSpPr>
        <p:spPr/>
        <p:txBody>
          <a:bodyPr/>
          <a:lstStyle/>
          <a:p>
            <a:r>
              <a:rPr lang="en-US" dirty="0" smtClean="0"/>
              <a:t>Quench at 13147 A (B34)</a:t>
            </a:r>
            <a:endParaRPr lang="en-US" dirty="0"/>
          </a:p>
        </p:txBody>
      </p:sp>
      <p:sp>
        <p:nvSpPr>
          <p:cNvPr id="8" name="TextBox 7"/>
          <p:cNvSpPr txBox="1"/>
          <p:nvPr/>
        </p:nvSpPr>
        <p:spPr>
          <a:xfrm>
            <a:off x="4169043" y="6059837"/>
            <a:ext cx="4844531" cy="369332"/>
          </a:xfrm>
          <a:prstGeom prst="rect">
            <a:avLst/>
          </a:prstGeom>
          <a:noFill/>
        </p:spPr>
        <p:txBody>
          <a:bodyPr wrap="none" rtlCol="0">
            <a:spAutoFit/>
          </a:bodyPr>
          <a:lstStyle/>
          <a:p>
            <a:r>
              <a:rPr lang="en-US" dirty="0" smtClean="0"/>
              <a:t>OL quench in in the central portion of the magnet</a:t>
            </a:r>
            <a:endParaRPr lang="en-US" dirty="0"/>
          </a:p>
        </p:txBody>
      </p:sp>
    </p:spTree>
    <p:extLst>
      <p:ext uri="{BB962C8B-B14F-4D97-AF65-F5344CB8AC3E}">
        <p14:creationId xmlns:p14="http://schemas.microsoft.com/office/powerpoint/2010/main" val="140703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02714" y="1279658"/>
            <a:ext cx="4904133" cy="4550798"/>
            <a:chOff x="1164294" y="568749"/>
            <a:chExt cx="6260387" cy="6185976"/>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18172" y="4519047"/>
              <a:ext cx="312526" cy="1641464"/>
            </a:xfrm>
            <a:prstGeom prst="rect">
              <a:avLst/>
            </a:prstGeom>
          </p:spPr>
        </p:pic>
        <p:sp>
          <p:nvSpPr>
            <p:cNvPr id="4" name="TextBox 3"/>
            <p:cNvSpPr txBox="1"/>
            <p:nvPr/>
          </p:nvSpPr>
          <p:spPr>
            <a:xfrm>
              <a:off x="3163916" y="5177714"/>
              <a:ext cx="434734" cy="369332"/>
            </a:xfrm>
            <a:prstGeom prst="rect">
              <a:avLst/>
            </a:prstGeom>
            <a:noFill/>
          </p:spPr>
          <p:txBody>
            <a:bodyPr wrap="none" rtlCol="0">
              <a:spAutoFit/>
            </a:bodyPr>
            <a:lstStyle/>
            <a:p>
              <a:r>
                <a:rPr lang="en-US" b="1" dirty="0" smtClean="0"/>
                <a:t>OL</a:t>
              </a:r>
              <a:endParaRPr lang="en-US" b="1" dirty="0"/>
            </a:p>
          </p:txBody>
        </p:sp>
        <p:sp>
          <p:nvSpPr>
            <p:cNvPr id="5" name="TextBox 4"/>
            <p:cNvSpPr txBox="1"/>
            <p:nvPr/>
          </p:nvSpPr>
          <p:spPr>
            <a:xfrm>
              <a:off x="2739011" y="6003618"/>
              <a:ext cx="324128" cy="369332"/>
            </a:xfrm>
            <a:prstGeom prst="rect">
              <a:avLst/>
            </a:prstGeom>
            <a:noFill/>
          </p:spPr>
          <p:txBody>
            <a:bodyPr wrap="none" rtlCol="0">
              <a:spAutoFit/>
            </a:bodyPr>
            <a:lstStyle/>
            <a:p>
              <a:r>
                <a:rPr lang="en-US" dirty="0" smtClean="0">
                  <a:sym typeface="Symbol" panose="05050102010706020507" pitchFamily="18" charset="2"/>
                </a:rPr>
                <a:t></a:t>
              </a:r>
              <a:endParaRPr lang="en-US" b="1" dirty="0"/>
            </a:p>
          </p:txBody>
        </p:sp>
        <p:cxnSp>
          <p:nvCxnSpPr>
            <p:cNvPr id="6" name="Straight Connector 5"/>
            <p:cNvCxnSpPr/>
            <p:nvPr/>
          </p:nvCxnSpPr>
          <p:spPr>
            <a:xfrm>
              <a:off x="3064777" y="5653262"/>
              <a:ext cx="3349353" cy="14219"/>
            </a:xfrm>
            <a:prstGeom prst="line">
              <a:avLst/>
            </a:prstGeom>
            <a:ln w="22225">
              <a:solidFill>
                <a:schemeClr val="bg1">
                  <a:lumMod val="65000"/>
                </a:schemeClr>
              </a:solidFill>
              <a:prstDash val="lgDash"/>
              <a:tailEnd type="diamond"/>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3059953" y="5066461"/>
              <a:ext cx="3349353" cy="14219"/>
            </a:xfrm>
            <a:prstGeom prst="line">
              <a:avLst/>
            </a:prstGeom>
            <a:ln w="22225">
              <a:solidFill>
                <a:schemeClr val="bg2">
                  <a:lumMod val="50000"/>
                </a:schemeClr>
              </a:solidFill>
              <a:tailEnd type="diamond"/>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3689124" y="4804871"/>
              <a:ext cx="2720182" cy="8640"/>
            </a:xfrm>
            <a:prstGeom prst="line">
              <a:avLst/>
            </a:prstGeom>
            <a:ln w="22225">
              <a:solidFill>
                <a:srgbClr val="FF0000"/>
              </a:solidFill>
              <a:tailEnd type="diamond"/>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3048539" y="4917281"/>
              <a:ext cx="3368868" cy="12136"/>
            </a:xfrm>
            <a:prstGeom prst="line">
              <a:avLst/>
            </a:prstGeom>
            <a:ln w="22225">
              <a:solidFill>
                <a:srgbClr val="993300"/>
              </a:solidFill>
              <a:tailEnd type="diamond"/>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flipV="1">
              <a:off x="2961263" y="4801946"/>
              <a:ext cx="760024" cy="28865"/>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2790230" y="4783343"/>
              <a:ext cx="105849" cy="203972"/>
            </a:xfrm>
            <a:prstGeom prst="rect">
              <a:avLst/>
            </a:prstGeom>
            <a:pattFill prst="wave">
              <a:fgClr>
                <a:schemeClr val="bg2">
                  <a:lumMod val="2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1889906" y="4675586"/>
              <a:ext cx="965509" cy="14392"/>
            </a:xfrm>
            <a:prstGeom prst="line">
              <a:avLst/>
            </a:prstGeom>
            <a:ln w="22225">
              <a:solidFill>
                <a:srgbClr val="00B0F0"/>
              </a:solidFill>
              <a:tailEnd type="diamond"/>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H="1">
              <a:off x="1889906" y="5080680"/>
              <a:ext cx="953249" cy="7482"/>
            </a:xfrm>
            <a:prstGeom prst="line">
              <a:avLst/>
            </a:prstGeom>
            <a:ln w="22225">
              <a:solidFill>
                <a:schemeClr val="accent4">
                  <a:lumMod val="60000"/>
                  <a:lumOff val="40000"/>
                </a:schemeClr>
              </a:solidFill>
              <a:tailEnd type="diamond"/>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V="1">
              <a:off x="2843154" y="4684920"/>
              <a:ext cx="75" cy="106345"/>
            </a:xfrm>
            <a:prstGeom prst="line">
              <a:avLst/>
            </a:prstGeom>
            <a:ln w="22225">
              <a:solidFill>
                <a:srgbClr val="00B0F0"/>
              </a:solidFill>
              <a:tailEnd type="none"/>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flipV="1">
              <a:off x="2842124" y="4983351"/>
              <a:ext cx="75" cy="106345"/>
            </a:xfrm>
            <a:prstGeom prst="line">
              <a:avLst/>
            </a:prstGeom>
            <a:ln w="22225">
              <a:solidFill>
                <a:schemeClr val="accent4">
                  <a:lumMod val="60000"/>
                  <a:lumOff val="4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4067103" y="2637675"/>
              <a:ext cx="449110" cy="76440"/>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4956969" y="1178721"/>
              <a:ext cx="312526" cy="1641464"/>
            </a:xfrm>
            <a:prstGeom prst="rect">
              <a:avLst/>
            </a:prstGeom>
          </p:spPr>
        </p:pic>
        <p:cxnSp>
          <p:nvCxnSpPr>
            <p:cNvPr id="18" name="Straight Connector 17"/>
            <p:cNvCxnSpPr/>
            <p:nvPr/>
          </p:nvCxnSpPr>
          <p:spPr>
            <a:xfrm flipH="1" flipV="1">
              <a:off x="4212832" y="2713048"/>
              <a:ext cx="900400" cy="775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flipH="1">
              <a:off x="4113397" y="2772461"/>
              <a:ext cx="35923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4660332" y="1766867"/>
              <a:ext cx="340158" cy="369332"/>
            </a:xfrm>
            <a:prstGeom prst="rect">
              <a:avLst/>
            </a:prstGeom>
            <a:noFill/>
          </p:spPr>
          <p:txBody>
            <a:bodyPr wrap="none" rtlCol="0">
              <a:spAutoFit/>
            </a:bodyPr>
            <a:lstStyle/>
            <a:p>
              <a:r>
                <a:rPr lang="en-US" b="1" dirty="0" smtClean="0"/>
                <a:t>IL</a:t>
              </a:r>
              <a:endParaRPr lang="en-US" b="1" dirty="0"/>
            </a:p>
          </p:txBody>
        </p:sp>
        <p:cxnSp>
          <p:nvCxnSpPr>
            <p:cNvPr id="21" name="Straight Connector 20"/>
            <p:cNvCxnSpPr/>
            <p:nvPr/>
          </p:nvCxnSpPr>
          <p:spPr>
            <a:xfrm>
              <a:off x="1728280" y="2888671"/>
              <a:ext cx="1015001" cy="1493"/>
            </a:xfrm>
            <a:prstGeom prst="line">
              <a:avLst/>
            </a:prstGeom>
            <a:ln w="22225">
              <a:solidFill>
                <a:srgbClr val="FF0000"/>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flipV="1">
              <a:off x="3495239" y="2772460"/>
              <a:ext cx="622323" cy="271830"/>
            </a:xfrm>
            <a:prstGeom prst="line">
              <a:avLst/>
            </a:prstGeom>
            <a:ln w="22225">
              <a:solidFill>
                <a:srgbClr val="7030A0"/>
              </a:solidFill>
              <a:tailEnd type="none"/>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1728280" y="3032251"/>
              <a:ext cx="1021678" cy="7559"/>
            </a:xfrm>
            <a:prstGeom prst="line">
              <a:avLst/>
            </a:prstGeom>
            <a:ln w="22225">
              <a:solidFill>
                <a:srgbClr val="7030A0"/>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2903168" y="2876080"/>
              <a:ext cx="150905" cy="171935"/>
            </a:xfrm>
            <a:prstGeom prst="line">
              <a:avLst/>
            </a:prstGeom>
            <a:ln w="22225">
              <a:solidFill>
                <a:srgbClr val="7030A0"/>
              </a:solidFill>
              <a:tailEnd type="none"/>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flipH="1">
              <a:off x="2750320" y="2879878"/>
              <a:ext cx="153895" cy="160578"/>
            </a:xfrm>
            <a:prstGeom prst="line">
              <a:avLst/>
            </a:prstGeom>
            <a:ln w="22225">
              <a:solidFill>
                <a:srgbClr val="7030A0"/>
              </a:solidFill>
              <a:tailEnd type="none"/>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flipV="1">
              <a:off x="2895876" y="2885809"/>
              <a:ext cx="183461" cy="179934"/>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2740959" y="2885809"/>
              <a:ext cx="153895" cy="191477"/>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3057562" y="2895533"/>
              <a:ext cx="446587" cy="4422"/>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flipV="1">
              <a:off x="3495239" y="2636085"/>
              <a:ext cx="579808" cy="264958"/>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a:off x="1772519" y="1682737"/>
              <a:ext cx="3349353" cy="14219"/>
            </a:xfrm>
            <a:prstGeom prst="line">
              <a:avLst/>
            </a:prstGeom>
            <a:ln w="22225">
              <a:solidFill>
                <a:srgbClr val="00B050"/>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a:off x="1772519" y="2261802"/>
              <a:ext cx="3349353" cy="14219"/>
            </a:xfrm>
            <a:prstGeom prst="line">
              <a:avLst/>
            </a:prstGeom>
            <a:ln w="22225">
              <a:solidFill>
                <a:srgbClr val="FF9900"/>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flipV="1">
              <a:off x="4027214" y="1260055"/>
              <a:ext cx="467240" cy="109214"/>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flipH="1" flipV="1">
              <a:off x="4202533" y="1238865"/>
              <a:ext cx="910658" cy="3001"/>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flipH="1">
              <a:off x="4044311" y="1184682"/>
              <a:ext cx="35923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1822940" y="1012675"/>
              <a:ext cx="1029636" cy="8178"/>
            </a:xfrm>
            <a:prstGeom prst="line">
              <a:avLst/>
            </a:prstGeom>
            <a:ln w="22225">
              <a:solidFill>
                <a:srgbClr val="FF0000"/>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flipH="1" flipV="1">
              <a:off x="3016327" y="840310"/>
              <a:ext cx="153934" cy="171934"/>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a:off x="3560224" y="1000462"/>
              <a:ext cx="477118" cy="376948"/>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a:off x="1822940" y="866299"/>
              <a:ext cx="1029636" cy="8178"/>
            </a:xfrm>
            <a:prstGeom prst="line">
              <a:avLst/>
            </a:prstGeom>
            <a:ln w="22225">
              <a:solidFill>
                <a:srgbClr val="00B050"/>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a:off x="3629605" y="866299"/>
              <a:ext cx="429547" cy="318383"/>
            </a:xfrm>
            <a:prstGeom prst="line">
              <a:avLst/>
            </a:prstGeom>
            <a:ln w="22225">
              <a:solidFill>
                <a:srgbClr val="00B050"/>
              </a:solidFill>
              <a:tailEnd type="none"/>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H="1" flipV="1">
              <a:off x="2848336" y="866586"/>
              <a:ext cx="166911" cy="185402"/>
            </a:xfrm>
            <a:prstGeom prst="line">
              <a:avLst/>
            </a:prstGeom>
            <a:ln w="22225">
              <a:solidFill>
                <a:srgbClr val="00B050"/>
              </a:solidFill>
              <a:tailEnd type="none"/>
            </a:ln>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2994031" y="866586"/>
              <a:ext cx="154646" cy="188158"/>
            </a:xfrm>
            <a:prstGeom prst="line">
              <a:avLst/>
            </a:prstGeom>
            <a:ln w="22225">
              <a:solidFill>
                <a:srgbClr val="00B050"/>
              </a:solidFill>
              <a:tailEnd type="none"/>
            </a:ln>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a:off x="3147873" y="871206"/>
              <a:ext cx="486219" cy="0"/>
            </a:xfrm>
            <a:prstGeom prst="line">
              <a:avLst/>
            </a:prstGeom>
            <a:ln w="22225">
              <a:solidFill>
                <a:srgbClr val="00B050"/>
              </a:solidFill>
              <a:tailEnd type="none"/>
            </a:ln>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a:off x="3048652" y="3042079"/>
              <a:ext cx="446587" cy="4422"/>
            </a:xfrm>
            <a:prstGeom prst="line">
              <a:avLst/>
            </a:prstGeom>
            <a:ln w="22225">
              <a:solidFill>
                <a:srgbClr val="7030A0"/>
              </a:solidFill>
              <a:tailEnd type="none"/>
            </a:ln>
          </p:spPr>
          <p:style>
            <a:lnRef idx="1">
              <a:schemeClr val="accent6"/>
            </a:lnRef>
            <a:fillRef idx="0">
              <a:schemeClr val="accent6"/>
            </a:fillRef>
            <a:effectRef idx="0">
              <a:schemeClr val="accent6"/>
            </a:effectRef>
            <a:fontRef idx="minor">
              <a:schemeClr val="tx1"/>
            </a:fontRef>
          </p:style>
        </p:cxnSp>
        <p:cxnSp>
          <p:nvCxnSpPr>
            <p:cNvPr id="44" name="Straight Connector 43"/>
            <p:cNvCxnSpPr/>
            <p:nvPr/>
          </p:nvCxnSpPr>
          <p:spPr>
            <a:xfrm flipV="1">
              <a:off x="3165774" y="1007581"/>
              <a:ext cx="412521" cy="5094"/>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flipH="1">
              <a:off x="2854825" y="826335"/>
              <a:ext cx="163036" cy="191857"/>
            </a:xfrm>
            <a:prstGeom prst="line">
              <a:avLst/>
            </a:prstGeom>
            <a:ln w="22225">
              <a:solidFill>
                <a:srgbClr val="FF0000"/>
              </a:solidFill>
              <a:tailEnd type="none"/>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flipV="1">
              <a:off x="3690091" y="5965539"/>
              <a:ext cx="445032" cy="118680"/>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H="1" flipV="1">
              <a:off x="3068884" y="6092360"/>
              <a:ext cx="910658" cy="3001"/>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flipH="1">
              <a:off x="3780995" y="6159592"/>
              <a:ext cx="35923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a:off x="5331969" y="6323421"/>
              <a:ext cx="1029636" cy="8178"/>
            </a:xfrm>
            <a:prstGeom prst="line">
              <a:avLst/>
            </a:prstGeom>
            <a:ln w="22225">
              <a:solidFill>
                <a:schemeClr val="tx1"/>
              </a:solidFill>
              <a:tailEnd type="diamond"/>
            </a:ln>
          </p:spPr>
          <p:style>
            <a:lnRef idx="1">
              <a:schemeClr val="accent6"/>
            </a:lnRef>
            <a:fillRef idx="0">
              <a:schemeClr val="accent6"/>
            </a:fillRef>
            <a:effectRef idx="0">
              <a:schemeClr val="accent6"/>
            </a:effectRef>
            <a:fontRef idx="minor">
              <a:schemeClr val="tx1"/>
            </a:fontRef>
          </p:style>
        </p:cxnSp>
        <p:cxnSp>
          <p:nvCxnSpPr>
            <p:cNvPr id="50" name="Straight Connector 49"/>
            <p:cNvCxnSpPr/>
            <p:nvPr/>
          </p:nvCxnSpPr>
          <p:spPr>
            <a:xfrm flipH="1" flipV="1">
              <a:off x="5014284" y="6332030"/>
              <a:ext cx="153934" cy="171934"/>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a:off x="4125393" y="5970046"/>
              <a:ext cx="498928" cy="373766"/>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a:off x="5331969" y="6469797"/>
              <a:ext cx="1029636" cy="8178"/>
            </a:xfrm>
            <a:prstGeom prst="line">
              <a:avLst/>
            </a:prstGeom>
            <a:ln w="22225">
              <a:solidFill>
                <a:schemeClr val="accent4">
                  <a:lumMod val="60000"/>
                  <a:lumOff val="40000"/>
                </a:schemeClr>
              </a:solidFill>
              <a:tailEnd type="diamond"/>
            </a:ln>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a:off x="4125393" y="6159592"/>
              <a:ext cx="429547" cy="318383"/>
            </a:xfrm>
            <a:prstGeom prst="line">
              <a:avLst/>
            </a:prstGeom>
            <a:ln w="22225">
              <a:solidFill>
                <a:schemeClr val="accent4">
                  <a:lumMod val="60000"/>
                  <a:lumOff val="4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H="1" flipV="1">
              <a:off x="5169298" y="6292286"/>
              <a:ext cx="166911" cy="185402"/>
            </a:xfrm>
            <a:prstGeom prst="line">
              <a:avLst/>
            </a:prstGeom>
            <a:ln w="22225">
              <a:solidFill>
                <a:schemeClr val="accent4">
                  <a:lumMod val="60000"/>
                  <a:lumOff val="4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55" name="Straight Connector 54"/>
            <p:cNvCxnSpPr/>
            <p:nvPr/>
          </p:nvCxnSpPr>
          <p:spPr>
            <a:xfrm flipV="1">
              <a:off x="5035868" y="6289530"/>
              <a:ext cx="154646" cy="188158"/>
            </a:xfrm>
            <a:prstGeom prst="line">
              <a:avLst/>
            </a:prstGeom>
            <a:ln w="22225">
              <a:solidFill>
                <a:schemeClr val="accent4">
                  <a:lumMod val="60000"/>
                  <a:lumOff val="4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a:off x="4550453" y="6473068"/>
              <a:ext cx="486219" cy="0"/>
            </a:xfrm>
            <a:prstGeom prst="line">
              <a:avLst/>
            </a:prstGeom>
            <a:ln w="22225">
              <a:solidFill>
                <a:schemeClr val="accent4">
                  <a:lumMod val="60000"/>
                  <a:lumOff val="4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57" name="Straight Connector 56"/>
            <p:cNvCxnSpPr/>
            <p:nvPr/>
          </p:nvCxnSpPr>
          <p:spPr>
            <a:xfrm flipV="1">
              <a:off x="4606250" y="6331599"/>
              <a:ext cx="412521" cy="5094"/>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58" name="Straight Connector 57"/>
            <p:cNvCxnSpPr/>
            <p:nvPr/>
          </p:nvCxnSpPr>
          <p:spPr>
            <a:xfrm flipH="1">
              <a:off x="5166684" y="6326082"/>
              <a:ext cx="163036" cy="191857"/>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59" name="Straight Connector 58"/>
            <p:cNvCxnSpPr/>
            <p:nvPr/>
          </p:nvCxnSpPr>
          <p:spPr>
            <a:xfrm flipV="1">
              <a:off x="3684980" y="4680051"/>
              <a:ext cx="499669" cy="2835"/>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60" name="Straight Connector 59"/>
            <p:cNvCxnSpPr/>
            <p:nvPr/>
          </p:nvCxnSpPr>
          <p:spPr>
            <a:xfrm flipH="1" flipV="1">
              <a:off x="3066202" y="4619210"/>
              <a:ext cx="900400" cy="775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61" name="Straight Connector 60"/>
            <p:cNvCxnSpPr/>
            <p:nvPr/>
          </p:nvCxnSpPr>
          <p:spPr>
            <a:xfrm flipH="1">
              <a:off x="3706798" y="4567550"/>
              <a:ext cx="35923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62" name="Straight Connector 61"/>
            <p:cNvCxnSpPr/>
            <p:nvPr/>
          </p:nvCxnSpPr>
          <p:spPr>
            <a:xfrm>
              <a:off x="5436153" y="4449847"/>
              <a:ext cx="981254" cy="3612"/>
            </a:xfrm>
            <a:prstGeom prst="line">
              <a:avLst/>
            </a:prstGeom>
            <a:ln w="22225">
              <a:solidFill>
                <a:schemeClr val="tx1"/>
              </a:solidFill>
              <a:tailEnd type="diamond"/>
            </a:ln>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V="1">
              <a:off x="4061872" y="4295721"/>
              <a:ext cx="622323" cy="271830"/>
            </a:xfrm>
            <a:prstGeom prst="line">
              <a:avLst/>
            </a:prstGeom>
            <a:ln w="22225">
              <a:solidFill>
                <a:srgbClr val="FF9900"/>
              </a:solidFill>
              <a:tailEnd type="none"/>
            </a:ln>
          </p:spPr>
          <p:style>
            <a:lnRef idx="1">
              <a:schemeClr val="accent6"/>
            </a:lnRef>
            <a:fillRef idx="0">
              <a:schemeClr val="accent6"/>
            </a:fillRef>
            <a:effectRef idx="0">
              <a:schemeClr val="accent6"/>
            </a:effectRef>
            <a:fontRef idx="minor">
              <a:schemeClr val="tx1"/>
            </a:fontRef>
          </p:style>
        </p:cxnSp>
        <p:cxnSp>
          <p:nvCxnSpPr>
            <p:cNvPr id="64" name="Straight Connector 63"/>
            <p:cNvCxnSpPr/>
            <p:nvPr/>
          </p:nvCxnSpPr>
          <p:spPr>
            <a:xfrm>
              <a:off x="5429476" y="4300201"/>
              <a:ext cx="987931" cy="11448"/>
            </a:xfrm>
            <a:prstGeom prst="line">
              <a:avLst/>
            </a:prstGeom>
            <a:ln w="22225">
              <a:solidFill>
                <a:srgbClr val="FF9900"/>
              </a:solidFill>
              <a:tailEnd type="diamond"/>
            </a:ln>
          </p:spPr>
          <p:style>
            <a:lnRef idx="1">
              <a:schemeClr val="accent6"/>
            </a:lnRef>
            <a:fillRef idx="0">
              <a:schemeClr val="accent6"/>
            </a:fillRef>
            <a:effectRef idx="0">
              <a:schemeClr val="accent6"/>
            </a:effectRef>
            <a:fontRef idx="minor">
              <a:schemeClr val="tx1"/>
            </a:fontRef>
          </p:style>
        </p:cxnSp>
        <p:cxnSp>
          <p:nvCxnSpPr>
            <p:cNvPr id="65" name="Straight Connector 64"/>
            <p:cNvCxnSpPr/>
            <p:nvPr/>
          </p:nvCxnSpPr>
          <p:spPr>
            <a:xfrm>
              <a:off x="5125361" y="4291996"/>
              <a:ext cx="150905" cy="171935"/>
            </a:xfrm>
            <a:prstGeom prst="line">
              <a:avLst/>
            </a:prstGeom>
            <a:ln w="22225">
              <a:solidFill>
                <a:srgbClr val="FF9900"/>
              </a:solidFill>
              <a:tailEnd type="none"/>
            </a:ln>
          </p:spPr>
          <p:style>
            <a:lnRef idx="1">
              <a:schemeClr val="accent6"/>
            </a:lnRef>
            <a:fillRef idx="0">
              <a:schemeClr val="accent6"/>
            </a:fillRef>
            <a:effectRef idx="0">
              <a:schemeClr val="accent6"/>
            </a:effectRef>
            <a:fontRef idx="minor">
              <a:schemeClr val="tx1"/>
            </a:fontRef>
          </p:style>
        </p:cxnSp>
        <p:cxnSp>
          <p:nvCxnSpPr>
            <p:cNvPr id="66" name="Straight Connector 65"/>
            <p:cNvCxnSpPr/>
            <p:nvPr/>
          </p:nvCxnSpPr>
          <p:spPr>
            <a:xfrm flipH="1">
              <a:off x="5275219" y="4299555"/>
              <a:ext cx="153895" cy="160578"/>
            </a:xfrm>
            <a:prstGeom prst="line">
              <a:avLst/>
            </a:prstGeom>
            <a:ln w="22225">
              <a:solidFill>
                <a:srgbClr val="FF9900"/>
              </a:solidFill>
              <a:tailEnd type="none"/>
            </a:ln>
          </p:spPr>
          <p:style>
            <a:lnRef idx="1">
              <a:schemeClr val="accent6"/>
            </a:lnRef>
            <a:fillRef idx="0">
              <a:schemeClr val="accent6"/>
            </a:fillRef>
            <a:effectRef idx="0">
              <a:schemeClr val="accent6"/>
            </a:effectRef>
            <a:fontRef idx="minor">
              <a:schemeClr val="tx1"/>
            </a:fontRef>
          </p:style>
        </p:cxnSp>
        <p:cxnSp>
          <p:nvCxnSpPr>
            <p:cNvPr id="67" name="Straight Connector 66"/>
            <p:cNvCxnSpPr/>
            <p:nvPr/>
          </p:nvCxnSpPr>
          <p:spPr>
            <a:xfrm flipV="1">
              <a:off x="5100097" y="4274268"/>
              <a:ext cx="183461" cy="179934"/>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p:nvCxnSpPr>
          <p:spPr>
            <a:xfrm>
              <a:off x="5284580" y="4262725"/>
              <a:ext cx="153895" cy="191477"/>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p:nvCxnSpPr>
          <p:spPr>
            <a:xfrm>
              <a:off x="4675285" y="4440056"/>
              <a:ext cx="446587" cy="4422"/>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70" name="Straight Connector 69"/>
            <p:cNvCxnSpPr/>
            <p:nvPr/>
          </p:nvCxnSpPr>
          <p:spPr>
            <a:xfrm flipV="1">
              <a:off x="4181043" y="4434199"/>
              <a:ext cx="515310" cy="240946"/>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71" name="Straight Connector 70"/>
            <p:cNvCxnSpPr/>
            <p:nvPr/>
          </p:nvCxnSpPr>
          <p:spPr>
            <a:xfrm>
              <a:off x="4684195" y="4293510"/>
              <a:ext cx="446587" cy="4422"/>
            </a:xfrm>
            <a:prstGeom prst="line">
              <a:avLst/>
            </a:prstGeom>
            <a:ln w="22225">
              <a:solidFill>
                <a:srgbClr val="FF9900"/>
              </a:solidFill>
              <a:tailEnd type="none"/>
            </a:ln>
          </p:spPr>
          <p:style>
            <a:lnRef idx="1">
              <a:schemeClr val="accent6"/>
            </a:lnRef>
            <a:fillRef idx="0">
              <a:schemeClr val="accent6"/>
            </a:fillRef>
            <a:effectRef idx="0">
              <a:schemeClr val="accent6"/>
            </a:effectRef>
            <a:fontRef idx="minor">
              <a:schemeClr val="tx1"/>
            </a:fontRef>
          </p:style>
        </p:cxnSp>
        <p:cxnSp>
          <p:nvCxnSpPr>
            <p:cNvPr id="72" name="Straight Connector 71"/>
            <p:cNvCxnSpPr/>
            <p:nvPr/>
          </p:nvCxnSpPr>
          <p:spPr>
            <a:xfrm>
              <a:off x="3547929" y="4641543"/>
              <a:ext cx="137051" cy="42127"/>
            </a:xfrm>
            <a:prstGeom prst="line">
              <a:avLst/>
            </a:prstGeom>
            <a:ln w="22225">
              <a:solidFill>
                <a:schemeClr val="tx1"/>
              </a:solidFill>
              <a:tailEnd type="none"/>
            </a:ln>
          </p:spPr>
          <p:style>
            <a:lnRef idx="1">
              <a:schemeClr val="accent6"/>
            </a:lnRef>
            <a:fillRef idx="0">
              <a:schemeClr val="accent6"/>
            </a:fillRef>
            <a:effectRef idx="0">
              <a:schemeClr val="accent6"/>
            </a:effectRef>
            <a:fontRef idx="minor">
              <a:schemeClr val="tx1"/>
            </a:fontRef>
          </p:style>
        </p:cxnSp>
        <p:cxnSp>
          <p:nvCxnSpPr>
            <p:cNvPr id="73" name="Straight Connector 72"/>
            <p:cNvCxnSpPr/>
            <p:nvPr/>
          </p:nvCxnSpPr>
          <p:spPr>
            <a:xfrm flipV="1">
              <a:off x="4072011" y="3613973"/>
              <a:ext cx="1813" cy="93292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4" name="Straight Connector 73"/>
            <p:cNvCxnSpPr/>
            <p:nvPr/>
          </p:nvCxnSpPr>
          <p:spPr>
            <a:xfrm flipH="1" flipV="1">
              <a:off x="4080201" y="781108"/>
              <a:ext cx="3831" cy="404434"/>
            </a:xfrm>
            <a:prstGeom prst="line">
              <a:avLst/>
            </a:prstGeom>
            <a:ln w="28575">
              <a:solidFill>
                <a:schemeClr val="tx1"/>
              </a:solidFill>
              <a:tailEnd type="diamond"/>
            </a:ln>
          </p:spPr>
          <p:style>
            <a:lnRef idx="1">
              <a:schemeClr val="accent6"/>
            </a:lnRef>
            <a:fillRef idx="0">
              <a:schemeClr val="accent6"/>
            </a:fillRef>
            <a:effectRef idx="0">
              <a:schemeClr val="accent6"/>
            </a:effectRef>
            <a:fontRef idx="minor">
              <a:schemeClr val="tx1"/>
            </a:fontRef>
          </p:style>
        </p:cxnSp>
        <p:cxnSp>
          <p:nvCxnSpPr>
            <p:cNvPr id="75" name="Straight Connector 74"/>
            <p:cNvCxnSpPr/>
            <p:nvPr/>
          </p:nvCxnSpPr>
          <p:spPr>
            <a:xfrm flipV="1">
              <a:off x="4131872" y="2754925"/>
              <a:ext cx="613" cy="1085977"/>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6" name="Straight Connector 75"/>
            <p:cNvCxnSpPr/>
            <p:nvPr/>
          </p:nvCxnSpPr>
          <p:spPr>
            <a:xfrm>
              <a:off x="1735138" y="3845712"/>
              <a:ext cx="1029636" cy="8178"/>
            </a:xfrm>
            <a:prstGeom prst="line">
              <a:avLst/>
            </a:prstGeom>
            <a:ln w="22225">
              <a:solidFill>
                <a:schemeClr val="bg1">
                  <a:lumMod val="50000"/>
                </a:schemeClr>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77" name="Straight Connector 76"/>
            <p:cNvCxnSpPr/>
            <p:nvPr/>
          </p:nvCxnSpPr>
          <p:spPr>
            <a:xfrm flipH="1" flipV="1">
              <a:off x="2924156" y="3681956"/>
              <a:ext cx="153934" cy="171934"/>
            </a:xfrm>
            <a:prstGeom prst="line">
              <a:avLst/>
            </a:prstGeom>
            <a:ln w="22225">
              <a:solidFill>
                <a:schemeClr val="bg1">
                  <a:lumMod val="5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78" name="Straight Connector 77"/>
            <p:cNvCxnSpPr/>
            <p:nvPr/>
          </p:nvCxnSpPr>
          <p:spPr>
            <a:xfrm>
              <a:off x="1730769" y="3707945"/>
              <a:ext cx="1029636" cy="8178"/>
            </a:xfrm>
            <a:prstGeom prst="line">
              <a:avLst/>
            </a:prstGeom>
            <a:ln w="22225">
              <a:solidFill>
                <a:schemeClr val="accent2">
                  <a:lumMod val="50000"/>
                </a:schemeClr>
              </a:solidFill>
              <a:headEnd type="diamond"/>
              <a:tailEnd type="none"/>
            </a:ln>
          </p:spPr>
          <p:style>
            <a:lnRef idx="1">
              <a:schemeClr val="accent6"/>
            </a:lnRef>
            <a:fillRef idx="0">
              <a:schemeClr val="accent6"/>
            </a:fillRef>
            <a:effectRef idx="0">
              <a:schemeClr val="accent6"/>
            </a:effectRef>
            <a:fontRef idx="minor">
              <a:schemeClr val="tx1"/>
            </a:fontRef>
          </p:style>
        </p:cxnSp>
        <p:cxnSp>
          <p:nvCxnSpPr>
            <p:cNvPr id="79" name="Straight Connector 78"/>
            <p:cNvCxnSpPr/>
            <p:nvPr/>
          </p:nvCxnSpPr>
          <p:spPr>
            <a:xfrm flipH="1" flipV="1">
              <a:off x="2756165" y="3708232"/>
              <a:ext cx="166911" cy="185402"/>
            </a:xfrm>
            <a:prstGeom prst="line">
              <a:avLst/>
            </a:prstGeom>
            <a:ln w="22225">
              <a:solidFill>
                <a:srgbClr val="993300"/>
              </a:solidFill>
              <a:tailEnd type="none"/>
            </a:ln>
          </p:spPr>
          <p:style>
            <a:lnRef idx="1">
              <a:schemeClr val="accent6"/>
            </a:lnRef>
            <a:fillRef idx="0">
              <a:schemeClr val="accent6"/>
            </a:fillRef>
            <a:effectRef idx="0">
              <a:schemeClr val="accent6"/>
            </a:effectRef>
            <a:fontRef idx="minor">
              <a:schemeClr val="tx1"/>
            </a:fontRef>
          </p:style>
        </p:cxnSp>
        <p:cxnSp>
          <p:nvCxnSpPr>
            <p:cNvPr id="80" name="Straight Connector 79"/>
            <p:cNvCxnSpPr/>
            <p:nvPr/>
          </p:nvCxnSpPr>
          <p:spPr>
            <a:xfrm flipV="1">
              <a:off x="2918445" y="3707945"/>
              <a:ext cx="147726" cy="185689"/>
            </a:xfrm>
            <a:prstGeom prst="line">
              <a:avLst/>
            </a:prstGeom>
            <a:ln w="22225">
              <a:solidFill>
                <a:schemeClr val="accent2">
                  <a:lumMod val="5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81" name="Straight Connector 80"/>
            <p:cNvCxnSpPr/>
            <p:nvPr/>
          </p:nvCxnSpPr>
          <p:spPr>
            <a:xfrm flipV="1">
              <a:off x="3048539" y="3507367"/>
              <a:ext cx="1098256" cy="194133"/>
            </a:xfrm>
            <a:prstGeom prst="line">
              <a:avLst/>
            </a:prstGeom>
            <a:ln w="22225">
              <a:solidFill>
                <a:schemeClr val="accent2">
                  <a:lumMod val="5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82" name="Straight Connector 81"/>
            <p:cNvCxnSpPr/>
            <p:nvPr/>
          </p:nvCxnSpPr>
          <p:spPr>
            <a:xfrm>
              <a:off x="3057562" y="3853584"/>
              <a:ext cx="1023578" cy="134967"/>
            </a:xfrm>
            <a:prstGeom prst="line">
              <a:avLst/>
            </a:prstGeom>
            <a:ln w="22225">
              <a:solidFill>
                <a:schemeClr val="bg1">
                  <a:lumMod val="50000"/>
                </a:schemeClr>
              </a:solidFill>
              <a:tailEnd type="none"/>
            </a:ln>
          </p:spPr>
          <p:style>
            <a:lnRef idx="1">
              <a:schemeClr val="accent6"/>
            </a:lnRef>
            <a:fillRef idx="0">
              <a:schemeClr val="accent6"/>
            </a:fillRef>
            <a:effectRef idx="0">
              <a:schemeClr val="accent6"/>
            </a:effectRef>
            <a:fontRef idx="minor">
              <a:schemeClr val="tx1"/>
            </a:fontRef>
          </p:style>
        </p:cxnSp>
        <p:cxnSp>
          <p:nvCxnSpPr>
            <p:cNvPr id="83" name="Straight Connector 82"/>
            <p:cNvCxnSpPr/>
            <p:nvPr/>
          </p:nvCxnSpPr>
          <p:spPr>
            <a:xfrm flipH="1">
              <a:off x="2762654" y="3667981"/>
              <a:ext cx="163036" cy="191857"/>
            </a:xfrm>
            <a:prstGeom prst="line">
              <a:avLst/>
            </a:prstGeom>
            <a:ln w="22225">
              <a:solidFill>
                <a:schemeClr val="bg1">
                  <a:lumMod val="50000"/>
                </a:schemeClr>
              </a:solidFill>
              <a:tailEnd type="none"/>
            </a:ln>
          </p:spPr>
          <p:style>
            <a:lnRef idx="1">
              <a:schemeClr val="accent6"/>
            </a:lnRef>
            <a:fillRef idx="0">
              <a:schemeClr val="accent6"/>
            </a:fillRef>
            <a:effectRef idx="0">
              <a:schemeClr val="accent6"/>
            </a:effectRef>
            <a:fontRef idx="minor">
              <a:schemeClr val="tx1"/>
            </a:fontRef>
          </p:style>
        </p:cxnSp>
        <p:sp>
          <p:nvSpPr>
            <p:cNvPr id="84" name="TextBox 83"/>
            <p:cNvSpPr txBox="1"/>
            <p:nvPr/>
          </p:nvSpPr>
          <p:spPr>
            <a:xfrm>
              <a:off x="1898523" y="4625815"/>
              <a:ext cx="729110" cy="338554"/>
            </a:xfrm>
            <a:prstGeom prst="rect">
              <a:avLst/>
            </a:prstGeom>
            <a:noFill/>
          </p:spPr>
          <p:txBody>
            <a:bodyPr wrap="none" rtlCol="0">
              <a:spAutoFit/>
            </a:bodyPr>
            <a:lstStyle/>
            <a:p>
              <a:r>
                <a:rPr lang="en-US" sz="1600" i="1" dirty="0" smtClean="0"/>
                <a:t>heater</a:t>
              </a:r>
              <a:endParaRPr lang="en-US" sz="1600" i="1" dirty="0"/>
            </a:p>
          </p:txBody>
        </p:sp>
        <p:sp>
          <p:nvSpPr>
            <p:cNvPr id="85" name="TextBox 84"/>
            <p:cNvSpPr txBox="1"/>
            <p:nvPr/>
          </p:nvSpPr>
          <p:spPr>
            <a:xfrm>
              <a:off x="3264611" y="4057266"/>
              <a:ext cx="595035" cy="338554"/>
            </a:xfrm>
            <a:prstGeom prst="rect">
              <a:avLst/>
            </a:prstGeom>
            <a:noFill/>
          </p:spPr>
          <p:txBody>
            <a:bodyPr wrap="none" rtlCol="0">
              <a:spAutoFit/>
            </a:bodyPr>
            <a:lstStyle/>
            <a:p>
              <a:r>
                <a:rPr lang="en-US" sz="1600" i="1" dirty="0" smtClean="0"/>
                <a:t>Sn-</a:t>
              </a:r>
              <a:r>
                <a:rPr lang="en-US" sz="1600" i="1" dirty="0" err="1" smtClean="0">
                  <a:solidFill>
                    <a:srgbClr val="FF9900"/>
                  </a:solidFill>
                </a:rPr>
                <a:t>Ti</a:t>
              </a:r>
              <a:endParaRPr lang="en-US" sz="1600" i="1" dirty="0">
                <a:solidFill>
                  <a:srgbClr val="FF9900"/>
                </a:solidFill>
              </a:endParaRPr>
            </a:p>
          </p:txBody>
        </p:sp>
        <p:sp>
          <p:nvSpPr>
            <p:cNvPr id="86" name="Rectangle 85"/>
            <p:cNvSpPr/>
            <p:nvPr/>
          </p:nvSpPr>
          <p:spPr>
            <a:xfrm>
              <a:off x="3282379" y="6172167"/>
              <a:ext cx="591829" cy="338554"/>
            </a:xfrm>
            <a:prstGeom prst="rect">
              <a:avLst/>
            </a:prstGeom>
          </p:spPr>
          <p:txBody>
            <a:bodyPr wrap="none">
              <a:spAutoFit/>
            </a:bodyPr>
            <a:lstStyle/>
            <a:p>
              <a:r>
                <a:rPr lang="en-US" sz="1600" i="1" dirty="0" smtClean="0"/>
                <a:t>Sn-</a:t>
              </a:r>
              <a:r>
                <a:rPr lang="en-US" sz="1600" i="1" dirty="0" err="1" smtClean="0">
                  <a:solidFill>
                    <a:schemeClr val="accent4">
                      <a:lumMod val="60000"/>
                      <a:lumOff val="40000"/>
                    </a:schemeClr>
                  </a:solidFill>
                </a:rPr>
                <a:t>Ti</a:t>
              </a:r>
              <a:endParaRPr lang="en-US" sz="1600" i="1" dirty="0">
                <a:solidFill>
                  <a:schemeClr val="accent4">
                    <a:lumMod val="60000"/>
                    <a:lumOff val="40000"/>
                  </a:schemeClr>
                </a:solidFill>
              </a:endParaRPr>
            </a:p>
          </p:txBody>
        </p:sp>
        <p:sp>
          <p:nvSpPr>
            <p:cNvPr id="87" name="Rectangle 86"/>
            <p:cNvSpPr/>
            <p:nvPr/>
          </p:nvSpPr>
          <p:spPr>
            <a:xfrm>
              <a:off x="4140234" y="3519308"/>
              <a:ext cx="538930" cy="338554"/>
            </a:xfrm>
            <a:prstGeom prst="rect">
              <a:avLst/>
            </a:prstGeom>
          </p:spPr>
          <p:txBody>
            <a:bodyPr wrap="none">
              <a:spAutoFit/>
            </a:bodyPr>
            <a:lstStyle/>
            <a:p>
              <a:r>
                <a:rPr lang="en-US" sz="1600" i="1" dirty="0" err="1" smtClean="0">
                  <a:solidFill>
                    <a:srgbClr val="993300"/>
                  </a:solidFill>
                </a:rPr>
                <a:t>Ti</a:t>
              </a:r>
              <a:r>
                <a:rPr lang="en-US" sz="1600" i="1" dirty="0" err="1" smtClean="0"/>
                <a:t>-</a:t>
              </a:r>
              <a:r>
                <a:rPr lang="en-US" sz="1600" i="1" dirty="0" err="1" smtClean="0">
                  <a:solidFill>
                    <a:schemeClr val="bg1">
                      <a:lumMod val="50000"/>
                    </a:schemeClr>
                  </a:solidFill>
                </a:rPr>
                <a:t>Ti</a:t>
              </a:r>
              <a:endParaRPr lang="en-US" sz="1600" i="1" dirty="0">
                <a:solidFill>
                  <a:schemeClr val="bg1">
                    <a:lumMod val="50000"/>
                  </a:schemeClr>
                </a:solidFill>
              </a:endParaRPr>
            </a:p>
          </p:txBody>
        </p:sp>
        <p:sp>
          <p:nvSpPr>
            <p:cNvPr id="88" name="Rectangle 87"/>
            <p:cNvSpPr/>
            <p:nvPr/>
          </p:nvSpPr>
          <p:spPr>
            <a:xfrm>
              <a:off x="4128533" y="752224"/>
              <a:ext cx="591829" cy="338554"/>
            </a:xfrm>
            <a:prstGeom prst="rect">
              <a:avLst/>
            </a:prstGeom>
          </p:spPr>
          <p:txBody>
            <a:bodyPr wrap="none">
              <a:spAutoFit/>
            </a:bodyPr>
            <a:lstStyle/>
            <a:p>
              <a:r>
                <a:rPr lang="en-US" sz="1600" i="1" dirty="0" smtClean="0">
                  <a:solidFill>
                    <a:srgbClr val="FF0000"/>
                  </a:solidFill>
                </a:rPr>
                <a:t>Sn</a:t>
              </a:r>
              <a:r>
                <a:rPr lang="en-US" sz="1600" i="1" dirty="0" smtClean="0"/>
                <a:t>-</a:t>
              </a:r>
              <a:r>
                <a:rPr lang="en-US" sz="1600" i="1" dirty="0" err="1" smtClean="0">
                  <a:solidFill>
                    <a:srgbClr val="00B050"/>
                  </a:solidFill>
                </a:rPr>
                <a:t>Ti</a:t>
              </a:r>
              <a:endParaRPr lang="en-US" sz="1600" i="1" dirty="0">
                <a:solidFill>
                  <a:srgbClr val="00B050"/>
                </a:solidFill>
              </a:endParaRPr>
            </a:p>
          </p:txBody>
        </p:sp>
        <p:sp>
          <p:nvSpPr>
            <p:cNvPr id="89" name="Rectangle 88"/>
            <p:cNvSpPr/>
            <p:nvPr/>
          </p:nvSpPr>
          <p:spPr>
            <a:xfrm>
              <a:off x="4169357" y="2732558"/>
              <a:ext cx="591829" cy="338554"/>
            </a:xfrm>
            <a:prstGeom prst="rect">
              <a:avLst/>
            </a:prstGeom>
          </p:spPr>
          <p:txBody>
            <a:bodyPr wrap="none">
              <a:spAutoFit/>
            </a:bodyPr>
            <a:lstStyle/>
            <a:p>
              <a:r>
                <a:rPr lang="en-US" sz="1600" i="1" dirty="0" smtClean="0">
                  <a:solidFill>
                    <a:srgbClr val="FF0000"/>
                  </a:solidFill>
                </a:rPr>
                <a:t>Sn</a:t>
              </a:r>
              <a:r>
                <a:rPr lang="en-US" sz="1600" i="1" dirty="0" smtClean="0"/>
                <a:t>-</a:t>
              </a:r>
              <a:r>
                <a:rPr lang="en-US" sz="1600" i="1" dirty="0" err="1" smtClean="0">
                  <a:solidFill>
                    <a:srgbClr val="7030A0"/>
                  </a:solidFill>
                </a:rPr>
                <a:t>Ti</a:t>
              </a:r>
              <a:endParaRPr lang="en-US" sz="1600" i="1" dirty="0">
                <a:solidFill>
                  <a:srgbClr val="7030A0"/>
                </a:solidFill>
              </a:endParaRPr>
            </a:p>
          </p:txBody>
        </p:sp>
        <p:sp>
          <p:nvSpPr>
            <p:cNvPr id="90" name="TextBox 89"/>
            <p:cNvSpPr txBox="1"/>
            <p:nvPr/>
          </p:nvSpPr>
          <p:spPr>
            <a:xfrm>
              <a:off x="6460048" y="4046021"/>
              <a:ext cx="401072" cy="338554"/>
            </a:xfrm>
            <a:prstGeom prst="rect">
              <a:avLst/>
            </a:prstGeom>
            <a:noFill/>
          </p:spPr>
          <p:txBody>
            <a:bodyPr wrap="none" rtlCol="0">
              <a:spAutoFit/>
            </a:bodyPr>
            <a:lstStyle/>
            <a:p>
              <a:r>
                <a:rPr lang="en-US" sz="1600" dirty="0" smtClean="0">
                  <a:solidFill>
                    <a:schemeClr val="accent2">
                      <a:lumMod val="50000"/>
                    </a:schemeClr>
                  </a:solidFill>
                </a:rPr>
                <a:t>B8</a:t>
              </a:r>
              <a:endParaRPr lang="en-US" sz="1600" dirty="0">
                <a:solidFill>
                  <a:schemeClr val="accent2">
                    <a:lumMod val="50000"/>
                  </a:schemeClr>
                </a:solidFill>
              </a:endParaRPr>
            </a:p>
          </p:txBody>
        </p:sp>
        <p:sp>
          <p:nvSpPr>
            <p:cNvPr id="91" name="TextBox 90"/>
            <p:cNvSpPr txBox="1"/>
            <p:nvPr/>
          </p:nvSpPr>
          <p:spPr>
            <a:xfrm>
              <a:off x="6465455" y="4286037"/>
              <a:ext cx="401073" cy="338554"/>
            </a:xfrm>
            <a:prstGeom prst="rect">
              <a:avLst/>
            </a:prstGeom>
            <a:noFill/>
          </p:spPr>
          <p:txBody>
            <a:bodyPr wrap="none" rtlCol="0">
              <a:spAutoFit/>
            </a:bodyPr>
            <a:lstStyle/>
            <a:p>
              <a:r>
                <a:rPr lang="en-US" sz="1600" dirty="0" smtClean="0">
                  <a:solidFill>
                    <a:schemeClr val="accent2">
                      <a:lumMod val="50000"/>
                    </a:schemeClr>
                  </a:solidFill>
                </a:rPr>
                <a:t>B7</a:t>
              </a:r>
              <a:endParaRPr lang="en-US" sz="1600" dirty="0">
                <a:solidFill>
                  <a:schemeClr val="accent2">
                    <a:lumMod val="50000"/>
                  </a:schemeClr>
                </a:solidFill>
              </a:endParaRPr>
            </a:p>
          </p:txBody>
        </p:sp>
        <p:sp>
          <p:nvSpPr>
            <p:cNvPr id="92" name="TextBox 91"/>
            <p:cNvSpPr txBox="1"/>
            <p:nvPr/>
          </p:nvSpPr>
          <p:spPr>
            <a:xfrm>
              <a:off x="6475291" y="4542175"/>
              <a:ext cx="401073" cy="338554"/>
            </a:xfrm>
            <a:prstGeom prst="rect">
              <a:avLst/>
            </a:prstGeom>
            <a:noFill/>
          </p:spPr>
          <p:txBody>
            <a:bodyPr wrap="none" rtlCol="0">
              <a:spAutoFit/>
            </a:bodyPr>
            <a:lstStyle/>
            <a:p>
              <a:r>
                <a:rPr lang="en-US" sz="1600" dirty="0" smtClean="0">
                  <a:solidFill>
                    <a:schemeClr val="accent2">
                      <a:lumMod val="50000"/>
                    </a:schemeClr>
                  </a:solidFill>
                </a:rPr>
                <a:t>B6</a:t>
              </a:r>
              <a:endParaRPr lang="en-US" sz="1600" dirty="0">
                <a:solidFill>
                  <a:schemeClr val="accent2">
                    <a:lumMod val="50000"/>
                  </a:schemeClr>
                </a:solidFill>
              </a:endParaRPr>
            </a:p>
          </p:txBody>
        </p:sp>
        <p:sp>
          <p:nvSpPr>
            <p:cNvPr id="93" name="TextBox 92"/>
            <p:cNvSpPr txBox="1"/>
            <p:nvPr/>
          </p:nvSpPr>
          <p:spPr>
            <a:xfrm>
              <a:off x="6475291" y="4760232"/>
              <a:ext cx="401073" cy="338554"/>
            </a:xfrm>
            <a:prstGeom prst="rect">
              <a:avLst/>
            </a:prstGeom>
            <a:noFill/>
          </p:spPr>
          <p:txBody>
            <a:bodyPr wrap="none" rtlCol="0">
              <a:spAutoFit/>
            </a:bodyPr>
            <a:lstStyle/>
            <a:p>
              <a:r>
                <a:rPr lang="en-US" sz="1600" dirty="0" smtClean="0">
                  <a:solidFill>
                    <a:schemeClr val="accent2">
                      <a:lumMod val="50000"/>
                    </a:schemeClr>
                  </a:solidFill>
                </a:rPr>
                <a:t>B5</a:t>
              </a:r>
              <a:endParaRPr lang="en-US" sz="1600" dirty="0">
                <a:solidFill>
                  <a:schemeClr val="accent2">
                    <a:lumMod val="50000"/>
                  </a:schemeClr>
                </a:solidFill>
              </a:endParaRPr>
            </a:p>
          </p:txBody>
        </p:sp>
        <p:sp>
          <p:nvSpPr>
            <p:cNvPr id="94" name="TextBox 93"/>
            <p:cNvSpPr txBox="1"/>
            <p:nvPr/>
          </p:nvSpPr>
          <p:spPr>
            <a:xfrm>
              <a:off x="6480577" y="5001224"/>
              <a:ext cx="401073" cy="338554"/>
            </a:xfrm>
            <a:prstGeom prst="rect">
              <a:avLst/>
            </a:prstGeom>
            <a:noFill/>
          </p:spPr>
          <p:txBody>
            <a:bodyPr wrap="none" rtlCol="0">
              <a:spAutoFit/>
            </a:bodyPr>
            <a:lstStyle/>
            <a:p>
              <a:r>
                <a:rPr lang="en-US" sz="1600" dirty="0" smtClean="0">
                  <a:solidFill>
                    <a:schemeClr val="accent2">
                      <a:lumMod val="50000"/>
                    </a:schemeClr>
                  </a:solidFill>
                </a:rPr>
                <a:t>B4</a:t>
              </a:r>
              <a:endParaRPr lang="en-US" sz="1600" dirty="0">
                <a:solidFill>
                  <a:schemeClr val="accent2">
                    <a:lumMod val="50000"/>
                  </a:schemeClr>
                </a:solidFill>
              </a:endParaRPr>
            </a:p>
          </p:txBody>
        </p:sp>
        <p:sp>
          <p:nvSpPr>
            <p:cNvPr id="95" name="TextBox 94"/>
            <p:cNvSpPr txBox="1"/>
            <p:nvPr/>
          </p:nvSpPr>
          <p:spPr>
            <a:xfrm>
              <a:off x="6475290" y="5460273"/>
              <a:ext cx="401073" cy="338554"/>
            </a:xfrm>
            <a:prstGeom prst="rect">
              <a:avLst/>
            </a:prstGeom>
            <a:noFill/>
          </p:spPr>
          <p:txBody>
            <a:bodyPr wrap="none" rtlCol="0">
              <a:spAutoFit/>
            </a:bodyPr>
            <a:lstStyle/>
            <a:p>
              <a:r>
                <a:rPr lang="en-US" sz="1600" dirty="0" smtClean="0">
                  <a:solidFill>
                    <a:schemeClr val="accent2">
                      <a:lumMod val="50000"/>
                    </a:schemeClr>
                  </a:solidFill>
                </a:rPr>
                <a:t>B3</a:t>
              </a:r>
              <a:endParaRPr lang="en-US" sz="1600" dirty="0">
                <a:solidFill>
                  <a:schemeClr val="accent2">
                    <a:lumMod val="50000"/>
                  </a:schemeClr>
                </a:solidFill>
              </a:endParaRPr>
            </a:p>
          </p:txBody>
        </p:sp>
        <p:sp>
          <p:nvSpPr>
            <p:cNvPr id="96" name="TextBox 95"/>
            <p:cNvSpPr txBox="1"/>
            <p:nvPr/>
          </p:nvSpPr>
          <p:spPr>
            <a:xfrm>
              <a:off x="6462092" y="6136572"/>
              <a:ext cx="401072" cy="338554"/>
            </a:xfrm>
            <a:prstGeom prst="rect">
              <a:avLst/>
            </a:prstGeom>
            <a:noFill/>
          </p:spPr>
          <p:txBody>
            <a:bodyPr wrap="none" rtlCol="0">
              <a:spAutoFit/>
            </a:bodyPr>
            <a:lstStyle/>
            <a:p>
              <a:r>
                <a:rPr lang="en-US" sz="1600" dirty="0" smtClean="0">
                  <a:solidFill>
                    <a:schemeClr val="accent2">
                      <a:lumMod val="50000"/>
                    </a:schemeClr>
                  </a:solidFill>
                </a:rPr>
                <a:t>B2</a:t>
              </a:r>
              <a:endParaRPr lang="en-US" sz="1600" dirty="0">
                <a:solidFill>
                  <a:schemeClr val="accent2">
                    <a:lumMod val="50000"/>
                  </a:schemeClr>
                </a:solidFill>
              </a:endParaRPr>
            </a:p>
          </p:txBody>
        </p:sp>
        <p:sp>
          <p:nvSpPr>
            <p:cNvPr id="97" name="TextBox 96"/>
            <p:cNvSpPr txBox="1"/>
            <p:nvPr/>
          </p:nvSpPr>
          <p:spPr>
            <a:xfrm>
              <a:off x="6457098" y="6416171"/>
              <a:ext cx="401073" cy="338554"/>
            </a:xfrm>
            <a:prstGeom prst="rect">
              <a:avLst/>
            </a:prstGeom>
            <a:noFill/>
          </p:spPr>
          <p:txBody>
            <a:bodyPr wrap="none" rtlCol="0">
              <a:spAutoFit/>
            </a:bodyPr>
            <a:lstStyle/>
            <a:p>
              <a:r>
                <a:rPr lang="en-US" sz="1600" dirty="0" smtClean="0">
                  <a:solidFill>
                    <a:schemeClr val="accent2">
                      <a:lumMod val="50000"/>
                    </a:schemeClr>
                  </a:solidFill>
                </a:rPr>
                <a:t>B1</a:t>
              </a:r>
              <a:endParaRPr lang="en-US" sz="1600" dirty="0">
                <a:solidFill>
                  <a:schemeClr val="accent2">
                    <a:lumMod val="50000"/>
                  </a:schemeClr>
                </a:solidFill>
              </a:endParaRPr>
            </a:p>
          </p:txBody>
        </p:sp>
        <p:sp>
          <p:nvSpPr>
            <p:cNvPr id="98" name="TextBox 97"/>
            <p:cNvSpPr txBox="1"/>
            <p:nvPr/>
          </p:nvSpPr>
          <p:spPr>
            <a:xfrm>
              <a:off x="1195035" y="3254396"/>
              <a:ext cx="505267" cy="338554"/>
            </a:xfrm>
            <a:prstGeom prst="rect">
              <a:avLst/>
            </a:prstGeom>
            <a:noFill/>
          </p:spPr>
          <p:txBody>
            <a:bodyPr wrap="none" rtlCol="0">
              <a:spAutoFit/>
            </a:bodyPr>
            <a:lstStyle/>
            <a:p>
              <a:r>
                <a:rPr lang="en-US" sz="1600" dirty="0" err="1" smtClean="0">
                  <a:solidFill>
                    <a:schemeClr val="accent2">
                      <a:lumMod val="50000"/>
                    </a:schemeClr>
                  </a:solidFill>
                </a:rPr>
                <a:t>SpA</a:t>
              </a:r>
              <a:endParaRPr lang="en-US" sz="1600" dirty="0">
                <a:solidFill>
                  <a:schemeClr val="accent2">
                    <a:lumMod val="50000"/>
                  </a:schemeClr>
                </a:solidFill>
              </a:endParaRPr>
            </a:p>
          </p:txBody>
        </p:sp>
        <p:sp>
          <p:nvSpPr>
            <p:cNvPr id="99" name="TextBox 98"/>
            <p:cNvSpPr txBox="1"/>
            <p:nvPr/>
          </p:nvSpPr>
          <p:spPr>
            <a:xfrm>
              <a:off x="1164294" y="3800790"/>
              <a:ext cx="498855" cy="338554"/>
            </a:xfrm>
            <a:prstGeom prst="rect">
              <a:avLst/>
            </a:prstGeom>
            <a:noFill/>
          </p:spPr>
          <p:txBody>
            <a:bodyPr wrap="none" rtlCol="0">
              <a:spAutoFit/>
            </a:bodyPr>
            <a:lstStyle/>
            <a:p>
              <a:r>
                <a:rPr lang="en-US" sz="1600" dirty="0" err="1" smtClean="0">
                  <a:solidFill>
                    <a:schemeClr val="accent2">
                      <a:lumMod val="50000"/>
                    </a:schemeClr>
                  </a:solidFill>
                </a:rPr>
                <a:t>SpB</a:t>
              </a:r>
              <a:endParaRPr lang="en-US" sz="1600" dirty="0">
                <a:solidFill>
                  <a:schemeClr val="accent2">
                    <a:lumMod val="50000"/>
                  </a:schemeClr>
                </a:solidFill>
              </a:endParaRPr>
            </a:p>
          </p:txBody>
        </p:sp>
        <p:sp>
          <p:nvSpPr>
            <p:cNvPr id="100" name="TextBox 99"/>
            <p:cNvSpPr txBox="1"/>
            <p:nvPr/>
          </p:nvSpPr>
          <p:spPr>
            <a:xfrm>
              <a:off x="1233560" y="568749"/>
              <a:ext cx="407483" cy="338554"/>
            </a:xfrm>
            <a:prstGeom prst="rect">
              <a:avLst/>
            </a:prstGeom>
            <a:noFill/>
          </p:spPr>
          <p:txBody>
            <a:bodyPr wrap="none" rtlCol="0">
              <a:spAutoFit/>
            </a:bodyPr>
            <a:lstStyle/>
            <a:p>
              <a:r>
                <a:rPr lang="en-US" sz="1600" dirty="0" smtClean="0">
                  <a:solidFill>
                    <a:schemeClr val="accent2">
                      <a:lumMod val="50000"/>
                    </a:schemeClr>
                  </a:solidFill>
                </a:rPr>
                <a:t>A1</a:t>
              </a:r>
              <a:endParaRPr lang="en-US" sz="1600" dirty="0">
                <a:solidFill>
                  <a:schemeClr val="accent2">
                    <a:lumMod val="50000"/>
                  </a:schemeClr>
                </a:solidFill>
              </a:endParaRPr>
            </a:p>
          </p:txBody>
        </p:sp>
        <p:sp>
          <p:nvSpPr>
            <p:cNvPr id="101" name="TextBox 100"/>
            <p:cNvSpPr txBox="1"/>
            <p:nvPr/>
          </p:nvSpPr>
          <p:spPr>
            <a:xfrm>
              <a:off x="1206414" y="938703"/>
              <a:ext cx="407483" cy="338554"/>
            </a:xfrm>
            <a:prstGeom prst="rect">
              <a:avLst/>
            </a:prstGeom>
            <a:noFill/>
          </p:spPr>
          <p:txBody>
            <a:bodyPr wrap="none" rtlCol="0">
              <a:spAutoFit/>
            </a:bodyPr>
            <a:lstStyle/>
            <a:p>
              <a:r>
                <a:rPr lang="en-US" sz="1600" dirty="0" smtClean="0">
                  <a:solidFill>
                    <a:schemeClr val="accent2">
                      <a:lumMod val="50000"/>
                    </a:schemeClr>
                  </a:solidFill>
                </a:rPr>
                <a:t>A2</a:t>
              </a:r>
              <a:endParaRPr lang="en-US" sz="1600" dirty="0">
                <a:solidFill>
                  <a:schemeClr val="accent2">
                    <a:lumMod val="50000"/>
                  </a:schemeClr>
                </a:solidFill>
              </a:endParaRPr>
            </a:p>
          </p:txBody>
        </p:sp>
        <p:sp>
          <p:nvSpPr>
            <p:cNvPr id="102" name="TextBox 101"/>
            <p:cNvSpPr txBox="1"/>
            <p:nvPr/>
          </p:nvSpPr>
          <p:spPr>
            <a:xfrm>
              <a:off x="1200872" y="2071763"/>
              <a:ext cx="407483" cy="338554"/>
            </a:xfrm>
            <a:prstGeom prst="rect">
              <a:avLst/>
            </a:prstGeom>
            <a:noFill/>
          </p:spPr>
          <p:txBody>
            <a:bodyPr wrap="none" rtlCol="0">
              <a:spAutoFit/>
            </a:bodyPr>
            <a:lstStyle/>
            <a:p>
              <a:r>
                <a:rPr lang="en-US" sz="1600" dirty="0" smtClean="0">
                  <a:solidFill>
                    <a:schemeClr val="accent2">
                      <a:lumMod val="50000"/>
                    </a:schemeClr>
                  </a:solidFill>
                </a:rPr>
                <a:t>A4</a:t>
              </a:r>
            </a:p>
          </p:txBody>
        </p:sp>
        <p:sp>
          <p:nvSpPr>
            <p:cNvPr id="103" name="TextBox 102"/>
            <p:cNvSpPr txBox="1"/>
            <p:nvPr/>
          </p:nvSpPr>
          <p:spPr>
            <a:xfrm>
              <a:off x="1209010" y="1495351"/>
              <a:ext cx="407483" cy="338554"/>
            </a:xfrm>
            <a:prstGeom prst="rect">
              <a:avLst/>
            </a:prstGeom>
            <a:noFill/>
          </p:spPr>
          <p:txBody>
            <a:bodyPr wrap="none" rtlCol="0">
              <a:spAutoFit/>
            </a:bodyPr>
            <a:lstStyle/>
            <a:p>
              <a:r>
                <a:rPr lang="en-US" sz="1600" dirty="0" smtClean="0">
                  <a:solidFill>
                    <a:schemeClr val="accent2">
                      <a:lumMod val="50000"/>
                    </a:schemeClr>
                  </a:solidFill>
                </a:rPr>
                <a:t>A3</a:t>
              </a:r>
              <a:endParaRPr lang="en-US" sz="1600" dirty="0">
                <a:solidFill>
                  <a:schemeClr val="accent2">
                    <a:lumMod val="50000"/>
                  </a:schemeClr>
                </a:solidFill>
              </a:endParaRPr>
            </a:p>
          </p:txBody>
        </p:sp>
        <p:sp>
          <p:nvSpPr>
            <p:cNvPr id="104" name="TextBox 103"/>
            <p:cNvSpPr txBox="1"/>
            <p:nvPr/>
          </p:nvSpPr>
          <p:spPr>
            <a:xfrm>
              <a:off x="1228729" y="2648175"/>
              <a:ext cx="407484" cy="338554"/>
            </a:xfrm>
            <a:prstGeom prst="rect">
              <a:avLst/>
            </a:prstGeom>
            <a:noFill/>
          </p:spPr>
          <p:txBody>
            <a:bodyPr wrap="none" rtlCol="0">
              <a:spAutoFit/>
            </a:bodyPr>
            <a:lstStyle/>
            <a:p>
              <a:r>
                <a:rPr lang="en-US" sz="1600" dirty="0" smtClean="0">
                  <a:solidFill>
                    <a:schemeClr val="accent2">
                      <a:lumMod val="50000"/>
                    </a:schemeClr>
                  </a:solidFill>
                </a:rPr>
                <a:t>A5</a:t>
              </a:r>
              <a:endParaRPr lang="en-US" sz="1600" dirty="0">
                <a:solidFill>
                  <a:schemeClr val="accent2">
                    <a:lumMod val="50000"/>
                  </a:schemeClr>
                </a:solidFill>
              </a:endParaRPr>
            </a:p>
          </p:txBody>
        </p:sp>
        <p:sp>
          <p:nvSpPr>
            <p:cNvPr id="105" name="TextBox 104"/>
            <p:cNvSpPr txBox="1"/>
            <p:nvPr/>
          </p:nvSpPr>
          <p:spPr>
            <a:xfrm>
              <a:off x="1224347" y="2903285"/>
              <a:ext cx="407483" cy="338554"/>
            </a:xfrm>
            <a:prstGeom prst="rect">
              <a:avLst/>
            </a:prstGeom>
            <a:noFill/>
          </p:spPr>
          <p:txBody>
            <a:bodyPr wrap="none" rtlCol="0">
              <a:spAutoFit/>
            </a:bodyPr>
            <a:lstStyle/>
            <a:p>
              <a:r>
                <a:rPr lang="en-US" sz="1600" dirty="0" smtClean="0">
                  <a:solidFill>
                    <a:schemeClr val="accent2">
                      <a:lumMod val="50000"/>
                    </a:schemeClr>
                  </a:solidFill>
                </a:rPr>
                <a:t>A6</a:t>
              </a:r>
              <a:endParaRPr lang="en-US" sz="1600" dirty="0">
                <a:solidFill>
                  <a:schemeClr val="accent2">
                    <a:lumMod val="50000"/>
                  </a:schemeClr>
                </a:solidFill>
              </a:endParaRPr>
            </a:p>
          </p:txBody>
        </p:sp>
        <p:sp>
          <p:nvSpPr>
            <p:cNvPr id="106" name="TextBox 105"/>
            <p:cNvSpPr txBox="1"/>
            <p:nvPr/>
          </p:nvSpPr>
          <p:spPr>
            <a:xfrm>
              <a:off x="1174434" y="4367655"/>
              <a:ext cx="514885" cy="338554"/>
            </a:xfrm>
            <a:prstGeom prst="rect">
              <a:avLst/>
            </a:prstGeom>
            <a:noFill/>
          </p:spPr>
          <p:txBody>
            <a:bodyPr wrap="none" rtlCol="0">
              <a:spAutoFit/>
            </a:bodyPr>
            <a:lstStyle/>
            <a:p>
              <a:r>
                <a:rPr lang="en-US" sz="1600" dirty="0" smtClean="0">
                  <a:solidFill>
                    <a:schemeClr val="accent2">
                      <a:lumMod val="50000"/>
                    </a:schemeClr>
                  </a:solidFill>
                </a:rPr>
                <a:t>H1a</a:t>
              </a:r>
              <a:endParaRPr lang="en-US" sz="1600" dirty="0">
                <a:solidFill>
                  <a:schemeClr val="accent2">
                    <a:lumMod val="50000"/>
                  </a:schemeClr>
                </a:solidFill>
              </a:endParaRPr>
            </a:p>
          </p:txBody>
        </p:sp>
        <p:sp>
          <p:nvSpPr>
            <p:cNvPr id="107" name="TextBox 106"/>
            <p:cNvSpPr txBox="1"/>
            <p:nvPr/>
          </p:nvSpPr>
          <p:spPr>
            <a:xfrm>
              <a:off x="1167471" y="4870038"/>
              <a:ext cx="524503" cy="338554"/>
            </a:xfrm>
            <a:prstGeom prst="rect">
              <a:avLst/>
            </a:prstGeom>
            <a:noFill/>
          </p:spPr>
          <p:txBody>
            <a:bodyPr wrap="none" rtlCol="0">
              <a:spAutoFit/>
            </a:bodyPr>
            <a:lstStyle/>
            <a:p>
              <a:r>
                <a:rPr lang="en-US" sz="1600" dirty="0" smtClean="0">
                  <a:solidFill>
                    <a:schemeClr val="accent2">
                      <a:lumMod val="50000"/>
                    </a:schemeClr>
                  </a:solidFill>
                </a:rPr>
                <a:t>H1b</a:t>
              </a:r>
              <a:endParaRPr lang="en-US" sz="1600" dirty="0">
                <a:solidFill>
                  <a:schemeClr val="accent2">
                    <a:lumMod val="50000"/>
                  </a:schemeClr>
                </a:solidFill>
              </a:endParaRPr>
            </a:p>
          </p:txBody>
        </p:sp>
        <p:sp>
          <p:nvSpPr>
            <p:cNvPr id="108" name="Rectangle 107"/>
            <p:cNvSpPr/>
            <p:nvPr/>
          </p:nvSpPr>
          <p:spPr>
            <a:xfrm>
              <a:off x="5480722" y="1106653"/>
              <a:ext cx="1943959" cy="2175502"/>
            </a:xfrm>
            <a:prstGeom prst="rect">
              <a:avLst/>
            </a:prstGeom>
          </p:spPr>
          <p:txBody>
            <a:bodyPr wrap="square">
              <a:spAutoFit/>
            </a:bodyPr>
            <a:lstStyle/>
            <a:p>
              <a:r>
                <a:rPr lang="en-US" sz="1400" dirty="0" smtClean="0">
                  <a:solidFill>
                    <a:schemeClr val="accent2">
                      <a:lumMod val="50000"/>
                    </a:schemeClr>
                  </a:solidFill>
                </a:rPr>
                <a:t>(A2-A3), (A4-A5), (B2-B3), (B4-B7): </a:t>
              </a:r>
              <a:r>
                <a:rPr lang="en-US" sz="1400" dirty="0" smtClean="0">
                  <a:solidFill>
                    <a:schemeClr val="accent2">
                      <a:lumMod val="50000"/>
                    </a:schemeClr>
                  </a:solidFill>
                  <a:latin typeface="Symbol" panose="05050102010706020507" pitchFamily="18" charset="2"/>
                </a:rPr>
                <a:t>~</a:t>
              </a:r>
              <a:r>
                <a:rPr lang="en-US" sz="1400" dirty="0" smtClean="0">
                  <a:solidFill>
                    <a:schemeClr val="accent2">
                      <a:lumMod val="50000"/>
                    </a:schemeClr>
                  </a:solidFill>
                </a:rPr>
                <a:t>4.5 turns each.</a:t>
              </a:r>
            </a:p>
            <a:p>
              <a:r>
                <a:rPr lang="en-US" sz="1400" dirty="0" smtClean="0">
                  <a:solidFill>
                    <a:schemeClr val="accent2">
                      <a:lumMod val="50000"/>
                    </a:schemeClr>
                  </a:solidFill>
                </a:rPr>
                <a:t>(B7,B6): 27 cm</a:t>
              </a:r>
            </a:p>
            <a:p>
              <a:r>
                <a:rPr lang="en-US" sz="1400" dirty="0" smtClean="0">
                  <a:solidFill>
                    <a:schemeClr val="accent2">
                      <a:lumMod val="50000"/>
                    </a:schemeClr>
                  </a:solidFill>
                </a:rPr>
                <a:t>(B6,B5): 11.4 cm-heater-50.8 cm</a:t>
              </a:r>
            </a:p>
            <a:p>
              <a:r>
                <a:rPr lang="en-US" sz="1400" dirty="0" smtClean="0">
                  <a:solidFill>
                    <a:schemeClr val="accent2">
                      <a:lumMod val="50000"/>
                    </a:schemeClr>
                  </a:solidFill>
                </a:rPr>
                <a:t>(B5,B4): </a:t>
              </a:r>
              <a:r>
                <a:rPr lang="en-US" sz="1400" dirty="0" smtClean="0">
                  <a:solidFill>
                    <a:schemeClr val="accent2">
                      <a:lumMod val="50000"/>
                    </a:schemeClr>
                  </a:solidFill>
                  <a:latin typeface="Symbol" panose="05050102010706020507" pitchFamily="18" charset="2"/>
                </a:rPr>
                <a:t>~</a:t>
              </a:r>
              <a:r>
                <a:rPr lang="en-US" sz="1400" dirty="0" smtClean="0">
                  <a:solidFill>
                    <a:schemeClr val="accent2">
                      <a:lumMod val="50000"/>
                    </a:schemeClr>
                  </a:solidFill>
                </a:rPr>
                <a:t>4 turns</a:t>
              </a:r>
              <a:endParaRPr lang="en-US" sz="1400" dirty="0">
                <a:solidFill>
                  <a:schemeClr val="accent2">
                    <a:lumMod val="50000"/>
                  </a:schemeClr>
                </a:solidFill>
              </a:endParaRPr>
            </a:p>
          </p:txBody>
        </p:sp>
        <p:sp>
          <p:nvSpPr>
            <p:cNvPr id="109" name="Oval 108"/>
            <p:cNvSpPr/>
            <p:nvPr/>
          </p:nvSpPr>
          <p:spPr>
            <a:xfrm>
              <a:off x="4953154" y="1392631"/>
              <a:ext cx="94672" cy="9236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36026" y="5828834"/>
              <a:ext cx="94672" cy="9236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a:off x="4114295" y="6156929"/>
              <a:ext cx="383" cy="358831"/>
            </a:xfrm>
            <a:prstGeom prst="line">
              <a:avLst/>
            </a:prstGeom>
            <a:ln w="28575">
              <a:solidFill>
                <a:schemeClr val="tx1"/>
              </a:solidFill>
              <a:tailEnd type="diamond"/>
            </a:ln>
          </p:spPr>
          <p:style>
            <a:lnRef idx="1">
              <a:schemeClr val="accent6"/>
            </a:lnRef>
            <a:fillRef idx="0">
              <a:schemeClr val="accent6"/>
            </a:fillRef>
            <a:effectRef idx="0">
              <a:schemeClr val="accent6"/>
            </a:effectRef>
            <a:fontRef idx="minor">
              <a:schemeClr val="tx1"/>
            </a:fontRef>
          </p:style>
        </p:cxnSp>
        <p:sp>
          <p:nvSpPr>
            <p:cNvPr id="112" name="Rectangle 111"/>
            <p:cNvSpPr/>
            <p:nvPr/>
          </p:nvSpPr>
          <p:spPr>
            <a:xfrm>
              <a:off x="2808877" y="4301824"/>
              <a:ext cx="324128" cy="369332"/>
            </a:xfrm>
            <a:prstGeom prst="rect">
              <a:avLst/>
            </a:prstGeom>
          </p:spPr>
          <p:txBody>
            <a:bodyPr wrap="none">
              <a:spAutoFit/>
            </a:bodyPr>
            <a:lstStyle/>
            <a:p>
              <a:r>
                <a:rPr lang="en-US" dirty="0" smtClean="0">
                  <a:latin typeface="Symbol" panose="05050102010706020507" pitchFamily="18" charset="2"/>
                  <a:sym typeface="Symbol" panose="05050102010706020507" pitchFamily="18" charset="2"/>
                </a:rPr>
                <a:t></a:t>
              </a:r>
              <a:endParaRPr lang="en-US" dirty="0"/>
            </a:p>
          </p:txBody>
        </p:sp>
      </p:grpSp>
      <p:sp>
        <p:nvSpPr>
          <p:cNvPr id="113" name="Title 112"/>
          <p:cNvSpPr>
            <a:spLocks noGrp="1"/>
          </p:cNvSpPr>
          <p:nvPr>
            <p:ph type="title"/>
          </p:nvPr>
        </p:nvSpPr>
        <p:spPr/>
        <p:txBody>
          <a:bodyPr/>
          <a:lstStyle/>
          <a:p>
            <a:pPr algn="ctr"/>
            <a:r>
              <a:rPr lang="en-US" dirty="0" err="1" smtClean="0"/>
              <a:t>Vtap</a:t>
            </a:r>
            <a:r>
              <a:rPr lang="en-US" dirty="0" smtClean="0"/>
              <a:t> layout</a:t>
            </a:r>
            <a:endParaRPr lang="en-US" dirty="0"/>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134" y="2431563"/>
            <a:ext cx="3437086" cy="2577814"/>
          </a:xfrm>
          <a:prstGeom prst="rect">
            <a:avLst/>
          </a:prstGeom>
        </p:spPr>
      </p:pic>
      <p:sp>
        <p:nvSpPr>
          <p:cNvPr id="115" name="TextBox 114"/>
          <p:cNvSpPr txBox="1"/>
          <p:nvPr/>
        </p:nvSpPr>
        <p:spPr>
          <a:xfrm>
            <a:off x="250522" y="5686816"/>
            <a:ext cx="527345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layer was sub-divided in three basic parts: </a:t>
            </a:r>
            <a:r>
              <a:rPr lang="en-US" b="1" dirty="0" smtClean="0">
                <a:solidFill>
                  <a:schemeClr val="accent2">
                    <a:lumMod val="75000"/>
                  </a:schemeClr>
                </a:solidFill>
              </a:rPr>
              <a:t>two 4-turn sections at the ends</a:t>
            </a:r>
            <a:r>
              <a:rPr lang="en-US" dirty="0" smtClean="0">
                <a:solidFill>
                  <a:schemeClr val="accent2">
                    <a:lumMod val="75000"/>
                  </a:schemeClr>
                </a:solidFill>
              </a:rPr>
              <a:t> </a:t>
            </a:r>
            <a:r>
              <a:rPr lang="en-US" dirty="0" smtClean="0"/>
              <a:t>and a larger </a:t>
            </a:r>
            <a:r>
              <a:rPr lang="en-US" b="1" dirty="0" smtClean="0">
                <a:solidFill>
                  <a:srgbClr val="0070C0"/>
                </a:solidFill>
              </a:rPr>
              <a:t>middle section</a:t>
            </a:r>
            <a:endParaRPr lang="en-US" b="1" dirty="0">
              <a:solidFill>
                <a:srgbClr val="0070C0"/>
              </a:solidFill>
            </a:endParaRPr>
          </a:p>
        </p:txBody>
      </p:sp>
      <p:sp>
        <p:nvSpPr>
          <p:cNvPr id="116" name="Rectangle 115"/>
          <p:cNvSpPr/>
          <p:nvPr/>
        </p:nvSpPr>
        <p:spPr>
          <a:xfrm>
            <a:off x="3745280" y="1628383"/>
            <a:ext cx="212944" cy="4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747367" y="2569922"/>
            <a:ext cx="212944" cy="4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496847" y="2106460"/>
            <a:ext cx="212944" cy="4634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659658" y="4526071"/>
            <a:ext cx="212944" cy="4634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407050" y="4022942"/>
            <a:ext cx="212944" cy="4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8421664" y="5039638"/>
            <a:ext cx="212944" cy="4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85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503" y="1252602"/>
            <a:ext cx="852966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Magnet QA included </a:t>
            </a:r>
            <a:r>
              <a:rPr lang="en-US" b="1" dirty="0" smtClean="0">
                <a:solidFill>
                  <a:srgbClr val="0070C0"/>
                </a:solidFill>
              </a:rPr>
              <a:t>sequential resistance measurement, resistances coil-to mandrel, and impulse test. Prior to test, </a:t>
            </a:r>
            <a:r>
              <a:rPr lang="en-US" b="1" dirty="0" err="1" smtClean="0">
                <a:solidFill>
                  <a:srgbClr val="0070C0"/>
                </a:solidFill>
              </a:rPr>
              <a:t>hipot</a:t>
            </a:r>
            <a:r>
              <a:rPr lang="en-US" b="1" dirty="0" smtClean="0">
                <a:solidFill>
                  <a:srgbClr val="0070C0"/>
                </a:solidFill>
              </a:rPr>
              <a:t> of coil to ground (1000 V) was done.</a:t>
            </a:r>
            <a:endParaRPr lang="en-US" b="1" dirty="0">
              <a:solidFill>
                <a:srgbClr val="0070C0"/>
              </a:solidFill>
            </a:endParaRPr>
          </a:p>
        </p:txBody>
      </p:sp>
      <p:sp>
        <p:nvSpPr>
          <p:cNvPr id="6" name="TextBox 5"/>
          <p:cNvSpPr txBox="1"/>
          <p:nvPr/>
        </p:nvSpPr>
        <p:spPr>
          <a:xfrm>
            <a:off x="220362" y="1862777"/>
            <a:ext cx="8583210"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Impulse tests were conducted at 100, 200 and 300 V for each layer. Impulse waveforms are complex (but consistent with CCT2) and </a:t>
            </a:r>
            <a:r>
              <a:rPr lang="en-US" b="1" dirty="0" smtClean="0">
                <a:solidFill>
                  <a:srgbClr val="0070C0"/>
                </a:solidFill>
              </a:rPr>
              <a:t>reproducible.</a:t>
            </a:r>
            <a:endParaRPr lang="en-US" b="1" dirty="0">
              <a:solidFill>
                <a:srgbClr val="0070C0"/>
              </a:solidFill>
            </a:endParaRPr>
          </a:p>
        </p:txBody>
      </p:sp>
      <p:sp>
        <p:nvSpPr>
          <p:cNvPr id="7" name="TextBox 6"/>
          <p:cNvSpPr txBox="1"/>
          <p:nvPr/>
        </p:nvSpPr>
        <p:spPr>
          <a:xfrm>
            <a:off x="119461" y="5165424"/>
            <a:ext cx="8799071"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Winding to mandrel resistances were </a:t>
            </a:r>
            <a:r>
              <a:rPr lang="en-US" dirty="0" smtClean="0">
                <a:latin typeface="Symbol" panose="05050102010706020507" pitchFamily="18" charset="2"/>
              </a:rPr>
              <a:t>~</a:t>
            </a:r>
            <a:r>
              <a:rPr lang="en-US" dirty="0" smtClean="0"/>
              <a:t>100 </a:t>
            </a:r>
            <a:r>
              <a:rPr lang="en-US" dirty="0" smtClean="0">
                <a:latin typeface="Symbol" panose="05050102010706020507" pitchFamily="18" charset="2"/>
              </a:rPr>
              <a:t>W</a:t>
            </a:r>
            <a:r>
              <a:rPr lang="en-US" dirty="0" smtClean="0"/>
              <a:t> and </a:t>
            </a:r>
            <a:r>
              <a:rPr lang="en-US" dirty="0" smtClean="0">
                <a:latin typeface="Symbol" panose="05050102010706020507" pitchFamily="18" charset="2"/>
              </a:rPr>
              <a:t>~</a:t>
            </a:r>
            <a:r>
              <a:rPr lang="en-US" dirty="0" smtClean="0"/>
              <a:t>140 </a:t>
            </a:r>
            <a:r>
              <a:rPr lang="en-US" dirty="0" smtClean="0">
                <a:latin typeface="Symbol" panose="05050102010706020507" pitchFamily="18" charset="2"/>
              </a:rPr>
              <a:t>W</a:t>
            </a:r>
            <a:r>
              <a:rPr lang="en-US" dirty="0" smtClean="0"/>
              <a:t> respectively (due to partly carbonized cable insulation). These changed to “open” and </a:t>
            </a:r>
            <a:r>
              <a:rPr lang="en-US" dirty="0" smtClean="0">
                <a:latin typeface="Symbol" panose="05050102010706020507" pitchFamily="18" charset="2"/>
              </a:rPr>
              <a:t>~ </a:t>
            </a:r>
            <a:r>
              <a:rPr lang="en-US" dirty="0" smtClean="0"/>
              <a:t>10 k</a:t>
            </a:r>
            <a:r>
              <a:rPr lang="en-US" dirty="0" smtClean="0">
                <a:latin typeface="Symbol" panose="05050102010706020507" pitchFamily="18" charset="2"/>
              </a:rPr>
              <a:t>W</a:t>
            </a:r>
            <a:r>
              <a:rPr lang="en-US" dirty="0" smtClean="0"/>
              <a:t> at cold, and returned to approximately same values as prior to test upon warming up. During test, resistance between coil and mandrel was monitored continuously for several ramps and through quench; </a:t>
            </a:r>
            <a:r>
              <a:rPr lang="en-US" b="1" dirty="0" smtClean="0">
                <a:solidFill>
                  <a:srgbClr val="0070C0"/>
                </a:solidFill>
              </a:rPr>
              <a:t>no major resistance variation or insulation breakdown was seen.</a:t>
            </a:r>
            <a:endParaRPr lang="en-US" b="1" dirty="0">
              <a:solidFill>
                <a:srgbClr val="0070C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797197160"/>
              </p:ext>
            </p:extLst>
          </p:nvPr>
        </p:nvGraphicFramePr>
        <p:xfrm>
          <a:off x="4522147" y="2481671"/>
          <a:ext cx="3594719" cy="2875165"/>
        </p:xfrm>
        <a:graphic>
          <a:graphicData uri="http://schemas.openxmlformats.org/presentationml/2006/ole">
            <mc:AlternateContent xmlns:mc="http://schemas.openxmlformats.org/markup-compatibility/2006">
              <mc:Choice xmlns:v="urn:schemas-microsoft-com:vml" Requires="v">
                <p:oleObj spid="_x0000_s1072" name="Graph" r:id="rId3" imgW="3744000" imgH="2993760" progId="Origin50.Graph">
                  <p:embed/>
                </p:oleObj>
              </mc:Choice>
              <mc:Fallback>
                <p:oleObj name="Graph" r:id="rId3" imgW="3744000" imgH="2993760" progId="Origin50.Graph">
                  <p:embed/>
                  <p:pic>
                    <p:nvPicPr>
                      <p:cNvPr id="0" name=""/>
                      <p:cNvPicPr/>
                      <p:nvPr/>
                    </p:nvPicPr>
                    <p:blipFill>
                      <a:blip r:embed="rId4"/>
                      <a:stretch>
                        <a:fillRect/>
                      </a:stretch>
                    </p:blipFill>
                    <p:spPr>
                      <a:xfrm>
                        <a:off x="4522147" y="2481671"/>
                        <a:ext cx="3594719" cy="287516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1818537"/>
              </p:ext>
            </p:extLst>
          </p:nvPr>
        </p:nvGraphicFramePr>
        <p:xfrm>
          <a:off x="450939" y="2313093"/>
          <a:ext cx="3569918" cy="2921645"/>
        </p:xfrm>
        <a:graphic>
          <a:graphicData uri="http://schemas.openxmlformats.org/presentationml/2006/ole">
            <mc:AlternateContent xmlns:mc="http://schemas.openxmlformats.org/markup-compatibility/2006">
              <mc:Choice xmlns:v="urn:schemas-microsoft-com:vml" Requires="v">
                <p:oleObj spid="_x0000_s1073" name="Graph" r:id="rId5" imgW="3846240" imgH="3147840" progId="Origin50.Graph">
                  <p:embed/>
                </p:oleObj>
              </mc:Choice>
              <mc:Fallback>
                <p:oleObj name="Graph" r:id="rId5" imgW="3846240" imgH="3147840" progId="Origin50.Graph">
                  <p:embed/>
                  <p:pic>
                    <p:nvPicPr>
                      <p:cNvPr id="0" name=""/>
                      <p:cNvPicPr/>
                      <p:nvPr/>
                    </p:nvPicPr>
                    <p:blipFill>
                      <a:blip r:embed="rId6"/>
                      <a:stretch>
                        <a:fillRect/>
                      </a:stretch>
                    </p:blipFill>
                    <p:spPr>
                      <a:xfrm>
                        <a:off x="450939" y="2313093"/>
                        <a:ext cx="3569918" cy="2921645"/>
                      </a:xfrm>
                      <a:prstGeom prst="rect">
                        <a:avLst/>
                      </a:prstGeom>
                    </p:spPr>
                  </p:pic>
                </p:oleObj>
              </mc:Fallback>
            </mc:AlternateContent>
          </a:graphicData>
        </a:graphic>
      </p:graphicFrame>
      <p:sp>
        <p:nvSpPr>
          <p:cNvPr id="12" name="Title 11"/>
          <p:cNvSpPr>
            <a:spLocks noGrp="1"/>
          </p:cNvSpPr>
          <p:nvPr>
            <p:ph type="title"/>
          </p:nvPr>
        </p:nvSpPr>
        <p:spPr/>
        <p:txBody>
          <a:bodyPr/>
          <a:lstStyle/>
          <a:p>
            <a:pPr algn="ctr"/>
            <a:r>
              <a:rPr lang="en-US" dirty="0" smtClean="0"/>
              <a:t>Electrical QA</a:t>
            </a:r>
            <a:endParaRPr lang="en-US" dirty="0"/>
          </a:p>
        </p:txBody>
      </p:sp>
    </p:spTree>
    <p:extLst>
      <p:ext uri="{BB962C8B-B14F-4D97-AF65-F5344CB8AC3E}">
        <p14:creationId xmlns:p14="http://schemas.microsoft.com/office/powerpoint/2010/main" val="264759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160047688"/>
              </p:ext>
            </p:extLst>
          </p:nvPr>
        </p:nvGraphicFramePr>
        <p:xfrm>
          <a:off x="432928" y="3730625"/>
          <a:ext cx="3736975" cy="3127375"/>
        </p:xfrm>
        <a:graphic>
          <a:graphicData uri="http://schemas.openxmlformats.org/presentationml/2006/ole">
            <mc:AlternateContent xmlns:mc="http://schemas.openxmlformats.org/markup-compatibility/2006">
              <mc:Choice xmlns:v="urn:schemas-microsoft-com:vml" Requires="v">
                <p:oleObj spid="_x0000_s4141" name="Graph" r:id="rId4" imgW="3736800" imgH="3127680" progId="Origin50.Graph">
                  <p:embed/>
                </p:oleObj>
              </mc:Choice>
              <mc:Fallback>
                <p:oleObj name="Graph" r:id="rId4" imgW="3736800" imgH="3127680" progId="Origin50.Graph">
                  <p:embed/>
                  <p:pic>
                    <p:nvPicPr>
                      <p:cNvPr id="0" name=""/>
                      <p:cNvPicPr/>
                      <p:nvPr/>
                    </p:nvPicPr>
                    <p:blipFill>
                      <a:blip r:embed="rId5"/>
                      <a:stretch>
                        <a:fillRect/>
                      </a:stretch>
                    </p:blipFill>
                    <p:spPr>
                      <a:xfrm>
                        <a:off x="432928" y="3730625"/>
                        <a:ext cx="3736975" cy="31273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93986302"/>
              </p:ext>
            </p:extLst>
          </p:nvPr>
        </p:nvGraphicFramePr>
        <p:xfrm>
          <a:off x="3422032" y="946249"/>
          <a:ext cx="4664755" cy="3856408"/>
        </p:xfrm>
        <a:graphic>
          <a:graphicData uri="http://schemas.openxmlformats.org/presentationml/2006/ole">
            <mc:AlternateContent xmlns:mc="http://schemas.openxmlformats.org/markup-compatibility/2006">
              <mc:Choice xmlns:v="urn:schemas-microsoft-com:vml" Requires="v">
                <p:oleObj spid="_x0000_s4142" name="Graph" r:id="rId6" imgW="3755520" imgH="3104640" progId="Origin50.Graph">
                  <p:embed/>
                </p:oleObj>
              </mc:Choice>
              <mc:Fallback>
                <p:oleObj name="Graph" r:id="rId6" imgW="3755520" imgH="3104640" progId="Origin50.Graph">
                  <p:embed/>
                  <p:pic>
                    <p:nvPicPr>
                      <p:cNvPr id="0" name=""/>
                      <p:cNvPicPr/>
                      <p:nvPr/>
                    </p:nvPicPr>
                    <p:blipFill>
                      <a:blip r:embed="rId7"/>
                      <a:stretch>
                        <a:fillRect/>
                      </a:stretch>
                    </p:blipFill>
                    <p:spPr>
                      <a:xfrm>
                        <a:off x="3422032" y="946249"/>
                        <a:ext cx="4664755" cy="3856408"/>
                      </a:xfrm>
                      <a:prstGeom prst="rect">
                        <a:avLst/>
                      </a:prstGeom>
                    </p:spPr>
                  </p:pic>
                </p:oleObj>
              </mc:Fallback>
            </mc:AlternateContent>
          </a:graphicData>
        </a:graphic>
      </p:graphicFrame>
      <p:sp>
        <p:nvSpPr>
          <p:cNvPr id="9" name="TextBox 8"/>
          <p:cNvSpPr txBox="1"/>
          <p:nvPr/>
        </p:nvSpPr>
        <p:spPr>
          <a:xfrm>
            <a:off x="590459" y="1299067"/>
            <a:ext cx="2353157" cy="2031325"/>
          </a:xfrm>
          <a:prstGeom prst="rect">
            <a:avLst/>
          </a:prstGeom>
          <a:noFill/>
        </p:spPr>
        <p:txBody>
          <a:bodyPr wrap="square" rtlCol="0">
            <a:spAutoFit/>
          </a:bodyPr>
          <a:lstStyle/>
          <a:p>
            <a:pPr algn="just"/>
            <a:r>
              <a:rPr lang="en-US" dirty="0" smtClean="0"/>
              <a:t>RRR was measured on cooldown. </a:t>
            </a:r>
            <a:r>
              <a:rPr lang="en-US" dirty="0"/>
              <a:t>T</a:t>
            </a:r>
            <a:r>
              <a:rPr lang="en-US" dirty="0" smtClean="0"/>
              <a:t>emperature </a:t>
            </a:r>
            <a:r>
              <a:rPr lang="en-US" dirty="0" err="1" smtClean="0"/>
              <a:t>T</a:t>
            </a:r>
            <a:r>
              <a:rPr lang="en-US" baseline="-25000" dirty="0" err="1" smtClean="0"/>
              <a:t>mid</a:t>
            </a:r>
            <a:r>
              <a:rPr lang="en-US" dirty="0" smtClean="0"/>
              <a:t> </a:t>
            </a:r>
            <a:r>
              <a:rPr lang="en-US" dirty="0" smtClean="0"/>
              <a:t>was</a:t>
            </a:r>
            <a:endParaRPr lang="en-US" dirty="0" smtClean="0"/>
          </a:p>
          <a:p>
            <a:pPr algn="just"/>
            <a:r>
              <a:rPr lang="en-US" dirty="0"/>
              <a:t>m</a:t>
            </a:r>
            <a:r>
              <a:rPr lang="en-US" dirty="0" smtClean="0"/>
              <a:t>easured by the sensor attached to the steel yoke in the middle of the magnet</a:t>
            </a:r>
            <a:endParaRPr lang="en-US" dirty="0"/>
          </a:p>
        </p:txBody>
      </p:sp>
      <p:sp>
        <p:nvSpPr>
          <p:cNvPr id="10" name="TextBox 9"/>
          <p:cNvSpPr txBox="1"/>
          <p:nvPr/>
        </p:nvSpPr>
        <p:spPr>
          <a:xfrm>
            <a:off x="4119760" y="5203116"/>
            <a:ext cx="1681871" cy="523220"/>
          </a:xfrm>
          <a:prstGeom prst="rect">
            <a:avLst/>
          </a:prstGeom>
          <a:noFill/>
        </p:spPr>
        <p:txBody>
          <a:bodyPr wrap="none" rtlCol="0">
            <a:spAutoFit/>
          </a:bodyPr>
          <a:lstStyle/>
          <a:p>
            <a:r>
              <a:rPr lang="en-US" sz="2800" b="1" dirty="0" smtClean="0">
                <a:solidFill>
                  <a:srgbClr val="FF0000"/>
                </a:solidFill>
              </a:rPr>
              <a:t>RRR = 238</a:t>
            </a:r>
            <a:endParaRPr lang="en-US" sz="2800" b="1" dirty="0">
              <a:solidFill>
                <a:srgbClr val="FF0000"/>
              </a:solidFill>
            </a:endParaRPr>
          </a:p>
        </p:txBody>
      </p:sp>
      <p:sp>
        <p:nvSpPr>
          <p:cNvPr id="13" name="Title 12"/>
          <p:cNvSpPr>
            <a:spLocks noGrp="1"/>
          </p:cNvSpPr>
          <p:nvPr>
            <p:ph type="title"/>
          </p:nvPr>
        </p:nvSpPr>
        <p:spPr/>
        <p:txBody>
          <a:bodyPr/>
          <a:lstStyle/>
          <a:p>
            <a:pPr algn="ctr"/>
            <a:r>
              <a:rPr lang="en-US" dirty="0" smtClean="0"/>
              <a:t>RRR measurement</a:t>
            </a:r>
            <a:endParaRPr lang="en-US" dirty="0"/>
          </a:p>
        </p:txBody>
      </p:sp>
      <p:sp>
        <p:nvSpPr>
          <p:cNvPr id="3" name="TextBox 2"/>
          <p:cNvSpPr txBox="1"/>
          <p:nvPr/>
        </p:nvSpPr>
        <p:spPr>
          <a:xfrm>
            <a:off x="5987441" y="1340285"/>
            <a:ext cx="1079142" cy="369332"/>
          </a:xfrm>
          <a:prstGeom prst="rect">
            <a:avLst/>
          </a:prstGeom>
          <a:noFill/>
        </p:spPr>
        <p:txBody>
          <a:bodyPr wrap="none" rtlCol="0">
            <a:spAutoFit/>
          </a:bodyPr>
          <a:lstStyle/>
          <a:p>
            <a:r>
              <a:rPr lang="en-US" dirty="0" smtClean="0">
                <a:solidFill>
                  <a:srgbClr val="FF0000"/>
                </a:solidFill>
              </a:rPr>
              <a:t>383.4 mV</a:t>
            </a:r>
            <a:endParaRPr lang="en-US" dirty="0">
              <a:solidFill>
                <a:srgbClr val="FF0000"/>
              </a:solidFill>
            </a:endParaRPr>
          </a:p>
        </p:txBody>
      </p:sp>
      <p:cxnSp>
        <p:nvCxnSpPr>
          <p:cNvPr id="6" name="Straight Arrow Connector 5"/>
          <p:cNvCxnSpPr/>
          <p:nvPr/>
        </p:nvCxnSpPr>
        <p:spPr>
          <a:xfrm>
            <a:off x="7027102" y="1503123"/>
            <a:ext cx="35072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527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662043" y="2701317"/>
                <a:ext cx="2601610" cy="8345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n-US" sz="1600" i="1" smtClean="0">
                              <a:latin typeface="Cambria Math" panose="02040503050406030204" pitchFamily="18" charset="0"/>
                            </a:rPr>
                          </m:ctrlPr>
                        </m:naryPr>
                        <m:sub>
                          <m:r>
                            <m:rPr>
                              <m:brk m:alnAt="24"/>
                            </m:rPr>
                            <a:rPr lang="en-US" sz="1600" b="0" i="1" smtClean="0">
                              <a:latin typeface="Cambria Math"/>
                            </a:rPr>
                            <m:t>0</m:t>
                          </m:r>
                        </m:sub>
                        <m:sup>
                          <m:r>
                            <a:rPr lang="en-US" sz="1600" b="0" i="1" smtClean="0">
                              <a:latin typeface="Cambria Math"/>
                            </a:rPr>
                            <m:t>𝑇</m:t>
                          </m:r>
                        </m:sup>
                        <m:e>
                          <m:f>
                            <m:fPr>
                              <m:ctrlPr>
                                <a:rPr lang="en-US" sz="1600" i="1" smtClean="0">
                                  <a:latin typeface="Cambria Math" panose="02040503050406030204" pitchFamily="18" charset="0"/>
                                </a:rPr>
                              </m:ctrlPr>
                            </m:fPr>
                            <m:num>
                              <m:r>
                                <a:rPr lang="en-US" sz="1600" b="0" i="1" smtClean="0">
                                  <a:latin typeface="Cambria Math"/>
                                </a:rPr>
                                <m:t>𝑐</m:t>
                              </m:r>
                              <m:r>
                                <a:rPr lang="en-US" sz="1600" b="0" i="1" smtClean="0">
                                  <a:latin typeface="Cambria Math"/>
                                </a:rPr>
                                <m:t>(</m:t>
                              </m:r>
                              <m:r>
                                <a:rPr lang="en-US" sz="1600" b="0" i="1" smtClean="0">
                                  <a:latin typeface="Cambria Math"/>
                                </a:rPr>
                                <m:t>𝑇</m:t>
                              </m:r>
                              <m:r>
                                <a:rPr lang="en-US" sz="1600" b="0" i="1" smtClean="0">
                                  <a:latin typeface="Cambria Math"/>
                                </a:rPr>
                                <m:t>)</m:t>
                              </m:r>
                            </m:num>
                            <m:den>
                              <m:r>
                                <a:rPr lang="en-US" sz="1600" i="1" smtClean="0">
                                  <a:latin typeface="Cambria Math"/>
                                  <a:ea typeface="Cambria Math"/>
                                </a:rPr>
                                <m:t>𝜌</m:t>
                              </m:r>
                              <m:r>
                                <a:rPr lang="en-US" sz="1600" b="0" i="1" smtClean="0">
                                  <a:latin typeface="Cambria Math"/>
                                  <a:ea typeface="Cambria Math"/>
                                </a:rPr>
                                <m:t>(</m:t>
                              </m:r>
                              <m:r>
                                <a:rPr lang="en-US" sz="1600" b="0" i="1" smtClean="0">
                                  <a:latin typeface="Cambria Math"/>
                                  <a:ea typeface="Cambria Math"/>
                                </a:rPr>
                                <m:t>𝑇</m:t>
                              </m:r>
                              <m:r>
                                <a:rPr lang="en-US" sz="1600" b="0" i="1" smtClean="0">
                                  <a:latin typeface="Cambria Math"/>
                                  <a:ea typeface="Cambria Math"/>
                                </a:rPr>
                                <m:t>)</m:t>
                              </m:r>
                            </m:den>
                          </m:f>
                        </m:e>
                      </m:nary>
                      <m:r>
                        <m:rPr>
                          <m:sty m:val="p"/>
                        </m:rPr>
                        <a:rPr lang="en-US" sz="1600" b="0" i="0" smtClean="0">
                          <a:latin typeface="Cambria Math"/>
                        </a:rPr>
                        <m:t>dT</m:t>
                      </m:r>
                      <m:r>
                        <a:rPr lang="en-US" sz="1600" b="0" i="0"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
                            <a:rPr lang="en-US" sz="1600" b="0" i="1" smtClean="0">
                              <a:latin typeface="Cambria Math"/>
                            </a:rPr>
                            <m:t>𝑟</m:t>
                          </m:r>
                        </m:num>
                        <m:den>
                          <m:r>
                            <a:rPr lang="en-US" sz="1600" b="0" i="1" smtClean="0">
                              <a:latin typeface="Cambria Math"/>
                            </a:rPr>
                            <m:t>𝑟</m:t>
                          </m:r>
                        </m:den>
                      </m:f>
                      <m:nary>
                        <m:naryPr>
                          <m:ctrlPr>
                            <a:rPr lang="en-US" sz="1600" b="0" i="1" smtClean="0">
                              <a:latin typeface="Cambria Math" panose="02040503050406030204" pitchFamily="18" charset="0"/>
                            </a:rPr>
                          </m:ctrlPr>
                        </m:naryPr>
                        <m:sub>
                          <m:r>
                            <m:rPr>
                              <m:brk m:alnAt="23"/>
                            </m:rPr>
                            <a:rPr lang="en-US" sz="1600" b="0" i="1" smtClean="0">
                              <a:latin typeface="Cambria Math"/>
                            </a:rPr>
                            <m:t>0</m:t>
                          </m:r>
                        </m:sub>
                        <m:sup>
                          <m:r>
                            <a:rPr lang="en-US" sz="1600" b="0" i="1" smtClean="0">
                              <a:latin typeface="Cambria Math"/>
                              <a:ea typeface="Cambria Math"/>
                            </a:rPr>
                            <m:t>∞</m:t>
                          </m:r>
                        </m:sup>
                        <m:e>
                          <m:sSup>
                            <m:sSupPr>
                              <m:ctrlPr>
                                <a:rPr lang="en-US" sz="1600" b="0" i="1" smtClean="0">
                                  <a:latin typeface="Cambria Math" panose="02040503050406030204" pitchFamily="18" charset="0"/>
                                </a:rPr>
                              </m:ctrlPr>
                            </m:sSupPr>
                            <m:e>
                              <m:r>
                                <a:rPr lang="en-US" sz="1600" b="0" i="1" smtClean="0">
                                  <a:latin typeface="Cambria Math"/>
                                </a:rPr>
                                <m:t>𝐽</m:t>
                              </m:r>
                            </m:e>
                            <m:sup>
                              <m:r>
                                <a:rPr lang="en-US" sz="1600" b="0" i="1" smtClean="0">
                                  <a:latin typeface="Cambria Math"/>
                                </a:rPr>
                                <m:t>2</m:t>
                              </m:r>
                            </m:sup>
                          </m:sSup>
                        </m:e>
                      </m:nary>
                      <m:r>
                        <a:rPr lang="en-US" sz="1600" b="0" i="1" smtClean="0">
                          <a:latin typeface="Cambria Math"/>
                        </a:rPr>
                        <m:t>𝑑𝑡</m:t>
                      </m:r>
                    </m:oMath>
                  </m:oMathPara>
                </a14:m>
                <a:endParaRPr lang="en-US" sz="1600" dirty="0"/>
              </a:p>
            </p:txBody>
          </p:sp>
        </mc:Choice>
        <mc:Fallback>
          <p:sp>
            <p:nvSpPr>
              <p:cNvPr id="5" name="TextBox 4"/>
              <p:cNvSpPr txBox="1">
                <a:spLocks noRot="1" noChangeAspect="1" noMove="1" noResize="1" noEditPoints="1" noAdjustHandles="1" noChangeArrowheads="1" noChangeShapeType="1" noTextEdit="1"/>
              </p:cNvSpPr>
              <p:nvPr/>
            </p:nvSpPr>
            <p:spPr>
              <a:xfrm>
                <a:off x="662043" y="2701317"/>
                <a:ext cx="2601610" cy="83452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75252" y="1145436"/>
                <a:ext cx="3044562" cy="1569660"/>
              </a:xfrm>
              <a:prstGeom prst="rect">
                <a:avLst/>
              </a:prstGeom>
              <a:noFill/>
            </p:spPr>
            <p:txBody>
              <a:bodyPr wrap="square" rtlCol="0">
                <a:spAutoFit/>
              </a:bodyPr>
              <a:lstStyle/>
              <a:p>
                <a:pPr algn="just"/>
                <a:r>
                  <a:rPr lang="en-US" sz="1600" dirty="0" err="1" smtClean="0"/>
                  <a:t>d</a:t>
                </a:r>
                <a:r>
                  <a:rPr lang="en-US" sz="1600" baseline="-25000" dirty="0" err="1" smtClean="0"/>
                  <a:t>str</a:t>
                </a:r>
                <a:r>
                  <a:rPr lang="en-US" sz="1600" dirty="0" smtClean="0"/>
                  <a:t> = 0.80 mm</a:t>
                </a:r>
              </a:p>
              <a:p>
                <a:pPr algn="just"/>
                <a:r>
                  <a:rPr lang="en-US" sz="1600" dirty="0" smtClean="0"/>
                  <a:t># of strands = 23</a:t>
                </a:r>
              </a:p>
              <a:p>
                <a:pPr algn="just"/>
                <a:r>
                  <a:rPr lang="en-US" sz="1600" dirty="0" smtClean="0"/>
                  <a:t>Non-copper fraction: 54.6% =&gt;</a:t>
                </a:r>
                <a:r>
                  <a:rPr lang="en-US" sz="1600" dirty="0"/>
                  <a:t> </a:t>
                </a:r>
                <a:r>
                  <a:rPr lang="en-US" sz="1600" dirty="0" smtClean="0"/>
                  <a:t> </a:t>
                </a:r>
                <a:r>
                  <a:rPr lang="en-US" sz="1600" dirty="0" err="1" smtClean="0"/>
                  <a:t>r</a:t>
                </a:r>
                <a:r>
                  <a:rPr lang="en-US" sz="1600" baseline="-25000" dirty="0" err="1" smtClean="0"/>
                  <a:t>Cu</a:t>
                </a:r>
                <a:r>
                  <a:rPr lang="en-US" sz="1600" baseline="-25000" dirty="0" smtClean="0"/>
                  <a:t>/</a:t>
                </a:r>
                <a:r>
                  <a:rPr lang="en-US" sz="1600" baseline="-25000" dirty="0" err="1" smtClean="0"/>
                  <a:t>Sc</a:t>
                </a:r>
                <a:r>
                  <a:rPr lang="en-US" sz="1600" dirty="0" smtClean="0"/>
                  <a:t> </a:t>
                </a:r>
                <a:r>
                  <a:rPr lang="en-US" sz="1600" dirty="0" smtClean="0">
                    <a:latin typeface="Symbol" panose="05050102010706020507" pitchFamily="18" charset="2"/>
                  </a:rPr>
                  <a:t>~</a:t>
                </a:r>
                <a:r>
                  <a:rPr lang="en-US" sz="1600" dirty="0" smtClean="0"/>
                  <a:t> </a:t>
                </a:r>
                <a:r>
                  <a:rPr lang="en-US" sz="1600" dirty="0" smtClean="0"/>
                  <a:t>0.83</a:t>
                </a:r>
                <a:endParaRPr lang="en-US" sz="1600" dirty="0"/>
              </a:p>
              <a:p>
                <a:pPr algn="just"/>
                <a14:m>
                  <m:oMath xmlns:m="http://schemas.openxmlformats.org/officeDocument/2006/math">
                    <m:r>
                      <a:rPr lang="en-US" sz="1600" i="1" smtClean="0">
                        <a:latin typeface="Cambria Math"/>
                        <a:ea typeface="Cambria Math"/>
                      </a:rPr>
                      <m:t>𝜌</m:t>
                    </m:r>
                    <m:r>
                      <a:rPr lang="en-US" sz="1600" b="0" i="1" smtClean="0">
                        <a:latin typeface="Cambria Math"/>
                        <a:ea typeface="Cambria Math"/>
                      </a:rPr>
                      <m:t>(</m:t>
                    </m:r>
                    <m:r>
                      <a:rPr lang="en-US" sz="1600" b="0" i="1" smtClean="0">
                        <a:latin typeface="Cambria Math"/>
                        <a:ea typeface="Cambria Math"/>
                      </a:rPr>
                      <m:t>𝑇</m:t>
                    </m:r>
                  </m:oMath>
                </a14:m>
                <a:r>
                  <a:rPr lang="en-US" sz="1600" dirty="0" smtClean="0"/>
                  <a:t>) follows </a:t>
                </a:r>
                <a:r>
                  <a:rPr lang="en-US" sz="1600" dirty="0" err="1" smtClean="0"/>
                  <a:t>Gruneisen</a:t>
                </a:r>
                <a:r>
                  <a:rPr lang="en-US" sz="1600" dirty="0" smtClean="0"/>
                  <a:t>-Bloch with </a:t>
                </a:r>
                <a14:m>
                  <m:oMath xmlns:m="http://schemas.openxmlformats.org/officeDocument/2006/math">
                    <m:sSub>
                      <m:sSubPr>
                        <m:ctrlPr>
                          <a:rPr lang="en-US" sz="1600" i="1" smtClean="0">
                            <a:latin typeface="Cambria Math" panose="02040503050406030204" pitchFamily="18" charset="0"/>
                            <a:ea typeface="Cambria Math"/>
                          </a:rPr>
                        </m:ctrlPr>
                      </m:sSubPr>
                      <m:e>
                        <m:r>
                          <a:rPr lang="en-US" sz="1600" i="1" smtClean="0">
                            <a:latin typeface="Cambria Math"/>
                            <a:ea typeface="Cambria Math"/>
                          </a:rPr>
                          <m:t>𝜌</m:t>
                        </m:r>
                      </m:e>
                      <m:sub>
                        <m:r>
                          <a:rPr lang="en-US" sz="1600" b="0" i="1" smtClean="0">
                            <a:latin typeface="Cambria Math"/>
                            <a:ea typeface="Cambria Math"/>
                          </a:rPr>
                          <m:t>0</m:t>
                        </m:r>
                      </m:sub>
                    </m:sSub>
                  </m:oMath>
                </a14:m>
                <a:r>
                  <a:rPr lang="en-US" sz="1600" dirty="0" smtClean="0"/>
                  <a:t>= 1.2 x 10</a:t>
                </a:r>
                <a:r>
                  <a:rPr lang="en-US" sz="1600" baseline="30000" dirty="0" smtClean="0"/>
                  <a:t>-10  </a:t>
                </a:r>
                <a:r>
                  <a:rPr lang="en-US" sz="1600" dirty="0" smtClean="0">
                    <a:latin typeface="Symbol" panose="05050102010706020507" pitchFamily="18" charset="2"/>
                  </a:rPr>
                  <a:t>W</a:t>
                </a:r>
                <a:r>
                  <a:rPr lang="en-US" sz="1600" dirty="0" smtClean="0"/>
                  <a:t>m</a:t>
                </a:r>
                <a:endParaRPr lang="en-US" sz="1600" dirty="0"/>
              </a:p>
            </p:txBody>
          </p:sp>
        </mc:Choice>
        <mc:Fallback>
          <p:sp>
            <p:nvSpPr>
              <p:cNvPr id="6" name="TextBox 5"/>
              <p:cNvSpPr txBox="1">
                <a:spLocks noRot="1" noChangeAspect="1" noMove="1" noResize="1" noEditPoints="1" noAdjustHandles="1" noChangeArrowheads="1" noChangeShapeType="1" noTextEdit="1"/>
              </p:cNvSpPr>
              <p:nvPr/>
            </p:nvSpPr>
            <p:spPr>
              <a:xfrm>
                <a:off x="475252" y="1145436"/>
                <a:ext cx="3044562" cy="1569660"/>
              </a:xfrm>
              <a:prstGeom prst="rect">
                <a:avLst/>
              </a:prstGeom>
              <a:blipFill rotWithShape="0">
                <a:blip r:embed="rId3"/>
                <a:stretch>
                  <a:fillRect l="-1202" t="-1167" r="-1002" b="-4669"/>
                </a:stretch>
              </a:blipFill>
            </p:spPr>
            <p:txBody>
              <a:bodyPr/>
              <a:lstStyle/>
              <a:p>
                <a:r>
                  <a:rPr lang="en-US">
                    <a:noFill/>
                  </a:rPr>
                  <a:t> </a:t>
                </a:r>
              </a:p>
            </p:txBody>
          </p:sp>
        </mc:Fallback>
      </mc:AlternateContent>
      <p:grpSp>
        <p:nvGrpSpPr>
          <p:cNvPr id="13" name="Group 12"/>
          <p:cNvGrpSpPr/>
          <p:nvPr/>
        </p:nvGrpSpPr>
        <p:grpSpPr>
          <a:xfrm>
            <a:off x="3902479" y="1214598"/>
            <a:ext cx="4853214" cy="4033808"/>
            <a:chOff x="2787663" y="1189545"/>
            <a:chExt cx="6187162" cy="4493846"/>
          </a:xfrm>
        </p:grpSpPr>
        <p:pic>
          <p:nvPicPr>
            <p:cNvPr id="9" name="Picture 8"/>
            <p:cNvPicPr>
              <a:picLocks noChangeAspect="1"/>
            </p:cNvPicPr>
            <p:nvPr/>
          </p:nvPicPr>
          <p:blipFill rotWithShape="1">
            <a:blip r:embed="rId4"/>
            <a:srcRect t="5610" r="12390"/>
            <a:stretch/>
          </p:blipFill>
          <p:spPr>
            <a:xfrm>
              <a:off x="2787663" y="1189545"/>
              <a:ext cx="6187162" cy="4493846"/>
            </a:xfrm>
            <a:prstGeom prst="rect">
              <a:avLst/>
            </a:prstGeom>
          </p:spPr>
        </p:pic>
        <p:sp>
          <p:nvSpPr>
            <p:cNvPr id="11" name="TextBox 10"/>
            <p:cNvSpPr txBox="1"/>
            <p:nvPr/>
          </p:nvSpPr>
          <p:spPr>
            <a:xfrm>
              <a:off x="5179995" y="3348799"/>
              <a:ext cx="1026243" cy="369332"/>
            </a:xfrm>
            <a:prstGeom prst="rect">
              <a:avLst/>
            </a:prstGeom>
            <a:solidFill>
              <a:schemeClr val="bg1"/>
            </a:solidFill>
          </p:spPr>
          <p:txBody>
            <a:bodyPr wrap="none" rtlCol="0">
              <a:spAutoFit/>
            </a:bodyPr>
            <a:lstStyle/>
            <a:p>
              <a:r>
                <a:rPr lang="en-US" dirty="0" smtClean="0">
                  <a:solidFill>
                    <a:srgbClr val="FF0000"/>
                  </a:solidFill>
                </a:rPr>
                <a:t>RRR=130</a:t>
              </a:r>
              <a:endParaRPr lang="en-US" dirty="0">
                <a:solidFill>
                  <a:srgbClr val="FF0000"/>
                </a:solidFill>
              </a:endParaRPr>
            </a:p>
          </p:txBody>
        </p:sp>
        <p:sp>
          <p:nvSpPr>
            <p:cNvPr id="12" name="TextBox 11"/>
            <p:cNvSpPr txBox="1"/>
            <p:nvPr/>
          </p:nvSpPr>
          <p:spPr>
            <a:xfrm>
              <a:off x="6050196" y="4331429"/>
              <a:ext cx="1026243" cy="369332"/>
            </a:xfrm>
            <a:prstGeom prst="rect">
              <a:avLst/>
            </a:prstGeom>
            <a:solidFill>
              <a:schemeClr val="bg1"/>
            </a:solidFill>
          </p:spPr>
          <p:txBody>
            <a:bodyPr wrap="none" rtlCol="0">
              <a:spAutoFit/>
            </a:bodyPr>
            <a:lstStyle/>
            <a:p>
              <a:r>
                <a:rPr lang="en-US" dirty="0" smtClean="0">
                  <a:solidFill>
                    <a:srgbClr val="00B050"/>
                  </a:solidFill>
                </a:rPr>
                <a:t>RRR=250</a:t>
              </a:r>
              <a:endParaRPr lang="en-US" dirty="0">
                <a:solidFill>
                  <a:srgbClr val="00B050"/>
                </a:solidFill>
              </a:endParaRPr>
            </a:p>
          </p:txBody>
        </p:sp>
        <p:cxnSp>
          <p:nvCxnSpPr>
            <p:cNvPr id="14" name="Straight Connector 13"/>
            <p:cNvCxnSpPr/>
            <p:nvPr/>
          </p:nvCxnSpPr>
          <p:spPr>
            <a:xfrm flipV="1">
              <a:off x="3585656" y="2518161"/>
              <a:ext cx="5017477" cy="7815"/>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98724" y="1787602"/>
              <a:ext cx="710451" cy="369332"/>
            </a:xfrm>
            <a:prstGeom prst="rect">
              <a:avLst/>
            </a:prstGeom>
            <a:noFill/>
          </p:spPr>
          <p:txBody>
            <a:bodyPr wrap="none" rtlCol="0">
              <a:spAutoFit/>
            </a:bodyPr>
            <a:lstStyle/>
            <a:p>
              <a:r>
                <a:rPr lang="en-US" b="1" dirty="0" smtClean="0">
                  <a:solidFill>
                    <a:srgbClr val="FF0000"/>
                  </a:solidFill>
                </a:rPr>
                <a:t>10.34</a:t>
              </a:r>
              <a:endParaRPr lang="en-US" b="1" dirty="0">
                <a:solidFill>
                  <a:srgbClr val="FF0000"/>
                </a:solidFill>
              </a:endParaRPr>
            </a:p>
          </p:txBody>
        </p:sp>
        <p:sp>
          <p:nvSpPr>
            <p:cNvPr id="16" name="TextBox 15"/>
            <p:cNvSpPr txBox="1"/>
            <p:nvPr/>
          </p:nvSpPr>
          <p:spPr>
            <a:xfrm>
              <a:off x="7892682" y="2887203"/>
              <a:ext cx="710451" cy="369332"/>
            </a:xfrm>
            <a:prstGeom prst="rect">
              <a:avLst/>
            </a:prstGeom>
            <a:noFill/>
          </p:spPr>
          <p:txBody>
            <a:bodyPr wrap="none" rtlCol="0">
              <a:spAutoFit/>
            </a:bodyPr>
            <a:lstStyle/>
            <a:p>
              <a:r>
                <a:rPr lang="en-US" b="1" dirty="0" smtClean="0">
                  <a:solidFill>
                    <a:srgbClr val="00B050"/>
                  </a:solidFill>
                </a:rPr>
                <a:t>11.60</a:t>
              </a:r>
              <a:endParaRPr lang="en-US" b="1" dirty="0">
                <a:solidFill>
                  <a:srgbClr val="00B050"/>
                </a:solidFill>
              </a:endParaRPr>
            </a:p>
          </p:txBody>
        </p:sp>
        <p:cxnSp>
          <p:nvCxnSpPr>
            <p:cNvPr id="18" name="Straight Arrow Connector 17"/>
            <p:cNvCxnSpPr/>
            <p:nvPr/>
          </p:nvCxnSpPr>
          <p:spPr>
            <a:xfrm>
              <a:off x="7308077" y="2087917"/>
              <a:ext cx="0" cy="385080"/>
            </a:xfrm>
            <a:prstGeom prst="straightConnector1">
              <a:avLst/>
            </a:prstGeom>
            <a:ln w="222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783206" y="2588731"/>
              <a:ext cx="0" cy="377989"/>
            </a:xfrm>
            <a:prstGeom prst="straightConnector1">
              <a:avLst/>
            </a:prstGeom>
            <a:ln w="222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14732" y="5892539"/>
            <a:ext cx="8653696"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FF0000"/>
                </a:solidFill>
              </a:rPr>
              <a:t>Last </a:t>
            </a:r>
            <a:r>
              <a:rPr lang="en-US" b="1" dirty="0" smtClean="0">
                <a:solidFill>
                  <a:srgbClr val="FF0000"/>
                </a:solidFill>
              </a:rPr>
              <a:t>(unprotected) quench </a:t>
            </a:r>
            <a:r>
              <a:rPr lang="en-US" b="1" dirty="0" smtClean="0">
                <a:solidFill>
                  <a:srgbClr val="FF0000"/>
                </a:solidFill>
              </a:rPr>
              <a:t>in A23 </a:t>
            </a:r>
            <a:r>
              <a:rPr lang="en-US" b="1" dirty="0">
                <a:solidFill>
                  <a:srgbClr val="FF0000"/>
                </a:solidFill>
              </a:rPr>
              <a:t>segment was at </a:t>
            </a:r>
            <a:r>
              <a:rPr lang="en-US" b="1" dirty="0" smtClean="0">
                <a:solidFill>
                  <a:srgbClr val="FF0000"/>
                </a:solidFill>
              </a:rPr>
              <a:t>12475 A, resulting in 11.8 </a:t>
            </a:r>
            <a:r>
              <a:rPr lang="en-US" b="1" dirty="0" smtClean="0">
                <a:solidFill>
                  <a:srgbClr val="FF0000"/>
                </a:solidFill>
              </a:rPr>
              <a:t>MIITs. It should have yielded </a:t>
            </a:r>
            <a:r>
              <a:rPr lang="en-US" b="1" dirty="0" smtClean="0">
                <a:solidFill>
                  <a:srgbClr val="FF0000"/>
                </a:solidFill>
                <a:latin typeface="Symbol" panose="05050102010706020507" pitchFamily="18" charset="2"/>
              </a:rPr>
              <a:t>~</a:t>
            </a:r>
            <a:r>
              <a:rPr lang="en-US" b="1" dirty="0" smtClean="0">
                <a:solidFill>
                  <a:srgbClr val="FF0000"/>
                </a:solidFill>
              </a:rPr>
              <a:t> 350 K (or less) hot spot given the measured RRR value.</a:t>
            </a:r>
            <a:endParaRPr lang="en-US" b="1" dirty="0">
              <a:solidFill>
                <a:srgbClr val="FF0000"/>
              </a:solidFill>
            </a:endParaRPr>
          </a:p>
        </p:txBody>
      </p:sp>
      <p:sp>
        <p:nvSpPr>
          <p:cNvPr id="4" name="Title 3"/>
          <p:cNvSpPr>
            <a:spLocks noGrp="1"/>
          </p:cNvSpPr>
          <p:nvPr>
            <p:ph type="title"/>
          </p:nvPr>
        </p:nvSpPr>
        <p:spPr/>
        <p:txBody>
          <a:bodyPr>
            <a:normAutofit fontScale="90000"/>
          </a:bodyPr>
          <a:lstStyle/>
          <a:p>
            <a:r>
              <a:rPr lang="en-US" dirty="0" smtClean="0"/>
              <a:t>MIITs / hot spot temperature</a:t>
            </a:r>
            <a:endParaRPr lang="en-US" dirty="0"/>
          </a:p>
        </p:txBody>
      </p:sp>
      <p:sp>
        <p:nvSpPr>
          <p:cNvPr id="8" name="Rectangle 7"/>
          <p:cNvSpPr/>
          <p:nvPr/>
        </p:nvSpPr>
        <p:spPr>
          <a:xfrm>
            <a:off x="269310" y="3468377"/>
            <a:ext cx="3701440" cy="1754326"/>
          </a:xfrm>
          <a:prstGeom prst="rect">
            <a:avLst/>
          </a:prstGeom>
        </p:spPr>
        <p:txBody>
          <a:bodyPr wrap="square">
            <a:spAutoFit/>
          </a:bodyPr>
          <a:lstStyle/>
          <a:p>
            <a:pPr algn="just"/>
            <a:r>
              <a:rPr lang="en-US" dirty="0" smtClean="0"/>
              <a:t>Current decay in CCT3 with 30 </a:t>
            </a:r>
            <a:r>
              <a:rPr lang="en-US" dirty="0" err="1" smtClean="0"/>
              <a:t>m</a:t>
            </a:r>
            <a:r>
              <a:rPr lang="en-US" dirty="0" err="1" smtClean="0">
                <a:latin typeface="Symbol" panose="05050102010706020507" pitchFamily="18" charset="2"/>
              </a:rPr>
              <a:t>W</a:t>
            </a:r>
            <a:r>
              <a:rPr lang="en-US" dirty="0" smtClean="0">
                <a:latin typeface="Symbol" panose="05050102010706020507" pitchFamily="18" charset="2"/>
              </a:rPr>
              <a:t> </a:t>
            </a:r>
            <a:r>
              <a:rPr lang="en-US" dirty="0" smtClean="0"/>
              <a:t>dump resistor, when extrapolated to  18 kA woul</a:t>
            </a:r>
            <a:r>
              <a:rPr lang="en-US" dirty="0" smtClean="0"/>
              <a:t>d yield</a:t>
            </a:r>
            <a:r>
              <a:rPr lang="en-US" dirty="0" smtClean="0"/>
              <a:t> </a:t>
            </a:r>
            <a:r>
              <a:rPr lang="en-US" dirty="0" smtClean="0">
                <a:solidFill>
                  <a:srgbClr val="FF0000"/>
                </a:solidFill>
              </a:rPr>
              <a:t>9.56 MIITS</a:t>
            </a:r>
            <a:r>
              <a:rPr lang="en-US" dirty="0" smtClean="0"/>
              <a:t>.</a:t>
            </a:r>
            <a:r>
              <a:rPr lang="en-US" dirty="0" smtClean="0">
                <a:solidFill>
                  <a:srgbClr val="FF0000"/>
                </a:solidFill>
              </a:rPr>
              <a:t> </a:t>
            </a:r>
            <a:r>
              <a:rPr lang="en-US" dirty="0" smtClean="0"/>
              <a:t>Higher dump (40 </a:t>
            </a:r>
            <a:r>
              <a:rPr lang="en-US" dirty="0" err="1" smtClean="0"/>
              <a:t>m</a:t>
            </a:r>
            <a:r>
              <a:rPr lang="en-US" dirty="0" err="1" smtClean="0">
                <a:latin typeface="Symbol" panose="05050102010706020507" pitchFamily="18" charset="2"/>
              </a:rPr>
              <a:t>W</a:t>
            </a:r>
            <a:r>
              <a:rPr lang="en-US" dirty="0" smtClean="0"/>
              <a:t>) was used above 10.6 kA to further reduce hot spot temperature.</a:t>
            </a:r>
          </a:p>
        </p:txBody>
      </p:sp>
      <p:sp>
        <p:nvSpPr>
          <p:cNvPr id="17" name="Rectangle 16"/>
          <p:cNvSpPr/>
          <p:nvPr/>
        </p:nvSpPr>
        <p:spPr>
          <a:xfrm>
            <a:off x="206679" y="5209494"/>
            <a:ext cx="8461332" cy="646331"/>
          </a:xfrm>
          <a:prstGeom prst="rect">
            <a:avLst/>
          </a:prstGeom>
        </p:spPr>
        <p:txBody>
          <a:bodyPr wrap="square">
            <a:spAutoFit/>
          </a:bodyPr>
          <a:lstStyle/>
          <a:p>
            <a:pPr marL="285750" indent="-285750" algn="just">
              <a:buFont typeface="Arial" panose="020B0604020202020204" pitchFamily="34" charset="0"/>
              <a:buChar char="•"/>
            </a:pPr>
            <a:r>
              <a:rPr lang="en-US" dirty="0" smtClean="0"/>
              <a:t>In the highest current quench A53 (13147 A, 40 </a:t>
            </a:r>
            <a:r>
              <a:rPr lang="en-US" dirty="0" err="1" smtClean="0"/>
              <a:t>m</a:t>
            </a:r>
            <a:r>
              <a:rPr lang="en-US" dirty="0" err="1" smtClean="0">
                <a:latin typeface="Symbol" panose="05050102010706020507" pitchFamily="18" charset="2"/>
              </a:rPr>
              <a:t>W</a:t>
            </a:r>
            <a:r>
              <a:rPr lang="en-US" dirty="0" smtClean="0"/>
              <a:t> dump) the MIITs were only </a:t>
            </a:r>
            <a:r>
              <a:rPr lang="en-US" b="1" dirty="0" smtClean="0">
                <a:solidFill>
                  <a:srgbClr val="FF0000"/>
                </a:solidFill>
              </a:rPr>
              <a:t>2.86  (=&gt;</a:t>
            </a:r>
            <a:r>
              <a:rPr lang="en-US" b="1" dirty="0" smtClean="0">
                <a:solidFill>
                  <a:srgbClr val="FF0000"/>
                </a:solidFill>
                <a:latin typeface="Symbol" panose="05050102010706020507" pitchFamily="18" charset="2"/>
              </a:rPr>
              <a:t> ~ </a:t>
            </a:r>
            <a:r>
              <a:rPr lang="en-US" b="1" dirty="0" smtClean="0">
                <a:solidFill>
                  <a:srgbClr val="FF0000"/>
                </a:solidFill>
              </a:rPr>
              <a:t>50 K hot spot)</a:t>
            </a:r>
            <a:endParaRPr lang="en-US" b="1" dirty="0" smtClean="0">
              <a:solidFill>
                <a:srgbClr val="FF0000"/>
              </a:solidFill>
            </a:endParaRPr>
          </a:p>
        </p:txBody>
      </p:sp>
    </p:spTree>
    <p:extLst>
      <p:ext uri="{BB962C8B-B14F-4D97-AF65-F5344CB8AC3E}">
        <p14:creationId xmlns:p14="http://schemas.microsoft.com/office/powerpoint/2010/main" val="10091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06947" y="-25052"/>
            <a:ext cx="6436428" cy="1143000"/>
          </a:xfrm>
        </p:spPr>
        <p:txBody>
          <a:bodyPr>
            <a:normAutofit/>
          </a:bodyPr>
          <a:lstStyle/>
          <a:p>
            <a:pPr algn="ctr"/>
            <a:r>
              <a:rPr lang="en-US" dirty="0"/>
              <a:t>T</a:t>
            </a:r>
            <a:r>
              <a:rPr lang="en-US" dirty="0" smtClean="0"/>
              <a:t>raining </a:t>
            </a:r>
            <a:r>
              <a:rPr lang="en-US" dirty="0"/>
              <a:t>summary</a:t>
            </a:r>
          </a:p>
        </p:txBody>
      </p:sp>
      <p:grpSp>
        <p:nvGrpSpPr>
          <p:cNvPr id="48" name="Group 47"/>
          <p:cNvGrpSpPr/>
          <p:nvPr/>
        </p:nvGrpSpPr>
        <p:grpSpPr>
          <a:xfrm>
            <a:off x="3060582" y="2450085"/>
            <a:ext cx="6083418" cy="4648836"/>
            <a:chOff x="224131" y="566573"/>
            <a:chExt cx="8514806" cy="6475490"/>
          </a:xfrm>
        </p:grpSpPr>
        <p:graphicFrame>
          <p:nvGraphicFramePr>
            <p:cNvPr id="49" name="Object 48"/>
            <p:cNvGraphicFramePr>
              <a:graphicFrameLocks noChangeAspect="1"/>
            </p:cNvGraphicFramePr>
            <p:nvPr>
              <p:extLst>
                <p:ext uri="{D42A27DB-BD31-4B8C-83A1-F6EECF244321}">
                  <p14:modId xmlns:p14="http://schemas.microsoft.com/office/powerpoint/2010/main" val="4267783875"/>
                </p:ext>
              </p:extLst>
            </p:nvPr>
          </p:nvGraphicFramePr>
          <p:xfrm>
            <a:off x="224131" y="566573"/>
            <a:ext cx="8514806" cy="6475490"/>
          </p:xfrm>
          <a:graphic>
            <a:graphicData uri="http://schemas.openxmlformats.org/presentationml/2006/ole">
              <mc:AlternateContent xmlns:mc="http://schemas.openxmlformats.org/markup-compatibility/2006">
                <mc:Choice xmlns:v="urn:schemas-microsoft-com:vml" Requires="v">
                  <p:oleObj spid="_x0000_s3097" name="Graph" r:id="rId3" imgW="4082400" imgH="3104640" progId="Origin50.Graph">
                    <p:embed/>
                  </p:oleObj>
                </mc:Choice>
                <mc:Fallback>
                  <p:oleObj name="Graph" r:id="rId3" imgW="4082400" imgH="3104640" progId="Origin50.Graph">
                    <p:embed/>
                    <p:pic>
                      <p:nvPicPr>
                        <p:cNvPr id="0" name=""/>
                        <p:cNvPicPr/>
                        <p:nvPr/>
                      </p:nvPicPr>
                      <p:blipFill>
                        <a:blip r:embed="rId4"/>
                        <a:stretch>
                          <a:fillRect/>
                        </a:stretch>
                      </p:blipFill>
                      <p:spPr>
                        <a:xfrm>
                          <a:off x="224131" y="566573"/>
                          <a:ext cx="8514806" cy="6475490"/>
                        </a:xfrm>
                        <a:prstGeom prst="rect">
                          <a:avLst/>
                        </a:prstGeom>
                      </p:spPr>
                    </p:pic>
                  </p:oleObj>
                </mc:Fallback>
              </mc:AlternateContent>
            </a:graphicData>
          </a:graphic>
        </p:graphicFrame>
        <p:sp>
          <p:nvSpPr>
            <p:cNvPr id="50" name="TextBox 49"/>
            <p:cNvSpPr txBox="1"/>
            <p:nvPr/>
          </p:nvSpPr>
          <p:spPr>
            <a:xfrm>
              <a:off x="2222500" y="5246191"/>
              <a:ext cx="519749" cy="327679"/>
            </a:xfrm>
            <a:prstGeom prst="rect">
              <a:avLst/>
            </a:prstGeom>
            <a:noFill/>
          </p:spPr>
          <p:txBody>
            <a:bodyPr wrap="none" rtlCol="0">
              <a:spAutoFit/>
            </a:bodyPr>
            <a:lstStyle/>
            <a:p>
              <a:r>
                <a:rPr lang="en-US" sz="1400" dirty="0" smtClean="0"/>
                <a:t>A02</a:t>
              </a:r>
              <a:endParaRPr lang="en-US" sz="1400" dirty="0"/>
            </a:p>
          </p:txBody>
        </p:sp>
        <p:sp>
          <p:nvSpPr>
            <p:cNvPr id="51" name="TextBox 50"/>
            <p:cNvSpPr txBox="1"/>
            <p:nvPr/>
          </p:nvSpPr>
          <p:spPr>
            <a:xfrm>
              <a:off x="2400726" y="4440019"/>
              <a:ext cx="519750" cy="327679"/>
            </a:xfrm>
            <a:prstGeom prst="rect">
              <a:avLst/>
            </a:prstGeom>
            <a:noFill/>
          </p:spPr>
          <p:txBody>
            <a:bodyPr wrap="none" rtlCol="0">
              <a:spAutoFit/>
            </a:bodyPr>
            <a:lstStyle/>
            <a:p>
              <a:r>
                <a:rPr lang="en-US" sz="1400" dirty="0" smtClean="0"/>
                <a:t>A06</a:t>
              </a:r>
              <a:endParaRPr lang="en-US" sz="1400" dirty="0"/>
            </a:p>
          </p:txBody>
        </p:sp>
        <p:sp>
          <p:nvSpPr>
            <p:cNvPr id="52" name="TextBox 51"/>
            <p:cNvSpPr txBox="1"/>
            <p:nvPr/>
          </p:nvSpPr>
          <p:spPr>
            <a:xfrm>
              <a:off x="2768017" y="4814483"/>
              <a:ext cx="519750" cy="327679"/>
            </a:xfrm>
            <a:prstGeom prst="rect">
              <a:avLst/>
            </a:prstGeom>
            <a:noFill/>
          </p:spPr>
          <p:txBody>
            <a:bodyPr wrap="none" rtlCol="0">
              <a:spAutoFit/>
            </a:bodyPr>
            <a:lstStyle/>
            <a:p>
              <a:r>
                <a:rPr lang="en-US" sz="1400" dirty="0" smtClean="0"/>
                <a:t>A08</a:t>
              </a:r>
              <a:endParaRPr lang="en-US" sz="1400" dirty="0"/>
            </a:p>
          </p:txBody>
        </p:sp>
        <p:sp>
          <p:nvSpPr>
            <p:cNvPr id="53" name="TextBox 52"/>
            <p:cNvSpPr txBox="1"/>
            <p:nvPr/>
          </p:nvSpPr>
          <p:spPr>
            <a:xfrm>
              <a:off x="2227289" y="4054613"/>
              <a:ext cx="519750" cy="327679"/>
            </a:xfrm>
            <a:prstGeom prst="rect">
              <a:avLst/>
            </a:prstGeom>
            <a:noFill/>
          </p:spPr>
          <p:txBody>
            <a:bodyPr wrap="none" rtlCol="0">
              <a:spAutoFit/>
            </a:bodyPr>
            <a:lstStyle/>
            <a:p>
              <a:r>
                <a:rPr lang="en-US" sz="1400" dirty="0" smtClean="0"/>
                <a:t>A09</a:t>
              </a:r>
              <a:endParaRPr lang="en-US" sz="1400" dirty="0"/>
            </a:p>
          </p:txBody>
        </p:sp>
        <p:sp>
          <p:nvSpPr>
            <p:cNvPr id="54" name="TextBox 53"/>
            <p:cNvSpPr txBox="1"/>
            <p:nvPr/>
          </p:nvSpPr>
          <p:spPr>
            <a:xfrm>
              <a:off x="2689738" y="3738424"/>
              <a:ext cx="711236" cy="428711"/>
            </a:xfrm>
            <a:prstGeom prst="rect">
              <a:avLst/>
            </a:prstGeom>
            <a:noFill/>
          </p:spPr>
          <p:txBody>
            <a:bodyPr wrap="square" rtlCol="0">
              <a:spAutoFit/>
            </a:bodyPr>
            <a:lstStyle/>
            <a:p>
              <a:r>
                <a:rPr lang="en-US" sz="1400" dirty="0" smtClean="0"/>
                <a:t>A10</a:t>
              </a:r>
              <a:endParaRPr lang="en-US" sz="1400" dirty="0"/>
            </a:p>
          </p:txBody>
        </p:sp>
        <p:sp>
          <p:nvSpPr>
            <p:cNvPr id="55" name="TextBox 54"/>
            <p:cNvSpPr txBox="1"/>
            <p:nvPr/>
          </p:nvSpPr>
          <p:spPr>
            <a:xfrm>
              <a:off x="3020348" y="4328865"/>
              <a:ext cx="516298" cy="327679"/>
            </a:xfrm>
            <a:prstGeom prst="rect">
              <a:avLst/>
            </a:prstGeom>
            <a:noFill/>
          </p:spPr>
          <p:txBody>
            <a:bodyPr wrap="none" rtlCol="0">
              <a:spAutoFit/>
            </a:bodyPr>
            <a:lstStyle/>
            <a:p>
              <a:r>
                <a:rPr lang="en-US" sz="1400" dirty="0" smtClean="0"/>
                <a:t>A11</a:t>
              </a:r>
              <a:endParaRPr lang="en-US" sz="1400" dirty="0"/>
            </a:p>
          </p:txBody>
        </p:sp>
        <p:sp>
          <p:nvSpPr>
            <p:cNvPr id="56" name="TextBox 55"/>
            <p:cNvSpPr txBox="1"/>
            <p:nvPr/>
          </p:nvSpPr>
          <p:spPr>
            <a:xfrm>
              <a:off x="3467561" y="4175264"/>
              <a:ext cx="517043" cy="327679"/>
            </a:xfrm>
            <a:prstGeom prst="rect">
              <a:avLst/>
            </a:prstGeom>
            <a:noFill/>
          </p:spPr>
          <p:txBody>
            <a:bodyPr wrap="none" rtlCol="0">
              <a:spAutoFit/>
            </a:bodyPr>
            <a:lstStyle/>
            <a:p>
              <a:r>
                <a:rPr lang="en-US" sz="1400" dirty="0" smtClean="0"/>
                <a:t>A15</a:t>
              </a:r>
              <a:endParaRPr lang="en-US" sz="1400" dirty="0"/>
            </a:p>
          </p:txBody>
        </p:sp>
        <p:sp>
          <p:nvSpPr>
            <p:cNvPr id="57" name="TextBox 56"/>
            <p:cNvSpPr txBox="1"/>
            <p:nvPr/>
          </p:nvSpPr>
          <p:spPr>
            <a:xfrm>
              <a:off x="4104235" y="3574756"/>
              <a:ext cx="518464" cy="327679"/>
            </a:xfrm>
            <a:prstGeom prst="rect">
              <a:avLst/>
            </a:prstGeom>
            <a:noFill/>
          </p:spPr>
          <p:txBody>
            <a:bodyPr wrap="none" rtlCol="0">
              <a:spAutoFit/>
            </a:bodyPr>
            <a:lstStyle/>
            <a:p>
              <a:r>
                <a:rPr lang="en-US" sz="1400" dirty="0" smtClean="0"/>
                <a:t>A18</a:t>
              </a:r>
              <a:endParaRPr lang="en-US" sz="1400" dirty="0"/>
            </a:p>
          </p:txBody>
        </p:sp>
        <p:sp>
          <p:nvSpPr>
            <p:cNvPr id="58" name="TextBox 57"/>
            <p:cNvSpPr txBox="1"/>
            <p:nvPr/>
          </p:nvSpPr>
          <p:spPr>
            <a:xfrm>
              <a:off x="3222284" y="3611721"/>
              <a:ext cx="513252" cy="327679"/>
            </a:xfrm>
            <a:prstGeom prst="rect">
              <a:avLst/>
            </a:prstGeom>
            <a:noFill/>
          </p:spPr>
          <p:txBody>
            <a:bodyPr wrap="none" rtlCol="0">
              <a:spAutoFit/>
            </a:bodyPr>
            <a:lstStyle/>
            <a:p>
              <a:r>
                <a:rPr lang="en-US" sz="1400" dirty="0" smtClean="0"/>
                <a:t>A16</a:t>
              </a:r>
              <a:endParaRPr lang="en-US" sz="1400" dirty="0"/>
            </a:p>
          </p:txBody>
        </p:sp>
        <p:sp>
          <p:nvSpPr>
            <p:cNvPr id="59" name="TextBox 58"/>
            <p:cNvSpPr txBox="1"/>
            <p:nvPr/>
          </p:nvSpPr>
          <p:spPr>
            <a:xfrm>
              <a:off x="3603728" y="3427306"/>
              <a:ext cx="506688" cy="327679"/>
            </a:xfrm>
            <a:prstGeom prst="rect">
              <a:avLst/>
            </a:prstGeom>
            <a:noFill/>
          </p:spPr>
          <p:txBody>
            <a:bodyPr wrap="none" rtlCol="0">
              <a:spAutoFit/>
            </a:bodyPr>
            <a:lstStyle/>
            <a:p>
              <a:r>
                <a:rPr lang="en-US" sz="1400" dirty="0" smtClean="0"/>
                <a:t>A17</a:t>
              </a:r>
              <a:endParaRPr lang="en-US" sz="1400" dirty="0"/>
            </a:p>
          </p:txBody>
        </p:sp>
        <p:sp>
          <p:nvSpPr>
            <p:cNvPr id="60" name="TextBox 59"/>
            <p:cNvSpPr txBox="1"/>
            <p:nvPr/>
          </p:nvSpPr>
          <p:spPr>
            <a:xfrm>
              <a:off x="4035016" y="3951926"/>
              <a:ext cx="517246" cy="327679"/>
            </a:xfrm>
            <a:prstGeom prst="rect">
              <a:avLst/>
            </a:prstGeom>
            <a:noFill/>
          </p:spPr>
          <p:txBody>
            <a:bodyPr wrap="none" rtlCol="0">
              <a:spAutoFit/>
            </a:bodyPr>
            <a:lstStyle/>
            <a:p>
              <a:r>
                <a:rPr lang="en-US" sz="1400" dirty="0" smtClean="0"/>
                <a:t>A19</a:t>
              </a:r>
              <a:endParaRPr lang="en-US" sz="1400" dirty="0"/>
            </a:p>
          </p:txBody>
        </p:sp>
        <p:sp>
          <p:nvSpPr>
            <p:cNvPr id="61" name="TextBox 60"/>
            <p:cNvSpPr txBox="1"/>
            <p:nvPr/>
          </p:nvSpPr>
          <p:spPr>
            <a:xfrm>
              <a:off x="4434432" y="4010113"/>
              <a:ext cx="519749" cy="327679"/>
            </a:xfrm>
            <a:prstGeom prst="rect">
              <a:avLst/>
            </a:prstGeom>
            <a:noFill/>
          </p:spPr>
          <p:txBody>
            <a:bodyPr wrap="none" rtlCol="0">
              <a:spAutoFit/>
            </a:bodyPr>
            <a:lstStyle/>
            <a:p>
              <a:r>
                <a:rPr lang="en-US" sz="1400" dirty="0" smtClean="0"/>
                <a:t>A20</a:t>
              </a:r>
              <a:endParaRPr lang="en-US" sz="1400" dirty="0"/>
            </a:p>
          </p:txBody>
        </p:sp>
        <p:sp>
          <p:nvSpPr>
            <p:cNvPr id="62" name="TextBox 61"/>
            <p:cNvSpPr txBox="1"/>
            <p:nvPr/>
          </p:nvSpPr>
          <p:spPr>
            <a:xfrm>
              <a:off x="4596285" y="4422728"/>
              <a:ext cx="511425" cy="327679"/>
            </a:xfrm>
            <a:prstGeom prst="rect">
              <a:avLst/>
            </a:prstGeom>
            <a:noFill/>
          </p:spPr>
          <p:txBody>
            <a:bodyPr wrap="none" rtlCol="0">
              <a:spAutoFit/>
            </a:bodyPr>
            <a:lstStyle/>
            <a:p>
              <a:r>
                <a:rPr lang="en-US" sz="1400" dirty="0" smtClean="0"/>
                <a:t>A24</a:t>
              </a:r>
              <a:endParaRPr lang="en-US" sz="1400" dirty="0"/>
            </a:p>
          </p:txBody>
        </p:sp>
        <p:cxnSp>
          <p:nvCxnSpPr>
            <p:cNvPr id="63" name="Straight Arrow Connector 62"/>
            <p:cNvCxnSpPr/>
            <p:nvPr/>
          </p:nvCxnSpPr>
          <p:spPr>
            <a:xfrm>
              <a:off x="3898722" y="3740150"/>
              <a:ext cx="0" cy="21681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310893" y="3105541"/>
              <a:ext cx="519749" cy="327679"/>
            </a:xfrm>
            <a:prstGeom prst="rect">
              <a:avLst/>
            </a:prstGeom>
            <a:noFill/>
          </p:spPr>
          <p:txBody>
            <a:bodyPr wrap="none" rtlCol="0">
              <a:spAutoFit/>
            </a:bodyPr>
            <a:lstStyle/>
            <a:p>
              <a:r>
                <a:rPr lang="en-US" sz="1400" dirty="0" smtClean="0"/>
                <a:t>A25</a:t>
              </a:r>
              <a:endParaRPr lang="en-US" sz="1400" dirty="0"/>
            </a:p>
          </p:txBody>
        </p:sp>
        <p:sp>
          <p:nvSpPr>
            <p:cNvPr id="65" name="TextBox 64"/>
            <p:cNvSpPr txBox="1"/>
            <p:nvPr/>
          </p:nvSpPr>
          <p:spPr>
            <a:xfrm>
              <a:off x="4558937" y="3642716"/>
              <a:ext cx="511221" cy="327679"/>
            </a:xfrm>
            <a:prstGeom prst="rect">
              <a:avLst/>
            </a:prstGeom>
            <a:noFill/>
          </p:spPr>
          <p:txBody>
            <a:bodyPr wrap="none" rtlCol="0">
              <a:spAutoFit/>
            </a:bodyPr>
            <a:lstStyle/>
            <a:p>
              <a:r>
                <a:rPr lang="en-US" sz="1400" dirty="0" smtClean="0"/>
                <a:t>A27</a:t>
              </a:r>
              <a:endParaRPr lang="en-US" sz="1400" dirty="0"/>
            </a:p>
          </p:txBody>
        </p:sp>
        <p:sp>
          <p:nvSpPr>
            <p:cNvPr id="66" name="TextBox 65"/>
            <p:cNvSpPr txBox="1"/>
            <p:nvPr/>
          </p:nvSpPr>
          <p:spPr>
            <a:xfrm>
              <a:off x="5027073" y="3183386"/>
              <a:ext cx="519749" cy="327679"/>
            </a:xfrm>
            <a:prstGeom prst="rect">
              <a:avLst/>
            </a:prstGeom>
            <a:noFill/>
          </p:spPr>
          <p:txBody>
            <a:bodyPr wrap="none" rtlCol="0">
              <a:spAutoFit/>
            </a:bodyPr>
            <a:lstStyle/>
            <a:p>
              <a:r>
                <a:rPr lang="en-US" sz="1400" dirty="0" smtClean="0"/>
                <a:t>A28</a:t>
              </a:r>
              <a:endParaRPr lang="en-US" sz="1400" dirty="0"/>
            </a:p>
          </p:txBody>
        </p:sp>
        <p:sp>
          <p:nvSpPr>
            <p:cNvPr id="67" name="TextBox 66"/>
            <p:cNvSpPr txBox="1"/>
            <p:nvPr/>
          </p:nvSpPr>
          <p:spPr>
            <a:xfrm>
              <a:off x="5050513" y="2631523"/>
              <a:ext cx="519749" cy="327679"/>
            </a:xfrm>
            <a:prstGeom prst="rect">
              <a:avLst/>
            </a:prstGeom>
            <a:noFill/>
          </p:spPr>
          <p:txBody>
            <a:bodyPr wrap="none" rtlCol="0">
              <a:spAutoFit/>
            </a:bodyPr>
            <a:lstStyle/>
            <a:p>
              <a:r>
                <a:rPr lang="en-US" sz="1400" dirty="0" smtClean="0"/>
                <a:t>A29</a:t>
              </a:r>
              <a:endParaRPr lang="en-US" sz="1400" dirty="0"/>
            </a:p>
          </p:txBody>
        </p:sp>
        <p:sp>
          <p:nvSpPr>
            <p:cNvPr id="68" name="TextBox 67"/>
            <p:cNvSpPr txBox="1"/>
            <p:nvPr/>
          </p:nvSpPr>
          <p:spPr>
            <a:xfrm>
              <a:off x="5440888" y="3453188"/>
              <a:ext cx="519749" cy="327679"/>
            </a:xfrm>
            <a:prstGeom prst="rect">
              <a:avLst/>
            </a:prstGeom>
            <a:noFill/>
          </p:spPr>
          <p:txBody>
            <a:bodyPr wrap="none" rtlCol="0">
              <a:spAutoFit/>
            </a:bodyPr>
            <a:lstStyle/>
            <a:p>
              <a:r>
                <a:rPr lang="en-US" sz="1400" dirty="0" smtClean="0"/>
                <a:t>A30</a:t>
              </a:r>
              <a:endParaRPr lang="en-US" sz="1400" dirty="0"/>
            </a:p>
          </p:txBody>
        </p:sp>
        <p:sp>
          <p:nvSpPr>
            <p:cNvPr id="69" name="TextBox 68"/>
            <p:cNvSpPr txBox="1"/>
            <p:nvPr/>
          </p:nvSpPr>
          <p:spPr>
            <a:xfrm>
              <a:off x="5732586" y="3180704"/>
              <a:ext cx="519749" cy="327679"/>
            </a:xfrm>
            <a:prstGeom prst="rect">
              <a:avLst/>
            </a:prstGeom>
            <a:noFill/>
          </p:spPr>
          <p:txBody>
            <a:bodyPr wrap="none" rtlCol="0">
              <a:spAutoFit/>
            </a:bodyPr>
            <a:lstStyle/>
            <a:p>
              <a:r>
                <a:rPr lang="en-US" sz="1400" dirty="0" smtClean="0"/>
                <a:t>A33</a:t>
              </a:r>
              <a:endParaRPr lang="en-US" sz="1400" dirty="0"/>
            </a:p>
          </p:txBody>
        </p:sp>
        <p:sp>
          <p:nvSpPr>
            <p:cNvPr id="70" name="TextBox 69"/>
            <p:cNvSpPr txBox="1"/>
            <p:nvPr/>
          </p:nvSpPr>
          <p:spPr>
            <a:xfrm>
              <a:off x="5516204" y="2581759"/>
              <a:ext cx="510342" cy="327679"/>
            </a:xfrm>
            <a:prstGeom prst="rect">
              <a:avLst/>
            </a:prstGeom>
            <a:noFill/>
          </p:spPr>
          <p:txBody>
            <a:bodyPr wrap="none" rtlCol="0">
              <a:spAutoFit/>
            </a:bodyPr>
            <a:lstStyle/>
            <a:p>
              <a:r>
                <a:rPr lang="en-US" sz="1400" dirty="0" smtClean="0"/>
                <a:t>A37</a:t>
              </a:r>
              <a:endParaRPr lang="en-US" sz="1400" dirty="0"/>
            </a:p>
          </p:txBody>
        </p:sp>
        <p:sp>
          <p:nvSpPr>
            <p:cNvPr id="71" name="TextBox 70"/>
            <p:cNvSpPr txBox="1"/>
            <p:nvPr/>
          </p:nvSpPr>
          <p:spPr>
            <a:xfrm>
              <a:off x="6067958" y="2543705"/>
              <a:ext cx="519749" cy="327679"/>
            </a:xfrm>
            <a:prstGeom prst="rect">
              <a:avLst/>
            </a:prstGeom>
            <a:noFill/>
          </p:spPr>
          <p:txBody>
            <a:bodyPr wrap="none" rtlCol="0">
              <a:spAutoFit/>
            </a:bodyPr>
            <a:lstStyle/>
            <a:p>
              <a:r>
                <a:rPr lang="en-US" sz="1400" dirty="0" smtClean="0"/>
                <a:t>A38</a:t>
              </a:r>
              <a:endParaRPr lang="en-US" sz="1400" dirty="0"/>
            </a:p>
          </p:txBody>
        </p:sp>
        <p:sp>
          <p:nvSpPr>
            <p:cNvPr id="72" name="TextBox 71"/>
            <p:cNvSpPr txBox="1"/>
            <p:nvPr/>
          </p:nvSpPr>
          <p:spPr>
            <a:xfrm>
              <a:off x="5668111" y="2101081"/>
              <a:ext cx="519750" cy="327679"/>
            </a:xfrm>
            <a:prstGeom prst="rect">
              <a:avLst/>
            </a:prstGeom>
            <a:noFill/>
          </p:spPr>
          <p:txBody>
            <a:bodyPr wrap="none" rtlCol="0">
              <a:spAutoFit/>
            </a:bodyPr>
            <a:lstStyle/>
            <a:p>
              <a:r>
                <a:rPr lang="en-US" sz="1400" dirty="0" smtClean="0"/>
                <a:t>A40</a:t>
              </a:r>
              <a:endParaRPr lang="en-US" sz="1400" dirty="0"/>
            </a:p>
          </p:txBody>
        </p:sp>
        <p:sp>
          <p:nvSpPr>
            <p:cNvPr id="73" name="TextBox 72"/>
            <p:cNvSpPr txBox="1"/>
            <p:nvPr/>
          </p:nvSpPr>
          <p:spPr>
            <a:xfrm>
              <a:off x="6156736" y="1806109"/>
              <a:ext cx="507094" cy="327679"/>
            </a:xfrm>
            <a:prstGeom prst="rect">
              <a:avLst/>
            </a:prstGeom>
            <a:noFill/>
          </p:spPr>
          <p:txBody>
            <a:bodyPr wrap="none" rtlCol="0">
              <a:spAutoFit/>
            </a:bodyPr>
            <a:lstStyle/>
            <a:p>
              <a:r>
                <a:rPr lang="en-US" sz="1400" dirty="0" smtClean="0"/>
                <a:t>A41</a:t>
              </a:r>
              <a:endParaRPr lang="en-US" sz="1400" dirty="0"/>
            </a:p>
          </p:txBody>
        </p:sp>
        <p:cxnSp>
          <p:nvCxnSpPr>
            <p:cNvPr id="74" name="Straight Arrow Connector 73"/>
            <p:cNvCxnSpPr/>
            <p:nvPr/>
          </p:nvCxnSpPr>
          <p:spPr>
            <a:xfrm>
              <a:off x="6553022" y="2147367"/>
              <a:ext cx="0" cy="21681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522146" y="2244779"/>
              <a:ext cx="519750" cy="327679"/>
            </a:xfrm>
            <a:prstGeom prst="rect">
              <a:avLst/>
            </a:prstGeom>
            <a:noFill/>
          </p:spPr>
          <p:txBody>
            <a:bodyPr wrap="none" rtlCol="0">
              <a:spAutoFit/>
            </a:bodyPr>
            <a:lstStyle/>
            <a:p>
              <a:r>
                <a:rPr lang="en-US" sz="1400" dirty="0" smtClean="0"/>
                <a:t>A42</a:t>
              </a:r>
              <a:endParaRPr lang="en-US" sz="1400" dirty="0"/>
            </a:p>
          </p:txBody>
        </p:sp>
        <p:sp>
          <p:nvSpPr>
            <p:cNvPr id="76" name="TextBox 75"/>
            <p:cNvSpPr txBox="1"/>
            <p:nvPr/>
          </p:nvSpPr>
          <p:spPr>
            <a:xfrm>
              <a:off x="6857441" y="2746186"/>
              <a:ext cx="519750" cy="327679"/>
            </a:xfrm>
            <a:prstGeom prst="rect">
              <a:avLst/>
            </a:prstGeom>
            <a:noFill/>
          </p:spPr>
          <p:txBody>
            <a:bodyPr wrap="none" rtlCol="0">
              <a:spAutoFit/>
            </a:bodyPr>
            <a:lstStyle/>
            <a:p>
              <a:r>
                <a:rPr lang="en-US" sz="1400" dirty="0" smtClean="0"/>
                <a:t>A43</a:t>
              </a:r>
              <a:endParaRPr lang="en-US" sz="1400" dirty="0"/>
            </a:p>
          </p:txBody>
        </p:sp>
        <p:sp>
          <p:nvSpPr>
            <p:cNvPr id="77" name="TextBox 76"/>
            <p:cNvSpPr txBox="1"/>
            <p:nvPr/>
          </p:nvSpPr>
          <p:spPr>
            <a:xfrm>
              <a:off x="6916022" y="1623214"/>
              <a:ext cx="521034" cy="327679"/>
            </a:xfrm>
            <a:prstGeom prst="rect">
              <a:avLst/>
            </a:prstGeom>
            <a:noFill/>
          </p:spPr>
          <p:txBody>
            <a:bodyPr wrap="none" rtlCol="0">
              <a:spAutoFit/>
            </a:bodyPr>
            <a:lstStyle/>
            <a:p>
              <a:r>
                <a:rPr lang="en-US" sz="1400" dirty="0" smtClean="0"/>
                <a:t>A44</a:t>
              </a:r>
              <a:endParaRPr lang="en-US" sz="1400" dirty="0"/>
            </a:p>
          </p:txBody>
        </p:sp>
        <p:cxnSp>
          <p:nvCxnSpPr>
            <p:cNvPr id="78" name="Straight Arrow Connector 77"/>
            <p:cNvCxnSpPr/>
            <p:nvPr/>
          </p:nvCxnSpPr>
          <p:spPr>
            <a:xfrm>
              <a:off x="7118182" y="1930557"/>
              <a:ext cx="0" cy="21681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052956" y="2432974"/>
              <a:ext cx="519749" cy="327679"/>
            </a:xfrm>
            <a:prstGeom prst="rect">
              <a:avLst/>
            </a:prstGeom>
            <a:noFill/>
          </p:spPr>
          <p:txBody>
            <a:bodyPr wrap="none" rtlCol="0">
              <a:spAutoFit/>
            </a:bodyPr>
            <a:lstStyle/>
            <a:p>
              <a:r>
                <a:rPr lang="en-US" sz="1400" dirty="0" smtClean="0"/>
                <a:t>A49</a:t>
              </a:r>
              <a:endParaRPr lang="en-US" sz="1400" dirty="0"/>
            </a:p>
          </p:txBody>
        </p:sp>
        <p:sp>
          <p:nvSpPr>
            <p:cNvPr id="80" name="TextBox 79"/>
            <p:cNvSpPr txBox="1"/>
            <p:nvPr/>
          </p:nvSpPr>
          <p:spPr>
            <a:xfrm>
              <a:off x="7309898" y="1704913"/>
              <a:ext cx="519749" cy="327679"/>
            </a:xfrm>
            <a:prstGeom prst="rect">
              <a:avLst/>
            </a:prstGeom>
            <a:noFill/>
          </p:spPr>
          <p:txBody>
            <a:bodyPr wrap="none" rtlCol="0">
              <a:spAutoFit/>
            </a:bodyPr>
            <a:lstStyle/>
            <a:p>
              <a:r>
                <a:rPr lang="en-US" sz="1400" dirty="0" smtClean="0"/>
                <a:t>A53</a:t>
              </a:r>
              <a:endParaRPr lang="en-US" sz="1400" dirty="0"/>
            </a:p>
          </p:txBody>
        </p:sp>
        <p:sp>
          <p:nvSpPr>
            <p:cNvPr id="81" name="TextBox 80"/>
            <p:cNvSpPr txBox="1"/>
            <p:nvPr/>
          </p:nvSpPr>
          <p:spPr>
            <a:xfrm>
              <a:off x="7467776" y="2273818"/>
              <a:ext cx="519749" cy="327679"/>
            </a:xfrm>
            <a:prstGeom prst="rect">
              <a:avLst/>
            </a:prstGeom>
            <a:noFill/>
          </p:spPr>
          <p:txBody>
            <a:bodyPr wrap="none" rtlCol="0">
              <a:spAutoFit/>
            </a:bodyPr>
            <a:lstStyle/>
            <a:p>
              <a:r>
                <a:rPr lang="en-US" sz="1400" dirty="0" smtClean="0"/>
                <a:t>A62</a:t>
              </a:r>
              <a:endParaRPr lang="en-US" sz="1400" dirty="0"/>
            </a:p>
          </p:txBody>
        </p:sp>
        <p:sp>
          <p:nvSpPr>
            <p:cNvPr id="82" name="TextBox 81"/>
            <p:cNvSpPr txBox="1"/>
            <p:nvPr/>
          </p:nvSpPr>
          <p:spPr>
            <a:xfrm>
              <a:off x="7328833" y="3663889"/>
              <a:ext cx="519749" cy="327679"/>
            </a:xfrm>
            <a:prstGeom prst="rect">
              <a:avLst/>
            </a:prstGeom>
            <a:noFill/>
          </p:spPr>
          <p:txBody>
            <a:bodyPr wrap="none" rtlCol="0">
              <a:spAutoFit/>
            </a:bodyPr>
            <a:lstStyle/>
            <a:p>
              <a:r>
                <a:rPr lang="en-US" sz="1400" dirty="0" smtClean="0"/>
                <a:t>A54</a:t>
              </a:r>
              <a:endParaRPr lang="en-US" sz="1400" dirty="0"/>
            </a:p>
          </p:txBody>
        </p:sp>
      </p:grpSp>
      <p:sp>
        <p:nvSpPr>
          <p:cNvPr id="84" name="TextBox 83"/>
          <p:cNvSpPr txBox="1"/>
          <p:nvPr/>
        </p:nvSpPr>
        <p:spPr>
          <a:xfrm>
            <a:off x="6025971" y="3044044"/>
            <a:ext cx="1534033" cy="307777"/>
          </a:xfrm>
          <a:prstGeom prst="rect">
            <a:avLst/>
          </a:prstGeom>
          <a:noFill/>
        </p:spPr>
        <p:txBody>
          <a:bodyPr wrap="square" rtlCol="0">
            <a:spAutoFit/>
          </a:bodyPr>
          <a:lstStyle/>
          <a:p>
            <a:r>
              <a:rPr lang="en-US" sz="1400" dirty="0" err="1" smtClean="0">
                <a:solidFill>
                  <a:srgbClr val="FF0000"/>
                </a:solidFill>
              </a:rPr>
              <a:t>I</a:t>
            </a:r>
            <a:r>
              <a:rPr lang="en-US" sz="1400" baseline="-25000" dirty="0" err="1" smtClean="0">
                <a:solidFill>
                  <a:srgbClr val="FF0000"/>
                </a:solidFill>
              </a:rPr>
              <a:t>ss</a:t>
            </a:r>
            <a:r>
              <a:rPr lang="en-US" sz="1400" dirty="0" smtClean="0">
                <a:solidFill>
                  <a:srgbClr val="FF0000"/>
                </a:solidFill>
              </a:rPr>
              <a:t>= 17700 A</a:t>
            </a:r>
            <a:endParaRPr lang="en-US" sz="1400" dirty="0">
              <a:solidFill>
                <a:srgbClr val="FF0000"/>
              </a:solidFill>
            </a:endParaRPr>
          </a:p>
        </p:txBody>
      </p:sp>
      <p:sp>
        <p:nvSpPr>
          <p:cNvPr id="85" name="Rectangle 84"/>
          <p:cNvSpPr/>
          <p:nvPr/>
        </p:nvSpPr>
        <p:spPr>
          <a:xfrm>
            <a:off x="274210" y="3083582"/>
            <a:ext cx="2468990" cy="840230"/>
          </a:xfrm>
          <a:prstGeom prst="rect">
            <a:avLst/>
          </a:prstGeom>
          <a:solidFill>
            <a:schemeClr val="bg1">
              <a:lumMod val="95000"/>
            </a:schemeClr>
          </a:solidFill>
        </p:spPr>
        <p:txBody>
          <a:bodyPr wrap="square">
            <a:spAutoFit/>
          </a:bodyPr>
          <a:lstStyle/>
          <a:p>
            <a:pPr>
              <a:lnSpc>
                <a:spcPct val="90000"/>
              </a:lnSpc>
            </a:pPr>
            <a:r>
              <a:rPr lang="en-US" dirty="0" smtClean="0"/>
              <a:t>CCT3 </a:t>
            </a:r>
            <a:r>
              <a:rPr lang="en-US" dirty="0"/>
              <a:t>reached 74% of short sample current after 28 quenches</a:t>
            </a:r>
          </a:p>
        </p:txBody>
      </p:sp>
      <p:sp>
        <p:nvSpPr>
          <p:cNvPr id="4" name="Rectangle 3"/>
          <p:cNvSpPr/>
          <p:nvPr/>
        </p:nvSpPr>
        <p:spPr>
          <a:xfrm>
            <a:off x="198484" y="5118663"/>
            <a:ext cx="2790202" cy="923330"/>
          </a:xfrm>
          <a:prstGeom prst="rect">
            <a:avLst/>
          </a:prstGeom>
        </p:spPr>
        <p:txBody>
          <a:bodyPr wrap="square">
            <a:spAutoFit/>
          </a:bodyPr>
          <a:lstStyle/>
          <a:p>
            <a:pPr marL="285750" indent="-285750" algn="just">
              <a:buFont typeface="Wingdings" panose="05000000000000000000" pitchFamily="2" charset="2"/>
              <a:buChar char="Ø"/>
            </a:pPr>
            <a:r>
              <a:rPr lang="en-US" dirty="0" smtClean="0">
                <a:cs typeface="Arial" panose="020B0604020202020204" pitchFamily="34" charset="0"/>
              </a:rPr>
              <a:t>Unusual “inverse” ramp-rate dependence of quench current </a:t>
            </a:r>
            <a:endParaRPr lang="en-US" dirty="0" smtClean="0">
              <a:cs typeface="Arial" panose="020B0604020202020204" pitchFamily="34" charset="0"/>
            </a:endParaRPr>
          </a:p>
        </p:txBody>
      </p:sp>
      <p:sp>
        <p:nvSpPr>
          <p:cNvPr id="2" name="TextBox 1"/>
          <p:cNvSpPr txBox="1"/>
          <p:nvPr/>
        </p:nvSpPr>
        <p:spPr>
          <a:xfrm>
            <a:off x="111095" y="1147417"/>
            <a:ext cx="8782384" cy="1754326"/>
          </a:xfrm>
          <a:prstGeom prst="rect">
            <a:avLst/>
          </a:prstGeom>
          <a:noFill/>
        </p:spPr>
        <p:txBody>
          <a:bodyPr wrap="square" rtlCol="0">
            <a:spAutoFit/>
          </a:bodyPr>
          <a:lstStyle/>
          <a:p>
            <a:pPr marL="285750" indent="-285750" algn="just">
              <a:buFont typeface="Wingdings" panose="05000000000000000000" pitchFamily="2" charset="2"/>
              <a:buChar char="§"/>
            </a:pPr>
            <a:r>
              <a:rPr lang="en-US" b="1" dirty="0" smtClean="0">
                <a:solidFill>
                  <a:schemeClr val="accent5">
                    <a:lumMod val="75000"/>
                  </a:schemeClr>
                </a:solidFill>
                <a:cs typeface="Arial" panose="020B0604020202020204" pitchFamily="34" charset="0"/>
              </a:rPr>
              <a:t>56 current extractions </a:t>
            </a:r>
            <a:r>
              <a:rPr lang="en-US" dirty="0" smtClean="0">
                <a:cs typeface="Arial" panose="020B0604020202020204" pitchFamily="34" charset="0"/>
              </a:rPr>
              <a:t>conducted; </a:t>
            </a:r>
            <a:r>
              <a:rPr lang="en-US" b="1" dirty="0" smtClean="0">
                <a:solidFill>
                  <a:schemeClr val="accent5">
                    <a:lumMod val="75000"/>
                  </a:schemeClr>
                </a:solidFill>
                <a:cs typeface="Arial" panose="020B0604020202020204" pitchFamily="34" charset="0"/>
              </a:rPr>
              <a:t>30 were natural quenches</a:t>
            </a:r>
            <a:r>
              <a:rPr lang="en-US" dirty="0" smtClean="0">
                <a:cs typeface="Arial" panose="020B0604020202020204" pitchFamily="34" charset="0"/>
              </a:rPr>
              <a:t> and the rest was triggered by flux jumps </a:t>
            </a:r>
          </a:p>
          <a:p>
            <a:pPr marL="285750" indent="-285750" algn="just">
              <a:buFont typeface="Wingdings" panose="05000000000000000000" pitchFamily="2" charset="2"/>
              <a:buChar char="§"/>
            </a:pPr>
            <a:r>
              <a:rPr lang="en-US" dirty="0" smtClean="0">
                <a:cs typeface="Arial" panose="020B0604020202020204" pitchFamily="34" charset="0"/>
              </a:rPr>
              <a:t>The highest quench current was </a:t>
            </a:r>
            <a:r>
              <a:rPr lang="en-US" b="1" dirty="0" smtClean="0">
                <a:solidFill>
                  <a:schemeClr val="accent5">
                    <a:lumMod val="75000"/>
                  </a:schemeClr>
                </a:solidFill>
                <a:cs typeface="Arial" panose="020B0604020202020204" pitchFamily="34" charset="0"/>
              </a:rPr>
              <a:t>13147 A</a:t>
            </a:r>
            <a:r>
              <a:rPr lang="en-US" dirty="0" smtClean="0">
                <a:cs typeface="Arial" panose="020B0604020202020204" pitchFamily="34" charset="0"/>
              </a:rPr>
              <a:t>, yielding </a:t>
            </a:r>
            <a:r>
              <a:rPr lang="en-US" b="1" dirty="0" smtClean="0">
                <a:solidFill>
                  <a:schemeClr val="accent5">
                    <a:lumMod val="75000"/>
                  </a:schemeClr>
                </a:solidFill>
                <a:cs typeface="Arial" panose="020B0604020202020204" pitchFamily="34" charset="0"/>
              </a:rPr>
              <a:t>7.4 T</a:t>
            </a:r>
            <a:r>
              <a:rPr lang="en-US" dirty="0" smtClean="0">
                <a:cs typeface="Arial" panose="020B0604020202020204" pitchFamily="34" charset="0"/>
              </a:rPr>
              <a:t> dipole field in the bore and </a:t>
            </a:r>
            <a:r>
              <a:rPr lang="en-US" b="1" dirty="0" smtClean="0">
                <a:solidFill>
                  <a:schemeClr val="accent5">
                    <a:lumMod val="75000"/>
                  </a:schemeClr>
                </a:solidFill>
                <a:cs typeface="Arial" panose="020B0604020202020204" pitchFamily="34" charset="0"/>
              </a:rPr>
              <a:t>8.3 T</a:t>
            </a:r>
            <a:r>
              <a:rPr lang="en-US" dirty="0" smtClean="0">
                <a:cs typeface="Arial" panose="020B0604020202020204" pitchFamily="34" charset="0"/>
              </a:rPr>
              <a:t> at the conductor</a:t>
            </a:r>
          </a:p>
          <a:p>
            <a:pPr marL="285750" indent="-285750" algn="just">
              <a:buFont typeface="Wingdings" panose="05000000000000000000" pitchFamily="2" charset="2"/>
              <a:buChar char="§"/>
            </a:pPr>
            <a:r>
              <a:rPr lang="en-US" dirty="0" smtClean="0">
                <a:cs typeface="Arial" panose="020B0604020202020204" pitchFamily="34" charset="0"/>
              </a:rPr>
              <a:t>The </a:t>
            </a:r>
            <a:r>
              <a:rPr lang="en-US" dirty="0" smtClean="0">
                <a:cs typeface="Arial" panose="020B0604020202020204" pitchFamily="34" charset="0"/>
              </a:rPr>
              <a:t>absolute majority </a:t>
            </a:r>
            <a:r>
              <a:rPr lang="en-US" dirty="0" smtClean="0">
                <a:cs typeface="Arial" panose="020B0604020202020204" pitchFamily="34" charset="0"/>
              </a:rPr>
              <a:t>of quenches occurred within the </a:t>
            </a:r>
            <a:r>
              <a:rPr lang="en-US" b="1" dirty="0" smtClean="0">
                <a:solidFill>
                  <a:schemeClr val="accent2">
                    <a:lumMod val="75000"/>
                  </a:schemeClr>
                </a:solidFill>
                <a:cs typeface="Arial" panose="020B0604020202020204" pitchFamily="34" charset="0"/>
              </a:rPr>
              <a:t>first four turns of the inner </a:t>
            </a:r>
            <a:r>
              <a:rPr lang="en-US" b="1" dirty="0" smtClean="0">
                <a:solidFill>
                  <a:schemeClr val="accent2">
                    <a:lumMod val="75000"/>
                  </a:schemeClr>
                </a:solidFill>
                <a:cs typeface="Arial" panose="020B0604020202020204" pitchFamily="34" charset="0"/>
              </a:rPr>
              <a:t>layer (A23)</a:t>
            </a:r>
            <a:r>
              <a:rPr lang="en-US" dirty="0" smtClean="0">
                <a:cs typeface="Arial" panose="020B0604020202020204" pitchFamily="34" charset="0"/>
              </a:rPr>
              <a:t>, </a:t>
            </a:r>
            <a:r>
              <a:rPr lang="en-US" dirty="0" smtClean="0">
                <a:cs typeface="Arial" panose="020B0604020202020204" pitchFamily="34" charset="0"/>
              </a:rPr>
              <a:t>counting from the lead </a:t>
            </a:r>
            <a:r>
              <a:rPr lang="en-US" dirty="0" smtClean="0">
                <a:cs typeface="Arial" panose="020B0604020202020204" pitchFamily="34" charset="0"/>
              </a:rPr>
              <a:t>end.</a:t>
            </a:r>
          </a:p>
        </p:txBody>
      </p:sp>
      <p:sp>
        <p:nvSpPr>
          <p:cNvPr id="5" name="Oval 4"/>
          <p:cNvSpPr/>
          <p:nvPr/>
        </p:nvSpPr>
        <p:spPr>
          <a:xfrm>
            <a:off x="8115482" y="3419956"/>
            <a:ext cx="230736" cy="22219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8141119" y="3069579"/>
            <a:ext cx="407484" cy="338554"/>
          </a:xfrm>
          <a:prstGeom prst="rect">
            <a:avLst/>
          </a:prstGeom>
          <a:noFill/>
        </p:spPr>
        <p:txBody>
          <a:bodyPr wrap="none" rtlCol="0">
            <a:spAutoFit/>
          </a:bodyPr>
          <a:lstStyle/>
          <a:p>
            <a:r>
              <a:rPr lang="en-US" sz="1600" dirty="0" smtClean="0">
                <a:solidFill>
                  <a:schemeClr val="accent1">
                    <a:lumMod val="75000"/>
                  </a:schemeClr>
                </a:solidFill>
              </a:rPr>
              <a:t>OL</a:t>
            </a:r>
            <a:endParaRPr lang="en-US" sz="1600" dirty="0">
              <a:solidFill>
                <a:schemeClr val="accent1">
                  <a:lumMod val="75000"/>
                </a:schemeClr>
              </a:solidFill>
            </a:endParaRPr>
          </a:p>
        </p:txBody>
      </p:sp>
    </p:spTree>
    <p:extLst>
      <p:ext uri="{BB962C8B-B14F-4D97-AF65-F5344CB8AC3E}">
        <p14:creationId xmlns:p14="http://schemas.microsoft.com/office/powerpoint/2010/main" val="71858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Ramp-rate dependence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78545863"/>
              </p:ext>
            </p:extLst>
          </p:nvPr>
        </p:nvGraphicFramePr>
        <p:xfrm>
          <a:off x="1492824" y="1148729"/>
          <a:ext cx="6085423" cy="4463634"/>
        </p:xfrm>
        <a:graphic>
          <a:graphicData uri="http://schemas.openxmlformats.org/presentationml/2006/ole">
            <mc:AlternateContent xmlns:mc="http://schemas.openxmlformats.org/markup-compatibility/2006">
              <mc:Choice xmlns:v="urn:schemas-microsoft-com:vml" Requires="v">
                <p:oleObj spid="_x0000_s2075" name="Graph" r:id="rId3" imgW="4206240" imgH="3232800" progId="Origin50.Graph">
                  <p:embed/>
                </p:oleObj>
              </mc:Choice>
              <mc:Fallback>
                <p:oleObj name="Graph" r:id="rId3" imgW="4206240" imgH="3232800" progId="Origin50.Graph">
                  <p:embed/>
                  <p:pic>
                    <p:nvPicPr>
                      <p:cNvPr id="0" name=""/>
                      <p:cNvPicPr/>
                      <p:nvPr/>
                    </p:nvPicPr>
                    <p:blipFill>
                      <a:blip r:embed="rId4"/>
                      <a:stretch>
                        <a:fillRect/>
                      </a:stretch>
                    </p:blipFill>
                    <p:spPr>
                      <a:xfrm>
                        <a:off x="1492824" y="1148729"/>
                        <a:ext cx="6085423" cy="4463634"/>
                      </a:xfrm>
                      <a:prstGeom prst="rect">
                        <a:avLst/>
                      </a:prstGeom>
                    </p:spPr>
                  </p:pic>
                </p:oleObj>
              </mc:Fallback>
            </mc:AlternateContent>
          </a:graphicData>
        </a:graphic>
      </p:graphicFrame>
      <p:sp>
        <p:nvSpPr>
          <p:cNvPr id="4" name="TextBox 3"/>
          <p:cNvSpPr txBox="1"/>
          <p:nvPr/>
        </p:nvSpPr>
        <p:spPr>
          <a:xfrm>
            <a:off x="1081337" y="5706365"/>
            <a:ext cx="7746864"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“Inverse” dependence of “saturated” quench current from ramp rate. </a:t>
            </a:r>
          </a:p>
          <a:p>
            <a:pPr marL="285750" indent="-285750">
              <a:buFont typeface="Arial" panose="020B0604020202020204" pitchFamily="34" charset="0"/>
              <a:buChar char="•"/>
            </a:pPr>
            <a:r>
              <a:rPr lang="en-US" sz="2000" dirty="0" smtClean="0"/>
              <a:t>At around 120 A/s flattening of the dependence is seen. </a:t>
            </a:r>
            <a:endParaRPr lang="en-US" sz="2000" dirty="0"/>
          </a:p>
        </p:txBody>
      </p:sp>
    </p:spTree>
    <p:extLst>
      <p:ext uri="{BB962C8B-B14F-4D97-AF65-F5344CB8AC3E}">
        <p14:creationId xmlns:p14="http://schemas.microsoft.com/office/powerpoint/2010/main" val="37701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317" y="0"/>
            <a:ext cx="6436428" cy="1143000"/>
          </a:xfrm>
        </p:spPr>
        <p:txBody>
          <a:bodyPr/>
          <a:lstStyle/>
          <a:p>
            <a:pPr algn="ctr"/>
            <a:r>
              <a:rPr lang="en-US" dirty="0" smtClean="0"/>
              <a:t>Voltage spikes</a:t>
            </a:r>
            <a:endParaRPr lang="en-US" dirty="0"/>
          </a:p>
        </p:txBody>
      </p:sp>
      <p:sp>
        <p:nvSpPr>
          <p:cNvPr id="3" name="Rectangle 2"/>
          <p:cNvSpPr/>
          <p:nvPr/>
        </p:nvSpPr>
        <p:spPr>
          <a:xfrm>
            <a:off x="363255" y="1225410"/>
            <a:ext cx="8931584" cy="369332"/>
          </a:xfrm>
          <a:prstGeom prst="rect">
            <a:avLst/>
          </a:prstGeom>
        </p:spPr>
        <p:txBody>
          <a:bodyPr wrap="square">
            <a:spAutoFit/>
          </a:bodyPr>
          <a:lstStyle/>
          <a:p>
            <a:pPr algn="just"/>
            <a:r>
              <a:rPr lang="en-US" dirty="0" smtClean="0">
                <a:cs typeface="Arial" panose="020B0604020202020204" pitchFamily="34" charset="0"/>
              </a:rPr>
              <a:t>“</a:t>
            </a:r>
            <a:r>
              <a:rPr lang="en-US" b="1" dirty="0" smtClean="0">
                <a:solidFill>
                  <a:schemeClr val="accent1">
                    <a:lumMod val="75000"/>
                  </a:schemeClr>
                </a:solidFill>
                <a:cs typeface="Arial" panose="020B0604020202020204" pitchFamily="34" charset="0"/>
              </a:rPr>
              <a:t>Giant” voltage spikes </a:t>
            </a:r>
            <a:r>
              <a:rPr lang="en-US" dirty="0" smtClean="0">
                <a:cs typeface="Arial" panose="020B0604020202020204" pitchFamily="34" charset="0"/>
              </a:rPr>
              <a:t>were observed during ramping; they persisted up to </a:t>
            </a:r>
            <a:r>
              <a:rPr lang="en-US" dirty="0" smtClean="0">
                <a:latin typeface="Symbol" panose="05050102010706020507" pitchFamily="18" charset="2"/>
                <a:cs typeface="Arial" panose="020B0604020202020204" pitchFamily="34" charset="0"/>
              </a:rPr>
              <a:t>~</a:t>
            </a:r>
            <a:r>
              <a:rPr lang="en-US" dirty="0" smtClean="0">
                <a:cs typeface="Arial" panose="020B0604020202020204" pitchFamily="34" charset="0"/>
              </a:rPr>
              <a:t>10 kA </a:t>
            </a:r>
            <a:endParaRPr lang="en-US" dirty="0" smtClean="0">
              <a:cs typeface="Arial" panose="020B0604020202020204" pitchFamily="34" charset="0"/>
            </a:endParaRPr>
          </a:p>
        </p:txBody>
      </p:sp>
      <p:sp>
        <p:nvSpPr>
          <p:cNvPr id="4" name="TextBox 3"/>
          <p:cNvSpPr txBox="1"/>
          <p:nvPr/>
        </p:nvSpPr>
        <p:spPr>
          <a:xfrm>
            <a:off x="363255" y="1565754"/>
            <a:ext cx="8329807" cy="923330"/>
          </a:xfrm>
          <a:prstGeom prst="rect">
            <a:avLst/>
          </a:prstGeom>
          <a:noFill/>
        </p:spPr>
        <p:txBody>
          <a:bodyPr wrap="square" rtlCol="0">
            <a:spAutoFit/>
          </a:bodyPr>
          <a:lstStyle/>
          <a:p>
            <a:pPr algn="just"/>
            <a:r>
              <a:rPr lang="en-US" dirty="0" smtClean="0"/>
              <a:t>- Largest amplitude of spikes is seen in the </a:t>
            </a:r>
            <a:r>
              <a:rPr lang="en-US" b="1" dirty="0" smtClean="0">
                <a:solidFill>
                  <a:schemeClr val="accent1">
                    <a:lumMod val="75000"/>
                  </a:schemeClr>
                </a:solidFill>
              </a:rPr>
              <a:t>outer layer </a:t>
            </a:r>
            <a:r>
              <a:rPr lang="en-US" dirty="0" smtClean="0"/>
              <a:t>(12 “trips” due to voltage spikes in excess of 0.1 V in the central “B3-B4” section, and 2 “trips” due to spikes in the end sections “B2-B3” and “B4-B5”.</a:t>
            </a:r>
            <a:endParaRPr lang="en-US" dirty="0"/>
          </a:p>
        </p:txBody>
      </p:sp>
      <p:pic>
        <p:nvPicPr>
          <p:cNvPr id="6" name="Picture 5"/>
          <p:cNvPicPr>
            <a:picLocks noChangeAspect="1"/>
          </p:cNvPicPr>
          <p:nvPr/>
        </p:nvPicPr>
        <p:blipFill>
          <a:blip r:embed="rId2"/>
          <a:stretch>
            <a:fillRect/>
          </a:stretch>
        </p:blipFill>
        <p:spPr>
          <a:xfrm>
            <a:off x="1379950" y="3114203"/>
            <a:ext cx="6498920" cy="3613624"/>
          </a:xfrm>
          <a:prstGeom prst="rect">
            <a:avLst/>
          </a:prstGeom>
        </p:spPr>
      </p:pic>
      <p:sp>
        <p:nvSpPr>
          <p:cNvPr id="7" name="TextBox 6"/>
          <p:cNvSpPr txBox="1"/>
          <p:nvPr/>
        </p:nvSpPr>
        <p:spPr>
          <a:xfrm>
            <a:off x="2417523" y="3469710"/>
            <a:ext cx="551754" cy="369332"/>
          </a:xfrm>
          <a:prstGeom prst="rect">
            <a:avLst/>
          </a:prstGeom>
          <a:noFill/>
        </p:spPr>
        <p:txBody>
          <a:bodyPr wrap="none" rtlCol="0">
            <a:spAutoFit/>
          </a:bodyPr>
          <a:lstStyle/>
          <a:p>
            <a:r>
              <a:rPr lang="en-US" dirty="0" smtClean="0"/>
              <a:t>A07</a:t>
            </a:r>
            <a:endParaRPr lang="en-US" dirty="0"/>
          </a:p>
        </p:txBody>
      </p:sp>
      <p:sp>
        <p:nvSpPr>
          <p:cNvPr id="8" name="TextBox 7"/>
          <p:cNvSpPr txBox="1"/>
          <p:nvPr/>
        </p:nvSpPr>
        <p:spPr>
          <a:xfrm>
            <a:off x="250520" y="2430049"/>
            <a:ext cx="876822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“False trip” example: voltage rises in multiple spikes in the B43 segment, and then starts to recover. It is “mirrored” by inductive response in the underlying inner layer (A34)</a:t>
            </a:r>
            <a:endParaRPr lang="en-US" dirty="0"/>
          </a:p>
        </p:txBody>
      </p:sp>
    </p:spTree>
    <p:extLst>
      <p:ext uri="{BB962C8B-B14F-4D97-AF65-F5344CB8AC3E}">
        <p14:creationId xmlns:p14="http://schemas.microsoft.com/office/powerpoint/2010/main" val="250020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516335" y="-16778"/>
            <a:ext cx="643642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First and second ramps to quench (A02 and A06)</a:t>
            </a:r>
            <a:endParaRPr lang="en-US" sz="3600" dirty="0"/>
          </a:p>
        </p:txBody>
      </p:sp>
      <p:pic>
        <p:nvPicPr>
          <p:cNvPr id="7" name="Picture 6"/>
          <p:cNvPicPr>
            <a:picLocks noChangeAspect="1"/>
          </p:cNvPicPr>
          <p:nvPr/>
        </p:nvPicPr>
        <p:blipFill>
          <a:blip r:embed="rId2"/>
          <a:stretch>
            <a:fillRect/>
          </a:stretch>
        </p:blipFill>
        <p:spPr>
          <a:xfrm>
            <a:off x="486263" y="1494552"/>
            <a:ext cx="8285569" cy="2522263"/>
          </a:xfrm>
          <a:prstGeom prst="rect">
            <a:avLst/>
          </a:prstGeom>
        </p:spPr>
      </p:pic>
      <p:pic>
        <p:nvPicPr>
          <p:cNvPr id="9" name="Picture 8"/>
          <p:cNvPicPr>
            <a:picLocks noChangeAspect="1"/>
          </p:cNvPicPr>
          <p:nvPr/>
        </p:nvPicPr>
        <p:blipFill>
          <a:blip r:embed="rId3"/>
          <a:stretch>
            <a:fillRect/>
          </a:stretch>
        </p:blipFill>
        <p:spPr>
          <a:xfrm>
            <a:off x="485303" y="4045768"/>
            <a:ext cx="8309096" cy="2519363"/>
          </a:xfrm>
          <a:prstGeom prst="rect">
            <a:avLst/>
          </a:prstGeom>
        </p:spPr>
      </p:pic>
      <p:sp>
        <p:nvSpPr>
          <p:cNvPr id="10" name="TextBox 9"/>
          <p:cNvSpPr txBox="1"/>
          <p:nvPr/>
        </p:nvSpPr>
        <p:spPr>
          <a:xfrm>
            <a:off x="458547" y="1093042"/>
            <a:ext cx="7584384"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accent1">
                    <a:lumMod val="75000"/>
                  </a:schemeClr>
                </a:solidFill>
              </a:rPr>
              <a:t>Significant mechanical activity in the first ramp; mostly quiet in the second</a:t>
            </a:r>
            <a:endParaRPr lang="en-US" b="1" dirty="0">
              <a:solidFill>
                <a:schemeClr val="accent1">
                  <a:lumMod val="75000"/>
                </a:schemeClr>
              </a:solidFill>
            </a:endParaRPr>
          </a:p>
        </p:txBody>
      </p:sp>
      <p:sp>
        <p:nvSpPr>
          <p:cNvPr id="11" name="TextBox 10"/>
          <p:cNvSpPr txBox="1"/>
          <p:nvPr/>
        </p:nvSpPr>
        <p:spPr>
          <a:xfrm>
            <a:off x="663879" y="1803748"/>
            <a:ext cx="558166" cy="369332"/>
          </a:xfrm>
          <a:prstGeom prst="rect">
            <a:avLst/>
          </a:prstGeom>
          <a:noFill/>
        </p:spPr>
        <p:txBody>
          <a:bodyPr wrap="none" rtlCol="0">
            <a:spAutoFit/>
          </a:bodyPr>
          <a:lstStyle/>
          <a:p>
            <a:r>
              <a:rPr lang="en-US" b="1" dirty="0" smtClean="0">
                <a:solidFill>
                  <a:schemeClr val="bg1">
                    <a:lumMod val="95000"/>
                  </a:schemeClr>
                </a:solidFill>
              </a:rPr>
              <a:t>A02</a:t>
            </a:r>
            <a:endParaRPr lang="en-US" b="1" dirty="0">
              <a:solidFill>
                <a:schemeClr val="bg1">
                  <a:lumMod val="95000"/>
                </a:schemeClr>
              </a:solidFill>
            </a:endParaRPr>
          </a:p>
        </p:txBody>
      </p:sp>
      <p:sp>
        <p:nvSpPr>
          <p:cNvPr id="12" name="TextBox 11"/>
          <p:cNvSpPr txBox="1"/>
          <p:nvPr/>
        </p:nvSpPr>
        <p:spPr>
          <a:xfrm>
            <a:off x="678492" y="4361146"/>
            <a:ext cx="558166" cy="369332"/>
          </a:xfrm>
          <a:prstGeom prst="rect">
            <a:avLst/>
          </a:prstGeom>
          <a:noFill/>
        </p:spPr>
        <p:txBody>
          <a:bodyPr wrap="none" rtlCol="0">
            <a:spAutoFit/>
          </a:bodyPr>
          <a:lstStyle/>
          <a:p>
            <a:r>
              <a:rPr lang="en-US" b="1" dirty="0" smtClean="0">
                <a:solidFill>
                  <a:schemeClr val="bg1">
                    <a:lumMod val="95000"/>
                  </a:schemeClr>
                </a:solidFill>
              </a:rPr>
              <a:t>A06</a:t>
            </a:r>
            <a:endParaRPr lang="en-US" b="1" dirty="0">
              <a:solidFill>
                <a:schemeClr val="bg1">
                  <a:lumMod val="95000"/>
                </a:schemeClr>
              </a:solidFill>
            </a:endParaRPr>
          </a:p>
        </p:txBody>
      </p:sp>
      <p:sp>
        <p:nvSpPr>
          <p:cNvPr id="13" name="TextBox 12"/>
          <p:cNvSpPr txBox="1"/>
          <p:nvPr/>
        </p:nvSpPr>
        <p:spPr>
          <a:xfrm>
            <a:off x="6501009" y="6488668"/>
            <a:ext cx="2359107" cy="369332"/>
          </a:xfrm>
          <a:prstGeom prst="rect">
            <a:avLst/>
          </a:prstGeom>
          <a:noFill/>
        </p:spPr>
        <p:txBody>
          <a:bodyPr wrap="none" rtlCol="0">
            <a:spAutoFit/>
          </a:bodyPr>
          <a:lstStyle/>
          <a:p>
            <a:r>
              <a:rPr lang="en-US" dirty="0" smtClean="0"/>
              <a:t>*</a:t>
            </a:r>
            <a:r>
              <a:rPr lang="en-US" sz="1200" dirty="0" smtClean="0"/>
              <a:t>same vertical scales in both plots</a:t>
            </a:r>
            <a:endParaRPr lang="en-US" sz="1200" dirty="0"/>
          </a:p>
        </p:txBody>
      </p:sp>
      <p:cxnSp>
        <p:nvCxnSpPr>
          <p:cNvPr id="15" name="Straight Connector 14"/>
          <p:cNvCxnSpPr/>
          <p:nvPr/>
        </p:nvCxnSpPr>
        <p:spPr>
          <a:xfrm>
            <a:off x="1014608" y="3144033"/>
            <a:ext cx="538619" cy="0"/>
          </a:xfrm>
          <a:prstGeom prst="line">
            <a:avLst/>
          </a:prstGeom>
          <a:ln>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a:off x="1029222" y="3409167"/>
            <a:ext cx="538619" cy="0"/>
          </a:xfrm>
          <a:prstGeom prst="line">
            <a:avLst/>
          </a:prstGeom>
          <a:ln>
            <a:solidFill>
              <a:srgbClr val="F40CD3"/>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1615858" y="2956142"/>
            <a:ext cx="474810" cy="338554"/>
          </a:xfrm>
          <a:prstGeom prst="rect">
            <a:avLst/>
          </a:prstGeom>
          <a:noFill/>
        </p:spPr>
        <p:txBody>
          <a:bodyPr wrap="none" rtlCol="0">
            <a:spAutoFit/>
          </a:bodyPr>
          <a:lstStyle/>
          <a:p>
            <a:r>
              <a:rPr lang="en-US" sz="1600" dirty="0" err="1" smtClean="0">
                <a:solidFill>
                  <a:schemeClr val="bg1">
                    <a:lumMod val="95000"/>
                  </a:schemeClr>
                </a:solidFill>
              </a:rPr>
              <a:t>I</a:t>
            </a:r>
            <a:r>
              <a:rPr lang="en-US" sz="1600" baseline="-25000" dirty="0" err="1" smtClean="0">
                <a:solidFill>
                  <a:schemeClr val="bg1">
                    <a:lumMod val="95000"/>
                  </a:schemeClr>
                </a:solidFill>
              </a:rPr>
              <a:t>mag</a:t>
            </a:r>
            <a:endParaRPr lang="en-US" sz="1600" baseline="-25000" dirty="0">
              <a:solidFill>
                <a:schemeClr val="bg1">
                  <a:lumMod val="95000"/>
                </a:schemeClr>
              </a:solidFill>
            </a:endParaRPr>
          </a:p>
        </p:txBody>
      </p:sp>
      <p:sp>
        <p:nvSpPr>
          <p:cNvPr id="18" name="TextBox 17"/>
          <p:cNvSpPr txBox="1"/>
          <p:nvPr/>
        </p:nvSpPr>
        <p:spPr>
          <a:xfrm>
            <a:off x="1565754" y="3244241"/>
            <a:ext cx="884345" cy="338554"/>
          </a:xfrm>
          <a:prstGeom prst="rect">
            <a:avLst/>
          </a:prstGeom>
          <a:noFill/>
        </p:spPr>
        <p:txBody>
          <a:bodyPr wrap="none" rtlCol="0">
            <a:spAutoFit/>
          </a:bodyPr>
          <a:lstStyle/>
          <a:p>
            <a:r>
              <a:rPr lang="en-US" sz="1600" dirty="0" smtClean="0">
                <a:solidFill>
                  <a:schemeClr val="bg1">
                    <a:lumMod val="95000"/>
                  </a:schemeClr>
                </a:solidFill>
              </a:rPr>
              <a:t>Acoustic</a:t>
            </a:r>
            <a:endParaRPr lang="en-US" sz="1600" dirty="0">
              <a:solidFill>
                <a:schemeClr val="bg1">
                  <a:lumMod val="95000"/>
                </a:schemeClr>
              </a:solidFill>
            </a:endParaRPr>
          </a:p>
        </p:txBody>
      </p:sp>
    </p:spTree>
    <p:extLst>
      <p:ext uri="{BB962C8B-B14F-4D97-AF65-F5344CB8AC3E}">
        <p14:creationId xmlns:p14="http://schemas.microsoft.com/office/powerpoint/2010/main" val="4025332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1257</TotalTime>
  <Words>1180</Words>
  <Application>Microsoft Office PowerPoint</Application>
  <PresentationFormat>On-screen Show (4:3)</PresentationFormat>
  <Paragraphs>157</Paragraphs>
  <Slides>16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5" baseType="lpstr">
      <vt:lpstr>Arial</vt:lpstr>
      <vt:lpstr>Calibri</vt:lpstr>
      <vt:lpstr>Calibri Light</vt:lpstr>
      <vt:lpstr>Cambria Math</vt:lpstr>
      <vt:lpstr>Symbol</vt:lpstr>
      <vt:lpstr>Wingdings</vt:lpstr>
      <vt:lpstr>Office Theme</vt:lpstr>
      <vt:lpstr>Origin Graph</vt:lpstr>
      <vt:lpstr>Graph</vt:lpstr>
      <vt:lpstr>PowerPoint Presentation</vt:lpstr>
      <vt:lpstr>Vtap layout</vt:lpstr>
      <vt:lpstr>Electrical QA</vt:lpstr>
      <vt:lpstr>RRR measurement</vt:lpstr>
      <vt:lpstr>MIITs / hot spot temperature</vt:lpstr>
      <vt:lpstr>Training summary</vt:lpstr>
      <vt:lpstr>Ramp-rate dependence</vt:lpstr>
      <vt:lpstr>Voltage spikes</vt:lpstr>
      <vt:lpstr>PowerPoint Presentation</vt:lpstr>
      <vt:lpstr>First ramp to quench (A02)</vt:lpstr>
      <vt:lpstr>First ramp to quench (A02)</vt:lpstr>
      <vt:lpstr>CCT3 second ramp to quench (A06)</vt:lpstr>
      <vt:lpstr>Quench precursor in A06</vt:lpstr>
      <vt:lpstr>Current holding</vt:lpstr>
      <vt:lpstr>Summary</vt:lpstr>
      <vt:lpstr>Quench at 13147 A (B34)</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 Martchevskii</dc:creator>
  <cp:lastModifiedBy>Maxim Martchevskii</cp:lastModifiedBy>
  <cp:revision>41</cp:revision>
  <dcterms:created xsi:type="dcterms:W3CDTF">2017-04-18T23:07:07Z</dcterms:created>
  <dcterms:modified xsi:type="dcterms:W3CDTF">2017-04-19T20:04:49Z</dcterms:modified>
</cp:coreProperties>
</file>