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1"/>
  </p:sldMasterIdLst>
  <p:notesMasterIdLst>
    <p:notesMasterId r:id="rId20"/>
  </p:notesMasterIdLst>
  <p:handoutMasterIdLst>
    <p:handoutMasterId r:id="rId21"/>
  </p:handoutMasterIdLst>
  <p:sldIdLst>
    <p:sldId id="1113" r:id="rId2"/>
    <p:sldId id="1124" r:id="rId3"/>
    <p:sldId id="1121" r:id="rId4"/>
    <p:sldId id="1125" r:id="rId5"/>
    <p:sldId id="1123" r:id="rId6"/>
    <p:sldId id="1122" r:id="rId7"/>
    <p:sldId id="1126" r:id="rId8"/>
    <p:sldId id="1127" r:id="rId9"/>
    <p:sldId id="1120" r:id="rId10"/>
    <p:sldId id="1128" r:id="rId11"/>
    <p:sldId id="1129" r:id="rId12"/>
    <p:sldId id="1117" r:id="rId13"/>
    <p:sldId id="1119" r:id="rId14"/>
    <p:sldId id="1132" r:id="rId15"/>
    <p:sldId id="1118" r:id="rId16"/>
    <p:sldId id="1131" r:id="rId17"/>
    <p:sldId id="1133" r:id="rId18"/>
    <p:sldId id="111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J" initials="PMJ" lastIdx="4" clrIdx="0">
    <p:extLst>
      <p:ext uri="{19B8F6BF-5375-455C-9EA6-DF929625EA0E}">
        <p15:presenceInfo xmlns:p15="http://schemas.microsoft.com/office/powerpoint/2012/main" userId="Peter J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A742"/>
    <a:srgbClr val="2337EE"/>
    <a:srgbClr val="FFF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79" autoAdjust="0"/>
    <p:restoredTop sz="92571" autoAdjust="0"/>
  </p:normalViewPr>
  <p:slideViewPr>
    <p:cSldViewPr snapToGrid="0" snapToObjects="1">
      <p:cViewPr varScale="1">
        <p:scale>
          <a:sx n="107" d="100"/>
          <a:sy n="107" d="100"/>
        </p:scale>
        <p:origin x="118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5" d="100"/>
        <a:sy n="155" d="100"/>
      </p:scale>
      <p:origin x="0" y="2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2B66D-8A41-E24E-83D6-3FC05C108625}" type="datetimeFigureOut">
              <a:rPr lang="en-US" smtClean="0"/>
              <a:pPr/>
              <a:t>8/18/22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4F2FF-4BE9-7340-90C3-D35098DBA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02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C2910-B359-2A40-803E-2BD8C7B76DC1}" type="datetimeFigureOut">
              <a:rPr lang="en-US" smtClean="0"/>
              <a:pPr/>
              <a:t>8/18/22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2E896-011C-7649-96A2-10D0D07238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306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2E896-011C-7649-96A2-10D0D07238E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00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2E896-011C-7649-96A2-10D0D07238E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60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2E896-011C-7649-96A2-10D0D07238E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87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93" y="6431551"/>
            <a:ext cx="2694501" cy="365125"/>
          </a:xfrm>
        </p:spPr>
        <p:txBody>
          <a:bodyPr/>
          <a:lstStyle/>
          <a:p>
            <a:r>
              <a:rPr lang="en-US"/>
              <a:t>Symposium on Hard Probes and Beyond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91383" y="6431551"/>
            <a:ext cx="2747963" cy="365125"/>
          </a:xfrm>
        </p:spPr>
        <p:txBody>
          <a:bodyPr/>
          <a:lstStyle/>
          <a:p>
            <a:r>
              <a:rPr lang="pl-PL"/>
              <a:t>XNW + jet quenching in STAR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Symposium on Hard Probes and Beyond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XNW + jet quenching in STAR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Symposium on Hard Probes and Beyond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XNW + jet quenching in STAR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8077200" cy="594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5400" y="6083300"/>
            <a:ext cx="1752600" cy="7493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Symposium on Hard Probes and Beyond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34290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XNW + jet quenching in STAR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9828F344-5DC5-44AF-9E4A-286FB24657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Symposium on Hard Probes and Beyond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XNW + jet quenching in STAR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Symposium on Hard Probes and Beyond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XNW + jet quenching in STAR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Symposium on Hard Probes and Beyond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XNW + jet quenching in STAR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Symposium on Hard Probes and Beyond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XNW + jet quenching in STAR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493" y="6431552"/>
            <a:ext cx="2762250" cy="365125"/>
          </a:xfrm>
        </p:spPr>
        <p:txBody>
          <a:bodyPr/>
          <a:lstStyle/>
          <a:p>
            <a:r>
              <a:rPr lang="en-US"/>
              <a:t>Symposium on Hard Probes and Beyond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240" y="6431551"/>
            <a:ext cx="2762250" cy="365125"/>
          </a:xfrm>
        </p:spPr>
        <p:txBody>
          <a:bodyPr/>
          <a:lstStyle/>
          <a:p>
            <a:r>
              <a:rPr lang="pl-PL"/>
              <a:t>XNW + jet quenching in STAR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494" y="6431552"/>
            <a:ext cx="2678706" cy="365125"/>
          </a:xfrm>
        </p:spPr>
        <p:txBody>
          <a:bodyPr/>
          <a:lstStyle/>
          <a:p>
            <a:r>
              <a:rPr lang="en-US"/>
              <a:t>Symposium on Hard Probes and Beyond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XNW + jet quenching in STAR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Symposium on Hard Probes and Beyond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XNW + jet quenching in STAR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Symposium on Hard Probes and Beyond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XNW + jet quenching in STAR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2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0102"/>
            <a:ext cx="8229600" cy="48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291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</a:defRPr>
            </a:lvl1pPr>
          </a:lstStyle>
          <a:p>
            <a:r>
              <a:rPr lang="pl-PL"/>
              <a:t>XNW + jet quenching in STAR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5907" y="64315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fld id="{3D5DE84E-4CEA-AD46-B381-E607889127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1336" y="6431552"/>
            <a:ext cx="2453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r>
              <a:rPr lang="en-US"/>
              <a:t>Symposium on Hard Probes and Beyond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6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FF0000"/>
          </a:solidFill>
          <a:latin typeface="Times New Roman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 New Roman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Times New Roman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Times New Roman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Times New Roman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1371" y="1319735"/>
            <a:ext cx="6486670" cy="1296458"/>
          </a:xfrm>
        </p:spPr>
        <p:txBody>
          <a:bodyPr>
            <a:noAutofit/>
          </a:bodyPr>
          <a:lstStyle/>
          <a:p>
            <a:r>
              <a:rPr lang="en-US" sz="2800" dirty="0"/>
              <a:t>The discovery of jet quenching by STAR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1845" y="2821915"/>
            <a:ext cx="6900862" cy="810012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/>
              <a:t>Peter Jacobs</a:t>
            </a:r>
          </a:p>
          <a:p>
            <a:r>
              <a:rPr lang="en-US" i="1" dirty="0"/>
              <a:t>Lawrence Berkeley National Laboratory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XNW + jet quenching in STAR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</a:t>
            </a:fld>
            <a:endParaRPr kumimoji="0" lang="en-US"/>
          </a:p>
        </p:txBody>
      </p:sp>
      <p:pic>
        <p:nvPicPr>
          <p:cNvPr id="8" name="Picture 7" descr="LBNL logo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6689" y="95269"/>
            <a:ext cx="1301662" cy="7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22069CC-86B4-BC44-BD62-535E5DF8E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Symposium on Hard Probes and Beyond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D22D5F-954E-CF41-8F53-9A35A0EDE1CE}"/>
              </a:ext>
            </a:extLst>
          </p:cNvPr>
          <p:cNvSpPr txBox="1"/>
          <p:nvPr/>
        </p:nvSpPr>
        <p:spPr>
          <a:xfrm>
            <a:off x="1446978" y="2188668"/>
            <a:ext cx="5792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solidFill>
                <a:srgbClr val="FF0000"/>
              </a:solidFill>
              <a:latin typeface="Handwriting - Dakota" panose="02000400000000000000" pitchFamily="2" charset="77"/>
              <a:cs typeface="Times New Roman"/>
            </a:endParaRPr>
          </a:p>
        </p:txBody>
      </p:sp>
      <p:pic>
        <p:nvPicPr>
          <p:cNvPr id="11" name="Picture 10" descr="STAR_FINAL.jpg">
            <a:extLst>
              <a:ext uri="{FF2B5EF4-FFF2-40B4-BE49-F238E27FC236}">
                <a16:creationId xmlns:a16="http://schemas.microsoft.com/office/drawing/2014/main" id="{99F695D3-5B64-6A4A-BA4B-6F85534D04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093" y="4233219"/>
            <a:ext cx="2747963" cy="206097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9F776F4-AF37-AA46-935E-B8D989932CBD}"/>
              </a:ext>
            </a:extLst>
          </p:cNvPr>
          <p:cNvGrpSpPr/>
          <p:nvPr/>
        </p:nvGrpSpPr>
        <p:grpSpPr>
          <a:xfrm>
            <a:off x="3606238" y="4065782"/>
            <a:ext cx="2283200" cy="2228410"/>
            <a:chOff x="5137358" y="3111128"/>
            <a:chExt cx="2491594" cy="2726910"/>
          </a:xfrm>
        </p:grpSpPr>
        <p:pic>
          <p:nvPicPr>
            <p:cNvPr id="21" name="Picture 20" descr="download.png">
              <a:extLst>
                <a:ext uri="{FF2B5EF4-FFF2-40B4-BE49-F238E27FC236}">
                  <a16:creationId xmlns:a16="http://schemas.microsoft.com/office/drawing/2014/main" id="{D2BEF4E0-3B20-4845-9075-A1C60372FC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37358" y="3331788"/>
              <a:ext cx="2491594" cy="2506250"/>
            </a:xfrm>
            <a:prstGeom prst="rect">
              <a:avLst/>
            </a:prstGeom>
          </p:spPr>
        </p:pic>
        <p:pic>
          <p:nvPicPr>
            <p:cNvPr id="22" name="Picture 21" descr="imgres.jpg">
              <a:extLst>
                <a:ext uri="{FF2B5EF4-FFF2-40B4-BE49-F238E27FC236}">
                  <a16:creationId xmlns:a16="http://schemas.microsoft.com/office/drawing/2014/main" id="{CC39E4FE-C57E-5C4C-9A54-5D493C867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72578" y="3111128"/>
              <a:ext cx="1323539" cy="349099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710E0F-0776-E229-7527-981D51F3BEE1}"/>
              </a:ext>
            </a:extLst>
          </p:cNvPr>
          <p:cNvGrpSpPr/>
          <p:nvPr/>
        </p:nvGrpSpPr>
        <p:grpSpPr>
          <a:xfrm>
            <a:off x="127712" y="1225653"/>
            <a:ext cx="3217740" cy="1068520"/>
            <a:chOff x="127712" y="1225653"/>
            <a:chExt cx="3217740" cy="10685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D962EC4-16D3-927D-DF9E-319D6581F356}"/>
                </a:ext>
              </a:extLst>
            </p:cNvPr>
            <p:cNvSpPr txBox="1"/>
            <p:nvPr/>
          </p:nvSpPr>
          <p:spPr>
            <a:xfrm rot="20830035">
              <a:off x="127712" y="1225653"/>
              <a:ext cx="32177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Chalkduster" panose="03050602040202020205" pitchFamily="66" charset="77"/>
                  <a:cs typeface="Times New Roman"/>
                </a:rPr>
                <a:t>Xin-</a:t>
              </a:r>
              <a:r>
                <a:rPr lang="en-US" sz="2400" dirty="0" err="1">
                  <a:solidFill>
                    <a:srgbClr val="FF0000"/>
                  </a:solidFill>
                  <a:latin typeface="Chalkduster" panose="03050602040202020205" pitchFamily="66" charset="77"/>
                  <a:cs typeface="Times New Roman"/>
                </a:rPr>
                <a:t>Nian’s</a:t>
              </a:r>
              <a:r>
                <a:rPr lang="en-US" sz="2400" dirty="0">
                  <a:solidFill>
                    <a:srgbClr val="FF0000"/>
                  </a:solidFill>
                  <a:latin typeface="Chalkduster" panose="03050602040202020205" pitchFamily="66" charset="77"/>
                  <a:cs typeface="Times New Roman"/>
                </a:rPr>
                <a:t> role in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0948E84-2D6B-0E0D-8B11-DC7703014AD4}"/>
                </a:ext>
              </a:extLst>
            </p:cNvPr>
            <p:cNvSpPr txBox="1"/>
            <p:nvPr/>
          </p:nvSpPr>
          <p:spPr>
            <a:xfrm>
              <a:off x="1042356" y="1832508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Chalkduster" panose="03050602040202020205" pitchFamily="66" charset="77"/>
                  <a:cs typeface="Times New Roman"/>
                </a:rPr>
                <a:t>^</a:t>
              </a:r>
            </a:p>
          </p:txBody>
        </p:sp>
      </p:grpSp>
      <p:pic>
        <p:nvPicPr>
          <p:cNvPr id="1030" name="Picture 6" descr="Xin-Nian Wang, DOE/Lawrence Berkeley National Laboratory ">
            <a:extLst>
              <a:ext uri="{FF2B5EF4-FFF2-40B4-BE49-F238E27FC236}">
                <a16:creationId xmlns:a16="http://schemas.microsoft.com/office/drawing/2014/main" id="{92F06F1D-545F-75CE-CAB7-EFDE04AF2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893" y="4159669"/>
            <a:ext cx="2399695" cy="212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25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1ED8DBAC-A4EA-8EF2-0957-2BBE255CA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9441"/>
          </a:xfrm>
        </p:spPr>
        <p:txBody>
          <a:bodyPr>
            <a:normAutofit/>
          </a:bodyPr>
          <a:lstStyle/>
          <a:p>
            <a:r>
              <a:rPr lang="en-US" sz="3200" dirty="0" err="1"/>
              <a:t>d+Au</a:t>
            </a:r>
            <a:r>
              <a:rPr lang="en-US" sz="3200" dirty="0"/>
              <a:t> run ’03: discovery of jet quenching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023F52-1FE9-4B6F-5633-41F6015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Symposium on Hard Probes and Beyond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A008E9-B9ED-8509-1AB9-EE01E8918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XNW + jet quenching in STAR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F78F9-DCEC-E747-0153-F2DD5A64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C320041E-43AA-82E6-7BF5-D8F02E8C2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22" y="884802"/>
            <a:ext cx="2330486" cy="300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21A299-F3E3-664D-8F8F-23B34D8DB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87" y="4095186"/>
            <a:ext cx="3599532" cy="27014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047E9C-9733-96AF-4C90-1C4B61C2F9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3062" y="3784331"/>
            <a:ext cx="3752958" cy="2999411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46F13734-A460-8326-BFBE-394421C7EAB1}"/>
              </a:ext>
            </a:extLst>
          </p:cNvPr>
          <p:cNvGrpSpPr/>
          <p:nvPr/>
        </p:nvGrpSpPr>
        <p:grpSpPr>
          <a:xfrm>
            <a:off x="5372100" y="2067930"/>
            <a:ext cx="3053920" cy="1499171"/>
            <a:chOff x="1403847" y="4203623"/>
            <a:chExt cx="3829051" cy="2111375"/>
          </a:xfrm>
        </p:grpSpPr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E7D8242C-9551-ABFF-65F2-417368FF5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9160" y="4927523"/>
              <a:ext cx="2530475" cy="1217613"/>
            </a:xfrm>
            <a:prstGeom prst="rect">
              <a:avLst/>
            </a:prstGeom>
            <a:solidFill>
              <a:srgbClr val="FF33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Oval 6">
              <a:extLst>
                <a:ext uri="{FF2B5EF4-FFF2-40B4-BE49-F238E27FC236}">
                  <a16:creationId xmlns:a16="http://schemas.microsoft.com/office/drawing/2014/main" id="{65D21AC1-80BA-52B2-84C3-8E5AA1C0B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1360" y="4935461"/>
              <a:ext cx="322263" cy="121443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rgbClr val="FFFF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>
                  <a:solidFill>
                    <a:srgbClr val="FF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Oval 7">
              <a:extLst>
                <a:ext uri="{FF2B5EF4-FFF2-40B4-BE49-F238E27FC236}">
                  <a16:creationId xmlns:a16="http://schemas.microsoft.com/office/drawing/2014/main" id="{A7489B93-DFC4-FD8B-CB7B-A2B49A5CB8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48373">
              <a:off x="1832472" y="4932286"/>
              <a:ext cx="322263" cy="1214438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>
                  <a:solidFill>
                    <a:srgbClr val="FF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E74E939F-9DB8-8C37-2849-82D67D8214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03847" y="5545061"/>
              <a:ext cx="376238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96A28805-7876-59DD-8C1C-695D140B49C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965" flipH="1">
              <a:off x="4856660" y="5468861"/>
              <a:ext cx="376238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" name="AutoShape 13">
              <a:extLst>
                <a:ext uri="{FF2B5EF4-FFF2-40B4-BE49-F238E27FC236}">
                  <a16:creationId xmlns:a16="http://schemas.microsoft.com/office/drawing/2014/main" id="{2C18E6E6-F3C5-7C6D-DB20-838179512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0885" y="5314873"/>
              <a:ext cx="331788" cy="333375"/>
            </a:xfrm>
            <a:prstGeom prst="irregularSeal1">
              <a:avLst/>
            </a:prstGeom>
            <a:solidFill>
              <a:srgbClr val="FF9900"/>
            </a:solidFill>
            <a:ln w="1587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41C0E2C9-79D4-34BE-4C6D-6CBB15DD82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9735" y="5487911"/>
              <a:ext cx="473075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" name="Line 15">
              <a:extLst>
                <a:ext uri="{FF2B5EF4-FFF2-40B4-BE49-F238E27FC236}">
                  <a16:creationId xmlns:a16="http://schemas.microsoft.com/office/drawing/2014/main" id="{D9194939-CC2A-F91B-F296-17B5C65CAD1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3264397" y="5486323"/>
              <a:ext cx="42068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F06B4897-04BB-BBF1-5F76-2336D635339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114803" flipV="1">
              <a:off x="2770685" y="5883198"/>
              <a:ext cx="836613" cy="2698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939A8A3E-320E-D570-F979-B73AFFF9DBA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570071" flipV="1">
              <a:off x="2942135" y="5132311"/>
              <a:ext cx="701675" cy="127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E4E3CBF-6B4B-3009-BF42-C935C84667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2172" y="4203623"/>
              <a:ext cx="160338" cy="576263"/>
              <a:chOff x="1265" y="384"/>
              <a:chExt cx="101" cy="363"/>
            </a:xfrm>
          </p:grpSpPr>
          <p:sp>
            <p:nvSpPr>
              <p:cNvPr id="26" name="Line 19">
                <a:extLst>
                  <a:ext uri="{FF2B5EF4-FFF2-40B4-BE49-F238E27FC236}">
                    <a16:creationId xmlns:a16="http://schemas.microsoft.com/office/drawing/2014/main" id="{E24866B8-E54F-32DF-E1D9-E828A78096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21" y="384"/>
                <a:ext cx="35" cy="36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" name="Line 20">
                <a:extLst>
                  <a:ext uri="{FF2B5EF4-FFF2-40B4-BE49-F238E27FC236}">
                    <a16:creationId xmlns:a16="http://schemas.microsoft.com/office/drawing/2014/main" id="{7FE9EFD6-09AD-DEC3-CB45-F4D51CE74F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20" y="637"/>
                <a:ext cx="46" cy="1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" name="Line 21">
                <a:extLst>
                  <a:ext uri="{FF2B5EF4-FFF2-40B4-BE49-F238E27FC236}">
                    <a16:creationId xmlns:a16="http://schemas.microsoft.com/office/drawing/2014/main" id="{59C5BB20-7531-08F9-AD9C-F4F06130B2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65" y="590"/>
                <a:ext cx="53" cy="15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" name="Line 22">
                <a:extLst>
                  <a:ext uri="{FF2B5EF4-FFF2-40B4-BE49-F238E27FC236}">
                    <a16:creationId xmlns:a16="http://schemas.microsoft.com/office/drawing/2014/main" id="{C268DD4B-51CF-99D2-F537-977E13052C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300" y="541"/>
                <a:ext cx="19" cy="20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0" name="Freeform 23">
              <a:extLst>
                <a:ext uri="{FF2B5EF4-FFF2-40B4-BE49-F238E27FC236}">
                  <a16:creationId xmlns:a16="http://schemas.microsoft.com/office/drawing/2014/main" id="{3BFF7A16-DFED-58E7-1E43-3520B4724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3597" y="5741911"/>
              <a:ext cx="107950" cy="276225"/>
            </a:xfrm>
            <a:custGeom>
              <a:avLst/>
              <a:gdLst>
                <a:gd name="T0" fmla="*/ 0 w 68"/>
                <a:gd name="T1" fmla="*/ 0 h 174"/>
                <a:gd name="T2" fmla="*/ 27 w 68"/>
                <a:gd name="T3" fmla="*/ 15 h 174"/>
                <a:gd name="T4" fmla="*/ 42 w 68"/>
                <a:gd name="T5" fmla="*/ 54 h 174"/>
                <a:gd name="T6" fmla="*/ 24 w 68"/>
                <a:gd name="T7" fmla="*/ 81 h 174"/>
                <a:gd name="T8" fmla="*/ 51 w 68"/>
                <a:gd name="T9" fmla="*/ 93 h 174"/>
                <a:gd name="T10" fmla="*/ 57 w 68"/>
                <a:gd name="T11" fmla="*/ 120 h 174"/>
                <a:gd name="T12" fmla="*/ 51 w 68"/>
                <a:gd name="T13" fmla="*/ 147 h 174"/>
                <a:gd name="T14" fmla="*/ 57 w 68"/>
                <a:gd name="T15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174">
                  <a:moveTo>
                    <a:pt x="0" y="0"/>
                  </a:moveTo>
                  <a:cubicBezTo>
                    <a:pt x="13" y="4"/>
                    <a:pt x="22" y="1"/>
                    <a:pt x="27" y="15"/>
                  </a:cubicBezTo>
                  <a:cubicBezTo>
                    <a:pt x="22" y="45"/>
                    <a:pt x="33" y="28"/>
                    <a:pt x="42" y="54"/>
                  </a:cubicBezTo>
                  <a:cubicBezTo>
                    <a:pt x="38" y="65"/>
                    <a:pt x="31" y="71"/>
                    <a:pt x="24" y="81"/>
                  </a:cubicBezTo>
                  <a:cubicBezTo>
                    <a:pt x="34" y="84"/>
                    <a:pt x="41" y="90"/>
                    <a:pt x="51" y="93"/>
                  </a:cubicBezTo>
                  <a:cubicBezTo>
                    <a:pt x="47" y="110"/>
                    <a:pt x="40" y="111"/>
                    <a:pt x="57" y="120"/>
                  </a:cubicBezTo>
                  <a:cubicBezTo>
                    <a:pt x="61" y="132"/>
                    <a:pt x="58" y="136"/>
                    <a:pt x="51" y="147"/>
                  </a:cubicBezTo>
                  <a:cubicBezTo>
                    <a:pt x="68" y="153"/>
                    <a:pt x="57" y="157"/>
                    <a:pt x="57" y="174"/>
                  </a:cubicBezTo>
                </a:path>
              </a:pathLst>
            </a:cu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" name="Freeform 24">
              <a:extLst>
                <a:ext uri="{FF2B5EF4-FFF2-40B4-BE49-F238E27FC236}">
                  <a16:creationId xmlns:a16="http://schemas.microsoft.com/office/drawing/2014/main" id="{E5A4A122-AE38-4A99-31E8-949D0ED32586}"/>
                </a:ext>
              </a:extLst>
            </p:cNvPr>
            <p:cNvSpPr>
              <a:spLocks/>
            </p:cNvSpPr>
            <p:nvPr/>
          </p:nvSpPr>
          <p:spPr bwMode="auto">
            <a:xfrm rot="2179176">
              <a:off x="3086597" y="5799061"/>
              <a:ext cx="73025" cy="314325"/>
            </a:xfrm>
            <a:custGeom>
              <a:avLst/>
              <a:gdLst>
                <a:gd name="T0" fmla="*/ 11 w 46"/>
                <a:gd name="T1" fmla="*/ 0 h 198"/>
                <a:gd name="T2" fmla="*/ 5 w 46"/>
                <a:gd name="T3" fmla="*/ 39 h 198"/>
                <a:gd name="T4" fmla="*/ 20 w 46"/>
                <a:gd name="T5" fmla="*/ 78 h 198"/>
                <a:gd name="T6" fmla="*/ 2 w 46"/>
                <a:gd name="T7" fmla="*/ 105 h 198"/>
                <a:gd name="T8" fmla="*/ 29 w 46"/>
                <a:gd name="T9" fmla="*/ 117 h 198"/>
                <a:gd name="T10" fmla="*/ 35 w 46"/>
                <a:gd name="T11" fmla="*/ 144 h 198"/>
                <a:gd name="T12" fmla="*/ 29 w 46"/>
                <a:gd name="T13" fmla="*/ 171 h 198"/>
                <a:gd name="T14" fmla="*/ 35 w 46"/>
                <a:gd name="T15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198">
                  <a:moveTo>
                    <a:pt x="11" y="0"/>
                  </a:moveTo>
                  <a:cubicBezTo>
                    <a:pt x="24" y="4"/>
                    <a:pt x="0" y="25"/>
                    <a:pt x="5" y="39"/>
                  </a:cubicBezTo>
                  <a:cubicBezTo>
                    <a:pt x="0" y="69"/>
                    <a:pt x="11" y="52"/>
                    <a:pt x="20" y="78"/>
                  </a:cubicBezTo>
                  <a:cubicBezTo>
                    <a:pt x="16" y="89"/>
                    <a:pt x="9" y="95"/>
                    <a:pt x="2" y="105"/>
                  </a:cubicBezTo>
                  <a:cubicBezTo>
                    <a:pt x="12" y="108"/>
                    <a:pt x="19" y="114"/>
                    <a:pt x="29" y="117"/>
                  </a:cubicBezTo>
                  <a:cubicBezTo>
                    <a:pt x="25" y="134"/>
                    <a:pt x="18" y="135"/>
                    <a:pt x="35" y="144"/>
                  </a:cubicBezTo>
                  <a:cubicBezTo>
                    <a:pt x="39" y="156"/>
                    <a:pt x="36" y="160"/>
                    <a:pt x="29" y="171"/>
                  </a:cubicBezTo>
                  <a:cubicBezTo>
                    <a:pt x="46" y="177"/>
                    <a:pt x="35" y="181"/>
                    <a:pt x="35" y="198"/>
                  </a:cubicBezTo>
                </a:path>
              </a:pathLst>
            </a:cu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id="{16295B42-12C7-1FE3-DFF4-A4C8EC5CB7FA}"/>
                </a:ext>
              </a:extLst>
            </p:cNvPr>
            <p:cNvSpPr>
              <a:spLocks/>
            </p:cNvSpPr>
            <p:nvPr/>
          </p:nvSpPr>
          <p:spPr bwMode="auto">
            <a:xfrm rot="10121092">
              <a:off x="3204072" y="5894311"/>
              <a:ext cx="107950" cy="276225"/>
            </a:xfrm>
            <a:custGeom>
              <a:avLst/>
              <a:gdLst>
                <a:gd name="T0" fmla="*/ 0 w 68"/>
                <a:gd name="T1" fmla="*/ 0 h 174"/>
                <a:gd name="T2" fmla="*/ 27 w 68"/>
                <a:gd name="T3" fmla="*/ 15 h 174"/>
                <a:gd name="T4" fmla="*/ 42 w 68"/>
                <a:gd name="T5" fmla="*/ 54 h 174"/>
                <a:gd name="T6" fmla="*/ 24 w 68"/>
                <a:gd name="T7" fmla="*/ 81 h 174"/>
                <a:gd name="T8" fmla="*/ 51 w 68"/>
                <a:gd name="T9" fmla="*/ 93 h 174"/>
                <a:gd name="T10" fmla="*/ 57 w 68"/>
                <a:gd name="T11" fmla="*/ 120 h 174"/>
                <a:gd name="T12" fmla="*/ 51 w 68"/>
                <a:gd name="T13" fmla="*/ 147 h 174"/>
                <a:gd name="T14" fmla="*/ 57 w 68"/>
                <a:gd name="T15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174">
                  <a:moveTo>
                    <a:pt x="0" y="0"/>
                  </a:moveTo>
                  <a:cubicBezTo>
                    <a:pt x="13" y="4"/>
                    <a:pt x="22" y="1"/>
                    <a:pt x="27" y="15"/>
                  </a:cubicBezTo>
                  <a:cubicBezTo>
                    <a:pt x="22" y="45"/>
                    <a:pt x="33" y="28"/>
                    <a:pt x="42" y="54"/>
                  </a:cubicBezTo>
                  <a:cubicBezTo>
                    <a:pt x="38" y="65"/>
                    <a:pt x="31" y="71"/>
                    <a:pt x="24" y="81"/>
                  </a:cubicBezTo>
                  <a:cubicBezTo>
                    <a:pt x="34" y="84"/>
                    <a:pt x="41" y="90"/>
                    <a:pt x="51" y="93"/>
                  </a:cubicBezTo>
                  <a:cubicBezTo>
                    <a:pt x="47" y="110"/>
                    <a:pt x="40" y="111"/>
                    <a:pt x="57" y="120"/>
                  </a:cubicBezTo>
                  <a:cubicBezTo>
                    <a:pt x="61" y="132"/>
                    <a:pt x="58" y="136"/>
                    <a:pt x="51" y="147"/>
                  </a:cubicBezTo>
                  <a:cubicBezTo>
                    <a:pt x="68" y="153"/>
                    <a:pt x="57" y="157"/>
                    <a:pt x="57" y="174"/>
                  </a:cubicBezTo>
                </a:path>
              </a:pathLst>
            </a:cu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id="{DB3EB81B-1AF2-3A1F-CC59-D3F3D80DB2F9}"/>
                </a:ext>
              </a:extLst>
            </p:cNvPr>
            <p:cNvSpPr>
              <a:spLocks/>
            </p:cNvSpPr>
            <p:nvPr/>
          </p:nvSpPr>
          <p:spPr bwMode="auto">
            <a:xfrm rot="10121092">
              <a:off x="3156447" y="4994198"/>
              <a:ext cx="107950" cy="276225"/>
            </a:xfrm>
            <a:custGeom>
              <a:avLst/>
              <a:gdLst>
                <a:gd name="T0" fmla="*/ 0 w 68"/>
                <a:gd name="T1" fmla="*/ 0 h 174"/>
                <a:gd name="T2" fmla="*/ 27 w 68"/>
                <a:gd name="T3" fmla="*/ 15 h 174"/>
                <a:gd name="T4" fmla="*/ 42 w 68"/>
                <a:gd name="T5" fmla="*/ 54 h 174"/>
                <a:gd name="T6" fmla="*/ 24 w 68"/>
                <a:gd name="T7" fmla="*/ 81 h 174"/>
                <a:gd name="T8" fmla="*/ 51 w 68"/>
                <a:gd name="T9" fmla="*/ 93 h 174"/>
                <a:gd name="T10" fmla="*/ 57 w 68"/>
                <a:gd name="T11" fmla="*/ 120 h 174"/>
                <a:gd name="T12" fmla="*/ 51 w 68"/>
                <a:gd name="T13" fmla="*/ 147 h 174"/>
                <a:gd name="T14" fmla="*/ 57 w 68"/>
                <a:gd name="T15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174">
                  <a:moveTo>
                    <a:pt x="0" y="0"/>
                  </a:moveTo>
                  <a:cubicBezTo>
                    <a:pt x="13" y="4"/>
                    <a:pt x="22" y="1"/>
                    <a:pt x="27" y="15"/>
                  </a:cubicBezTo>
                  <a:cubicBezTo>
                    <a:pt x="22" y="45"/>
                    <a:pt x="33" y="28"/>
                    <a:pt x="42" y="54"/>
                  </a:cubicBezTo>
                  <a:cubicBezTo>
                    <a:pt x="38" y="65"/>
                    <a:pt x="31" y="71"/>
                    <a:pt x="24" y="81"/>
                  </a:cubicBezTo>
                  <a:cubicBezTo>
                    <a:pt x="34" y="84"/>
                    <a:pt x="41" y="90"/>
                    <a:pt x="51" y="93"/>
                  </a:cubicBezTo>
                  <a:cubicBezTo>
                    <a:pt x="47" y="110"/>
                    <a:pt x="40" y="111"/>
                    <a:pt x="57" y="120"/>
                  </a:cubicBezTo>
                  <a:cubicBezTo>
                    <a:pt x="61" y="132"/>
                    <a:pt x="58" y="136"/>
                    <a:pt x="51" y="147"/>
                  </a:cubicBezTo>
                  <a:cubicBezTo>
                    <a:pt x="68" y="153"/>
                    <a:pt x="57" y="157"/>
                    <a:pt x="57" y="174"/>
                  </a:cubicBezTo>
                </a:path>
              </a:pathLst>
            </a:cu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16B59C08-51FF-1453-7C4B-01BF147EC132}"/>
                </a:ext>
              </a:extLst>
            </p:cNvPr>
            <p:cNvSpPr>
              <a:spLocks/>
            </p:cNvSpPr>
            <p:nvPr/>
          </p:nvSpPr>
          <p:spPr bwMode="auto">
            <a:xfrm rot="14203381">
              <a:off x="3321547" y="4962448"/>
              <a:ext cx="107950" cy="276225"/>
            </a:xfrm>
            <a:custGeom>
              <a:avLst/>
              <a:gdLst>
                <a:gd name="T0" fmla="*/ 0 w 68"/>
                <a:gd name="T1" fmla="*/ 0 h 174"/>
                <a:gd name="T2" fmla="*/ 27 w 68"/>
                <a:gd name="T3" fmla="*/ 15 h 174"/>
                <a:gd name="T4" fmla="*/ 42 w 68"/>
                <a:gd name="T5" fmla="*/ 54 h 174"/>
                <a:gd name="T6" fmla="*/ 24 w 68"/>
                <a:gd name="T7" fmla="*/ 81 h 174"/>
                <a:gd name="T8" fmla="*/ 51 w 68"/>
                <a:gd name="T9" fmla="*/ 93 h 174"/>
                <a:gd name="T10" fmla="*/ 57 w 68"/>
                <a:gd name="T11" fmla="*/ 120 h 174"/>
                <a:gd name="T12" fmla="*/ 51 w 68"/>
                <a:gd name="T13" fmla="*/ 147 h 174"/>
                <a:gd name="T14" fmla="*/ 57 w 68"/>
                <a:gd name="T15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174">
                  <a:moveTo>
                    <a:pt x="0" y="0"/>
                  </a:moveTo>
                  <a:cubicBezTo>
                    <a:pt x="13" y="4"/>
                    <a:pt x="22" y="1"/>
                    <a:pt x="27" y="15"/>
                  </a:cubicBezTo>
                  <a:cubicBezTo>
                    <a:pt x="22" y="45"/>
                    <a:pt x="33" y="28"/>
                    <a:pt x="42" y="54"/>
                  </a:cubicBezTo>
                  <a:cubicBezTo>
                    <a:pt x="38" y="65"/>
                    <a:pt x="31" y="71"/>
                    <a:pt x="24" y="81"/>
                  </a:cubicBezTo>
                  <a:cubicBezTo>
                    <a:pt x="34" y="84"/>
                    <a:pt x="41" y="90"/>
                    <a:pt x="51" y="93"/>
                  </a:cubicBezTo>
                  <a:cubicBezTo>
                    <a:pt x="47" y="110"/>
                    <a:pt x="40" y="111"/>
                    <a:pt x="57" y="120"/>
                  </a:cubicBezTo>
                  <a:cubicBezTo>
                    <a:pt x="61" y="132"/>
                    <a:pt x="58" y="136"/>
                    <a:pt x="51" y="147"/>
                  </a:cubicBezTo>
                  <a:cubicBezTo>
                    <a:pt x="68" y="153"/>
                    <a:pt x="57" y="157"/>
                    <a:pt x="57" y="174"/>
                  </a:cubicBezTo>
                </a:path>
              </a:pathLst>
            </a:cu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B84379F6-CCCA-52F7-13BD-6BF009AC08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0971" y="204407"/>
            <a:ext cx="621323" cy="60072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7BB0165-5DA5-67E1-0E6F-7B2C2ADE0056}"/>
              </a:ext>
            </a:extLst>
          </p:cNvPr>
          <p:cNvSpPr txBox="1"/>
          <p:nvPr/>
        </p:nvSpPr>
        <p:spPr>
          <a:xfrm>
            <a:off x="3639471" y="1048532"/>
            <a:ext cx="525282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Xin-</a:t>
            </a:r>
            <a:r>
              <a:rPr lang="en-US" sz="2000" dirty="0" err="1">
                <a:latin typeface="Times New Roman"/>
                <a:cs typeface="Times New Roman"/>
              </a:rPr>
              <a:t>Nian</a:t>
            </a:r>
            <a:r>
              <a:rPr lang="en-US" sz="2000" dirty="0">
                <a:latin typeface="Times New Roman"/>
                <a:cs typeface="Times New Roman"/>
              </a:rPr>
              <a:t> and Miklos ’92: proposed </a:t>
            </a:r>
            <a:r>
              <a:rPr lang="en-US" sz="2000" dirty="0" err="1">
                <a:latin typeface="Times New Roman"/>
                <a:cs typeface="Times New Roman"/>
              </a:rPr>
              <a:t>p+A</a:t>
            </a:r>
            <a:r>
              <a:rPr lang="en-US" sz="2000" dirty="0">
                <a:latin typeface="Times New Roman"/>
                <a:cs typeface="Times New Roman"/>
              </a:rPr>
              <a:t> for data-driven calibration of non-quenching effects</a:t>
            </a:r>
          </a:p>
        </p:txBody>
      </p:sp>
    </p:spTree>
    <p:extLst>
      <p:ext uri="{BB962C8B-B14F-4D97-AF65-F5344CB8AC3E}">
        <p14:creationId xmlns:p14="http://schemas.microsoft.com/office/powerpoint/2010/main" val="2460493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585FC0-7708-C407-9B48-660E889C3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Symposium on Hard Probes and Beyond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719C93-61CE-C4DA-D8F7-D7BFD2076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XNW + jet quenching in STAR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720BDD-4AF5-76D2-000C-DA07193E5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59B914-F350-3C4C-6727-1F196153E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2" y="73740"/>
            <a:ext cx="8711711" cy="11192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DB4034-D3AF-BB98-EDB4-F82840674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925" y="659632"/>
            <a:ext cx="621323" cy="6007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37F2CC-9505-D044-8ABF-30136C1317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27" b="-21539"/>
          <a:stretch/>
        </p:blipFill>
        <p:spPr>
          <a:xfrm>
            <a:off x="105105" y="1576235"/>
            <a:ext cx="4691774" cy="50245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863FB4-29CE-4F1A-6F14-22963543B7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6879" y="1949936"/>
            <a:ext cx="4061369" cy="378070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462B676A-6840-5122-7813-3810EC922F4F}"/>
              </a:ext>
            </a:extLst>
          </p:cNvPr>
          <p:cNvSpPr/>
          <p:nvPr/>
        </p:nvSpPr>
        <p:spPr>
          <a:xfrm>
            <a:off x="3643313" y="5031734"/>
            <a:ext cx="657225" cy="5000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EBA51F-CADC-765F-D5F4-E22CC1D1BD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383" y="1949936"/>
            <a:ext cx="1697038" cy="2397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C69667-81DE-CC97-B2CF-C7B8B909B32F}"/>
              </a:ext>
            </a:extLst>
          </p:cNvPr>
          <p:cNvSpPr txBox="1"/>
          <p:nvPr/>
        </p:nvSpPr>
        <p:spPr>
          <a:xfrm>
            <a:off x="921802" y="5915078"/>
            <a:ext cx="7300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First positive observation of suppressed recoil yield due to quenching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619409-12B0-203A-EE0A-9D6392F4A96D}"/>
              </a:ext>
            </a:extLst>
          </p:cNvPr>
          <p:cNvSpPr/>
          <p:nvPr/>
        </p:nvSpPr>
        <p:spPr>
          <a:xfrm>
            <a:off x="7063138" y="215680"/>
            <a:ext cx="1899138" cy="4439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68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D15160-31A5-9BD6-8B1B-E3A3AD1FD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Symposium on Hard Probes and Beyond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2F6647-38D7-3634-4B13-4656AD12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XNW + jet quenching in STAR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FFAF8E-6B0B-26CC-FB52-4181E58E5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5B4E00-5F8B-EEFC-A423-FD2D920028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674"/>
          <a:stretch/>
        </p:blipFill>
        <p:spPr>
          <a:xfrm>
            <a:off x="652646" y="61324"/>
            <a:ext cx="8232135" cy="15103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6315FD-1699-5600-A657-213DE8E6DC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57" r="5351" b="34558"/>
          <a:stretch/>
        </p:blipFill>
        <p:spPr>
          <a:xfrm>
            <a:off x="652646" y="2856974"/>
            <a:ext cx="4387169" cy="30902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314FCF-C782-C2FD-51E0-5D556F908E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9533"/>
          <a:stretch/>
        </p:blipFill>
        <p:spPr>
          <a:xfrm>
            <a:off x="4951710" y="2994776"/>
            <a:ext cx="4039692" cy="28146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C8CD0E-BCFE-2FD3-981F-A7E88E02CF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00" t="80338" r="11481"/>
          <a:stretch/>
        </p:blipFill>
        <p:spPr>
          <a:xfrm>
            <a:off x="827966" y="1740155"/>
            <a:ext cx="7817088" cy="88491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6A88D0-599C-844E-9D6B-2B31AF2A40A9}"/>
              </a:ext>
            </a:extLst>
          </p:cNvPr>
          <p:cNvCxnSpPr/>
          <p:nvPr/>
        </p:nvCxnSpPr>
        <p:spPr>
          <a:xfrm>
            <a:off x="1085850" y="2143125"/>
            <a:ext cx="71723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807797-C73E-48C4-FF53-B7658D392943}"/>
              </a:ext>
            </a:extLst>
          </p:cNvPr>
          <p:cNvCxnSpPr>
            <a:cxnSpLocks/>
          </p:cNvCxnSpPr>
          <p:nvPr/>
        </p:nvCxnSpPr>
        <p:spPr>
          <a:xfrm>
            <a:off x="2188170" y="2548866"/>
            <a:ext cx="5527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AFAD25F1-CF40-5169-96CF-4A5CAF5CF694}"/>
              </a:ext>
            </a:extLst>
          </p:cNvPr>
          <p:cNvSpPr/>
          <p:nvPr/>
        </p:nvSpPr>
        <p:spPr>
          <a:xfrm>
            <a:off x="1900238" y="4572000"/>
            <a:ext cx="1223962" cy="101441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8BDB93-DAFB-0050-6F70-49D646B1E10A}"/>
              </a:ext>
            </a:extLst>
          </p:cNvPr>
          <p:cNvSpPr txBox="1"/>
          <p:nvPr/>
        </p:nvSpPr>
        <p:spPr>
          <a:xfrm>
            <a:off x="676298" y="5937413"/>
            <a:ext cx="8056815" cy="70788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Times New Roman"/>
                <a:cs typeface="Times New Roman"/>
              </a:rPr>
              <a:t>First indication that coincidence measurements provide independent – and possibly more sensitive – probes of quenching than inclusive observables </a:t>
            </a:r>
          </a:p>
        </p:txBody>
      </p:sp>
    </p:spTree>
    <p:extLst>
      <p:ext uri="{BB962C8B-B14F-4D97-AF65-F5344CB8AC3E}">
        <p14:creationId xmlns:p14="http://schemas.microsoft.com/office/powerpoint/2010/main" val="415374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31AFE6-EA5F-AB4C-2D40-B2401E4F4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Symposium on Hard Probes and Beyond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233199-F1A7-7D40-97FB-8B2FF489B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XNW + jet quenching in STAR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9721E-310D-D892-3ACB-36742D88D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694762-E6EB-A5EB-1770-096DE05C2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4" y="546875"/>
            <a:ext cx="7115908" cy="31262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0739D7-D61B-C13A-66A4-8C3B4DC542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11" t="-1911" r="18258" b="34218"/>
          <a:stretch/>
        </p:blipFill>
        <p:spPr>
          <a:xfrm>
            <a:off x="6690608" y="2569199"/>
            <a:ext cx="2388898" cy="294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24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0256C-B3EC-243A-D94C-F86B95C132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48" t="-619" r="36705" b="90161"/>
          <a:stretch/>
        </p:blipFill>
        <p:spPr>
          <a:xfrm>
            <a:off x="3054857" y="-22736"/>
            <a:ext cx="2431543" cy="34477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023361-5A45-FA55-59FE-0A786C630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Symposium on Hard Probes and Beyond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BE724C-4BD1-3134-3347-46AFC9948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XNW + jet quenching in STAR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67E65-3F3B-0042-F58C-FFD9D8C3C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0CF6AB-074B-01B6-1EA6-881BDF6ADE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913"/>
          <a:stretch/>
        </p:blipFill>
        <p:spPr>
          <a:xfrm>
            <a:off x="1088555" y="313153"/>
            <a:ext cx="6575830" cy="9421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98A9B7-E395-61CF-77B3-0FC215403A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11" t="-1911" r="18258" b="34218"/>
          <a:stretch/>
        </p:blipFill>
        <p:spPr>
          <a:xfrm>
            <a:off x="6470522" y="1341569"/>
            <a:ext cx="1884227" cy="2322012"/>
          </a:xfrm>
          <a:prstGeom prst="rect">
            <a:avLst/>
          </a:prstGeom>
        </p:spPr>
      </p:pic>
      <p:sp>
        <p:nvSpPr>
          <p:cNvPr id="10" name="Left Brace 9">
            <a:extLst>
              <a:ext uri="{FF2B5EF4-FFF2-40B4-BE49-F238E27FC236}">
                <a16:creationId xmlns:a16="http://schemas.microsoft.com/office/drawing/2014/main" id="{CB36AF6A-F19C-10E8-3AFF-0C503C4AB165}"/>
              </a:ext>
            </a:extLst>
          </p:cNvPr>
          <p:cNvSpPr/>
          <p:nvPr/>
        </p:nvSpPr>
        <p:spPr>
          <a:xfrm>
            <a:off x="7412636" y="2613339"/>
            <a:ext cx="120669" cy="204812"/>
          </a:xfrm>
          <a:prstGeom prst="leftBrac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C90B4C-F9D0-DA09-5854-55CBE79DA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9595" y="3110408"/>
            <a:ext cx="3888702" cy="2633782"/>
          </a:xfrm>
          <a:prstGeom prst="rect">
            <a:avLst/>
          </a:prstGeom>
        </p:spPr>
      </p:pic>
      <p:sp>
        <p:nvSpPr>
          <p:cNvPr id="11" name="Right Brace 10">
            <a:extLst>
              <a:ext uri="{FF2B5EF4-FFF2-40B4-BE49-F238E27FC236}">
                <a16:creationId xmlns:a16="http://schemas.microsoft.com/office/drawing/2014/main" id="{69085863-73F1-4359-2E1E-CB9E81D4F502}"/>
              </a:ext>
            </a:extLst>
          </p:cNvPr>
          <p:cNvSpPr/>
          <p:nvPr/>
        </p:nvSpPr>
        <p:spPr>
          <a:xfrm>
            <a:off x="5702509" y="4052588"/>
            <a:ext cx="218607" cy="781739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AB7F1B6-0B77-C009-8BD2-0DE68E03846B}"/>
              </a:ext>
            </a:extLst>
          </p:cNvPr>
          <p:cNvCxnSpPr/>
          <p:nvPr/>
        </p:nvCxnSpPr>
        <p:spPr>
          <a:xfrm flipH="1">
            <a:off x="6019800" y="2818151"/>
            <a:ext cx="1305161" cy="1573967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AA82FBF-27A6-C0CA-58B2-97F1991810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94" y="1861019"/>
            <a:ext cx="2990363" cy="19824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D41D68-1BE1-1A6F-ABA2-2805DB4D60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3393" y="325995"/>
            <a:ext cx="779912" cy="75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6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23BC47-D6F2-EA26-57C5-4335018A6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Symposium on Hard Probes and Beyond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129EB5-A5AB-F3BE-2D12-14F1316A0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XNW + jet quenching in STAR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1AACA-01EA-DC4C-403C-0009E5D5A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C6573C-60DD-DBBF-B1DC-47F3DF1775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29" b="51541"/>
          <a:stretch/>
        </p:blipFill>
        <p:spPr>
          <a:xfrm>
            <a:off x="573623" y="61323"/>
            <a:ext cx="7996753" cy="20103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E75117-28A5-E58F-A1C2-15AB0FA70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3" y="2200034"/>
            <a:ext cx="4500564" cy="409838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7DD8EC-21B4-F999-590F-BEBCD89C0BA3}"/>
              </a:ext>
            </a:extLst>
          </p:cNvPr>
          <p:cNvCxnSpPr/>
          <p:nvPr/>
        </p:nvCxnSpPr>
        <p:spPr>
          <a:xfrm>
            <a:off x="2945567" y="2690734"/>
            <a:ext cx="191874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A1E472-1BCE-A7C8-20EF-426675157EAB}"/>
              </a:ext>
            </a:extLst>
          </p:cNvPr>
          <p:cNvCxnSpPr>
            <a:cxnSpLocks/>
          </p:cNvCxnSpPr>
          <p:nvPr/>
        </p:nvCxnSpPr>
        <p:spPr>
          <a:xfrm>
            <a:off x="824459" y="2880609"/>
            <a:ext cx="403984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8BFA228-C94F-02AC-F10D-D2371CBD1741}"/>
              </a:ext>
            </a:extLst>
          </p:cNvPr>
          <p:cNvCxnSpPr>
            <a:cxnSpLocks/>
          </p:cNvCxnSpPr>
          <p:nvPr/>
        </p:nvCxnSpPr>
        <p:spPr>
          <a:xfrm>
            <a:off x="824459" y="3060492"/>
            <a:ext cx="242840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34D4D7-9C22-1FE6-27B2-475D9F95BC4C}"/>
              </a:ext>
            </a:extLst>
          </p:cNvPr>
          <p:cNvCxnSpPr>
            <a:cxnSpLocks/>
          </p:cNvCxnSpPr>
          <p:nvPr/>
        </p:nvCxnSpPr>
        <p:spPr>
          <a:xfrm>
            <a:off x="1079291" y="3802504"/>
            <a:ext cx="378501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2ADB93D-6216-46B3-E531-5B1BFD17AD36}"/>
              </a:ext>
            </a:extLst>
          </p:cNvPr>
          <p:cNvCxnSpPr>
            <a:cxnSpLocks/>
          </p:cNvCxnSpPr>
          <p:nvPr/>
        </p:nvCxnSpPr>
        <p:spPr>
          <a:xfrm>
            <a:off x="925642" y="4019862"/>
            <a:ext cx="393866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505FE16-455C-8619-B78E-1A7B84949124}"/>
              </a:ext>
            </a:extLst>
          </p:cNvPr>
          <p:cNvCxnSpPr>
            <a:cxnSpLocks/>
          </p:cNvCxnSpPr>
          <p:nvPr/>
        </p:nvCxnSpPr>
        <p:spPr>
          <a:xfrm>
            <a:off x="824459" y="4169764"/>
            <a:ext cx="5793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DFD6924-8D9D-C4B1-9542-5F9692AAB5F2}"/>
              </a:ext>
            </a:extLst>
          </p:cNvPr>
          <p:cNvCxnSpPr>
            <a:cxnSpLocks/>
          </p:cNvCxnSpPr>
          <p:nvPr/>
        </p:nvCxnSpPr>
        <p:spPr>
          <a:xfrm>
            <a:off x="1205459" y="4552013"/>
            <a:ext cx="365884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99BC42A-017B-4465-AD17-8B265AB00E3A}"/>
              </a:ext>
            </a:extLst>
          </p:cNvPr>
          <p:cNvCxnSpPr>
            <a:cxnSpLocks/>
          </p:cNvCxnSpPr>
          <p:nvPr/>
        </p:nvCxnSpPr>
        <p:spPr>
          <a:xfrm>
            <a:off x="824459" y="4769370"/>
            <a:ext cx="105680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2FE59B9-E85D-C970-CB0A-7F6B70DA8C90}"/>
              </a:ext>
            </a:extLst>
          </p:cNvPr>
          <p:cNvCxnSpPr/>
          <p:nvPr/>
        </p:nvCxnSpPr>
        <p:spPr>
          <a:xfrm>
            <a:off x="1509009" y="4949252"/>
            <a:ext cx="191874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DAE4A67-E67B-7623-3DFE-7C7E81C88031}"/>
              </a:ext>
            </a:extLst>
          </p:cNvPr>
          <p:cNvCxnSpPr/>
          <p:nvPr/>
        </p:nvCxnSpPr>
        <p:spPr>
          <a:xfrm>
            <a:off x="2971799" y="5331501"/>
            <a:ext cx="191874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E874377-175D-E251-4CAB-2A5AAB5C384A}"/>
              </a:ext>
            </a:extLst>
          </p:cNvPr>
          <p:cNvCxnSpPr/>
          <p:nvPr/>
        </p:nvCxnSpPr>
        <p:spPr>
          <a:xfrm>
            <a:off x="2971799" y="5518879"/>
            <a:ext cx="191874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8AE8B8C-9721-9ECB-6D90-3A417480EE90}"/>
              </a:ext>
            </a:extLst>
          </p:cNvPr>
          <p:cNvCxnSpPr>
            <a:cxnSpLocks/>
          </p:cNvCxnSpPr>
          <p:nvPr/>
        </p:nvCxnSpPr>
        <p:spPr>
          <a:xfrm>
            <a:off x="1053058" y="5698760"/>
            <a:ext cx="383748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65368E7-4387-FC87-8D9F-3A79298B293C}"/>
              </a:ext>
            </a:extLst>
          </p:cNvPr>
          <p:cNvCxnSpPr>
            <a:cxnSpLocks/>
          </p:cNvCxnSpPr>
          <p:nvPr/>
        </p:nvCxnSpPr>
        <p:spPr>
          <a:xfrm>
            <a:off x="771523" y="5893632"/>
            <a:ext cx="6323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4BC0343-CFB5-EEFB-72FC-CBBCF95BE5D2}"/>
              </a:ext>
            </a:extLst>
          </p:cNvPr>
          <p:cNvCxnSpPr>
            <a:cxnSpLocks/>
          </p:cNvCxnSpPr>
          <p:nvPr/>
        </p:nvCxnSpPr>
        <p:spPr>
          <a:xfrm>
            <a:off x="3124200" y="5893632"/>
            <a:ext cx="17663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11F3BDF-9660-DAAB-2CD4-77C655634651}"/>
              </a:ext>
            </a:extLst>
          </p:cNvPr>
          <p:cNvCxnSpPr/>
          <p:nvPr/>
        </p:nvCxnSpPr>
        <p:spPr>
          <a:xfrm>
            <a:off x="2573311" y="6081009"/>
            <a:ext cx="191874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F41933A7-E576-61E5-7814-75AA5640E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2086" y="2526174"/>
            <a:ext cx="3695981" cy="3172585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FED76112-4477-149C-587E-48DE28B2184B}"/>
              </a:ext>
            </a:extLst>
          </p:cNvPr>
          <p:cNvSpPr/>
          <p:nvPr/>
        </p:nvSpPr>
        <p:spPr>
          <a:xfrm>
            <a:off x="7674964" y="142407"/>
            <a:ext cx="786984" cy="3222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98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E9DC7E-EDD8-E44E-EE46-DC2A73600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Symposium on Hard Probes and Beyond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1A1BE3-DFE4-EC10-F6D7-D658DC415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XNW + jet quenching in STAR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629A3-59A2-4A71-90F1-065FFEB4F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CF11A0-CDF8-9EFB-1F29-35324FB6A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09" y="794310"/>
            <a:ext cx="7314383" cy="41149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C7D56D-7C78-3059-A13D-7FE551301963}"/>
              </a:ext>
            </a:extLst>
          </p:cNvPr>
          <p:cNvSpPr txBox="1"/>
          <p:nvPr/>
        </p:nvSpPr>
        <p:spPr>
          <a:xfrm>
            <a:off x="3124200" y="265488"/>
            <a:ext cx="2722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Quark Matter ‘22 (!)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1CE1BE-E5EE-8675-E368-C7312BDB6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907" y="3942413"/>
            <a:ext cx="2072294" cy="17788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5D2BD93-4D92-039A-E07A-610B2447D1A7}"/>
              </a:ext>
            </a:extLst>
          </p:cNvPr>
          <p:cNvSpPr/>
          <p:nvPr/>
        </p:nvSpPr>
        <p:spPr>
          <a:xfrm>
            <a:off x="4197246" y="2578308"/>
            <a:ext cx="1296649" cy="76449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60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A6FE65-E4D2-9754-1376-B4F5ECD99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Symposium on Hard Probes and Beyond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2D029C-D8D3-4DCB-8542-A964CEF42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XNW + jet quenching in STAR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95EF4-4D5C-9A16-0925-2A2B702EB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4AEACB-F9FA-D691-6D4E-EF5B93C8D679}"/>
              </a:ext>
            </a:extLst>
          </p:cNvPr>
          <p:cNvSpPr txBox="1"/>
          <p:nvPr/>
        </p:nvSpPr>
        <p:spPr>
          <a:xfrm>
            <a:off x="790731" y="1663908"/>
            <a:ext cx="75625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Many of the key tools that we use to study jet quenching were invented by Xin-</a:t>
            </a:r>
            <a:r>
              <a:rPr lang="en-US" sz="2000" dirty="0" err="1">
                <a:latin typeface="Times New Roman"/>
                <a:cs typeface="Times New Roman"/>
              </a:rPr>
              <a:t>Nian</a:t>
            </a:r>
            <a:r>
              <a:rPr lang="en-US" sz="2000" dirty="0">
                <a:latin typeface="Times New Roman"/>
                <a:cs typeface="Times New Roman"/>
              </a:rPr>
              <a:t> and collaborators:</a:t>
            </a:r>
          </a:p>
          <a:p>
            <a:endParaRPr lang="en-US" sz="2000" dirty="0">
              <a:latin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R</a:t>
            </a:r>
            <a:r>
              <a:rPr lang="en-US" sz="2000" baseline="-25000" dirty="0">
                <a:latin typeface="Times New Roman"/>
                <a:cs typeface="Times New Roman"/>
              </a:rPr>
              <a:t>AA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p/</a:t>
            </a:r>
            <a:r>
              <a:rPr lang="en-US" sz="2000" dirty="0" err="1">
                <a:latin typeface="Times New Roman"/>
                <a:cs typeface="Times New Roman"/>
              </a:rPr>
              <a:t>d+A</a:t>
            </a:r>
            <a:r>
              <a:rPr lang="en-US" sz="2000" dirty="0">
                <a:latin typeface="Times New Roman"/>
                <a:cs typeface="Times New Roman"/>
              </a:rPr>
              <a:t> as data-driven calibration of non-quenching effects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Importance of coincidence channels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Symbol" pitchFamily="2" charset="2"/>
                <a:cs typeface="Times New Roman"/>
              </a:rPr>
              <a:t>g</a:t>
            </a:r>
            <a:r>
              <a:rPr lang="en-US" sz="2000" dirty="0" err="1">
                <a:latin typeface="Times New Roman"/>
                <a:cs typeface="Times New Roman"/>
              </a:rPr>
              <a:t>+h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 err="1">
                <a:latin typeface="Symbol" pitchFamily="2" charset="2"/>
                <a:cs typeface="Times New Roman"/>
              </a:rPr>
              <a:t>g</a:t>
            </a:r>
            <a:r>
              <a:rPr lang="en-US" sz="2000" dirty="0" err="1">
                <a:latin typeface="Times New Roman"/>
                <a:cs typeface="Times New Roman"/>
              </a:rPr>
              <a:t>+jet</a:t>
            </a:r>
            <a:endParaRPr lang="en-US" sz="2000" dirty="0">
              <a:latin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Times New Roman"/>
              <a:cs typeface="Times New Roman"/>
            </a:endParaRPr>
          </a:p>
          <a:p>
            <a:r>
              <a:rPr lang="en-US" sz="2000" dirty="0">
                <a:latin typeface="Times New Roman"/>
                <a:cs typeface="Times New Roman"/>
              </a:rPr>
              <a:t>This is only a partial list.</a:t>
            </a:r>
          </a:p>
        </p:txBody>
      </p:sp>
    </p:spTree>
    <p:extLst>
      <p:ext uri="{BB962C8B-B14F-4D97-AF65-F5344CB8AC3E}">
        <p14:creationId xmlns:p14="http://schemas.microsoft.com/office/powerpoint/2010/main" val="3893099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D04A6-C459-D545-9672-8601FB2CA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Symposium on Hard Probes and Beyond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AB7CD-2E25-36DE-582F-2814B11D1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XNW + jet quenching in STAR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1B7A5-A758-AC31-548D-0693C40A9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DF7EC1-9F47-D5EF-6D96-047FE2481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729" y="293076"/>
            <a:ext cx="3622963" cy="46885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44A317-CABA-0A9B-FE65-451BF67ACA2F}"/>
              </a:ext>
            </a:extLst>
          </p:cNvPr>
          <p:cNvSpPr txBox="1"/>
          <p:nvPr/>
        </p:nvSpPr>
        <p:spPr>
          <a:xfrm>
            <a:off x="1212035" y="5197556"/>
            <a:ext cx="68483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We aren’t ancient history…yet…</a:t>
            </a:r>
          </a:p>
          <a:p>
            <a:endParaRPr lang="en-US" sz="2000" dirty="0">
              <a:latin typeface="Times New Roman"/>
              <a:cs typeface="Times New Roman"/>
            </a:endParaRPr>
          </a:p>
          <a:p>
            <a:r>
              <a:rPr lang="en-US" sz="2000" dirty="0">
                <a:latin typeface="Times New Roman"/>
                <a:cs typeface="Times New Roman"/>
              </a:rPr>
              <a:t>Looking forward to many more years of wonderful collaboration!</a:t>
            </a:r>
          </a:p>
        </p:txBody>
      </p:sp>
    </p:spTree>
    <p:extLst>
      <p:ext uri="{BB962C8B-B14F-4D97-AF65-F5344CB8AC3E}">
        <p14:creationId xmlns:p14="http://schemas.microsoft.com/office/powerpoint/2010/main" val="3927541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2FDE4-6F1D-CBCD-98E7-FFEFC204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Symposium on Hard Probes and Beyond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89B01-7A8C-A051-E2F3-3257DA689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XNW + jet quenching in STAR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41DE6-8D65-055B-E48F-361C549CC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ED35348-1765-29FC-F48F-98475FC5131E}"/>
              </a:ext>
            </a:extLst>
          </p:cNvPr>
          <p:cNvGrpSpPr/>
          <p:nvPr/>
        </p:nvGrpSpPr>
        <p:grpSpPr>
          <a:xfrm>
            <a:off x="785528" y="4491822"/>
            <a:ext cx="3381994" cy="1287732"/>
            <a:chOff x="467884" y="3800122"/>
            <a:chExt cx="3381994" cy="128773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B130DFD-90D5-835A-E2A0-ED2242E9DD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3439"/>
            <a:stretch/>
          </p:blipFill>
          <p:spPr>
            <a:xfrm>
              <a:off x="467884" y="4386314"/>
              <a:ext cx="2169785" cy="70154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76D9A3E-B805-FB58-27ED-2AB054645F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3623"/>
            <a:stretch/>
          </p:blipFill>
          <p:spPr>
            <a:xfrm>
              <a:off x="504092" y="3800122"/>
              <a:ext cx="3345786" cy="701540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2192C9A-903A-874C-60A9-09D6F3A43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835"/>
            <a:ext cx="8796837" cy="43854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57A239-BC0F-A995-BF41-EA2DCC38E1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0843" y="2160906"/>
            <a:ext cx="3622201" cy="47015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E1E5C4E4-9F4D-79B0-EBF8-B6D8C03BE41A}"/>
              </a:ext>
            </a:extLst>
          </p:cNvPr>
          <p:cNvSpPr/>
          <p:nvPr/>
        </p:nvSpPr>
        <p:spPr>
          <a:xfrm>
            <a:off x="1870420" y="1359877"/>
            <a:ext cx="966565" cy="2227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79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03361-4BE3-3F88-04CC-409CFCFA5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Symposium on Hard Probes and Beyond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4C3FC-97D6-EECC-2277-AA387F68F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XNW + jet quenching in STAR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B1AFD-1573-DB8D-0188-98DA7DFC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76ADE7-D787-8EEA-D88C-C6E88C3E088F}"/>
              </a:ext>
            </a:extLst>
          </p:cNvPr>
          <p:cNvCxnSpPr/>
          <p:nvPr/>
        </p:nvCxnSpPr>
        <p:spPr>
          <a:xfrm>
            <a:off x="2897436" y="968531"/>
            <a:ext cx="54092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7CC532C-0994-AA8D-607A-F352393CC088}"/>
              </a:ext>
            </a:extLst>
          </p:cNvPr>
          <p:cNvGrpSpPr/>
          <p:nvPr/>
        </p:nvGrpSpPr>
        <p:grpSpPr>
          <a:xfrm>
            <a:off x="518056" y="150184"/>
            <a:ext cx="8096983" cy="6679594"/>
            <a:chOff x="518056" y="150184"/>
            <a:chExt cx="8096983" cy="6679594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391D4A4-AC3C-4C58-F1FC-AB529E9ABDC5}"/>
                </a:ext>
              </a:extLst>
            </p:cNvPr>
            <p:cNvGrpSpPr/>
            <p:nvPr/>
          </p:nvGrpSpPr>
          <p:grpSpPr>
            <a:xfrm>
              <a:off x="518056" y="150184"/>
              <a:ext cx="8096983" cy="6679594"/>
              <a:chOff x="518056" y="150184"/>
              <a:chExt cx="8096983" cy="6679594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E656D611-91DF-AB4E-F367-6C630B9E2533}"/>
                  </a:ext>
                </a:extLst>
              </p:cNvPr>
              <p:cNvGrpSpPr/>
              <p:nvPr/>
            </p:nvGrpSpPr>
            <p:grpSpPr>
              <a:xfrm>
                <a:off x="518056" y="150184"/>
                <a:ext cx="8096983" cy="6679594"/>
                <a:chOff x="518056" y="150184"/>
                <a:chExt cx="8096983" cy="6679594"/>
              </a:xfrm>
            </p:grpSpPr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218D0EE8-E1A3-1160-BD4F-28828A82C2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b="15210"/>
                <a:stretch/>
              </p:blipFill>
              <p:spPr>
                <a:xfrm>
                  <a:off x="518056" y="150184"/>
                  <a:ext cx="8076028" cy="1028465"/>
                </a:xfrm>
                <a:prstGeom prst="rect">
                  <a:avLst/>
                </a:prstGeom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91850BF9-5294-9F7A-A5C9-98DAD962FB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73188" b="4141"/>
                <a:stretch/>
              </p:blipFill>
              <p:spPr>
                <a:xfrm>
                  <a:off x="1163126" y="4941185"/>
                  <a:ext cx="6450433" cy="1888593"/>
                </a:xfrm>
                <a:prstGeom prst="rect">
                  <a:avLst/>
                </a:prstGeom>
              </p:spPr>
            </p:pic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477C5B05-5B2C-8539-66EA-CBC2BB5535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802" r="7615" b="66063"/>
                <a:stretch/>
              </p:blipFill>
              <p:spPr>
                <a:xfrm>
                  <a:off x="539011" y="1219992"/>
                  <a:ext cx="8076028" cy="3740811"/>
                </a:xfrm>
                <a:prstGeom prst="rect">
                  <a:avLst/>
                </a:prstGeom>
              </p:spPr>
            </p:pic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6F1A663E-FD54-6AFC-1E51-D9694D3E34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8130" y="1178649"/>
                  <a:ext cx="3838895" cy="19309"/>
                </a:xfrm>
                <a:prstGeom prst="line">
                  <a:avLst/>
                </a:prstGeom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91A4BC66-6897-710C-4C63-0FB2282B86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8023" y="2596042"/>
                  <a:ext cx="3770319" cy="0"/>
                </a:xfrm>
                <a:prstGeom prst="line">
                  <a:avLst/>
                </a:prstGeom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ED807BA1-C960-6D8A-6BC4-4D240A64A1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8021" y="4854500"/>
                  <a:ext cx="3844348" cy="0"/>
                </a:xfrm>
                <a:prstGeom prst="line">
                  <a:avLst/>
                </a:prstGeom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D4509C7F-B605-44ED-E72B-D60136A05C89}"/>
                    </a:ext>
                  </a:extLst>
                </p:cNvPr>
                <p:cNvSpPr/>
                <p:nvPr/>
              </p:nvSpPr>
              <p:spPr>
                <a:xfrm>
                  <a:off x="4252511" y="4612128"/>
                  <a:ext cx="418641" cy="209321"/>
                </a:xfrm>
                <a:prstGeom prst="ellipse">
                  <a:avLst/>
                </a:prstGeom>
                <a:noFill/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8BC3B115-4B66-C050-C6CE-F2779FF73E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63126" y="6262823"/>
                  <a:ext cx="350802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D9B5B01-57F2-C8A4-EFB3-2450092A65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175" y="2113136"/>
                <a:ext cx="7688695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F06CA639-27F1-3298-1347-3551CF5DA0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175" y="2353671"/>
                <a:ext cx="7688695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7E9A94D-4B98-94BB-1884-D4EDD15FD2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8023" y="2816379"/>
                <a:ext cx="7688695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A0A6BE29-90BB-BDAD-28AD-3F7F1338F3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1722" y="3025700"/>
                <a:ext cx="7688695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745628F0-CB3E-8A30-CEF7-E5CB4C57A2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1721" y="3257054"/>
                <a:ext cx="7688695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579EE532-7B8C-FFA0-A314-145E6043B1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4559" y="4171454"/>
                <a:ext cx="5122843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750434E-1666-3713-2ED3-D62EBEC2FE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8022" y="4645179"/>
                <a:ext cx="7688695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6C5E4E45-AE3D-9E6D-E56B-9DF252861F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45907" y="4380775"/>
                <a:ext cx="1454508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055FE22-151A-6EC6-AEDB-E20AB031BEA0}"/>
                </a:ext>
              </a:extLst>
            </p:cNvPr>
            <p:cNvCxnSpPr>
              <a:cxnSpLocks/>
            </p:cNvCxnSpPr>
            <p:nvPr/>
          </p:nvCxnSpPr>
          <p:spPr>
            <a:xfrm>
              <a:off x="3481330" y="939989"/>
              <a:ext cx="4825387" cy="4759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1732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B7091D-F9E0-F751-10D5-9D136EE25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Symposium on Hard Probes and Beyond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40C3BB-1617-532E-B74D-964922911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XNW + jet quenching in STAR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5A393-AD5D-C7FC-2670-EF435699E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0166D5-2FD2-BFE1-EFB5-8997B6E0899B}"/>
              </a:ext>
            </a:extLst>
          </p:cNvPr>
          <p:cNvGrpSpPr/>
          <p:nvPr/>
        </p:nvGrpSpPr>
        <p:grpSpPr>
          <a:xfrm>
            <a:off x="2144526" y="3701975"/>
            <a:ext cx="6755645" cy="2972336"/>
            <a:chOff x="1403846" y="2783852"/>
            <a:chExt cx="6755645" cy="297233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0C93D7F-6C33-2FEA-7610-DA1C35E7DF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3777" b="39156"/>
            <a:stretch/>
          </p:blipFill>
          <p:spPr>
            <a:xfrm>
              <a:off x="1403846" y="2783852"/>
              <a:ext cx="6755645" cy="148616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F0D1627-52C0-9F27-3432-A532F89DB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8936"/>
            <a:stretch/>
          </p:blipFill>
          <p:spPr>
            <a:xfrm>
              <a:off x="1710473" y="4270020"/>
              <a:ext cx="5473672" cy="1486168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FD98356-CA02-F300-7240-CA8992FE9605}"/>
                </a:ext>
              </a:extLst>
            </p:cNvPr>
            <p:cNvSpPr/>
            <p:nvPr/>
          </p:nvSpPr>
          <p:spPr>
            <a:xfrm>
              <a:off x="4572000" y="3699165"/>
              <a:ext cx="464647" cy="332509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080C2AA-A385-CC0E-0362-E6B2CAD0FE36}"/>
                </a:ext>
              </a:extLst>
            </p:cNvPr>
            <p:cNvCxnSpPr/>
            <p:nvPr/>
          </p:nvCxnSpPr>
          <p:spPr>
            <a:xfrm>
              <a:off x="1953491" y="5541818"/>
              <a:ext cx="148243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DFCC986-67DF-9735-40CE-1CB0271E3B62}"/>
              </a:ext>
            </a:extLst>
          </p:cNvPr>
          <p:cNvGrpSpPr/>
          <p:nvPr/>
        </p:nvGrpSpPr>
        <p:grpSpPr>
          <a:xfrm>
            <a:off x="242193" y="171846"/>
            <a:ext cx="6477262" cy="3470986"/>
            <a:chOff x="242193" y="171846"/>
            <a:chExt cx="6477262" cy="347098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2CAF025-DC90-6A75-063F-82696EB96D11}"/>
                </a:ext>
              </a:extLst>
            </p:cNvPr>
            <p:cNvGrpSpPr/>
            <p:nvPr/>
          </p:nvGrpSpPr>
          <p:grpSpPr>
            <a:xfrm>
              <a:off x="242193" y="171846"/>
              <a:ext cx="6477262" cy="3470986"/>
              <a:chOff x="352770" y="728046"/>
              <a:chExt cx="4780859" cy="220911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0EE4DD21-25C3-C108-F147-6536562130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85224"/>
              <a:stretch/>
            </p:blipFill>
            <p:spPr>
              <a:xfrm>
                <a:off x="352770" y="2076629"/>
                <a:ext cx="4518333" cy="860536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0DBCD11E-0FB0-D070-0374-1DCD3FD9DB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6392" b="31767"/>
              <a:stretch/>
            </p:blipFill>
            <p:spPr>
              <a:xfrm>
                <a:off x="352770" y="728046"/>
                <a:ext cx="4780859" cy="1348582"/>
              </a:xfrm>
              <a:prstGeom prst="rect">
                <a:avLst/>
              </a:prstGeom>
            </p:spPr>
          </p:pic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1B259E4-A3D6-F31A-A869-F81BD25996A1}"/>
                </a:ext>
              </a:extLst>
            </p:cNvPr>
            <p:cNvCxnSpPr>
              <a:cxnSpLocks/>
            </p:cNvCxnSpPr>
            <p:nvPr/>
          </p:nvCxnSpPr>
          <p:spPr>
            <a:xfrm>
              <a:off x="771997" y="421044"/>
              <a:ext cx="3993967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764FBE9-CCFA-8B4F-039D-768E9642E674}"/>
                </a:ext>
              </a:extLst>
            </p:cNvPr>
            <p:cNvCxnSpPr>
              <a:cxnSpLocks/>
            </p:cNvCxnSpPr>
            <p:nvPr/>
          </p:nvCxnSpPr>
          <p:spPr>
            <a:xfrm>
              <a:off x="242193" y="808971"/>
              <a:ext cx="5777607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F52603D-BD99-F80D-5121-31268F94F836}"/>
                </a:ext>
              </a:extLst>
            </p:cNvPr>
            <p:cNvCxnSpPr>
              <a:cxnSpLocks/>
            </p:cNvCxnSpPr>
            <p:nvPr/>
          </p:nvCxnSpPr>
          <p:spPr>
            <a:xfrm>
              <a:off x="304538" y="1002934"/>
              <a:ext cx="4586117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E88F33B-8A4F-CE29-F559-835689066EC5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00" y="615007"/>
              <a:ext cx="3276600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78C26B4-69B7-7F2E-50D1-70D331D7B358}"/>
                </a:ext>
              </a:extLst>
            </p:cNvPr>
            <p:cNvCxnSpPr>
              <a:cxnSpLocks/>
            </p:cNvCxnSpPr>
            <p:nvPr/>
          </p:nvCxnSpPr>
          <p:spPr>
            <a:xfrm>
              <a:off x="2057138" y="2290749"/>
              <a:ext cx="3962662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9F1409A-EC9F-2CD5-D8B7-AC2D2CFBE77E}"/>
                </a:ext>
              </a:extLst>
            </p:cNvPr>
            <p:cNvCxnSpPr>
              <a:cxnSpLocks/>
            </p:cNvCxnSpPr>
            <p:nvPr/>
          </p:nvCxnSpPr>
          <p:spPr>
            <a:xfrm>
              <a:off x="304538" y="2581695"/>
              <a:ext cx="4267462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A94E3DC-B5A0-E579-5DE0-E36A9E0E0116}"/>
              </a:ext>
            </a:extLst>
          </p:cNvPr>
          <p:cNvSpPr/>
          <p:nvPr/>
        </p:nvSpPr>
        <p:spPr>
          <a:xfrm>
            <a:off x="2144526" y="3990109"/>
            <a:ext cx="6755645" cy="119803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03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B759ED8-C137-4ABC-0C98-FCCA99A23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84" y="2740062"/>
            <a:ext cx="5061445" cy="37002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97B56B-49C6-6024-01EF-4172CA390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Symposium on Hard Probes and Beyond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9DD3FB-3EF6-DAD4-DAF1-9B7DB15C4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XNW + jet quenching in STAR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77EAC-AD0B-A21E-C224-987082E92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3EBB10-1610-40BB-1613-C89FC5229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292" y="61323"/>
            <a:ext cx="6828709" cy="25565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F631ADA-529F-9625-9CC8-B6DAE39D737B}"/>
              </a:ext>
            </a:extLst>
          </p:cNvPr>
          <p:cNvSpPr/>
          <p:nvPr/>
        </p:nvSpPr>
        <p:spPr>
          <a:xfrm>
            <a:off x="6482862" y="164123"/>
            <a:ext cx="1207476" cy="293077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2951E5-EA52-DF09-B7EF-3F2E064213CD}"/>
              </a:ext>
            </a:extLst>
          </p:cNvPr>
          <p:cNvSpPr/>
          <p:nvPr/>
        </p:nvSpPr>
        <p:spPr>
          <a:xfrm>
            <a:off x="3880336" y="4500016"/>
            <a:ext cx="1559171" cy="1091891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2347264-F3AB-9EDB-7899-C4ED9D40C77B}"/>
              </a:ext>
            </a:extLst>
          </p:cNvPr>
          <p:cNvCxnSpPr/>
          <p:nvPr/>
        </p:nvCxnSpPr>
        <p:spPr>
          <a:xfrm>
            <a:off x="3124200" y="3490263"/>
            <a:ext cx="0" cy="343183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57CF864-415D-1A4D-C043-C59F3E43B95A}"/>
              </a:ext>
            </a:extLst>
          </p:cNvPr>
          <p:cNvCxnSpPr>
            <a:cxnSpLocks/>
          </p:cNvCxnSpPr>
          <p:nvPr/>
        </p:nvCxnSpPr>
        <p:spPr>
          <a:xfrm>
            <a:off x="3300046" y="3833446"/>
            <a:ext cx="0" cy="974584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01247855-E255-060E-3E4B-78E57A6205F9}"/>
              </a:ext>
            </a:extLst>
          </p:cNvPr>
          <p:cNvSpPr/>
          <p:nvPr/>
        </p:nvSpPr>
        <p:spPr>
          <a:xfrm>
            <a:off x="3856890" y="3112477"/>
            <a:ext cx="890955" cy="29307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EC951ED-AEE0-BAC3-2DB3-65A3CE2ACF49}"/>
              </a:ext>
            </a:extLst>
          </p:cNvPr>
          <p:cNvCxnSpPr/>
          <p:nvPr/>
        </p:nvCxnSpPr>
        <p:spPr>
          <a:xfrm>
            <a:off x="4577860" y="3779084"/>
            <a:ext cx="0" cy="343183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02AFD501-2133-865D-D2F3-28404AF7CCB1}"/>
              </a:ext>
            </a:extLst>
          </p:cNvPr>
          <p:cNvSpPr/>
          <p:nvPr/>
        </p:nvSpPr>
        <p:spPr>
          <a:xfrm>
            <a:off x="2593736" y="3074132"/>
            <a:ext cx="890955" cy="29307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B3796D8-C260-F351-FC5D-BC077BE45D36}"/>
              </a:ext>
            </a:extLst>
          </p:cNvPr>
          <p:cNvSpPr/>
          <p:nvPr/>
        </p:nvSpPr>
        <p:spPr>
          <a:xfrm>
            <a:off x="2825261" y="2693170"/>
            <a:ext cx="659430" cy="293077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0BDBD8-1B63-44ED-01ED-A02198589D75}"/>
              </a:ext>
            </a:extLst>
          </p:cNvPr>
          <p:cNvSpPr txBox="1"/>
          <p:nvPr/>
        </p:nvSpPr>
        <p:spPr>
          <a:xfrm>
            <a:off x="5662232" y="3207354"/>
            <a:ext cx="34172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Defines R</a:t>
            </a:r>
            <a:r>
              <a:rPr lang="en-US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AA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solidFill>
                  <a:srgbClr val="00B050"/>
                </a:solidFill>
                <a:latin typeface="Times New Roman"/>
                <a:cs typeface="Times New Roman"/>
              </a:rPr>
              <a:t>Proposes </a:t>
            </a:r>
            <a:r>
              <a:rPr lang="en-US" dirty="0" err="1">
                <a:solidFill>
                  <a:srgbClr val="00B050"/>
                </a:solidFill>
                <a:latin typeface="Times New Roman"/>
                <a:cs typeface="Times New Roman"/>
              </a:rPr>
              <a:t>p+A</a:t>
            </a:r>
            <a:r>
              <a:rPr lang="en-US" dirty="0">
                <a:solidFill>
                  <a:srgbClr val="00B050"/>
                </a:solidFill>
                <a:latin typeface="Times New Roman"/>
                <a:cs typeface="Times New Roman"/>
              </a:rPr>
              <a:t> to calibrate non-quenching effects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solidFill>
                  <a:srgbClr val="0070C0"/>
                </a:solidFill>
                <a:latin typeface="Times New Roman"/>
                <a:cs typeface="Times New Roman"/>
              </a:rPr>
              <a:t>Shadowing effects are modest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solidFill>
                  <a:srgbClr val="7030A0"/>
                </a:solidFill>
                <a:latin typeface="Times New Roman"/>
                <a:cs typeface="Times New Roman"/>
              </a:rPr>
              <a:t>Quenching effects are much larger than shadowing – predict factor 5!</a:t>
            </a:r>
          </a:p>
        </p:txBody>
      </p:sp>
    </p:spTree>
    <p:extLst>
      <p:ext uri="{BB962C8B-B14F-4D97-AF65-F5344CB8AC3E}">
        <p14:creationId xmlns:p14="http://schemas.microsoft.com/office/powerpoint/2010/main" val="373496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5" grpId="0" animBg="1"/>
      <p:bldP spid="15" grpId="1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C56E63-44C6-F075-1527-D9F5663FD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Symposium on Hard Probes and Beyond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FD32E6-F808-2FD0-2477-6EFD95E0A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XNW + jet quenching in STAR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94A13-D330-ECB1-EE24-C6F99B63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CF924B4-773E-FF4B-80A5-9B6526B10CBF}"/>
              </a:ext>
            </a:extLst>
          </p:cNvPr>
          <p:cNvGrpSpPr/>
          <p:nvPr/>
        </p:nvGrpSpPr>
        <p:grpSpPr>
          <a:xfrm>
            <a:off x="856329" y="1227187"/>
            <a:ext cx="7672455" cy="1125416"/>
            <a:chOff x="735772" y="539262"/>
            <a:chExt cx="7672455" cy="112541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798744D-F2D2-062D-53F3-8314A84263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73578"/>
            <a:stretch/>
          </p:blipFill>
          <p:spPr>
            <a:xfrm>
              <a:off x="735772" y="539262"/>
              <a:ext cx="7672455" cy="1125416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9087391-81A2-E791-4FF4-BC91462F6CA9}"/>
                </a:ext>
              </a:extLst>
            </p:cNvPr>
            <p:cNvCxnSpPr>
              <a:cxnSpLocks/>
            </p:cNvCxnSpPr>
            <p:nvPr/>
          </p:nvCxnSpPr>
          <p:spPr>
            <a:xfrm>
              <a:off x="1529600" y="813642"/>
              <a:ext cx="6442092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21E4E3E-D52D-FA05-FC9B-6EE6F34641C4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62" y="1036380"/>
              <a:ext cx="3300307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D5E381A-5791-1DE2-3CEA-AED068D15766}"/>
                </a:ext>
              </a:extLst>
            </p:cNvPr>
            <p:cNvCxnSpPr>
              <a:cxnSpLocks/>
            </p:cNvCxnSpPr>
            <p:nvPr/>
          </p:nvCxnSpPr>
          <p:spPr>
            <a:xfrm>
              <a:off x="3487353" y="1223950"/>
              <a:ext cx="448433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64A66CE-82D4-8FC2-DE29-25AD4BDD1E67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62" y="1423242"/>
              <a:ext cx="6969630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F735358-ADCD-B64E-CE3F-26CBC8101CDC}"/>
              </a:ext>
            </a:extLst>
          </p:cNvPr>
          <p:cNvGrpSpPr/>
          <p:nvPr/>
        </p:nvGrpSpPr>
        <p:grpSpPr>
          <a:xfrm>
            <a:off x="970554" y="2681862"/>
            <a:ext cx="7431339" cy="2474581"/>
            <a:chOff x="856329" y="1324709"/>
            <a:chExt cx="7431339" cy="247458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D33A8D2-4E3A-348D-8B1D-E560611AAE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9566" b="34582"/>
            <a:stretch/>
          </p:blipFill>
          <p:spPr>
            <a:xfrm>
              <a:off x="856329" y="1324709"/>
              <a:ext cx="7431339" cy="2474581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E4E1878-2047-155A-3FD5-561BC8B20342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61" y="2215057"/>
              <a:ext cx="6873743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67383CA-AB61-E813-CFCB-A51E23635BE1}"/>
                </a:ext>
              </a:extLst>
            </p:cNvPr>
            <p:cNvCxnSpPr>
              <a:cxnSpLocks/>
            </p:cNvCxnSpPr>
            <p:nvPr/>
          </p:nvCxnSpPr>
          <p:spPr>
            <a:xfrm>
              <a:off x="7104184" y="1992319"/>
              <a:ext cx="771620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3167842-2101-A9A1-5C08-95E06A6951C9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60" y="2414350"/>
              <a:ext cx="576215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3FC5B74-B996-1C57-FBE8-E26D71C27CD9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60" y="3417277"/>
              <a:ext cx="6873743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C2B665C-FAB2-FC69-F7BE-4461DD6B8D51}"/>
                </a:ext>
              </a:extLst>
            </p:cNvPr>
            <p:cNvCxnSpPr>
              <a:cxnSpLocks/>
            </p:cNvCxnSpPr>
            <p:nvPr/>
          </p:nvCxnSpPr>
          <p:spPr>
            <a:xfrm>
              <a:off x="1060676" y="3640015"/>
              <a:ext cx="517600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23BBA58-148B-FEBC-72FE-EAEB9E09B0D6}"/>
              </a:ext>
            </a:extLst>
          </p:cNvPr>
          <p:cNvSpPr txBox="1"/>
          <p:nvPr/>
        </p:nvSpPr>
        <p:spPr>
          <a:xfrm>
            <a:off x="856329" y="433754"/>
            <a:ext cx="4594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How </a:t>
            </a:r>
            <a:r>
              <a:rPr lang="en-US" sz="2000">
                <a:latin typeface="Times New Roman"/>
                <a:cs typeface="Times New Roman"/>
              </a:rPr>
              <a:t>we described </a:t>
            </a:r>
            <a:r>
              <a:rPr lang="en-US" sz="2000" dirty="0">
                <a:latin typeface="Times New Roman"/>
                <a:cs typeface="Times New Roman"/>
              </a:rPr>
              <a:t>this in the STAR CDR:</a:t>
            </a:r>
          </a:p>
        </p:txBody>
      </p:sp>
    </p:spTree>
    <p:extLst>
      <p:ext uri="{BB962C8B-B14F-4D97-AF65-F5344CB8AC3E}">
        <p14:creationId xmlns:p14="http://schemas.microsoft.com/office/powerpoint/2010/main" val="2156587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EF226E-AC5B-742C-B359-EC399A331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Symposium on Hard Probes and Beyond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94A952-8E2F-F876-F7B3-48CC3E89E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XNW + </a:t>
            </a:r>
            <a:r>
              <a:rPr lang="pl-PL" dirty="0" err="1"/>
              <a:t>jet</a:t>
            </a:r>
            <a:r>
              <a:rPr lang="pl-PL" dirty="0"/>
              <a:t> </a:t>
            </a:r>
            <a:r>
              <a:rPr lang="pl-PL" dirty="0" err="1"/>
              <a:t>quenching</a:t>
            </a:r>
            <a:r>
              <a:rPr lang="pl-PL" dirty="0"/>
              <a:t> in STAR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E853C-F5ED-77CC-75B4-8800464BF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8911FE-AD8A-D4F9-8055-B351765BE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77" y="543452"/>
            <a:ext cx="8299938" cy="12526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78FB6D-AB19-2078-D108-F54D1E1280FA}"/>
              </a:ext>
            </a:extLst>
          </p:cNvPr>
          <p:cNvSpPr txBox="1"/>
          <p:nvPr/>
        </p:nvSpPr>
        <p:spPr>
          <a:xfrm>
            <a:off x="293077" y="84634"/>
            <a:ext cx="2752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Times New Roman"/>
                <a:cs typeface="Times New Roman"/>
              </a:rPr>
              <a:t>Fast-forward 10 years….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EF8F819-5E4C-AE56-D9D3-981BB57A44AB}"/>
              </a:ext>
            </a:extLst>
          </p:cNvPr>
          <p:cNvSpPr/>
          <p:nvPr/>
        </p:nvSpPr>
        <p:spPr>
          <a:xfrm>
            <a:off x="6553200" y="599403"/>
            <a:ext cx="1899138" cy="4439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E470FC-8793-9668-59A6-F641EF6E1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3798" y="1169786"/>
            <a:ext cx="621323" cy="6007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59D29A-87E9-4A30-05BF-330029890B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389"/>
          <a:stretch/>
        </p:blipFill>
        <p:spPr>
          <a:xfrm>
            <a:off x="4670691" y="2139275"/>
            <a:ext cx="4180232" cy="348780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3954BB1-50A6-E463-A16A-205C9E28AD1C}"/>
              </a:ext>
            </a:extLst>
          </p:cNvPr>
          <p:cNvCxnSpPr>
            <a:cxnSpLocks/>
          </p:cNvCxnSpPr>
          <p:nvPr/>
        </p:nvCxnSpPr>
        <p:spPr>
          <a:xfrm>
            <a:off x="8198805" y="4024955"/>
            <a:ext cx="0" cy="700342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3E0970B-964F-745F-A1CC-DC5F1A26F323}"/>
              </a:ext>
            </a:extLst>
          </p:cNvPr>
          <p:cNvSpPr txBox="1"/>
          <p:nvPr/>
        </p:nvSpPr>
        <p:spPr>
          <a:xfrm>
            <a:off x="5924082" y="5885338"/>
            <a:ext cx="2528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Times New Roman"/>
                <a:cs typeface="Times New Roman"/>
              </a:rPr>
              <a:t>Factor ~5 suppression!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002E3D-BB88-8A76-3FC9-9DBD1CDB22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2313"/>
          <a:stretch/>
        </p:blipFill>
        <p:spPr>
          <a:xfrm>
            <a:off x="281933" y="1960789"/>
            <a:ext cx="4096315" cy="382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1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4FCC03-0452-BE91-089A-0E5442CE9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Symposium on Hard Probes and Beyond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E3B403-DB7F-743D-1323-C293DD98E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XNW + </a:t>
            </a:r>
            <a:r>
              <a:rPr lang="pl-PL" dirty="0" err="1"/>
              <a:t>jet</a:t>
            </a:r>
            <a:r>
              <a:rPr lang="pl-PL" dirty="0"/>
              <a:t> </a:t>
            </a:r>
            <a:r>
              <a:rPr lang="pl-PL" dirty="0" err="1"/>
              <a:t>quenching</a:t>
            </a:r>
            <a:r>
              <a:rPr lang="pl-PL" dirty="0"/>
              <a:t> in STAR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FC385-C87D-FD96-FD93-186C2E878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DF8F9D-6FC0-F087-B83E-60D6351C3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76" y="226942"/>
            <a:ext cx="8159262" cy="11888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C893238-82E0-35D0-7E50-D68E76292468}"/>
              </a:ext>
            </a:extLst>
          </p:cNvPr>
          <p:cNvSpPr/>
          <p:nvPr/>
        </p:nvSpPr>
        <p:spPr>
          <a:xfrm>
            <a:off x="6553200" y="285558"/>
            <a:ext cx="1899138" cy="4439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73CEA7-7DE8-5494-3BA1-8CFF14D67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707" y="873705"/>
            <a:ext cx="621323" cy="6007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8EB2CB9-5F57-5C30-0D04-9025214368DB}"/>
              </a:ext>
            </a:extLst>
          </p:cNvPr>
          <p:cNvSpPr txBox="1"/>
          <p:nvPr/>
        </p:nvSpPr>
        <p:spPr>
          <a:xfrm>
            <a:off x="5839918" y="1735786"/>
            <a:ext cx="28789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Times New Roman"/>
                <a:cs typeface="Times New Roman"/>
              </a:rPr>
              <a:t>XNW, </a:t>
            </a:r>
          </a:p>
          <a:p>
            <a:r>
              <a:rPr lang="en-US" sz="1400" dirty="0">
                <a:solidFill>
                  <a:srgbClr val="0070C0"/>
                </a:solidFill>
                <a:latin typeface="Times New Roman"/>
                <a:cs typeface="Times New Roman"/>
              </a:rPr>
              <a:t>Last Call for RHIC Predictions, </a:t>
            </a:r>
          </a:p>
          <a:p>
            <a:r>
              <a:rPr lang="en-US" sz="1400" dirty="0" err="1">
                <a:solidFill>
                  <a:srgbClr val="0070C0"/>
                </a:solidFill>
                <a:latin typeface="Times New Roman"/>
                <a:cs typeface="Times New Roman"/>
              </a:rPr>
              <a:t>Nucl</a:t>
            </a:r>
            <a:r>
              <a:rPr lang="en-US" sz="1400" dirty="0">
                <a:solidFill>
                  <a:srgbClr val="0070C0"/>
                </a:solidFill>
                <a:latin typeface="Times New Roman"/>
                <a:cs typeface="Times New Roman"/>
              </a:rPr>
              <a:t> Phys A661 (1999) 205c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84E4DB0-C451-703A-FB0A-4D842CF968C3}"/>
              </a:ext>
            </a:extLst>
          </p:cNvPr>
          <p:cNvGrpSpPr/>
          <p:nvPr/>
        </p:nvGrpSpPr>
        <p:grpSpPr>
          <a:xfrm>
            <a:off x="245211" y="2229089"/>
            <a:ext cx="4794739" cy="4200070"/>
            <a:chOff x="4372707" y="1917134"/>
            <a:chExt cx="4794739" cy="420007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993467A-339A-0548-CF42-C7B3BC6B45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080" b="19928"/>
            <a:stretch/>
          </p:blipFill>
          <p:spPr>
            <a:xfrm>
              <a:off x="4372707" y="1917134"/>
              <a:ext cx="4794739" cy="4200070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07F419F-8036-E1A9-25B6-7A7541933653}"/>
                </a:ext>
              </a:extLst>
            </p:cNvPr>
            <p:cNvCxnSpPr/>
            <p:nvPr/>
          </p:nvCxnSpPr>
          <p:spPr>
            <a:xfrm flipV="1">
              <a:off x="6108700" y="2628900"/>
              <a:ext cx="0" cy="2971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5BD849A-C088-C121-765F-E07CDC2BB66A}"/>
                </a:ext>
              </a:extLst>
            </p:cNvPr>
            <p:cNvCxnSpPr>
              <a:cxnSpLocks/>
            </p:cNvCxnSpPr>
            <p:nvPr/>
          </p:nvCxnSpPr>
          <p:spPr>
            <a:xfrm>
              <a:off x="5092700" y="2781300"/>
              <a:ext cx="1168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4258023-E4AC-7FE1-1BEB-F057C5835B16}"/>
              </a:ext>
            </a:extLst>
          </p:cNvPr>
          <p:cNvGrpSpPr/>
          <p:nvPr/>
        </p:nvGrpSpPr>
        <p:grpSpPr>
          <a:xfrm>
            <a:off x="5236875" y="2481327"/>
            <a:ext cx="3831091" cy="4149731"/>
            <a:chOff x="5236875" y="2481327"/>
            <a:chExt cx="3831091" cy="414973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7830097-C6D2-88C6-C183-2A5AD231B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36875" y="2481327"/>
              <a:ext cx="3831091" cy="4149731"/>
            </a:xfrm>
            <a:prstGeom prst="rect">
              <a:avLst/>
            </a:prstGeom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4B31CB3-28BB-1E44-D09F-C946587CE4B0}"/>
                </a:ext>
              </a:extLst>
            </p:cNvPr>
            <p:cNvCxnSpPr/>
            <p:nvPr/>
          </p:nvCxnSpPr>
          <p:spPr>
            <a:xfrm flipV="1">
              <a:off x="6945907" y="4991100"/>
              <a:ext cx="0" cy="10795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542CC8B-4DDF-BC41-6049-A9492820789B}"/>
                </a:ext>
              </a:extLst>
            </p:cNvPr>
            <p:cNvCxnSpPr>
              <a:cxnSpLocks/>
            </p:cNvCxnSpPr>
            <p:nvPr/>
          </p:nvCxnSpPr>
          <p:spPr>
            <a:xfrm rot="-120000">
              <a:off x="5964382" y="5349794"/>
              <a:ext cx="118803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132E03A4-4564-F3CD-E807-BE5F9E5F45C8}"/>
              </a:ext>
            </a:extLst>
          </p:cNvPr>
          <p:cNvSpPr txBox="1"/>
          <p:nvPr/>
        </p:nvSpPr>
        <p:spPr>
          <a:xfrm>
            <a:off x="1221133" y="1631610"/>
            <a:ext cx="25072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  <a:latin typeface="Times New Roman"/>
                <a:cs typeface="Times New Roman"/>
              </a:rPr>
              <a:t>√</a:t>
            </a:r>
            <a:r>
              <a:rPr lang="en-US" sz="1400" dirty="0" err="1">
                <a:solidFill>
                  <a:srgbClr val="00B050"/>
                </a:solidFill>
                <a:latin typeface="Times New Roman"/>
                <a:cs typeface="Times New Roman"/>
              </a:rPr>
              <a:t>s</a:t>
            </a:r>
            <a:r>
              <a:rPr lang="en-US" sz="1400" baseline="-25000" dirty="0" err="1">
                <a:solidFill>
                  <a:srgbClr val="00B050"/>
                </a:solidFill>
                <a:latin typeface="Times New Roman"/>
                <a:cs typeface="Times New Roman"/>
              </a:rPr>
              <a:t>NN</a:t>
            </a:r>
            <a:r>
              <a:rPr lang="en-US" sz="1400" dirty="0">
                <a:solidFill>
                  <a:srgbClr val="00B050"/>
                </a:solidFill>
                <a:latin typeface="Times New Roman"/>
                <a:cs typeface="Times New Roman"/>
              </a:rPr>
              <a:t>=200 GeV; </a:t>
            </a:r>
          </a:p>
          <a:p>
            <a:r>
              <a:rPr lang="en-US" sz="1400" dirty="0">
                <a:solidFill>
                  <a:srgbClr val="00B050"/>
                </a:solidFill>
                <a:latin typeface="Times New Roman"/>
                <a:cs typeface="Times New Roman"/>
              </a:rPr>
              <a:t>R</a:t>
            </a:r>
            <a:r>
              <a:rPr lang="en-US" sz="1400" baseline="-25000" dirty="0">
                <a:solidFill>
                  <a:srgbClr val="00B050"/>
                </a:solidFill>
                <a:latin typeface="Times New Roman"/>
                <a:cs typeface="Times New Roman"/>
              </a:rPr>
              <a:t>AA</a:t>
            </a:r>
            <a:r>
              <a:rPr lang="en-US" sz="1400" dirty="0">
                <a:solidFill>
                  <a:srgbClr val="00B050"/>
                </a:solidFill>
                <a:latin typeface="Times New Roman"/>
                <a:cs typeface="Times New Roman"/>
              </a:rPr>
              <a:t> with measured pp reference</a:t>
            </a:r>
          </a:p>
        </p:txBody>
      </p:sp>
    </p:spTree>
    <p:extLst>
      <p:ext uri="{BB962C8B-B14F-4D97-AF65-F5344CB8AC3E}">
        <p14:creationId xmlns:p14="http://schemas.microsoft.com/office/powerpoint/2010/main" val="3666941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9E4D6-37E7-F183-3037-39C33D06B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Symposium on Hard Probes and Beyond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6098B-6808-782C-C64D-0E537070F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XNW + jet quenching in STAR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5DAE2-819C-B452-798B-841D8373F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8B77F6-366F-B723-5099-89402FCFE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73" y="193648"/>
            <a:ext cx="8519253" cy="4247099"/>
          </a:xfrm>
          <a:prstGeom prst="rect">
            <a:avLst/>
          </a:prstGeom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3C090CD-2A23-4B8B-209A-E0A895E13C98}"/>
              </a:ext>
            </a:extLst>
          </p:cNvPr>
          <p:cNvGrpSpPr/>
          <p:nvPr/>
        </p:nvGrpSpPr>
        <p:grpSpPr>
          <a:xfrm>
            <a:off x="993194" y="4540802"/>
            <a:ext cx="6728070" cy="2246769"/>
            <a:chOff x="676671" y="4292677"/>
            <a:chExt cx="6728070" cy="224676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A2F8966-6B80-34D7-0472-0E36817FC232}"/>
                </a:ext>
              </a:extLst>
            </p:cNvPr>
            <p:cNvSpPr txBox="1"/>
            <p:nvPr/>
          </p:nvSpPr>
          <p:spPr>
            <a:xfrm>
              <a:off x="676671" y="4292677"/>
              <a:ext cx="5343129" cy="224676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/>
                  <a:cs typeface="Times New Roman"/>
                </a:rPr>
                <a:t>Published 31 years ago: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Times New Roman"/>
                  <a:cs typeface="Times New Roman"/>
                </a:rPr>
                <a:t>&gt; 1800 citations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Times New Roman"/>
                  <a:cs typeface="Times New Roman"/>
                </a:rPr>
                <a:t>no indication that citation rate is slowing down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2000" dirty="0">
                <a:latin typeface="Times New Roman"/>
                <a:cs typeface="Times New Roman"/>
              </a:endParaRPr>
            </a:p>
            <a:p>
              <a:r>
                <a:rPr lang="en-US" sz="2000" dirty="0">
                  <a:solidFill>
                    <a:srgbClr val="00B050"/>
                  </a:solidFill>
                  <a:latin typeface="Times New Roman"/>
                  <a:cs typeface="Times New Roman"/>
                </a:rPr>
                <a:t>The only competition in our field: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 err="1">
                  <a:solidFill>
                    <a:srgbClr val="00B050"/>
                  </a:solidFill>
                  <a:latin typeface="Times New Roman"/>
                  <a:cs typeface="Times New Roman"/>
                </a:rPr>
                <a:t>Bjorken</a:t>
              </a:r>
              <a:r>
                <a:rPr lang="en-US" sz="2000" dirty="0">
                  <a:solidFill>
                    <a:srgbClr val="00B050"/>
                  </a:solidFill>
                  <a:latin typeface="Times New Roman"/>
                  <a:cs typeface="Times New Roman"/>
                </a:rPr>
                <a:t> hydrodynamics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 err="1">
                  <a:solidFill>
                    <a:srgbClr val="00B050"/>
                  </a:solidFill>
                  <a:latin typeface="Times New Roman"/>
                  <a:cs typeface="Times New Roman"/>
                </a:rPr>
                <a:t>Matsui+Satz</a:t>
              </a:r>
              <a:r>
                <a:rPr lang="en-US" sz="2000" dirty="0">
                  <a:solidFill>
                    <a:srgbClr val="00B050"/>
                  </a:solidFill>
                  <a:latin typeface="Times New Roman"/>
                  <a:cs typeface="Times New Roman"/>
                </a:rPr>
                <a:t> quarkonium dissociation</a:t>
              </a:r>
            </a:p>
          </p:txBody>
        </p:sp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516980ED-7322-E4E9-2B08-999C92017F85}"/>
                </a:ext>
              </a:extLst>
            </p:cNvPr>
            <p:cNvSpPr/>
            <p:nvPr/>
          </p:nvSpPr>
          <p:spPr>
            <a:xfrm>
              <a:off x="5111262" y="5838092"/>
              <a:ext cx="269630" cy="591067"/>
            </a:xfrm>
            <a:prstGeom prst="rightBrac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4D80985-DEF6-4773-8E2A-013A9EA630E5}"/>
                </a:ext>
              </a:extLst>
            </p:cNvPr>
            <p:cNvSpPr txBox="1"/>
            <p:nvPr/>
          </p:nvSpPr>
          <p:spPr>
            <a:xfrm>
              <a:off x="5560967" y="5933570"/>
              <a:ext cx="18437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  <a:latin typeface="Times New Roman"/>
                  <a:cs typeface="Times New Roman"/>
                </a:rPr>
                <a:t>Good company!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21F24FC-5B8D-6883-1875-C231C093D636}"/>
              </a:ext>
            </a:extLst>
          </p:cNvPr>
          <p:cNvSpPr txBox="1"/>
          <p:nvPr/>
        </p:nvSpPr>
        <p:spPr>
          <a:xfrm>
            <a:off x="3124200" y="93593"/>
            <a:ext cx="223009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HIJING today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073E7E7-2642-CA70-8351-C132739ECC88}"/>
              </a:ext>
            </a:extLst>
          </p:cNvPr>
          <p:cNvSpPr/>
          <p:nvPr/>
        </p:nvSpPr>
        <p:spPr>
          <a:xfrm>
            <a:off x="4689231" y="2872154"/>
            <a:ext cx="1090246" cy="4220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08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EC1D2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smtClean="0">
            <a:latin typeface="Times New Roman"/>
            <a:cs typeface="Times New Roman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18954</TotalTime>
  <Words>485</Words>
  <Application>Microsoft Macintosh PowerPoint</Application>
  <PresentationFormat>On-screen Show (4:3)</PresentationFormat>
  <Paragraphs>102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Chalkduster</vt:lpstr>
      <vt:lpstr>Handwriting - Dakota</vt:lpstr>
      <vt:lpstr>Symbol</vt:lpstr>
      <vt:lpstr>Times New Roman</vt:lpstr>
      <vt:lpstr>Office Theme</vt:lpstr>
      <vt:lpstr>The discovery of jet quenching by STAR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d+Au run ’03: discovery of jet quenching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Jacobs</dc:creator>
  <cp:lastModifiedBy>Peter J</cp:lastModifiedBy>
  <cp:revision>2193</cp:revision>
  <dcterms:created xsi:type="dcterms:W3CDTF">2011-06-20T01:07:22Z</dcterms:created>
  <dcterms:modified xsi:type="dcterms:W3CDTF">2022-08-18T15:22:57Z</dcterms:modified>
</cp:coreProperties>
</file>