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35"/>
  </p:notesMasterIdLst>
  <p:handoutMasterIdLst>
    <p:handoutMasterId r:id="rId36"/>
  </p:handoutMasterIdLst>
  <p:sldIdLst>
    <p:sldId id="323" r:id="rId2"/>
    <p:sldId id="787" r:id="rId3"/>
    <p:sldId id="788" r:id="rId4"/>
    <p:sldId id="789" r:id="rId5"/>
    <p:sldId id="790" r:id="rId6"/>
    <p:sldId id="791" r:id="rId7"/>
    <p:sldId id="792" r:id="rId8"/>
    <p:sldId id="484" r:id="rId9"/>
    <p:sldId id="793" r:id="rId10"/>
    <p:sldId id="794" r:id="rId11"/>
    <p:sldId id="795" r:id="rId12"/>
    <p:sldId id="739" r:id="rId13"/>
    <p:sldId id="796" r:id="rId14"/>
    <p:sldId id="709" r:id="rId15"/>
    <p:sldId id="797" r:id="rId16"/>
    <p:sldId id="516" r:id="rId17"/>
    <p:sldId id="479" r:id="rId18"/>
    <p:sldId id="798" r:id="rId19"/>
    <p:sldId id="799" r:id="rId20"/>
    <p:sldId id="800" r:id="rId21"/>
    <p:sldId id="685" r:id="rId22"/>
    <p:sldId id="713" r:id="rId23"/>
    <p:sldId id="801" r:id="rId24"/>
    <p:sldId id="462" r:id="rId25"/>
    <p:sldId id="780" r:id="rId26"/>
    <p:sldId id="765" r:id="rId27"/>
    <p:sldId id="741" r:id="rId28"/>
    <p:sldId id="779" r:id="rId29"/>
    <p:sldId id="717" r:id="rId30"/>
    <p:sldId id="766" r:id="rId31"/>
    <p:sldId id="600" r:id="rId32"/>
    <p:sldId id="735" r:id="rId33"/>
    <p:sldId id="802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008040"/>
    <a:srgbClr val="FF0000"/>
    <a:srgbClr val="FF00FF"/>
    <a:srgbClr val="5E5E5E"/>
    <a:srgbClr val="800040"/>
    <a:srgbClr val="00FF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80" autoAdjust="0"/>
    <p:restoredTop sz="92638" autoAdjust="0"/>
  </p:normalViewPr>
  <p:slideViewPr>
    <p:cSldViewPr snapToGrid="0" snapToObjects="1">
      <p:cViewPr varScale="1">
        <p:scale>
          <a:sx n="104" d="100"/>
          <a:sy n="104" d="100"/>
        </p:scale>
        <p:origin x="156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BB324-A5DC-074B-9A66-61C3E30014DB}" type="datetimeFigureOut">
              <a:rPr lang="en-US" smtClean="0"/>
              <a:pPr/>
              <a:t>8/19/22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52712-B581-9643-B4AB-1E72261187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09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6F493-C873-5245-B1A7-05C1DEB87A86}" type="datetimeFigureOut">
              <a:rPr lang="en-US" smtClean="0"/>
              <a:pPr/>
              <a:t>8/19/22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B0494-9698-864F-A770-B0B06E274A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7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B0494-9698-864F-A770-B0B06E274A5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22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758254"/>
            <a:ext cx="6498158" cy="1311532"/>
          </a:xfr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547372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3512" y="6436084"/>
            <a:ext cx="1138145" cy="365125"/>
          </a:xfrm>
        </p:spPr>
        <p:txBody>
          <a:bodyPr/>
          <a:lstStyle/>
          <a:p>
            <a:r>
              <a:rPr lang="en-US" dirty="0"/>
              <a:t>02/17/2022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322921" y="3520791"/>
            <a:ext cx="6498159" cy="911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Zhongbo Kang</a:t>
            </a:r>
          </a:p>
          <a:p>
            <a:r>
              <a:rPr lang="en-US" sz="2800" dirty="0"/>
              <a:t>UCLA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06/01/15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LANL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06/01/15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9274" y="6436084"/>
            <a:ext cx="1087021" cy="365125"/>
          </a:xfrm>
        </p:spPr>
        <p:txBody>
          <a:bodyPr/>
          <a:lstStyle/>
          <a:p>
            <a:r>
              <a:rPr lang="en-US" dirty="0"/>
              <a:t>02/17/2022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0980" y="6436084"/>
            <a:ext cx="1190677" cy="365125"/>
          </a:xfrm>
        </p:spPr>
        <p:txBody>
          <a:bodyPr/>
          <a:lstStyle/>
          <a:p>
            <a:r>
              <a:rPr lang="en-US" dirty="0"/>
              <a:t>02/17/2022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3600" b="0" cap="none" baseline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22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06/01/15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LANL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6654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06/01/15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LANL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9275" y="6436084"/>
            <a:ext cx="1115896" cy="365125"/>
          </a:xfrm>
        </p:spPr>
        <p:txBody>
          <a:bodyPr/>
          <a:lstStyle/>
          <a:p>
            <a:r>
              <a:rPr lang="en-US" dirty="0"/>
              <a:t>02/17/2022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Zhongbo Kang, UCLA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06/01/15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LANL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06/01/15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LANL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796" y="107576"/>
            <a:ext cx="8449434" cy="58042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190500" dist="139700" dir="2700000" algn="tl" rotWithShape="0">
              <a:schemeClr val="tx2">
                <a:lumMod val="50000"/>
                <a:lumOff val="50000"/>
                <a:alpha val="76000"/>
              </a:scheme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96" y="811494"/>
            <a:ext cx="8449434" cy="5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9275" y="6436084"/>
            <a:ext cx="1012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8041" y="643608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Zhongbo Kang,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85058" y="6436084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AD73320-B7C5-2046-BB1A-66D7C60C4B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gi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64.emf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12" Type="http://schemas.openxmlformats.org/officeDocument/2006/relationships/image" Target="../media/image63.emf"/><Relationship Id="rId2" Type="http://schemas.openxmlformats.org/officeDocument/2006/relationships/image" Target="../media/image53.emf"/><Relationship Id="rId16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11" Type="http://schemas.openxmlformats.org/officeDocument/2006/relationships/image" Target="../media/image62.emf"/><Relationship Id="rId5" Type="http://schemas.openxmlformats.org/officeDocument/2006/relationships/image" Target="../media/image56.emf"/><Relationship Id="rId15" Type="http://schemas.openxmlformats.org/officeDocument/2006/relationships/image" Target="../media/image66.emf"/><Relationship Id="rId10" Type="http://schemas.openxmlformats.org/officeDocument/2006/relationships/image" Target="../media/image61.emf"/><Relationship Id="rId4" Type="http://schemas.openxmlformats.org/officeDocument/2006/relationships/image" Target="../media/image55.emf"/><Relationship Id="rId9" Type="http://schemas.openxmlformats.org/officeDocument/2006/relationships/image" Target="../media/image60.emf"/><Relationship Id="rId14" Type="http://schemas.openxmlformats.org/officeDocument/2006/relationships/image" Target="../media/image6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9704" y="1203161"/>
            <a:ext cx="7604592" cy="1172935"/>
          </a:xfrm>
        </p:spPr>
        <p:txBody>
          <a:bodyPr>
            <a:normAutofit/>
          </a:bodyPr>
          <a:lstStyle/>
          <a:p>
            <a:r>
              <a:rPr lang="en-US" sz="2800" dirty="0"/>
              <a:t>Xin-</a:t>
            </a:r>
            <a:r>
              <a:rPr lang="en-US" sz="2800" dirty="0" err="1"/>
              <a:t>Nian’s</a:t>
            </a:r>
            <a:r>
              <a:rPr lang="en-US" sz="2800" dirty="0"/>
              <a:t> Influence on me</a:t>
            </a:r>
            <a:br>
              <a:rPr lang="en-US" sz="2800" dirty="0"/>
            </a:br>
            <a:r>
              <a:rPr lang="en-US" sz="2800" dirty="0"/>
              <a:t>Jet Physics at the EIC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5473722"/>
            <a:ext cx="6881965" cy="916641"/>
          </a:xfrm>
        </p:spPr>
        <p:txBody>
          <a:bodyPr>
            <a:normAutofit/>
          </a:bodyPr>
          <a:lstStyle/>
          <a:p>
            <a:r>
              <a:rPr lang="en-US" sz="2000" dirty="0"/>
              <a:t>Berkeley Symposium on Hard Probes and Beyond</a:t>
            </a:r>
          </a:p>
          <a:p>
            <a:r>
              <a:rPr lang="en-US" sz="2000" dirty="0"/>
              <a:t>August 19, 2022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99B037-EEE3-F14D-8F62-490EF09940C9}"/>
              </a:ext>
            </a:extLst>
          </p:cNvPr>
          <p:cNvGrpSpPr/>
          <p:nvPr/>
        </p:nvGrpSpPr>
        <p:grpSpPr>
          <a:xfrm>
            <a:off x="3921687" y="4834673"/>
            <a:ext cx="1300626" cy="276999"/>
            <a:chOff x="3960782" y="4419744"/>
            <a:chExt cx="1300626" cy="276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5708B5-C876-E444-9385-44F19B5E3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0782" y="4438547"/>
              <a:ext cx="279400" cy="2393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FADD48-4A8F-B841-8FE0-2C7A283D65FB}"/>
                </a:ext>
              </a:extLst>
            </p:cNvPr>
            <p:cNvSpPr txBox="1"/>
            <p:nvPr/>
          </p:nvSpPr>
          <p:spPr>
            <a:xfrm>
              <a:off x="4173921" y="4419744"/>
              <a:ext cx="10874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@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ZhongboK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5646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CA78E-93C3-CC23-8306-D7443B5CE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 final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FC524-BECA-632E-9D9E-28E9194DB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Happy that this was written as a milestone in the JET collaboration final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89C23-D319-CFE2-B223-2F66836A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5BCF1-23A3-BB35-B754-CF0EDCB0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69" y="3943311"/>
            <a:ext cx="7399259" cy="2616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FB8F73-1DE3-0FE7-71F6-C55E8F64B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013" y="1461875"/>
            <a:ext cx="4293973" cy="24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94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F63F4-428A-2148-8B93-1E8F60AED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EIC era: Imaging of proton and nucleus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EAD58-C7B6-9446-9F9F-CC443FBB2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Studying the fundamental structure of matter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Looking into the EIC era, 3D imaging of proton and nucleus has become a central theme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DD08D-18EC-0B48-8F8F-93D4C580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B77BABE-F3A7-1844-A45B-1CEC55A3F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373" y="1321594"/>
            <a:ext cx="3811253" cy="2583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9B126DF-4EF8-C74D-8149-BAAC7786AC40}"/>
              </a:ext>
            </a:extLst>
          </p:cNvPr>
          <p:cNvGrpSpPr>
            <a:grpSpLocks noChangeAspect="1"/>
          </p:cNvGrpSpPr>
          <p:nvPr/>
        </p:nvGrpSpPr>
        <p:grpSpPr>
          <a:xfrm>
            <a:off x="573239" y="4794422"/>
            <a:ext cx="8007119" cy="1641662"/>
            <a:chOff x="677236" y="890892"/>
            <a:chExt cx="11258306" cy="236688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8618E94-7D87-3040-A117-D0517171CE29}"/>
                </a:ext>
              </a:extLst>
            </p:cNvPr>
            <p:cNvGrpSpPr/>
            <p:nvPr/>
          </p:nvGrpSpPr>
          <p:grpSpPr>
            <a:xfrm>
              <a:off x="1159845" y="890892"/>
              <a:ext cx="10077039" cy="1966902"/>
              <a:chOff x="1077394" y="909325"/>
              <a:chExt cx="10077035" cy="1966901"/>
            </a:xfrm>
          </p:grpSpPr>
          <p:pic>
            <p:nvPicPr>
              <p:cNvPr id="11" name="Picture 10" descr="Screen shot 2013-02-07 at 3.33.26 PM.png">
                <a:extLst>
                  <a:ext uri="{FF2B5EF4-FFF2-40B4-BE49-F238E27FC236}">
                    <a16:creationId xmlns:a16="http://schemas.microsoft.com/office/drawing/2014/main" id="{0EF71963-497D-4A43-A80D-26E8D96A0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7394" y="929636"/>
                <a:ext cx="1508433" cy="194659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1543ABB-4534-CA42-A811-D4642604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8839" y="919497"/>
                <a:ext cx="1475749" cy="1950698"/>
              </a:xfrm>
              <a:prstGeom prst="rect">
                <a:avLst/>
              </a:prstGeom>
            </p:spPr>
          </p:pic>
          <p:pic>
            <p:nvPicPr>
              <p:cNvPr id="13" name="Picture 12" descr="Screen Shot 2019-10-04 at 04.35.01.png">
                <a:extLst>
                  <a:ext uri="{FF2B5EF4-FFF2-40B4-BE49-F238E27FC236}">
                    <a16:creationId xmlns:a16="http://schemas.microsoft.com/office/drawing/2014/main" id="{BAAC2CF8-3D4C-B541-BBB7-E9AC7F579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38605" y="929636"/>
                <a:ext cx="1475749" cy="1946590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p:pic>
            <p:nvPicPr>
              <p:cNvPr id="14" name="Picture 13" descr="Screen Shot 2015-11-26 at 2.05.22 PM.png">
                <a:extLst>
                  <a:ext uri="{FF2B5EF4-FFF2-40B4-BE49-F238E27FC236}">
                    <a16:creationId xmlns:a16="http://schemas.microsoft.com/office/drawing/2014/main" id="{CF031715-AC1F-E547-AB31-600B91181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59073" y="921550"/>
                <a:ext cx="1475749" cy="1946590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p:pic>
            <p:nvPicPr>
              <p:cNvPr id="15" name="Picture 14" descr="Screen Shot 2019-03-25 at 7.42.27 AM.png">
                <a:extLst>
                  <a:ext uri="{FF2B5EF4-FFF2-40B4-BE49-F238E27FC236}">
                    <a16:creationId xmlns:a16="http://schemas.microsoft.com/office/drawing/2014/main" id="{308536CA-B842-184B-A9F3-D98CE0EEF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59287" y="909325"/>
                <a:ext cx="1475749" cy="194659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0592083-08F4-5C41-888E-92569B1F7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59501" y="909325"/>
                <a:ext cx="1494928" cy="1939074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A055F5-69B3-524B-B99F-2BCEAB94E739}"/>
                </a:ext>
              </a:extLst>
            </p:cNvPr>
            <p:cNvSpPr txBox="1"/>
            <p:nvPr/>
          </p:nvSpPr>
          <p:spPr>
            <a:xfrm>
              <a:off x="677236" y="1680755"/>
              <a:ext cx="607799" cy="530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…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D8DE70-CD53-D449-8C28-F564ABC3D5C1}"/>
                </a:ext>
              </a:extLst>
            </p:cNvPr>
            <p:cNvSpPr txBox="1"/>
            <p:nvPr/>
          </p:nvSpPr>
          <p:spPr>
            <a:xfrm>
              <a:off x="11327743" y="1680755"/>
              <a:ext cx="607799" cy="530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…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F20963-E119-E54C-B3AB-A811DB8559AD}"/>
                </a:ext>
              </a:extLst>
            </p:cNvPr>
            <p:cNvSpPr txBox="1"/>
            <p:nvPr/>
          </p:nvSpPr>
          <p:spPr>
            <a:xfrm>
              <a:off x="9944797" y="2901459"/>
              <a:ext cx="1678065" cy="356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</a:rPr>
                <a:t>arXiv:2103.05419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1939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8895E-A4B1-6944-8BD5-3495ACBB2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imaging a black hole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6F4E1-01D9-5F4F-B4C0-EDD9AD054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Remarkable similarity in terms of research approach</a:t>
            </a:r>
          </a:p>
          <a:p>
            <a:pPr lvl="1"/>
            <a:r>
              <a:rPr lang="en-US" dirty="0"/>
              <a:t>First images, second evolution, then spin correlation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E86C7-2FA2-9D46-A2C1-A7BF7EBD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5" name="Google Shape;619;p58">
            <a:extLst>
              <a:ext uri="{FF2B5EF4-FFF2-40B4-BE49-F238E27FC236}">
                <a16:creationId xmlns:a16="http://schemas.microsoft.com/office/drawing/2014/main" id="{FEE8CDCF-024B-1443-A243-3C2485201464}"/>
              </a:ext>
            </a:extLst>
          </p:cNvPr>
          <p:cNvGrpSpPr>
            <a:grpSpLocks noChangeAspect="1"/>
          </p:cNvGrpSpPr>
          <p:nvPr/>
        </p:nvGrpSpPr>
        <p:grpSpPr>
          <a:xfrm>
            <a:off x="352796" y="1900443"/>
            <a:ext cx="3550578" cy="2000165"/>
            <a:chOff x="868875" y="1086575"/>
            <a:chExt cx="3058703" cy="1723075"/>
          </a:xfrm>
        </p:grpSpPr>
        <p:pic>
          <p:nvPicPr>
            <p:cNvPr id="6" name="Google Shape;620;p58">
              <a:extLst>
                <a:ext uri="{FF2B5EF4-FFF2-40B4-BE49-F238E27FC236}">
                  <a16:creationId xmlns:a16="http://schemas.microsoft.com/office/drawing/2014/main" id="{BA1BB355-A579-AA48-80F4-49EC5F79B40C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68875" y="1086575"/>
              <a:ext cx="3058703" cy="17230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7" name="Google Shape;621;p58">
              <a:extLst>
                <a:ext uri="{FF2B5EF4-FFF2-40B4-BE49-F238E27FC236}">
                  <a16:creationId xmlns:a16="http://schemas.microsoft.com/office/drawing/2014/main" id="{5AC854EB-A71E-DC46-B0E0-C7C72E54D14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8875" y="2285033"/>
              <a:ext cx="804601" cy="52461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8" name="Google Shape;623;p58">
            <a:extLst>
              <a:ext uri="{FF2B5EF4-FFF2-40B4-BE49-F238E27FC236}">
                <a16:creationId xmlns:a16="http://schemas.microsoft.com/office/drawing/2014/main" id="{EF48C8AF-D6A5-6E4C-8FE2-BA294FAB8A55}"/>
              </a:ext>
            </a:extLst>
          </p:cNvPr>
          <p:cNvGrpSpPr>
            <a:grpSpLocks noChangeAspect="1"/>
          </p:cNvGrpSpPr>
          <p:nvPr/>
        </p:nvGrpSpPr>
        <p:grpSpPr>
          <a:xfrm>
            <a:off x="352796" y="4076687"/>
            <a:ext cx="3550576" cy="2121819"/>
            <a:chOff x="868875" y="2816300"/>
            <a:chExt cx="3058701" cy="1827875"/>
          </a:xfrm>
        </p:grpSpPr>
        <p:pic>
          <p:nvPicPr>
            <p:cNvPr id="9" name="Google Shape;624;p58">
              <a:extLst>
                <a:ext uri="{FF2B5EF4-FFF2-40B4-BE49-F238E27FC236}">
                  <a16:creationId xmlns:a16="http://schemas.microsoft.com/office/drawing/2014/main" id="{8801B764-9342-5D48-AB89-8607254FE7A4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8875" y="2863902"/>
              <a:ext cx="3058701" cy="178026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0" name="Google Shape;625;p58">
              <a:extLst>
                <a:ext uri="{FF2B5EF4-FFF2-40B4-BE49-F238E27FC236}">
                  <a16:creationId xmlns:a16="http://schemas.microsoft.com/office/drawing/2014/main" id="{BD618D4D-7110-504F-AC87-9CF40007A9AE}"/>
                </a:ext>
              </a:extLst>
            </p:cNvPr>
            <p:cNvSpPr txBox="1"/>
            <p:nvPr/>
          </p:nvSpPr>
          <p:spPr>
            <a:xfrm>
              <a:off x="2151275" y="4305475"/>
              <a:ext cx="1776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Ⓒ Event Horizon Telescope </a:t>
              </a:r>
              <a:endParaRPr sz="10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Google Shape;626;p58">
              <a:extLst>
                <a:ext uri="{FF2B5EF4-FFF2-40B4-BE49-F238E27FC236}">
                  <a16:creationId xmlns:a16="http://schemas.microsoft.com/office/drawing/2014/main" id="{6C5C3CD9-D95C-7F41-80A4-7D637D23C0FA}"/>
                </a:ext>
              </a:extLst>
            </p:cNvPr>
            <p:cNvSpPr txBox="1"/>
            <p:nvPr/>
          </p:nvSpPr>
          <p:spPr>
            <a:xfrm>
              <a:off x="868875" y="2816300"/>
              <a:ext cx="2936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First-ever image captured, 2019</a:t>
              </a:r>
              <a:endParaRPr sz="12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7" name="Google Shape;632;p58">
            <a:extLst>
              <a:ext uri="{FF2B5EF4-FFF2-40B4-BE49-F238E27FC236}">
                <a16:creationId xmlns:a16="http://schemas.microsoft.com/office/drawing/2014/main" id="{913D41B2-E09E-4A4D-BEF4-3A241F638099}"/>
              </a:ext>
            </a:extLst>
          </p:cNvPr>
          <p:cNvGrpSpPr>
            <a:grpSpLocks noChangeAspect="1"/>
          </p:cNvGrpSpPr>
          <p:nvPr/>
        </p:nvGrpSpPr>
        <p:grpSpPr>
          <a:xfrm>
            <a:off x="4446022" y="4076687"/>
            <a:ext cx="4234552" cy="2137344"/>
            <a:chOff x="4885900" y="2816300"/>
            <a:chExt cx="3647924" cy="1841250"/>
          </a:xfrm>
        </p:grpSpPr>
        <p:grpSp>
          <p:nvGrpSpPr>
            <p:cNvPr id="18" name="Google Shape;633;p58">
              <a:extLst>
                <a:ext uri="{FF2B5EF4-FFF2-40B4-BE49-F238E27FC236}">
                  <a16:creationId xmlns:a16="http://schemas.microsoft.com/office/drawing/2014/main" id="{6AC18844-9943-EF4B-B2E8-1FCF131226A7}"/>
                </a:ext>
              </a:extLst>
            </p:cNvPr>
            <p:cNvGrpSpPr/>
            <p:nvPr/>
          </p:nvGrpSpPr>
          <p:grpSpPr>
            <a:xfrm>
              <a:off x="4885900" y="2863700"/>
              <a:ext cx="3647924" cy="1793850"/>
              <a:chOff x="4885900" y="2863700"/>
              <a:chExt cx="3647924" cy="1793850"/>
            </a:xfrm>
          </p:grpSpPr>
          <p:pic>
            <p:nvPicPr>
              <p:cNvPr id="20" name="Google Shape;634;p58">
                <a:extLst>
                  <a:ext uri="{FF2B5EF4-FFF2-40B4-BE49-F238E27FC236}">
                    <a16:creationId xmlns:a16="http://schemas.microsoft.com/office/drawing/2014/main" id="{5A463AC4-5AB0-F146-AB9A-937B43886F7C}"/>
                  </a:ext>
                </a:extLst>
              </p:cNvPr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757524" y="2863712"/>
                <a:ext cx="1776300" cy="17938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635;p58">
                <a:extLst>
                  <a:ext uri="{FF2B5EF4-FFF2-40B4-BE49-F238E27FC236}">
                    <a16:creationId xmlns:a16="http://schemas.microsoft.com/office/drawing/2014/main" id="{35803168-3B21-A540-8F11-033DB99CA7BC}"/>
                  </a:ext>
                </a:extLst>
              </p:cNvPr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885900" y="2863700"/>
                <a:ext cx="1887050" cy="17938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636;p58">
              <a:extLst>
                <a:ext uri="{FF2B5EF4-FFF2-40B4-BE49-F238E27FC236}">
                  <a16:creationId xmlns:a16="http://schemas.microsoft.com/office/drawing/2014/main" id="{5952E7DF-1073-5C44-A278-1CED5CF78444}"/>
                </a:ext>
              </a:extLst>
            </p:cNvPr>
            <p:cNvSpPr txBox="1"/>
            <p:nvPr/>
          </p:nvSpPr>
          <p:spPr>
            <a:xfrm>
              <a:off x="4885900" y="2816300"/>
              <a:ext cx="1987800" cy="5541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Polarized view of the black hole, 2021</a:t>
              </a:r>
              <a:endParaRPr sz="12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BC778E9-E69F-B043-B72C-9FB4CDBB090B}"/>
              </a:ext>
            </a:extLst>
          </p:cNvPr>
          <p:cNvGrpSpPr/>
          <p:nvPr/>
        </p:nvGrpSpPr>
        <p:grpSpPr>
          <a:xfrm>
            <a:off x="4446017" y="1895025"/>
            <a:ext cx="4240836" cy="2008416"/>
            <a:chOff x="4446017" y="1895025"/>
            <a:chExt cx="4240836" cy="2008416"/>
          </a:xfrm>
        </p:grpSpPr>
        <p:pic>
          <p:nvPicPr>
            <p:cNvPr id="16" name="Google Shape;630;p58">
              <a:extLst>
                <a:ext uri="{FF2B5EF4-FFF2-40B4-BE49-F238E27FC236}">
                  <a16:creationId xmlns:a16="http://schemas.microsoft.com/office/drawing/2014/main" id="{8A136830-E2EA-4F4C-9E24-5CE9E906DE04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446017" y="1895025"/>
              <a:ext cx="4234556" cy="20084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631;p58">
              <a:extLst>
                <a:ext uri="{FF2B5EF4-FFF2-40B4-BE49-F238E27FC236}">
                  <a16:creationId xmlns:a16="http://schemas.microsoft.com/office/drawing/2014/main" id="{22A41FC7-BFE8-DA40-AD99-7128B5FC8752}"/>
                </a:ext>
              </a:extLst>
            </p:cNvPr>
            <p:cNvSpPr txBox="1"/>
            <p:nvPr/>
          </p:nvSpPr>
          <p:spPr>
            <a:xfrm>
              <a:off x="4446017" y="1900486"/>
              <a:ext cx="2061948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Evolution of the image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[over time], 2020</a:t>
              </a:r>
              <a:endParaRPr sz="12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5" name="Google Shape;629;p58">
              <a:extLst>
                <a:ext uri="{FF2B5EF4-FFF2-40B4-BE49-F238E27FC236}">
                  <a16:creationId xmlns:a16="http://schemas.microsoft.com/office/drawing/2014/main" id="{DE52A36C-FF4C-724F-90A0-6E163A33AD20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624905" y="1918620"/>
              <a:ext cx="2061948" cy="198482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96193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0A326-7E58-C446-A4BC-E63CAF175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a proton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9E039-65F4-514B-ADB0-7181C0E54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96" y="811494"/>
            <a:ext cx="8449434" cy="277295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B050"/>
                </a:solidFill>
              </a:rPr>
              <a:t>Looking to the stars improves the humanity … looking into the atoms is the same</a:t>
            </a:r>
          </a:p>
          <a:p>
            <a:pPr lvl="1"/>
            <a:r>
              <a:rPr lang="en-US" dirty="0"/>
              <a:t>Just like imaging a black hole shows dynamics of the gravitational force, imaging a proton would provide insights on strong interaction </a:t>
            </a:r>
            <a:r>
              <a:rPr lang="en-US" i="1" dirty="0">
                <a:solidFill>
                  <a:srgbClr val="0432FF"/>
                </a:solidFill>
              </a:rPr>
              <a:t>[in particular at the momentum scale corresponding to proton size]</a:t>
            </a:r>
          </a:p>
          <a:p>
            <a:pPr marL="0" indent="0">
              <a:buNone/>
            </a:pPr>
            <a:r>
              <a:rPr lang="en-US" sz="1800" dirty="0"/>
              <a:t>Profound questions in nuclear physics</a:t>
            </a:r>
          </a:p>
          <a:p>
            <a:pPr lvl="1"/>
            <a:r>
              <a:rPr lang="en-US" dirty="0"/>
              <a:t>How do the properties of the nucleon, such as mass and spin, arise from the fundamental quarks/gluons?</a:t>
            </a:r>
          </a:p>
          <a:p>
            <a:pPr lvl="1"/>
            <a:r>
              <a:rPr lang="en-US" dirty="0"/>
              <a:t>What are the quantum correlations between the motion of the quarks/gluons, their spin and the spin of the proton?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41E57-D385-6B4B-8D50-1D295C31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7CB175-CA66-CD4F-AE75-21B4F0E61FAA}"/>
              </a:ext>
            </a:extLst>
          </p:cNvPr>
          <p:cNvSpPr/>
          <p:nvPr/>
        </p:nvSpPr>
        <p:spPr>
          <a:xfrm>
            <a:off x="5901188" y="1875777"/>
            <a:ext cx="27265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>
                <a:solidFill>
                  <a:schemeClr val="accent3"/>
                </a:solidFill>
              </a:rPr>
              <a:t>©twitter CMS collaboration at LHC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378AD5-E438-5C45-8EEA-CFF022295040}"/>
              </a:ext>
            </a:extLst>
          </p:cNvPr>
          <p:cNvGrpSpPr/>
          <p:nvPr/>
        </p:nvGrpSpPr>
        <p:grpSpPr>
          <a:xfrm>
            <a:off x="2119884" y="3673367"/>
            <a:ext cx="5144594" cy="2898121"/>
            <a:chOff x="2119884" y="3673367"/>
            <a:chExt cx="5144594" cy="28981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3470EF-B0B9-DB4B-B1A6-1090D2D7F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9884" y="3673367"/>
              <a:ext cx="5144594" cy="2898121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508E21A-2E94-544A-BD8F-91F885C78630}"/>
                </a:ext>
              </a:extLst>
            </p:cNvPr>
            <p:cNvSpPr/>
            <p:nvPr/>
          </p:nvSpPr>
          <p:spPr>
            <a:xfrm>
              <a:off x="6523570" y="6236991"/>
              <a:ext cx="7409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</a:rPr>
                <a:t>©</a:t>
              </a:r>
              <a:r>
                <a:rPr lang="en-US" sz="1400" b="1" dirty="0" err="1">
                  <a:solidFill>
                    <a:schemeClr val="bg1"/>
                  </a:solidFill>
                </a:rPr>
                <a:t>JLab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195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18933-2F7A-C34A-BCC1-66320B7F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Transverse Momentum Dependent distributions (TMDs)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FE74C-9790-7B48-85BD-79BA457F3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3D imaging of the proton in momentum space</a:t>
            </a:r>
          </a:p>
          <a:p>
            <a:pPr lvl="1"/>
            <a:r>
              <a:rPr lang="en-US" dirty="0"/>
              <a:t>Both longitudinal and transverse motion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Large Lorentz boost </a:t>
            </a:r>
            <a:r>
              <a:rPr lang="en-US" dirty="0"/>
              <a:t>in longitudinal direction (   ), but </a:t>
            </a:r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/>
              <a:t> in transverse momentum (    ), mapping out the small      is not easy</a:t>
            </a:r>
          </a:p>
          <a:p>
            <a:pPr lvl="1"/>
            <a:r>
              <a:rPr lang="en-US" dirty="0"/>
              <a:t>Transverse spin comes to the rescue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spin and transverse momentum correlates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822D8-3855-854F-9C2D-262D9167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A45908-28F1-3840-9C38-B90AE8AEB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644" y="1826324"/>
            <a:ext cx="241300" cy="20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FDF73C-6589-1843-831F-EC93DF6C0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549" y="1815402"/>
            <a:ext cx="241300" cy="203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BEBEDC4-27C6-9A49-A473-AC421E6A1239}"/>
              </a:ext>
            </a:extLst>
          </p:cNvPr>
          <p:cNvGrpSpPr/>
          <p:nvPr/>
        </p:nvGrpSpPr>
        <p:grpSpPr>
          <a:xfrm>
            <a:off x="3157174" y="2985967"/>
            <a:ext cx="2829652" cy="2523744"/>
            <a:chOff x="3157174" y="2985967"/>
            <a:chExt cx="2829652" cy="25237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6F7DB2-828E-1449-92B4-616288A2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7174" y="2985967"/>
              <a:ext cx="2829652" cy="252374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84D82B-6B55-E34C-B9CB-A8559531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8239" y="4754880"/>
              <a:ext cx="182880" cy="21945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6BC52CE-6725-A249-BEBD-5C8D5A1F5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320" y="1613916"/>
            <a:ext cx="151384" cy="1816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6256C63-583D-5E48-B4E3-523D61D5B0AF}"/>
              </a:ext>
            </a:extLst>
          </p:cNvPr>
          <p:cNvGrpSpPr/>
          <p:nvPr/>
        </p:nvGrpSpPr>
        <p:grpSpPr>
          <a:xfrm>
            <a:off x="3528815" y="4791456"/>
            <a:ext cx="1353312" cy="1058975"/>
            <a:chOff x="2993136" y="3828288"/>
            <a:chExt cx="1353312" cy="105897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F77A8E1-399F-6A46-949A-146DF3DBF454}"/>
                </a:ext>
              </a:extLst>
            </p:cNvPr>
            <p:cNvCxnSpPr/>
            <p:nvPr/>
          </p:nvCxnSpPr>
          <p:spPr>
            <a:xfrm flipH="1">
              <a:off x="3669792" y="3828288"/>
              <a:ext cx="292608" cy="707136"/>
            </a:xfrm>
            <a:prstGeom prst="straightConnector1">
              <a:avLst/>
            </a:prstGeom>
            <a:ln w="31750" cmpd="sng">
              <a:solidFill>
                <a:srgbClr val="FF0000"/>
              </a:solidFill>
              <a:headEnd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6EBE12-39BA-364E-84A2-B939D847E656}"/>
                </a:ext>
              </a:extLst>
            </p:cNvPr>
            <p:cNvSpPr txBox="1"/>
            <p:nvPr/>
          </p:nvSpPr>
          <p:spPr>
            <a:xfrm>
              <a:off x="2993136" y="4548709"/>
              <a:ext cx="1353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432FF"/>
                  </a:solidFill>
                </a:rPr>
                <a:t>Proton spin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65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AE0DC-6657-794F-B041-B0C8E49FD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structure of proton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24BF6-0A9D-584B-8789-01E52D610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96" y="811494"/>
            <a:ext cx="8449434" cy="485965"/>
          </a:xfrm>
        </p:spPr>
        <p:txBody>
          <a:bodyPr/>
          <a:lstStyle/>
          <a:p>
            <a:r>
              <a:rPr lang="en-US" dirty="0"/>
              <a:t>Longitudinal motion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3E075-C277-3647-8ED4-952C92F0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832E-3868-547B-0B9F-C3CD8652244F}"/>
              </a:ext>
            </a:extLst>
          </p:cNvPr>
          <p:cNvSpPr/>
          <p:nvPr/>
        </p:nvSpPr>
        <p:spPr>
          <a:xfrm>
            <a:off x="1339491" y="6032775"/>
            <a:ext cx="71340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Physicist: Milner (MIT), Ent-Yoshida (</a:t>
            </a:r>
            <a:r>
              <a:rPr lang="en-US" sz="1400" dirty="0" err="1">
                <a:solidFill>
                  <a:srgbClr val="0432FF"/>
                </a:solidFill>
              </a:rPr>
              <a:t>Jlab</a:t>
            </a:r>
            <a:r>
              <a:rPr lang="en-US" sz="1400" dirty="0">
                <a:solidFill>
                  <a:srgbClr val="0432FF"/>
                </a:solidFill>
              </a:rPr>
              <a:t>), 04/2022</a:t>
            </a:r>
          </a:p>
          <a:p>
            <a:r>
              <a:rPr lang="en-US" sz="1400" dirty="0">
                <a:solidFill>
                  <a:srgbClr val="0432FF"/>
                </a:solidFill>
              </a:rPr>
              <a:t>Documentary Filmmaker: </a:t>
            </a:r>
            <a:r>
              <a:rPr lang="en-US" sz="1400" dirty="0" err="1">
                <a:solidFill>
                  <a:srgbClr val="0432FF"/>
                </a:solidFill>
              </a:rPr>
              <a:t>Boebel</a:t>
            </a:r>
            <a:r>
              <a:rPr lang="en-US" sz="1400" dirty="0">
                <a:solidFill>
                  <a:srgbClr val="0432FF"/>
                </a:solidFill>
              </a:rPr>
              <a:t>-McMaster (MIT), LaPlante (Sputnik Animation)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944C71E-55B9-6662-1D98-37FA0515C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320" y="897579"/>
            <a:ext cx="668751" cy="767493"/>
          </a:xfrm>
          <a:prstGeom prst="rect">
            <a:avLst/>
          </a:prstGeom>
        </p:spPr>
      </p:pic>
      <p:pic>
        <p:nvPicPr>
          <p:cNvPr id="42" name="x-dependence-structure" descr="x-dependence-structure">
            <a:hlinkClick r:id="" action="ppaction://media"/>
            <a:extLst>
              <a:ext uri="{FF2B5EF4-FFF2-40B4-BE49-F238E27FC236}">
                <a16:creationId xmlns:a16="http://schemas.microsoft.com/office/drawing/2014/main" id="{6397BAA5-379F-A6DA-FCE8-110CBD0606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564" y="1665072"/>
            <a:ext cx="7457131" cy="41946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761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processes to extract TMDs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SIDIS, </a:t>
            </a:r>
            <a:r>
              <a:rPr lang="en-US" sz="2200" dirty="0" err="1"/>
              <a:t>Drell</a:t>
            </a:r>
            <a:r>
              <a:rPr lang="en-US" sz="2200" dirty="0"/>
              <a:t>-Yan, </a:t>
            </a:r>
            <a:r>
              <a:rPr lang="en-US" sz="2200" dirty="0" err="1"/>
              <a:t>dihadron</a:t>
            </a:r>
            <a:r>
              <a:rPr lang="en-US" sz="2200" dirty="0"/>
              <a:t> in </a:t>
            </a:r>
            <a:r>
              <a:rPr lang="en-US" sz="2200" dirty="0" err="1"/>
              <a:t>e</a:t>
            </a:r>
            <a:r>
              <a:rPr lang="en-US" sz="2200" baseline="30000" dirty="0" err="1"/>
              <a:t>+</a:t>
            </a:r>
            <a:r>
              <a:rPr lang="en-US" sz="2200" dirty="0" err="1"/>
              <a:t>e</a:t>
            </a:r>
            <a:r>
              <a:rPr lang="en-US" sz="2200" baseline="30000" dirty="0"/>
              <a:t>−</a:t>
            </a:r>
          </a:p>
          <a:p>
            <a:endParaRPr lang="en-US" sz="2200" baseline="30000" dirty="0"/>
          </a:p>
          <a:p>
            <a:pPr lvl="1"/>
            <a:endParaRPr lang="en-US" sz="1800" baseline="30000" dirty="0"/>
          </a:p>
          <a:p>
            <a:pPr lvl="1"/>
            <a:endParaRPr lang="en-US" sz="1800" baseline="30000" dirty="0"/>
          </a:p>
          <a:p>
            <a:pPr lvl="1"/>
            <a:endParaRPr lang="en-US" sz="1800" baseline="30000" dirty="0"/>
          </a:p>
          <a:p>
            <a:pPr marL="349250" lvl="1" indent="0">
              <a:buNone/>
            </a:pPr>
            <a:endParaRPr lang="en-US" sz="1800" baseline="30000" dirty="0"/>
          </a:p>
          <a:p>
            <a:pPr lvl="1"/>
            <a:endParaRPr lang="en-US" sz="1800" baseline="30000" dirty="0"/>
          </a:p>
          <a:p>
            <a:r>
              <a:rPr lang="en-US" sz="2200" dirty="0"/>
              <a:t>New opportunities: jets for 3D imaging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7263D3-178E-4A42-89AD-CD9B6A27B296}"/>
              </a:ext>
            </a:extLst>
          </p:cNvPr>
          <p:cNvGrpSpPr>
            <a:grpSpLocks noChangeAspect="1"/>
          </p:cNvGrpSpPr>
          <p:nvPr/>
        </p:nvGrpSpPr>
        <p:grpSpPr>
          <a:xfrm>
            <a:off x="807194" y="1147235"/>
            <a:ext cx="7377395" cy="2004669"/>
            <a:chOff x="782478" y="1262922"/>
            <a:chExt cx="7871053" cy="21388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C9305D1-57EB-1E47-B65E-1AD247139A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2478" y="1498157"/>
              <a:ext cx="2560003" cy="1768533"/>
              <a:chOff x="37735" y="1266414"/>
              <a:chExt cx="3614211" cy="2496815"/>
            </a:xfrm>
          </p:grpSpPr>
          <p:pic>
            <p:nvPicPr>
              <p:cNvPr id="23" name="Picture 22" descr="ball_1.png">
                <a:extLst>
                  <a:ext uri="{FF2B5EF4-FFF2-40B4-BE49-F238E27FC236}">
                    <a16:creationId xmlns:a16="http://schemas.microsoft.com/office/drawing/2014/main" id="{8AFD7004-6372-FC4C-B6AE-D085BBDFC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778" y="2268989"/>
                <a:ext cx="292255" cy="303801"/>
              </a:xfrm>
              <a:prstGeom prst="rect">
                <a:avLst/>
              </a:prstGeom>
            </p:spPr>
          </p:pic>
          <p:pic>
            <p:nvPicPr>
              <p:cNvPr id="24" name="Picture 23" descr="ball_2.png">
                <a:extLst>
                  <a:ext uri="{FF2B5EF4-FFF2-40B4-BE49-F238E27FC236}">
                    <a16:creationId xmlns:a16="http://schemas.microsoft.com/office/drawing/2014/main" id="{92D61806-719C-F145-AE07-DFD724D05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8041" y="1963937"/>
                <a:ext cx="913905" cy="913905"/>
              </a:xfrm>
              <a:prstGeom prst="rect">
                <a:avLst/>
              </a:prstGeom>
            </p:spPr>
          </p:pic>
          <p:sp>
            <p:nvSpPr>
              <p:cNvPr id="25" name="Explosion 1 24">
                <a:extLst>
                  <a:ext uri="{FF2B5EF4-FFF2-40B4-BE49-F238E27FC236}">
                    <a16:creationId xmlns:a16="http://schemas.microsoft.com/office/drawing/2014/main" id="{7E8CEEBC-528A-C149-AB80-9F860F52D37F}"/>
                  </a:ext>
                </a:extLst>
              </p:cNvPr>
              <p:cNvSpPr/>
              <p:nvPr/>
            </p:nvSpPr>
            <p:spPr>
              <a:xfrm>
                <a:off x="1561657" y="2073751"/>
                <a:ext cx="603796" cy="822960"/>
              </a:xfrm>
              <a:prstGeom prst="irregularSeal1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04CF490-171E-A044-816C-D1F5634D8A7A}"/>
                  </a:ext>
                </a:extLst>
              </p:cNvPr>
              <p:cNvCxnSpPr/>
              <p:nvPr/>
            </p:nvCxnSpPr>
            <p:spPr>
              <a:xfrm flipH="1">
                <a:off x="2187985" y="2420890"/>
                <a:ext cx="629585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027E735E-04A8-C040-83AA-DC6B25C021D1}"/>
                  </a:ext>
                </a:extLst>
              </p:cNvPr>
              <p:cNvCxnSpPr/>
              <p:nvPr/>
            </p:nvCxnSpPr>
            <p:spPr>
              <a:xfrm>
                <a:off x="885965" y="2420890"/>
                <a:ext cx="528447" cy="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w="med" len="lg"/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 descr="ball_1.png">
                <a:extLst>
                  <a:ext uri="{FF2B5EF4-FFF2-40B4-BE49-F238E27FC236}">
                    <a16:creationId xmlns:a16="http://schemas.microsoft.com/office/drawing/2014/main" id="{099F3C2E-12A9-B04E-BB0E-750369FD6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1577" y="1266414"/>
                <a:ext cx="292255" cy="303801"/>
              </a:xfrm>
              <a:prstGeom prst="rect">
                <a:avLst/>
              </a:prstGeom>
            </p:spPr>
          </p:pic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799C3966-54D6-9D4E-A415-8A9AD309C78F}"/>
                  </a:ext>
                </a:extLst>
              </p:cNvPr>
              <p:cNvCxnSpPr/>
              <p:nvPr/>
            </p:nvCxnSpPr>
            <p:spPr>
              <a:xfrm flipV="1">
                <a:off x="2020392" y="1570215"/>
                <a:ext cx="290121" cy="600932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B7F206AF-0ABE-7B4E-9CFF-C4852E8283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03170" y="3046978"/>
                <a:ext cx="0" cy="716251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538C1D29-423B-9341-B434-453E50B2C5FE}"/>
                  </a:ext>
                </a:extLst>
              </p:cNvPr>
              <p:cNvCxnSpPr/>
              <p:nvPr/>
            </p:nvCxnSpPr>
            <p:spPr>
              <a:xfrm flipH="1">
                <a:off x="1569274" y="2974996"/>
                <a:ext cx="120406" cy="364808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5611BCAD-9AC0-7B4A-A73C-A96E6D435983}"/>
                  </a:ext>
                </a:extLst>
              </p:cNvPr>
              <p:cNvCxnSpPr/>
              <p:nvPr/>
            </p:nvCxnSpPr>
            <p:spPr>
              <a:xfrm flipH="1">
                <a:off x="1325678" y="2899091"/>
                <a:ext cx="304800" cy="304206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ED7FF1D-45CE-1347-B13C-A88B846E7811}"/>
                  </a:ext>
                </a:extLst>
              </p:cNvPr>
              <p:cNvSpPr txBox="1"/>
              <p:nvPr/>
            </p:nvSpPr>
            <p:spPr>
              <a:xfrm>
                <a:off x="37735" y="1766474"/>
                <a:ext cx="1486494" cy="396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electron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6BE258B-51DE-6942-8BE6-E600FB8E4D5D}"/>
                  </a:ext>
                </a:extLst>
              </p:cNvPr>
              <p:cNvSpPr txBox="1"/>
              <p:nvPr/>
            </p:nvSpPr>
            <p:spPr>
              <a:xfrm>
                <a:off x="3003038" y="2089361"/>
                <a:ext cx="311667" cy="369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24B5844-42AF-FC41-B699-36AC3DBC88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53749" y="1498157"/>
              <a:ext cx="2593080" cy="1191133"/>
              <a:chOff x="5361275" y="1523816"/>
              <a:chExt cx="3084724" cy="1416969"/>
            </a:xfrm>
          </p:grpSpPr>
          <p:pic>
            <p:nvPicPr>
              <p:cNvPr id="36" name="Picture 35" descr="ball_2.png">
                <a:extLst>
                  <a:ext uri="{FF2B5EF4-FFF2-40B4-BE49-F238E27FC236}">
                    <a16:creationId xmlns:a16="http://schemas.microsoft.com/office/drawing/2014/main" id="{7EAC5424-CE0D-DB45-9296-00538D45C1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1275" y="2135881"/>
                <a:ext cx="779701" cy="779701"/>
              </a:xfrm>
              <a:prstGeom prst="rect">
                <a:avLst/>
              </a:prstGeom>
            </p:spPr>
          </p:pic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D0A5277-066A-0346-B6BC-0559418461E3}"/>
                  </a:ext>
                </a:extLst>
              </p:cNvPr>
              <p:cNvGrpSpPr/>
              <p:nvPr/>
            </p:nvGrpSpPr>
            <p:grpSpPr>
              <a:xfrm>
                <a:off x="5618174" y="1523816"/>
                <a:ext cx="2827825" cy="1416969"/>
                <a:chOff x="5618174" y="1523816"/>
                <a:chExt cx="2827825" cy="1416969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6EEF9E29-3C9C-104B-8451-A46617D384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87582" y="1523816"/>
                  <a:ext cx="1076734" cy="930298"/>
                </a:xfrm>
                <a:prstGeom prst="rect">
                  <a:avLst/>
                </a:prstGeom>
              </p:spPr>
            </p:pic>
            <p:pic>
              <p:nvPicPr>
                <p:cNvPr id="39" name="Picture 38" descr="ball_2.png">
                  <a:extLst>
                    <a:ext uri="{FF2B5EF4-FFF2-40B4-BE49-F238E27FC236}">
                      <a16:creationId xmlns:a16="http://schemas.microsoft.com/office/drawing/2014/main" id="{A72C9AA6-1DE5-AF46-BE19-4C3D04D072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6298" y="2131209"/>
                  <a:ext cx="779701" cy="779701"/>
                </a:xfrm>
                <a:prstGeom prst="rect">
                  <a:avLst/>
                </a:prstGeom>
              </p:spPr>
            </p:pic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20E58C0-832E-DA47-9C31-1EB853576834}"/>
                    </a:ext>
                  </a:extLst>
                </p:cNvPr>
                <p:cNvSpPr txBox="1"/>
                <p:nvPr/>
              </p:nvSpPr>
              <p:spPr>
                <a:xfrm>
                  <a:off x="5618174" y="2290707"/>
                  <a:ext cx="265901" cy="315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p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3BA4204-C3C2-864A-9CD6-10FDDF4C75EC}"/>
                    </a:ext>
                  </a:extLst>
                </p:cNvPr>
                <p:cNvSpPr txBox="1"/>
                <p:nvPr/>
              </p:nvSpPr>
              <p:spPr>
                <a:xfrm>
                  <a:off x="7908909" y="2292389"/>
                  <a:ext cx="265901" cy="315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p</a:t>
                  </a: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24F34544-4655-144C-925D-E2DAC5008259}"/>
                    </a:ext>
                  </a:extLst>
                </p:cNvPr>
                <p:cNvCxnSpPr/>
                <p:nvPr/>
              </p:nvCxnSpPr>
              <p:spPr>
                <a:xfrm flipH="1">
                  <a:off x="7199955" y="2521059"/>
                  <a:ext cx="537133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A5C28F1-40A3-564C-9339-E10071CAB758}"/>
                    </a:ext>
                  </a:extLst>
                </p:cNvPr>
                <p:cNvCxnSpPr/>
                <p:nvPr/>
              </p:nvCxnSpPr>
              <p:spPr>
                <a:xfrm flipH="1">
                  <a:off x="6069536" y="2520236"/>
                  <a:ext cx="537133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headEnd type="triangle" w="med" len="lg"/>
                  <a:tailEnd type="none" w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Explosion 1 43">
                  <a:extLst>
                    <a:ext uri="{FF2B5EF4-FFF2-40B4-BE49-F238E27FC236}">
                      <a16:creationId xmlns:a16="http://schemas.microsoft.com/office/drawing/2014/main" id="{0443004F-49AD-9645-BE89-83EBCF8DA66E}"/>
                    </a:ext>
                  </a:extLst>
                </p:cNvPr>
                <p:cNvSpPr/>
                <p:nvPr/>
              </p:nvSpPr>
              <p:spPr>
                <a:xfrm>
                  <a:off x="6694929" y="2238674"/>
                  <a:ext cx="515131" cy="702111"/>
                </a:xfrm>
                <a:prstGeom prst="irregularSeal1">
                  <a:avLst/>
                </a:pr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E4BD95-C149-B94B-969F-2FDED8D812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7992" y="3095099"/>
              <a:ext cx="269106" cy="3066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h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A9E9151-9F64-7747-95F9-0428071EA801}"/>
                </a:ext>
              </a:extLst>
            </p:cNvPr>
            <p:cNvGrpSpPr/>
            <p:nvPr/>
          </p:nvGrpSpPr>
          <p:grpSpPr>
            <a:xfrm>
              <a:off x="6556494" y="1564794"/>
              <a:ext cx="2097037" cy="1579927"/>
              <a:chOff x="5600261" y="4276056"/>
              <a:chExt cx="2097037" cy="1579927"/>
            </a:xfrm>
          </p:grpSpPr>
          <p:pic>
            <p:nvPicPr>
              <p:cNvPr id="45" name="Picture 44" descr="ball_1.png">
                <a:extLst>
                  <a:ext uri="{FF2B5EF4-FFF2-40B4-BE49-F238E27FC236}">
                    <a16:creationId xmlns:a16="http://schemas.microsoft.com/office/drawing/2014/main" id="{9EF7E3F0-98AC-8C4A-A7FC-812DB4FFAD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0261" y="4872217"/>
                <a:ext cx="249338" cy="259189"/>
              </a:xfrm>
              <a:prstGeom prst="rect">
                <a:avLst/>
              </a:prstGeom>
            </p:spPr>
          </p:pic>
          <p:sp>
            <p:nvSpPr>
              <p:cNvPr id="46" name="Explosion 1 45">
                <a:extLst>
                  <a:ext uri="{FF2B5EF4-FFF2-40B4-BE49-F238E27FC236}">
                    <a16:creationId xmlns:a16="http://schemas.microsoft.com/office/drawing/2014/main" id="{0C3112D7-A7AC-F449-95CB-D5212066F61B}"/>
                  </a:ext>
                </a:extLst>
              </p:cNvPr>
              <p:cNvSpPr/>
              <p:nvPr/>
            </p:nvSpPr>
            <p:spPr>
              <a:xfrm>
                <a:off x="6398709" y="4705648"/>
                <a:ext cx="515131" cy="702110"/>
              </a:xfrm>
              <a:prstGeom prst="irregularSeal1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4D1CA20-60B8-D24B-A999-8FD3C07070D7}"/>
                  </a:ext>
                </a:extLst>
              </p:cNvPr>
              <p:cNvCxnSpPr/>
              <p:nvPr/>
            </p:nvCxnSpPr>
            <p:spPr>
              <a:xfrm flipH="1">
                <a:off x="6933063" y="5001812"/>
                <a:ext cx="53713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E2FDF850-20AE-F04F-8892-4BFF4D8C5C6E}"/>
                  </a:ext>
                </a:extLst>
              </p:cNvPr>
              <p:cNvCxnSpPr/>
              <p:nvPr/>
            </p:nvCxnSpPr>
            <p:spPr>
              <a:xfrm>
                <a:off x="5822240" y="5001812"/>
                <a:ext cx="450846" cy="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9" name="Picture 48" descr="ball_1.png">
                <a:extLst>
                  <a:ext uri="{FF2B5EF4-FFF2-40B4-BE49-F238E27FC236}">
                    <a16:creationId xmlns:a16="http://schemas.microsoft.com/office/drawing/2014/main" id="{2C307C91-A66A-5141-83CA-ABFD093EF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7960" y="4872217"/>
                <a:ext cx="249338" cy="259189"/>
              </a:xfrm>
              <a:prstGeom prst="rect">
                <a:avLst/>
              </a:prstGeom>
            </p:spPr>
          </p:pic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894B130A-79AD-EE4E-A4F8-236B17026618}"/>
                  </a:ext>
                </a:extLst>
              </p:cNvPr>
              <p:cNvCxnSpPr/>
              <p:nvPr/>
            </p:nvCxnSpPr>
            <p:spPr>
              <a:xfrm flipV="1">
                <a:off x="6790080" y="4276056"/>
                <a:ext cx="247518" cy="512687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283D7A9D-C25C-FF47-879E-BB8A85EEBB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47663" y="5339206"/>
                <a:ext cx="400803" cy="321476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9FE96CD7-4BF6-4F4E-8E1A-F65134009F90}"/>
                  </a:ext>
                </a:extLst>
              </p:cNvPr>
              <p:cNvCxnSpPr/>
              <p:nvPr/>
            </p:nvCxnSpPr>
            <p:spPr>
              <a:xfrm flipV="1">
                <a:off x="6237048" y="5343296"/>
                <a:ext cx="247518" cy="512687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prstDash val="sysDash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EBDB206-D827-A040-962E-8A26914112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89295" y="1262922"/>
              <a:ext cx="5371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h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FE9480B-F68F-4949-A1E2-DDC7407B81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4622" y="2960055"/>
              <a:ext cx="4203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h</a:t>
              </a:r>
              <a:r>
                <a:rPr lang="en-US" baseline="-25000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1D70BD-95CA-234A-9E9A-9AA7BF13A718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97" y="4168688"/>
            <a:ext cx="5018750" cy="2021463"/>
            <a:chOff x="539749" y="1778000"/>
            <a:chExt cx="7714155" cy="288925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B1C3C71-7EEE-4A49-ACE0-40E2070E7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749" y="1778000"/>
              <a:ext cx="7714155" cy="288925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91056D5-FBDD-994B-A02F-98D1DDA9C34D}"/>
                </a:ext>
              </a:extLst>
            </p:cNvPr>
            <p:cNvSpPr txBox="1"/>
            <p:nvPr/>
          </p:nvSpPr>
          <p:spPr>
            <a:xfrm>
              <a:off x="635194" y="2390772"/>
              <a:ext cx="1137406" cy="540272"/>
            </a:xfrm>
            <a:prstGeom prst="rect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0432FF"/>
                  </a:solidFill>
                </a:rPr>
                <a:t>SIDIS</a:t>
              </a:r>
              <a:endParaRPr lang="en-US" sz="1400" dirty="0">
                <a:solidFill>
                  <a:srgbClr val="0432FF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A8710E-806A-7F4B-BE22-9D3C636334FE}"/>
                </a:ext>
              </a:extLst>
            </p:cNvPr>
            <p:cNvSpPr txBox="1"/>
            <p:nvPr/>
          </p:nvSpPr>
          <p:spPr>
            <a:xfrm>
              <a:off x="5162550" y="2404589"/>
              <a:ext cx="742950" cy="540272"/>
            </a:xfrm>
            <a:prstGeom prst="rect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0432FF"/>
                  </a:solidFill>
                </a:rPr>
                <a:t>DY</a:t>
              </a:r>
              <a:endParaRPr lang="en-US" sz="1400" dirty="0">
                <a:solidFill>
                  <a:srgbClr val="0432FF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F4906B-8B73-744E-9CE9-86234DC85540}"/>
                </a:ext>
              </a:extLst>
            </p:cNvPr>
            <p:cNvSpPr txBox="1"/>
            <p:nvPr/>
          </p:nvSpPr>
          <p:spPr>
            <a:xfrm>
              <a:off x="7112668" y="2404589"/>
              <a:ext cx="926732" cy="540272"/>
            </a:xfrm>
            <a:prstGeom prst="rect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err="1">
                  <a:solidFill>
                    <a:srgbClr val="0432FF"/>
                  </a:solidFill>
                </a:rPr>
                <a:t>e</a:t>
              </a:r>
              <a:r>
                <a:rPr lang="en-US" altLang="zh-CN" sz="1400" baseline="30000" dirty="0" err="1">
                  <a:solidFill>
                    <a:srgbClr val="0432FF"/>
                  </a:solidFill>
                </a:rPr>
                <a:t>+</a:t>
              </a:r>
              <a:r>
                <a:rPr lang="en-US" altLang="zh-CN" sz="1400" dirty="0" err="1">
                  <a:solidFill>
                    <a:srgbClr val="0432FF"/>
                  </a:solidFill>
                </a:rPr>
                <a:t>e</a:t>
              </a:r>
              <a:r>
                <a:rPr lang="en-US" altLang="zh-CN" sz="1400" baseline="30000" dirty="0">
                  <a:solidFill>
                    <a:srgbClr val="0432FF"/>
                  </a:solidFill>
                </a:rPr>
                <a:t>-</a:t>
              </a:r>
              <a:endParaRPr lang="en-US" sz="1400" baseline="30000" dirty="0">
                <a:solidFill>
                  <a:srgbClr val="0432FF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2699369-0DE4-3543-BFE8-5648FA958064}"/>
                </a:ext>
              </a:extLst>
            </p:cNvPr>
            <p:cNvSpPr txBox="1"/>
            <p:nvPr/>
          </p:nvSpPr>
          <p:spPr>
            <a:xfrm>
              <a:off x="2724834" y="3688896"/>
              <a:ext cx="1469753" cy="540272"/>
            </a:xfrm>
            <a:prstGeom prst="rect">
              <a:avLst/>
            </a:prstGeom>
            <a:solidFill>
              <a:srgbClr val="FFFF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FF0000"/>
                  </a:solidFill>
                </a:rPr>
                <a:t>Beyond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AE71B96-4AA6-5149-A2EC-57996F38B7FF}"/>
              </a:ext>
            </a:extLst>
          </p:cNvPr>
          <p:cNvGrpSpPr/>
          <p:nvPr/>
        </p:nvGrpSpPr>
        <p:grpSpPr>
          <a:xfrm>
            <a:off x="723746" y="4168688"/>
            <a:ext cx="2774638" cy="2034734"/>
            <a:chOff x="5031633" y="3027970"/>
            <a:chExt cx="2774638" cy="2034734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DE58DEB-D71B-9C49-B46B-A0EC130BC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1633" y="3027970"/>
              <a:ext cx="2774638" cy="2034734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329B19-6D62-9849-8344-125EB05DD162}"/>
                </a:ext>
              </a:extLst>
            </p:cNvPr>
            <p:cNvSpPr/>
            <p:nvPr/>
          </p:nvSpPr>
          <p:spPr>
            <a:xfrm>
              <a:off x="6985209" y="4680101"/>
              <a:ext cx="564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EIC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869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TMD factorization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Drell</a:t>
            </a:r>
            <a:r>
              <a:rPr lang="en-US" dirty="0"/>
              <a:t>-Yan:</a:t>
            </a:r>
          </a:p>
          <a:p>
            <a:endParaRPr lang="en-US" dirty="0"/>
          </a:p>
          <a:p>
            <a:pPr marL="2286000" lvl="5" indent="0">
              <a:buNone/>
            </a:pPr>
            <a:endParaRPr lang="en-US" dirty="0"/>
          </a:p>
          <a:p>
            <a:pPr marL="2286000" lvl="5" indent="0">
              <a:buNone/>
            </a:pPr>
            <a:endParaRPr lang="en-US" dirty="0"/>
          </a:p>
          <a:p>
            <a:pPr marL="2286000" lvl="5" indent="0">
              <a:buNone/>
            </a:pPr>
            <a:endParaRPr lang="en-US" dirty="0"/>
          </a:p>
          <a:p>
            <a:pPr marL="2286000" lvl="5" indent="0">
              <a:buNone/>
            </a:pPr>
            <a:endParaRPr lang="en-US" dirty="0"/>
          </a:p>
          <a:p>
            <a:pPr lvl="3"/>
            <a:endParaRPr lang="en-US" dirty="0"/>
          </a:p>
          <a:p>
            <a:r>
              <a:rPr lang="en-US" dirty="0"/>
              <a:t>Factorized form and mimic “</a:t>
            </a:r>
            <a:r>
              <a:rPr lang="en-US" dirty="0" err="1"/>
              <a:t>parton</a:t>
            </a:r>
            <a:r>
              <a:rPr lang="en-US" dirty="0"/>
              <a:t> model”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213694" y="899699"/>
            <a:ext cx="3405786" cy="2803681"/>
            <a:chOff x="5248974" y="1146673"/>
            <a:chExt cx="3405786" cy="2803681"/>
          </a:xfrm>
        </p:grpSpPr>
        <p:pic>
          <p:nvPicPr>
            <p:cNvPr id="5" name="Picture 4" descr="DY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974" y="1146673"/>
              <a:ext cx="3405786" cy="2565543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0059" y="1570054"/>
              <a:ext cx="981075" cy="238125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419" y="3712229"/>
              <a:ext cx="981075" cy="238125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783" y="2522718"/>
              <a:ext cx="542925" cy="238125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765" y="2681468"/>
              <a:ext cx="590550" cy="238125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588" y="2235511"/>
              <a:ext cx="262890" cy="26289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55428" y="1215136"/>
            <a:ext cx="2600966" cy="1779956"/>
            <a:chOff x="655428" y="1285700"/>
            <a:chExt cx="2600966" cy="1779956"/>
          </a:xfrm>
        </p:grpSpPr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428" y="2006974"/>
              <a:ext cx="137369" cy="228532"/>
            </a:xfrm>
            <a:prstGeom prst="rect">
              <a:avLst/>
            </a:prstGeom>
          </p:spPr>
        </p:pic>
        <p:pic>
          <p:nvPicPr>
            <p:cNvPr id="16" name="Picture 15" descr="DY-LO.eps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37" y="1301465"/>
              <a:ext cx="2376457" cy="1697469"/>
            </a:xfrm>
            <a:prstGeom prst="rect">
              <a:avLst/>
            </a:prstGeom>
          </p:spPr>
        </p:pic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047" y="1285700"/>
              <a:ext cx="292100" cy="266700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614" y="2798956"/>
              <a:ext cx="304800" cy="26670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45927" y="3030375"/>
            <a:ext cx="4305126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Factorization of regions: </a:t>
            </a:r>
          </a:p>
          <a:p>
            <a:r>
              <a:rPr lang="en-US" sz="1600" dirty="0">
                <a:solidFill>
                  <a:srgbClr val="666666"/>
                </a:solidFill>
              </a:rPr>
              <a:t>(1) k//P</a:t>
            </a:r>
            <a:r>
              <a:rPr lang="en-US" sz="1600" baseline="-25000" dirty="0">
                <a:solidFill>
                  <a:srgbClr val="666666"/>
                </a:solidFill>
              </a:rPr>
              <a:t>1</a:t>
            </a:r>
            <a:r>
              <a:rPr lang="en-US" sz="1600" dirty="0">
                <a:solidFill>
                  <a:srgbClr val="666666"/>
                </a:solidFill>
              </a:rPr>
              <a:t>, (2) k//P</a:t>
            </a:r>
            <a:r>
              <a:rPr lang="en-US" sz="1600" baseline="-25000" dirty="0">
                <a:solidFill>
                  <a:srgbClr val="666666"/>
                </a:solidFill>
              </a:rPr>
              <a:t>2</a:t>
            </a:r>
            <a:r>
              <a:rPr lang="en-US" sz="1600" dirty="0">
                <a:solidFill>
                  <a:srgbClr val="666666"/>
                </a:solidFill>
              </a:rPr>
              <a:t>, (3) </a:t>
            </a:r>
            <a:r>
              <a:rPr lang="en-US" sz="1600" dirty="0">
                <a:solidFill>
                  <a:srgbClr val="FF0000"/>
                </a:solidFill>
              </a:rPr>
              <a:t>k soft</a:t>
            </a:r>
            <a:r>
              <a:rPr lang="en-US" sz="1600" dirty="0">
                <a:solidFill>
                  <a:srgbClr val="666666"/>
                </a:solidFill>
              </a:rPr>
              <a:t>, (4) </a:t>
            </a:r>
            <a:r>
              <a:rPr lang="en-US" sz="1600" dirty="0">
                <a:solidFill>
                  <a:srgbClr val="0000FF"/>
                </a:solidFill>
              </a:rPr>
              <a:t>k hard</a:t>
            </a: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" y="4130711"/>
            <a:ext cx="9022080" cy="51689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00" y="5318824"/>
            <a:ext cx="3060700" cy="381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47" y="4720113"/>
            <a:ext cx="4716061" cy="659589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47" y="5823666"/>
            <a:ext cx="4242435" cy="647700"/>
          </a:xfrm>
          <a:prstGeom prst="rect">
            <a:avLst/>
          </a:prstGeom>
          <a:ln>
            <a:solidFill>
              <a:srgbClr val="FF0000"/>
            </a:solidFill>
          </a:ln>
          <a:effectLst/>
        </p:spPr>
      </p:pic>
      <p:cxnSp>
        <p:nvCxnSpPr>
          <p:cNvPr id="28" name="Straight Arrow Connector 27"/>
          <p:cNvCxnSpPr/>
          <p:nvPr/>
        </p:nvCxnSpPr>
        <p:spPr>
          <a:xfrm>
            <a:off x="3404470" y="5273856"/>
            <a:ext cx="0" cy="496887"/>
          </a:xfrm>
          <a:prstGeom prst="straightConnector1">
            <a:avLst/>
          </a:prstGeom>
          <a:ln w="28575" cmpd="sng"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005624" y="5972098"/>
            <a:ext cx="278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mimic “</a:t>
            </a:r>
            <a:r>
              <a:rPr lang="en-US" dirty="0" err="1">
                <a:solidFill>
                  <a:srgbClr val="FF0000"/>
                </a:solidFill>
              </a:rPr>
              <a:t>parton</a:t>
            </a:r>
            <a:r>
              <a:rPr lang="en-US" dirty="0">
                <a:solidFill>
                  <a:srgbClr val="FF0000"/>
                </a:solidFill>
              </a:rPr>
              <a:t> model”</a:t>
            </a:r>
          </a:p>
        </p:txBody>
      </p:sp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10" y="2171639"/>
            <a:ext cx="262890" cy="26289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16" y="934981"/>
            <a:ext cx="2166784" cy="21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69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8580C-5A94-0746-921B-6F6E8A438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Unpolarized cross sections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47BAA-6A78-1248-AE35-2FF7EC0D8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fit achieved in the “TMD region” (N</a:t>
            </a:r>
            <a:r>
              <a:rPr lang="en-US" baseline="30000" dirty="0"/>
              <a:t>3</a:t>
            </a:r>
            <a:r>
              <a:rPr lang="en-US" dirty="0"/>
              <a:t>LL)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1AEAF-285C-C84B-90EB-8CDC1043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88EE40-EE0B-8449-9E78-17061A13B47E}"/>
              </a:ext>
            </a:extLst>
          </p:cNvPr>
          <p:cNvGrpSpPr/>
          <p:nvPr/>
        </p:nvGrpSpPr>
        <p:grpSpPr>
          <a:xfrm>
            <a:off x="799464" y="1718663"/>
            <a:ext cx="3482567" cy="1087779"/>
            <a:chOff x="799464" y="1230750"/>
            <a:chExt cx="3482567" cy="10877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74BB25-6D17-F045-8C55-EDADCEE05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464" y="1230750"/>
              <a:ext cx="3465441" cy="108777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DB0F59-60B8-144D-AA16-A2A48220296D}"/>
                </a:ext>
              </a:extLst>
            </p:cNvPr>
            <p:cNvSpPr/>
            <p:nvPr/>
          </p:nvSpPr>
          <p:spPr>
            <a:xfrm>
              <a:off x="3026559" y="2010752"/>
              <a:ext cx="12554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432FF"/>
                  </a:solidFill>
                </a:rPr>
                <a:t>JHEP (2020)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0B150E3-FCEF-5340-AFF9-925761C7C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538" y="1336080"/>
            <a:ext cx="1344923" cy="256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757151-3BE6-AE41-B933-90A21A755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51" y="3141143"/>
            <a:ext cx="2950114" cy="3516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3E51C7-7415-0B4E-8654-6647783D51D2}"/>
              </a:ext>
            </a:extLst>
          </p:cNvPr>
          <p:cNvSpPr/>
          <p:nvPr/>
        </p:nvSpPr>
        <p:spPr>
          <a:xfrm>
            <a:off x="2072071" y="2835116"/>
            <a:ext cx="638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SIDIS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19E4C4-66A5-CA4A-9B1E-BBD1B2E51D19}"/>
              </a:ext>
            </a:extLst>
          </p:cNvPr>
          <p:cNvSpPr/>
          <p:nvPr/>
        </p:nvSpPr>
        <p:spPr>
          <a:xfrm>
            <a:off x="6060680" y="3042816"/>
            <a:ext cx="9350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Drell</a:t>
            </a:r>
            <a:r>
              <a:rPr lang="en-US" sz="1400" dirty="0"/>
              <a:t>-Yan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EFF155-E7CF-A634-44F5-1AA2AC100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698" y="1716075"/>
            <a:ext cx="3879028" cy="8933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627D27-7857-B3E0-9E97-95D86246D190}"/>
              </a:ext>
            </a:extLst>
          </p:cNvPr>
          <p:cNvSpPr/>
          <p:nvPr/>
        </p:nvSpPr>
        <p:spPr>
          <a:xfrm>
            <a:off x="7089064" y="2610220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2206.07598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9E815E-B818-6317-A097-09D2B6E33AB3}"/>
              </a:ext>
            </a:extLst>
          </p:cNvPr>
          <p:cNvGrpSpPr/>
          <p:nvPr/>
        </p:nvGrpSpPr>
        <p:grpSpPr>
          <a:xfrm>
            <a:off x="4220277" y="3436542"/>
            <a:ext cx="4581953" cy="2989625"/>
            <a:chOff x="4837674" y="3446459"/>
            <a:chExt cx="4581953" cy="29896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57258E-8991-047A-4A16-850211BA1C1A}"/>
                </a:ext>
              </a:extLst>
            </p:cNvPr>
            <p:cNvSpPr/>
            <p:nvPr/>
          </p:nvSpPr>
          <p:spPr>
            <a:xfrm>
              <a:off x="4837674" y="3446459"/>
              <a:ext cx="4581953" cy="2989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0A4977-4D69-7139-AC4A-C7FE2094C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9580" y="3517640"/>
              <a:ext cx="4169598" cy="13834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9DF57B-C709-4414-204D-4C8172A09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9580" y="4978791"/>
              <a:ext cx="4169598" cy="1430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7857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63D7-5A48-AD4D-B324-439C9383D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Unpolarized TMDs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CB90E-4D1D-3648-B02A-D26823AE4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Extracted unpolarized TMD PDFs and FFs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Useful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04EEC-FDAB-054A-A87E-196888C25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EFF97F-BD9D-AB42-9624-63E09EB1E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043" y="4850032"/>
            <a:ext cx="5041900" cy="711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D2F41E-E9AB-1C44-AC14-AF61C9141F24}"/>
              </a:ext>
            </a:extLst>
          </p:cNvPr>
          <p:cNvSpPr/>
          <p:nvPr/>
        </p:nvSpPr>
        <p:spPr>
          <a:xfrm>
            <a:off x="2726113" y="4258718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2103.09741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0593F-0FE9-566C-8128-158604625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1308180"/>
            <a:ext cx="6972300" cy="266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D4C5FD-3D01-6F31-EACA-FEB0AC0A07BF}"/>
              </a:ext>
            </a:extLst>
          </p:cNvPr>
          <p:cNvSpPr/>
          <p:nvPr/>
        </p:nvSpPr>
        <p:spPr>
          <a:xfrm>
            <a:off x="5782779" y="1562857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2206.07598</a:t>
            </a:r>
          </a:p>
        </p:txBody>
      </p:sp>
    </p:spTree>
    <p:extLst>
      <p:ext uri="{BB962C8B-B14F-4D97-AF65-F5344CB8AC3E}">
        <p14:creationId xmlns:p14="http://schemas.microsoft.com/office/powerpoint/2010/main" val="193876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86872-EDC2-E8D2-6489-62A40BCF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Unbelievable symposium: all my mentors are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19D02-34F7-9821-AD03-AAF1106C4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D20C0F-B488-3251-30F3-65CD74783F3F}"/>
              </a:ext>
            </a:extLst>
          </p:cNvPr>
          <p:cNvGrpSpPr/>
          <p:nvPr/>
        </p:nvGrpSpPr>
        <p:grpSpPr>
          <a:xfrm>
            <a:off x="498435" y="748890"/>
            <a:ext cx="8270464" cy="5897741"/>
            <a:chOff x="168029" y="216034"/>
            <a:chExt cx="8270464" cy="58977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85ABF89-AC35-3297-1083-CE5F53FEB411}"/>
                </a:ext>
              </a:extLst>
            </p:cNvPr>
            <p:cNvGrpSpPr/>
            <p:nvPr/>
          </p:nvGrpSpPr>
          <p:grpSpPr>
            <a:xfrm>
              <a:off x="168029" y="216034"/>
              <a:ext cx="7715581" cy="4293558"/>
              <a:chOff x="168029" y="216034"/>
              <a:chExt cx="7715581" cy="429355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B6A7592-D368-7D43-925D-D1F59CE3E8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7199" y="630391"/>
                <a:ext cx="7426411" cy="330207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94E0C4F-AB84-08BA-46AE-340588A43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8471" y="3400045"/>
                <a:ext cx="1240981" cy="1109547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E7CBF37-5938-57C2-B031-1A7D02F346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029" y="1464315"/>
                <a:ext cx="1257041" cy="1076027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DA463DD-64C5-4061-5C0E-4FCDACDCD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19452" y="663383"/>
                <a:ext cx="1093910" cy="133894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4130C79-552B-EB70-49F5-F031C95A6F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94730" y="2328791"/>
                <a:ext cx="1367559" cy="126447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51EA3AF-156D-B285-CBD5-1BECED5696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10389" y="216034"/>
                <a:ext cx="1019974" cy="1285167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9E6C0AE-D0B9-8A42-DDEC-C392BB2641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10389" y="2480905"/>
                <a:ext cx="1115980" cy="1264477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65B60AD-4521-BB0B-5820-82F072990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44913" y="234196"/>
                <a:ext cx="1462073" cy="128516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9C6107-54B9-1142-17B6-A5DE7501AD67}"/>
                  </a:ext>
                </a:extLst>
              </p:cNvPr>
              <p:cNvSpPr txBox="1"/>
              <p:nvPr/>
            </p:nvSpPr>
            <p:spPr>
              <a:xfrm>
                <a:off x="3417032" y="1831125"/>
                <a:ext cx="10028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BNL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0F17B83-192E-2910-CBFB-1D2EE78358B3}"/>
                  </a:ext>
                </a:extLst>
              </p:cNvPr>
              <p:cNvSpPr txBox="1"/>
              <p:nvPr/>
            </p:nvSpPr>
            <p:spPr>
              <a:xfrm>
                <a:off x="2070539" y="2004389"/>
                <a:ext cx="10028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Iowa State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E80EA3C-3381-3B77-7448-7E44A0DF6C1C}"/>
                  </a:ext>
                </a:extLst>
              </p:cNvPr>
              <p:cNvSpPr txBox="1"/>
              <p:nvPr/>
            </p:nvSpPr>
            <p:spPr>
              <a:xfrm>
                <a:off x="4723573" y="1758159"/>
                <a:ext cx="10028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LANL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B63339F-2012-BADF-522C-22A79D14FFFD}"/>
                  </a:ext>
                </a:extLst>
              </p:cNvPr>
              <p:cNvSpPr txBox="1"/>
              <p:nvPr/>
            </p:nvSpPr>
            <p:spPr>
              <a:xfrm>
                <a:off x="6493393" y="1648852"/>
                <a:ext cx="11307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UCLA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0D6D58-50A9-6E6E-E35A-91EDD41DF85A}"/>
                  </a:ext>
                </a:extLst>
              </p:cNvPr>
              <p:cNvSpPr txBox="1"/>
              <p:nvPr/>
            </p:nvSpPr>
            <p:spPr>
              <a:xfrm>
                <a:off x="676754" y="2631533"/>
                <a:ext cx="10028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IOPP Wuhan</a:t>
                </a: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E5B9192-8539-3FCA-CAB2-4B780F3B488E}"/>
                </a:ext>
              </a:extLst>
            </p:cNvPr>
            <p:cNvCxnSpPr/>
            <p:nvPr/>
          </p:nvCxnSpPr>
          <p:spPr>
            <a:xfrm>
              <a:off x="1425070" y="4509592"/>
              <a:ext cx="0" cy="766743"/>
            </a:xfrm>
            <a:prstGeom prst="line">
              <a:avLst/>
            </a:prstGeom>
            <a:ln cmpd="sng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5267E52-FF93-AB4D-88DA-3522E51680FA}"/>
                </a:ext>
              </a:extLst>
            </p:cNvPr>
            <p:cNvCxnSpPr>
              <a:cxnSpLocks/>
            </p:cNvCxnSpPr>
            <p:nvPr/>
          </p:nvCxnSpPr>
          <p:spPr>
            <a:xfrm>
              <a:off x="2677221" y="3016673"/>
              <a:ext cx="0" cy="2259662"/>
            </a:xfrm>
            <a:prstGeom prst="line">
              <a:avLst/>
            </a:prstGeom>
            <a:ln cmpd="sng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AE3E0FC-47F1-600D-6F8A-10D5DF526E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25070" y="5280454"/>
              <a:ext cx="6199049" cy="0"/>
            </a:xfrm>
            <a:prstGeom prst="line">
              <a:avLst/>
            </a:prstGeom>
            <a:ln cmpd="sng">
              <a:solidFill>
                <a:schemeClr val="accent4"/>
              </a:solidFill>
              <a:head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4A2157B-241F-F41A-7B95-693BB63E714E}"/>
                </a:ext>
              </a:extLst>
            </p:cNvPr>
            <p:cNvCxnSpPr>
              <a:cxnSpLocks/>
            </p:cNvCxnSpPr>
            <p:nvPr/>
          </p:nvCxnSpPr>
          <p:spPr>
            <a:xfrm>
              <a:off x="3867589" y="3745382"/>
              <a:ext cx="0" cy="1530953"/>
            </a:xfrm>
            <a:prstGeom prst="line">
              <a:avLst/>
            </a:prstGeom>
            <a:ln cmpd="sng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9B99D40-8D2F-15C8-3DFE-82D123D238DF}"/>
                </a:ext>
              </a:extLst>
            </p:cNvPr>
            <p:cNvCxnSpPr>
              <a:cxnSpLocks/>
            </p:cNvCxnSpPr>
            <p:nvPr/>
          </p:nvCxnSpPr>
          <p:spPr>
            <a:xfrm>
              <a:off x="5424540" y="3593268"/>
              <a:ext cx="0" cy="1683067"/>
            </a:xfrm>
            <a:prstGeom prst="line">
              <a:avLst/>
            </a:prstGeom>
            <a:ln cmpd="sng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F045A4-016C-3BA3-9D38-79552B366B8C}"/>
                </a:ext>
              </a:extLst>
            </p:cNvPr>
            <p:cNvCxnSpPr>
              <a:cxnSpLocks/>
            </p:cNvCxnSpPr>
            <p:nvPr/>
          </p:nvCxnSpPr>
          <p:spPr>
            <a:xfrm>
              <a:off x="7281177" y="2540342"/>
              <a:ext cx="0" cy="2735993"/>
            </a:xfrm>
            <a:prstGeom prst="line">
              <a:avLst/>
            </a:prstGeom>
            <a:ln cmpd="sng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C8A1E1-2ED2-3BEE-38B1-133D4174B8B0}"/>
                </a:ext>
              </a:extLst>
            </p:cNvPr>
            <p:cNvSpPr txBox="1"/>
            <p:nvPr/>
          </p:nvSpPr>
          <p:spPr>
            <a:xfrm>
              <a:off x="618649" y="5375111"/>
              <a:ext cx="145189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432FF"/>
                  </a:solidFill>
                </a:rPr>
                <a:t>2001 - 03</a:t>
              </a:r>
            </a:p>
            <a:p>
              <a:pPr algn="ctr"/>
              <a:r>
                <a:rPr lang="en-US" sz="1400" dirty="0">
                  <a:solidFill>
                    <a:srgbClr val="0432FF"/>
                  </a:solidFill>
                </a:rPr>
                <a:t>Undergrad +  Master Degree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FCB790-A975-5BA5-5144-186EDD6468D9}"/>
                </a:ext>
              </a:extLst>
            </p:cNvPr>
            <p:cNvSpPr txBox="1"/>
            <p:nvPr/>
          </p:nvSpPr>
          <p:spPr>
            <a:xfrm>
              <a:off x="2110994" y="5395061"/>
              <a:ext cx="10539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432FF"/>
                  </a:solidFill>
                </a:rPr>
                <a:t>2009</a:t>
              </a:r>
            </a:p>
            <a:p>
              <a:pPr algn="ctr"/>
              <a:r>
                <a:rPr lang="en-US" sz="1400" dirty="0">
                  <a:solidFill>
                    <a:srgbClr val="0432FF"/>
                  </a:solidFill>
                </a:rPr>
                <a:t>Ph.D.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231FAD-DAD5-1A2E-C1FB-29863FEE927C}"/>
                </a:ext>
              </a:extLst>
            </p:cNvPr>
            <p:cNvSpPr txBox="1"/>
            <p:nvPr/>
          </p:nvSpPr>
          <p:spPr>
            <a:xfrm>
              <a:off x="3017016" y="5590555"/>
              <a:ext cx="17777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432FF"/>
                  </a:solidFill>
                </a:rPr>
                <a:t>Research associate</a:t>
              </a:r>
            </a:p>
            <a:p>
              <a:pPr algn="ctr"/>
              <a:r>
                <a:rPr lang="en-US" sz="1400" dirty="0">
                  <a:solidFill>
                    <a:srgbClr val="0432FF"/>
                  </a:solidFill>
                </a:rPr>
                <a:t>RIKEN BNL Center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1316E7-20B8-F47F-AF4C-BB5BB9C0F75E}"/>
                </a:ext>
              </a:extLst>
            </p:cNvPr>
            <p:cNvSpPr txBox="1"/>
            <p:nvPr/>
          </p:nvSpPr>
          <p:spPr>
            <a:xfrm>
              <a:off x="4644913" y="5589987"/>
              <a:ext cx="1848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432FF"/>
                  </a:solidFill>
                </a:rPr>
                <a:t>Director’s + Oppenheimer fellow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78DD99-47FB-7D97-7B11-34BCA5FE1542}"/>
                </a:ext>
              </a:extLst>
            </p:cNvPr>
            <p:cNvSpPr txBox="1"/>
            <p:nvPr/>
          </p:nvSpPr>
          <p:spPr>
            <a:xfrm>
              <a:off x="6367956" y="5374543"/>
              <a:ext cx="207053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432FF"/>
                  </a:solidFill>
                </a:rPr>
                <a:t>2016</a:t>
              </a:r>
            </a:p>
            <a:p>
              <a:pPr algn="ctr"/>
              <a:r>
                <a:rPr lang="en-US" sz="1400" dirty="0">
                  <a:solidFill>
                    <a:srgbClr val="0432FF"/>
                  </a:solidFill>
                </a:rPr>
                <a:t>Associate Professor</a:t>
              </a:r>
            </a:p>
            <a:p>
              <a:pPr algn="ctr"/>
              <a:r>
                <a:rPr lang="en-US" sz="1400" dirty="0">
                  <a:solidFill>
                    <a:srgbClr val="0432FF"/>
                  </a:solidFill>
                </a:rPr>
                <a:t>Joint training postdoc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7118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B456-5A59-4B40-94F1-F47C9C70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from standard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2F062-6B8D-1B41-B314-760CED1D5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 an example: </a:t>
            </a:r>
            <a:r>
              <a:rPr lang="en-US" dirty="0" err="1"/>
              <a:t>Sivers</a:t>
            </a:r>
            <a:r>
              <a:rPr lang="en-US" dirty="0"/>
              <a:t> function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77BCF-E968-B04B-B285-86BAB23F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latex-image-1.pdf">
            <a:extLst>
              <a:ext uri="{FF2B5EF4-FFF2-40B4-BE49-F238E27FC236}">
                <a16:creationId xmlns:a16="http://schemas.microsoft.com/office/drawing/2014/main" id="{1CD4590B-1DFA-0B48-AEF3-48F328F95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854" y="1444781"/>
            <a:ext cx="6282324" cy="526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82D4C0-9F12-0444-BAC5-8407E2628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96" y="1243360"/>
            <a:ext cx="2161048" cy="1162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964CBB-F74D-9742-BDE7-111BA0D56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96" y="2537718"/>
            <a:ext cx="2407739" cy="3041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FB0084-9988-F947-965A-B9B6DAB7B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436" y="2630409"/>
            <a:ext cx="5403160" cy="2611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897ECD-A20B-5C40-8368-83BD3C356BB6}"/>
              </a:ext>
            </a:extLst>
          </p:cNvPr>
          <p:cNvSpPr/>
          <p:nvPr/>
        </p:nvSpPr>
        <p:spPr>
          <a:xfrm>
            <a:off x="3690585" y="5364949"/>
            <a:ext cx="3362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Echevarria, Kang, Terry, JHEP (2021)</a:t>
            </a:r>
          </a:p>
        </p:txBody>
      </p:sp>
    </p:spTree>
    <p:extLst>
      <p:ext uri="{BB962C8B-B14F-4D97-AF65-F5344CB8AC3E}">
        <p14:creationId xmlns:p14="http://schemas.microsoft.com/office/powerpoint/2010/main" val="1565195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1773-C623-DE4C-964D-48DE2C60B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Distorted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B7109-6CB8-3A46-805A-62AEA6CE5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correlation leads to a distortion in the u/d quark distribution</a:t>
            </a:r>
          </a:p>
          <a:p>
            <a:pPr lvl="1"/>
            <a:r>
              <a:rPr lang="en-US" dirty="0"/>
              <a:t>Left or right shift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26BBE-D5ED-E741-AB59-F6B56B1B4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85E23A-8956-0243-95DB-BF6897E67B6D}"/>
              </a:ext>
            </a:extLst>
          </p:cNvPr>
          <p:cNvGrpSpPr/>
          <p:nvPr/>
        </p:nvGrpSpPr>
        <p:grpSpPr>
          <a:xfrm>
            <a:off x="1088949" y="2280129"/>
            <a:ext cx="6966102" cy="3979672"/>
            <a:chOff x="472562" y="2328897"/>
            <a:chExt cx="6966102" cy="3979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00793C-C3C5-F547-950A-0F6A93277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562" y="2328897"/>
              <a:ext cx="3979672" cy="39796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D5673C-BEB7-804C-AFCD-47E40AA31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5658" y="2330930"/>
              <a:ext cx="3023006" cy="397763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247847-56D5-9142-B91D-A79CF52EA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605" y="1830519"/>
            <a:ext cx="5430790" cy="4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04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5753A-8681-FE43-AA65-96BC97382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Jets: dominant phenomenon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0E7E3-D199-1446-A006-EB8EBF4F4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96" y="811494"/>
            <a:ext cx="8449434" cy="1839954"/>
          </a:xfrm>
        </p:spPr>
        <p:txBody>
          <a:bodyPr>
            <a:normAutofit/>
          </a:bodyPr>
          <a:lstStyle/>
          <a:p>
            <a:r>
              <a:rPr lang="en-US" sz="1900" dirty="0"/>
              <a:t>Jets are something that happen in high energy events</a:t>
            </a:r>
          </a:p>
          <a:p>
            <a:r>
              <a:rPr lang="en-US" sz="1900" dirty="0"/>
              <a:t>Jets: collimated spray of particles flying roughly in the same direction</a:t>
            </a:r>
          </a:p>
          <a:p>
            <a:pPr lvl="1"/>
            <a:r>
              <a:rPr lang="en-US" dirty="0"/>
              <a:t>Sometimes, we could even eyeball the collimated sprays </a:t>
            </a:r>
          </a:p>
          <a:p>
            <a:pPr lvl="1"/>
            <a:r>
              <a:rPr lang="en-US" dirty="0"/>
              <a:t>They reflect configurations of quarks and gluons produced in the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B88E4-73D9-DD4D-8690-2C22A530D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17556E-36F3-7049-B366-4CD34EF2D6BB}"/>
              </a:ext>
            </a:extLst>
          </p:cNvPr>
          <p:cNvGrpSpPr/>
          <p:nvPr/>
        </p:nvGrpSpPr>
        <p:grpSpPr>
          <a:xfrm>
            <a:off x="2487168" y="4761034"/>
            <a:ext cx="4169663" cy="1989390"/>
            <a:chOff x="406637" y="4570183"/>
            <a:chExt cx="4169663" cy="19893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DA4303-23B8-154A-BC32-C0F054C82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637" y="4570183"/>
              <a:ext cx="4169663" cy="1989390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2250E1-10CF-D24B-BE55-A6BA18B59F7A}"/>
                </a:ext>
              </a:extLst>
            </p:cNvPr>
            <p:cNvSpPr/>
            <p:nvPr/>
          </p:nvSpPr>
          <p:spPr>
            <a:xfrm>
              <a:off x="3899609" y="6140689"/>
              <a:ext cx="6479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LHC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1CA8ED-77A9-7348-9246-35BF684189A6}"/>
              </a:ext>
            </a:extLst>
          </p:cNvPr>
          <p:cNvGrpSpPr/>
          <p:nvPr/>
        </p:nvGrpSpPr>
        <p:grpSpPr>
          <a:xfrm>
            <a:off x="5106791" y="2432479"/>
            <a:ext cx="2978267" cy="2199192"/>
            <a:chOff x="4739887" y="3027970"/>
            <a:chExt cx="2978267" cy="2199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6050CD-3A07-7647-AAA5-9893AE9AB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9887" y="3027970"/>
              <a:ext cx="2978267" cy="2184062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F63965-82CD-DC46-8C8C-0A77BB5C0343}"/>
                </a:ext>
              </a:extLst>
            </p:cNvPr>
            <p:cNvSpPr/>
            <p:nvPr/>
          </p:nvSpPr>
          <p:spPr>
            <a:xfrm>
              <a:off x="7130501" y="4857830"/>
              <a:ext cx="564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EIC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39F960-2210-C042-99F5-494B19D576F2}"/>
              </a:ext>
            </a:extLst>
          </p:cNvPr>
          <p:cNvGrpSpPr/>
          <p:nvPr/>
        </p:nvGrpSpPr>
        <p:grpSpPr>
          <a:xfrm>
            <a:off x="1823548" y="2432479"/>
            <a:ext cx="2229353" cy="2184062"/>
            <a:chOff x="1322950" y="4566362"/>
            <a:chExt cx="2229353" cy="218406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D9DB85-883E-B944-A873-056925389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2950" y="4566362"/>
              <a:ext cx="2229353" cy="2184062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35470C-A776-A643-8000-F68CFC7B62F3}"/>
                </a:ext>
              </a:extLst>
            </p:cNvPr>
            <p:cNvSpPr/>
            <p:nvPr/>
          </p:nvSpPr>
          <p:spPr>
            <a:xfrm>
              <a:off x="1322950" y="4566362"/>
              <a:ext cx="7569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RHIC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925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D678-629C-3FC7-E63B-68F80643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for 3D imaging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D3216-8E6D-E8AD-D839-30B980FCC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756BE6E-048F-F322-DCC6-8FDAC81C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895" y="1076799"/>
            <a:ext cx="6060209" cy="535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225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Renaissance of jet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083B45-2B4F-E36E-9D57-37FA815CE107}"/>
              </a:ext>
            </a:extLst>
          </p:cNvPr>
          <p:cNvGrpSpPr/>
          <p:nvPr/>
        </p:nvGrpSpPr>
        <p:grpSpPr>
          <a:xfrm>
            <a:off x="2468874" y="1224453"/>
            <a:ext cx="3511296" cy="2340864"/>
            <a:chOff x="2468879" y="1273236"/>
            <a:chExt cx="3511296" cy="23408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61A588-C20F-D544-A81F-B18CA6D92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8879" y="1273236"/>
              <a:ext cx="3511296" cy="2340864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7A9184-A97D-484F-93AB-AF3DD101FAFF}"/>
                </a:ext>
              </a:extLst>
            </p:cNvPr>
            <p:cNvSpPr txBox="1"/>
            <p:nvPr/>
          </p:nvSpPr>
          <p:spPr>
            <a:xfrm rot="16200000">
              <a:off x="4944201" y="2339043"/>
              <a:ext cx="1735962" cy="25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" pitchFamily="2" charset="0"/>
                </a:rPr>
                <a:t>CERN Document Server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E1DF5A-B283-714F-B50D-D2414F99EEE9}"/>
              </a:ext>
            </a:extLst>
          </p:cNvPr>
          <p:cNvSpPr txBox="1">
            <a:spLocks/>
          </p:cNvSpPr>
          <p:nvPr/>
        </p:nvSpPr>
        <p:spPr>
          <a:xfrm>
            <a:off x="356616" y="760846"/>
            <a:ext cx="8449434" cy="748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LHC: 60% of ATLAS &amp; CMS papers use jets in their analysis!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7EC0FF-3D12-FE45-B0DA-660A76FC13BA}"/>
              </a:ext>
            </a:extLst>
          </p:cNvPr>
          <p:cNvSpPr txBox="1">
            <a:spLocks/>
          </p:cNvSpPr>
          <p:nvPr/>
        </p:nvSpPr>
        <p:spPr>
          <a:xfrm>
            <a:off x="356616" y="3666919"/>
            <a:ext cx="8449434" cy="737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EIC:  jet papers grow exponentially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0937D93-44E9-0640-A91B-F0D7DBF38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74" y="4192554"/>
            <a:ext cx="3554367" cy="236957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8480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31AF9-C616-22D5-5F90-4BE3F525D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recent CFNS jet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16652-D7FE-D84E-9C5B-68CABA9E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5BB4CF-E78E-910D-4B53-966A9603E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46" y="1029455"/>
            <a:ext cx="7741508" cy="5307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033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862E-AAB7-F54D-A4E6-54414AAD9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production in </a:t>
            </a:r>
            <a:r>
              <a:rPr lang="en-US" dirty="0" err="1"/>
              <a:t>e+p</a:t>
            </a:r>
            <a:r>
              <a:rPr lang="en-US" dirty="0"/>
              <a:t>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CE62B-7102-A740-A70E-1E643E3E5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Back-to-back </a:t>
            </a:r>
            <a:r>
              <a:rPr lang="en-US" dirty="0" err="1"/>
              <a:t>lepton+jet</a:t>
            </a:r>
            <a:r>
              <a:rPr lang="en-US" dirty="0"/>
              <a:t> production at ep collisions</a:t>
            </a:r>
          </a:p>
          <a:p>
            <a:pPr lvl="1"/>
            <a:r>
              <a:rPr lang="en-US" dirty="0"/>
              <a:t>One probes the small imbalance region</a:t>
            </a:r>
          </a:p>
          <a:p>
            <a:r>
              <a:rPr lang="en-US" dirty="0"/>
              <a:t>Factorization formalism</a:t>
            </a:r>
          </a:p>
          <a:p>
            <a:pPr marL="34925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Two soft functions</a:t>
            </a:r>
          </a:p>
          <a:p>
            <a:pPr lvl="2"/>
            <a:r>
              <a:rPr lang="en-US" dirty="0"/>
              <a:t>Global: can radiate everywhere</a:t>
            </a:r>
          </a:p>
          <a:p>
            <a:pPr lvl="2"/>
            <a:r>
              <a:rPr lang="en-US" dirty="0"/>
              <a:t>Collinear-soft: soft radiation inside jet does not affect imbalance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A772F-BC2C-EB40-A055-77A725B0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39926-CA72-304C-9FEC-9B7C0613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069" y="2164489"/>
            <a:ext cx="2292455" cy="2174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5A55BF-4971-CE48-B05B-8C706B994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481" y="1792440"/>
            <a:ext cx="2154030" cy="222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BF27F6-1837-B248-B793-24FDB8BDE096}"/>
              </a:ext>
            </a:extLst>
          </p:cNvPr>
          <p:cNvSpPr txBox="1"/>
          <p:nvPr/>
        </p:nvSpPr>
        <p:spPr>
          <a:xfrm>
            <a:off x="5124134" y="5517641"/>
            <a:ext cx="3863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Arratia, Kang,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Ringer, 2007.07281</a:t>
            </a:r>
          </a:p>
          <a:p>
            <a:r>
              <a:rPr lang="en-US" sz="1200" dirty="0">
                <a:solidFill>
                  <a:srgbClr val="0432FF"/>
                </a:solidFill>
              </a:rPr>
              <a:t>Kang, Lee, Shao, Zhao, 2106.15624</a:t>
            </a:r>
          </a:p>
          <a:p>
            <a:r>
              <a:rPr lang="en-US" sz="1200" dirty="0">
                <a:solidFill>
                  <a:srgbClr val="0432FF"/>
                </a:solidFill>
              </a:rPr>
              <a:t>Liu, Ringer, Vogelsang, Yuan, 18, 20,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4F7240-CAF5-4B45-B0CD-A5B943F41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24" y="3251810"/>
            <a:ext cx="6195182" cy="9601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BDEC76-C788-0C46-A774-AD8CCA6ADE5C}"/>
              </a:ext>
            </a:extLst>
          </p:cNvPr>
          <p:cNvSpPr/>
          <p:nvPr/>
        </p:nvSpPr>
        <p:spPr>
          <a:xfrm>
            <a:off x="274737" y="2116897"/>
            <a:ext cx="48780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Because of small imbalance, we are sensitive to small transverse momentum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now have TMD PDFs + soft function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A09D5A-C1AE-3A4D-83FE-6CF8A4967DEA}"/>
              </a:ext>
            </a:extLst>
          </p:cNvPr>
          <p:cNvSpPr/>
          <p:nvPr/>
        </p:nvSpPr>
        <p:spPr>
          <a:xfrm>
            <a:off x="3353777" y="3226551"/>
            <a:ext cx="857275" cy="49120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47D953-2EE2-A34A-BC16-02088B83BDAE}"/>
              </a:ext>
            </a:extLst>
          </p:cNvPr>
          <p:cNvSpPr/>
          <p:nvPr/>
        </p:nvSpPr>
        <p:spPr>
          <a:xfrm>
            <a:off x="4211052" y="3240662"/>
            <a:ext cx="2229513" cy="4912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87D22D-095F-874F-A0DA-F28526E05509}"/>
              </a:ext>
            </a:extLst>
          </p:cNvPr>
          <p:cNvSpPr/>
          <p:nvPr/>
        </p:nvSpPr>
        <p:spPr>
          <a:xfrm>
            <a:off x="2239020" y="3250771"/>
            <a:ext cx="1002253" cy="491207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22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9D90-24F0-6B94-261D-FB9258FC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for 3D imaging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29F2F-0692-1C62-959E-54BC7BF44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Constrain TMDs (without fragmentation function)</a:t>
            </a:r>
          </a:p>
          <a:p>
            <a:pPr lvl="1"/>
            <a:r>
              <a:rPr lang="en-US" dirty="0"/>
              <a:t>Unpolarized scattering: recent HERA measurement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Transversely polarized proton scattering: </a:t>
            </a:r>
            <a:r>
              <a:rPr lang="en-US" dirty="0" err="1"/>
              <a:t>Sivers</a:t>
            </a:r>
            <a:r>
              <a:rPr lang="en-US" dirty="0"/>
              <a:t> function (right plot)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3C053-E805-9CCE-D88E-4DA06FEB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5999E-B3E0-31B7-5814-8FE2E899E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50" y="2001373"/>
            <a:ext cx="2715240" cy="2577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B4E1BD-F4D3-8C16-B065-964A3160EF64}"/>
              </a:ext>
            </a:extLst>
          </p:cNvPr>
          <p:cNvSpPr/>
          <p:nvPr/>
        </p:nvSpPr>
        <p:spPr>
          <a:xfrm>
            <a:off x="1186250" y="1600884"/>
            <a:ext cx="2584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HERA, arXiv:2108.12376, PRL 22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4A55B9-96C9-CA0F-132F-1812C20A6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322" y="2001373"/>
            <a:ext cx="3326036" cy="2568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EB6A71-07B4-D9B8-76EA-B9BB5ACA2E5D}"/>
              </a:ext>
            </a:extLst>
          </p:cNvPr>
          <p:cNvSpPr/>
          <p:nvPr/>
        </p:nvSpPr>
        <p:spPr>
          <a:xfrm>
            <a:off x="5116834" y="1600885"/>
            <a:ext cx="3750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Arratia, Kang,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Ringer, 2007.07281, PRD</a:t>
            </a:r>
          </a:p>
        </p:txBody>
      </p:sp>
    </p:spTree>
    <p:extLst>
      <p:ext uri="{BB962C8B-B14F-4D97-AF65-F5344CB8AC3E}">
        <p14:creationId xmlns:p14="http://schemas.microsoft.com/office/powerpoint/2010/main" val="2623901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C605C-FDBF-FAF6-9382-D2F4B994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F9F02-C6D8-E636-C782-3E70DA45B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Jet charge is much more useful for polarized scattering</a:t>
            </a:r>
          </a:p>
          <a:p>
            <a:pPr lvl="1"/>
            <a:r>
              <a:rPr lang="en-US" dirty="0"/>
              <a:t>Because spin-dependent functions tend to flavor dependent, e.g. </a:t>
            </a:r>
            <a:r>
              <a:rPr lang="en-US" dirty="0" err="1"/>
              <a:t>Sivers</a:t>
            </a:r>
            <a:r>
              <a:rPr lang="en-US" dirty="0"/>
              <a:t>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3DD3E-F0CC-7D07-AD15-E608E88B0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latex-image-1.pdf">
            <a:extLst>
              <a:ext uri="{FF2B5EF4-FFF2-40B4-BE49-F238E27FC236}">
                <a16:creationId xmlns:a16="http://schemas.microsoft.com/office/drawing/2014/main" id="{E1C0C7B4-AE12-9843-71BC-2CF624685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906" y="2084650"/>
            <a:ext cx="6282324" cy="526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AAA2B8-CC2D-5A73-5527-8687BFD85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48" y="1883229"/>
            <a:ext cx="2161048" cy="1162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157BA1-F9EB-EA5F-E6EE-44F2AD2E9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488" y="3270278"/>
            <a:ext cx="5403160" cy="2611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F549F6-A8F2-851E-6A29-994AB0262D42}"/>
              </a:ext>
            </a:extLst>
          </p:cNvPr>
          <p:cNvSpPr/>
          <p:nvPr/>
        </p:nvSpPr>
        <p:spPr>
          <a:xfrm>
            <a:off x="3631637" y="6004818"/>
            <a:ext cx="4394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Echevarria, Kang, Terry, 2009.10710, JHEP (2021)</a:t>
            </a:r>
          </a:p>
        </p:txBody>
      </p:sp>
    </p:spTree>
    <p:extLst>
      <p:ext uri="{BB962C8B-B14F-4D97-AF65-F5344CB8AC3E}">
        <p14:creationId xmlns:p14="http://schemas.microsoft.com/office/powerpoint/2010/main" val="1329333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FDC9E-FA5A-7341-A0B2-E79DFB7DA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sensitivity for d quark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DD899-62EC-6F42-988A-C98987A85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54" y="795920"/>
            <a:ext cx="8791204" cy="10182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Spin asymmetry in </a:t>
            </a:r>
            <a:r>
              <a:rPr lang="en-US" dirty="0" err="1"/>
              <a:t>e+p</a:t>
            </a:r>
            <a:r>
              <a:rPr lang="en-US" dirty="0"/>
              <a:t> collisions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No jet charge selection</a:t>
            </a:r>
            <a:r>
              <a:rPr lang="en-US" dirty="0"/>
              <a:t>: taking out d quark, small change, thus no sensitivity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With negative jet charge bin selection</a:t>
            </a:r>
            <a:r>
              <a:rPr lang="en-US" dirty="0"/>
              <a:t>: dramatic change, much greater sensitivity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3517-0046-3B47-94DD-D29FEEDB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A751A0-E658-3A41-8675-F596FE9A0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833" y="1743652"/>
            <a:ext cx="3330800" cy="401626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9941EC-A5BA-0144-AD69-6B6C74FB418F}"/>
              </a:ext>
            </a:extLst>
          </p:cNvPr>
          <p:cNvSpPr txBox="1"/>
          <p:nvPr/>
        </p:nvSpPr>
        <p:spPr>
          <a:xfrm>
            <a:off x="5864725" y="5991911"/>
            <a:ext cx="24185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Kang, Liu, </a:t>
            </a:r>
            <a:r>
              <a:rPr lang="en-US" sz="1100" dirty="0" err="1">
                <a:solidFill>
                  <a:srgbClr val="0432FF"/>
                </a:solidFill>
              </a:rPr>
              <a:t>Mantry</a:t>
            </a:r>
            <a:r>
              <a:rPr lang="en-US" sz="1100" dirty="0">
                <a:solidFill>
                  <a:srgbClr val="0432FF"/>
                </a:solidFill>
              </a:rPr>
              <a:t>, Shao, PRL, 20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0A6F7-928A-88E7-07AC-D6D6FB2E8358}"/>
              </a:ext>
            </a:extLst>
          </p:cNvPr>
          <p:cNvGrpSpPr/>
          <p:nvPr/>
        </p:nvGrpSpPr>
        <p:grpSpPr>
          <a:xfrm>
            <a:off x="675894" y="1727664"/>
            <a:ext cx="4119500" cy="2691407"/>
            <a:chOff x="4701740" y="2581536"/>
            <a:chExt cx="4119500" cy="26914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EC3E59-59BF-BC63-406F-A7B05E4BD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1740" y="2581536"/>
              <a:ext cx="4119500" cy="269140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8B2EF90-873E-C7AA-94D3-D66B20E2A59E}"/>
                </a:ext>
              </a:extLst>
            </p:cNvPr>
            <p:cNvCxnSpPr/>
            <p:nvPr/>
          </p:nvCxnSpPr>
          <p:spPr>
            <a:xfrm flipV="1">
              <a:off x="7315200" y="4882799"/>
              <a:ext cx="0" cy="390144"/>
            </a:xfrm>
            <a:prstGeom prst="straightConnector1">
              <a:avLst/>
            </a:prstGeom>
            <a:ln cmpd="sng">
              <a:solidFill>
                <a:srgbClr val="0432FF"/>
              </a:solidFill>
              <a:headEnd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12E4EBA-B1E4-D942-4354-48DB2EC66D13}"/>
                </a:ext>
              </a:extLst>
            </p:cNvPr>
            <p:cNvCxnSpPr/>
            <p:nvPr/>
          </p:nvCxnSpPr>
          <p:spPr>
            <a:xfrm flipV="1">
              <a:off x="6541008" y="4882799"/>
              <a:ext cx="0" cy="390144"/>
            </a:xfrm>
            <a:prstGeom prst="straightConnector1">
              <a:avLst/>
            </a:prstGeom>
            <a:ln cmpd="sng">
              <a:solidFill>
                <a:srgbClr val="FF0000"/>
              </a:solidFill>
              <a:headEnd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02BEAF9-AE29-1CAB-937D-C3E4641E6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65" y="4483891"/>
            <a:ext cx="3156527" cy="1372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BDCAD0-89F5-1A34-CD7D-B822B083F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089" y="5731213"/>
            <a:ext cx="2262158" cy="1044616"/>
          </a:xfrm>
          <a:prstGeom prst="rect">
            <a:avLst/>
          </a:prstGeom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34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9E5E2-CC2B-91B3-17DA-0CF406C80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Xin-</a:t>
            </a:r>
            <a:r>
              <a:rPr lang="en-US" dirty="0" err="1"/>
              <a:t>Nian’s</a:t>
            </a:r>
            <a:r>
              <a:rPr lang="en-US" dirty="0"/>
              <a:t> influence on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9B74F-ECE6-D27B-7E13-7C4ABFBE0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Xin-</a:t>
            </a:r>
            <a:r>
              <a:rPr lang="en-US" dirty="0" err="1"/>
              <a:t>Nian</a:t>
            </a:r>
            <a:r>
              <a:rPr lang="en-US" dirty="0"/>
              <a:t> initiated my interests and motivated me to the field of high-energy nuclear physics, supported critical steps in my career</a:t>
            </a:r>
          </a:p>
          <a:p>
            <a:r>
              <a:rPr lang="en-US" dirty="0">
                <a:solidFill>
                  <a:srgbClr val="00B050"/>
                </a:solidFill>
              </a:rPr>
              <a:t>My family are big fans of Xin-</a:t>
            </a:r>
            <a:r>
              <a:rPr lang="en-US" dirty="0" err="1">
                <a:solidFill>
                  <a:srgbClr val="00B050"/>
                </a:solidFill>
              </a:rPr>
              <a:t>Nian’s</a:t>
            </a:r>
            <a:r>
              <a:rPr lang="en-US" dirty="0">
                <a:solidFill>
                  <a:srgbClr val="00B050"/>
                </a:solidFill>
              </a:rPr>
              <a:t> annual Christmas movie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11222-60FE-DCAE-5C7B-74EB23A45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CF5D6C-9803-C825-126A-56516548BCDE}"/>
              </a:ext>
            </a:extLst>
          </p:cNvPr>
          <p:cNvSpPr txBox="1"/>
          <p:nvPr/>
        </p:nvSpPr>
        <p:spPr>
          <a:xfrm>
            <a:off x="2973058" y="2090109"/>
            <a:ext cx="319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Happy Birthday, Xin-</a:t>
            </a:r>
            <a:r>
              <a:rPr lang="en-US" dirty="0" err="1">
                <a:solidFill>
                  <a:srgbClr val="0432FF"/>
                </a:solidFill>
              </a:rPr>
              <a:t>Nian</a:t>
            </a:r>
            <a:r>
              <a:rPr lang="en-US" dirty="0">
                <a:solidFill>
                  <a:srgbClr val="0432FF"/>
                </a:solidFill>
              </a:rPr>
              <a:t>!</a:t>
            </a:r>
          </a:p>
        </p:txBody>
      </p:sp>
      <p:pic>
        <p:nvPicPr>
          <p:cNvPr id="7" name="Xin-NIan" descr="Xin-NIan">
            <a:hlinkClick r:id="" action="ppaction://media"/>
            <a:extLst>
              <a:ext uri="{FF2B5EF4-FFF2-40B4-BE49-F238E27FC236}">
                <a16:creationId xmlns:a16="http://schemas.microsoft.com/office/drawing/2014/main" id="{1E30FB62-8D5D-B843-BD58-4378C5ABF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057" y="2459441"/>
            <a:ext cx="7397883" cy="416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7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2955F-4038-AC3E-287C-EC9FD0453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Jet substructure: polarized jet fragmentation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2E39B-5C84-6DC5-E9CC-D017EAF0C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can further measure distribution of hadrons inside the jet</a:t>
            </a:r>
          </a:p>
          <a:p>
            <a:pPr lvl="1"/>
            <a:r>
              <a:rPr lang="en-US" dirty="0"/>
              <a:t>Two axes: imbalance controls TMD PDFs, while the hadron transverse momentum </a:t>
            </a:r>
            <a:r>
              <a:rPr lang="en-US" dirty="0" err="1"/>
              <a:t>w.r.t</a:t>
            </a:r>
            <a:r>
              <a:rPr lang="en-US" dirty="0"/>
              <a:t> jet axis controls TMD FFs </a:t>
            </a:r>
          </a:p>
          <a:p>
            <a:pPr lvl="1"/>
            <a:r>
              <a:rPr lang="en-US" dirty="0"/>
              <a:t>Advantage over hadron production SIDIS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8F44A-FFE1-091F-B25E-056D141D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F65CF-50EB-1FAE-E4DA-EABC11C6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259" y="4281734"/>
            <a:ext cx="5386486" cy="2277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B5FB4-7BE4-BA36-2EA1-69E3CBEDA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104" y="1781102"/>
            <a:ext cx="3299254" cy="2438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5C641C4-1DB4-C7E4-53BD-ABDF8BA04B89}"/>
              </a:ext>
            </a:extLst>
          </p:cNvPr>
          <p:cNvGrpSpPr>
            <a:grpSpLocks noChangeAspect="1"/>
          </p:cNvGrpSpPr>
          <p:nvPr/>
        </p:nvGrpSpPr>
        <p:grpSpPr>
          <a:xfrm>
            <a:off x="405276" y="3386911"/>
            <a:ext cx="2611555" cy="3172662"/>
            <a:chOff x="687699" y="2203154"/>
            <a:chExt cx="3303766" cy="40135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1178A3-2776-3B76-BC28-AE0CFBC56EAB}"/>
                </a:ext>
              </a:extLst>
            </p:cNvPr>
            <p:cNvSpPr/>
            <p:nvPr/>
          </p:nvSpPr>
          <p:spPr>
            <a:xfrm>
              <a:off x="687699" y="2203154"/>
              <a:ext cx="3303766" cy="4013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9E470B-6A4B-49B5-98F9-FD3A54179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245" y="2219209"/>
              <a:ext cx="1288897" cy="250046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4D5D58E-E0EA-270F-27DB-30D14736B40B}"/>
                </a:ext>
              </a:extLst>
            </p:cNvPr>
            <p:cNvGrpSpPr/>
            <p:nvPr/>
          </p:nvGrpSpPr>
          <p:grpSpPr>
            <a:xfrm>
              <a:off x="743105" y="5065629"/>
              <a:ext cx="3127990" cy="895198"/>
              <a:chOff x="743105" y="5065629"/>
              <a:chExt cx="3127990" cy="895198"/>
            </a:xfrm>
            <a:solidFill>
              <a:schemeClr val="bg1"/>
            </a:solidFill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7FFA2A1-79BB-9F3E-90F5-E319C88E4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9849" y="5065629"/>
                <a:ext cx="1037546" cy="253259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838937-3EDE-E8CD-1274-44C738D17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3105" y="5448184"/>
                <a:ext cx="3127990" cy="512643"/>
              </a:xfrm>
              <a:prstGeom prst="rect">
                <a:avLst/>
              </a:prstGeom>
              <a:grpFill/>
            </p:spPr>
          </p:pic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39EEAAC-1806-B20F-1F48-19F574F98897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2235127" y="4693918"/>
              <a:ext cx="2494" cy="457200"/>
            </a:xfrm>
            <a:prstGeom prst="straightConnector1">
              <a:avLst/>
            </a:prstGeom>
            <a:ln cmpd="sng"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A7D4C7-77EA-B1DF-F25F-985F33377B09}"/>
                </a:ext>
              </a:extLst>
            </p:cNvPr>
            <p:cNvSpPr txBox="1"/>
            <p:nvPr/>
          </p:nvSpPr>
          <p:spPr>
            <a:xfrm>
              <a:off x="2210749" y="4911741"/>
              <a:ext cx="817539" cy="38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quark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4769BA1-4180-B5BA-4F86-0D48EB2B1CD9}"/>
              </a:ext>
            </a:extLst>
          </p:cNvPr>
          <p:cNvSpPr txBox="1"/>
          <p:nvPr/>
        </p:nvSpPr>
        <p:spPr>
          <a:xfrm>
            <a:off x="1067717" y="2172567"/>
            <a:ext cx="250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Lee, Zhao, PLB 20</a:t>
            </a:r>
          </a:p>
          <a:p>
            <a:r>
              <a:rPr lang="en-US" sz="1200" dirty="0">
                <a:solidFill>
                  <a:srgbClr val="0432FF"/>
                </a:solidFill>
              </a:rPr>
              <a:t>Kang, Lee, Shao, Zhao, JHEP 21</a:t>
            </a:r>
          </a:p>
        </p:txBody>
      </p:sp>
    </p:spTree>
    <p:extLst>
      <p:ext uri="{BB962C8B-B14F-4D97-AF65-F5344CB8AC3E}">
        <p14:creationId xmlns:p14="http://schemas.microsoft.com/office/powerpoint/2010/main" val="299234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A8BE2-E438-E1C4-B0AD-F624C54D3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Nuclear</a:t>
            </a:r>
            <a:r>
              <a:rPr lang="en-US" dirty="0"/>
              <a:t> PDFs to </a:t>
            </a:r>
            <a:r>
              <a:rPr lang="en-US" dirty="0">
                <a:solidFill>
                  <a:srgbClr val="FF0000"/>
                </a:solidFill>
              </a:rPr>
              <a:t>nuclear</a:t>
            </a:r>
            <a:r>
              <a:rPr lang="en-US" dirty="0"/>
              <a:t> TMDs: it’s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AC6A4-50E9-5C30-9C4E-78C5023E0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days, it is a standard exercise to quantify the cold nuclear matter effect via collinear nuclear PDFs</a:t>
            </a:r>
          </a:p>
          <a:p>
            <a:pPr lvl="1"/>
            <a:r>
              <a:rPr lang="en-US" dirty="0"/>
              <a:t>However, collinear PDFs are only for relatively inclusive process, e.g. </a:t>
            </a:r>
            <a:r>
              <a:rPr lang="en-US" dirty="0" err="1"/>
              <a:t>pT</a:t>
            </a:r>
            <a:r>
              <a:rPr lang="en-US" dirty="0"/>
              <a:t> spectrum of single inclusive hadron or jet production</a:t>
            </a:r>
          </a:p>
          <a:p>
            <a:pPr lvl="1"/>
            <a:r>
              <a:rPr lang="en-US" dirty="0"/>
              <a:t>Moving into the future, it is time for us to quantify the modification of 3D structure in the nucleus vs proton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7C18D-8441-EA0D-2B61-ED2870081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649EA-628F-EC50-8EC3-9B37E3AB6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70" y="3182091"/>
            <a:ext cx="2806014" cy="2248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2E14F1-DB7F-EF28-8165-7FEA788E1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277" y="3025003"/>
            <a:ext cx="5700667" cy="256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26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F6394-5F0C-8D1E-3417-D35AB0E1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fits of nuclear TMDs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74B71-F313-A460-C277-302D88E83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Nuclear TMD PDFs and TMD FFs</a:t>
            </a:r>
          </a:p>
          <a:p>
            <a:pPr lvl="1"/>
            <a:r>
              <a:rPr lang="en-US" dirty="0"/>
              <a:t>Use the same spirit of nuclear PDFs, i.e., assume perturbative TMD evolution is the same, only modify non-perturbative component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3E192-E19C-33B7-0306-883020321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83B63-D7FA-855A-3A66-179A02224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2" y="2222200"/>
            <a:ext cx="5675971" cy="2709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50B26-7574-88F4-ED38-F386E7450226}"/>
              </a:ext>
            </a:extLst>
          </p:cNvPr>
          <p:cNvSpPr txBox="1"/>
          <p:nvPr/>
        </p:nvSpPr>
        <p:spPr>
          <a:xfrm>
            <a:off x="5066270" y="1772212"/>
            <a:ext cx="3947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432FF"/>
                </a:solidFill>
              </a:rPr>
              <a:t>Alrashed</a:t>
            </a:r>
            <a:r>
              <a:rPr lang="en-US" sz="1200" dirty="0">
                <a:solidFill>
                  <a:srgbClr val="0432FF"/>
                </a:solidFill>
              </a:rPr>
              <a:t>, Anderle, Kang, Terry, Xing, 2107.12401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7AF9F-C872-8216-16BC-634770429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860" y="2218420"/>
            <a:ext cx="2945084" cy="380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4335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E2B65-5286-65BD-6747-D78F547C6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forward to the great collaborations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74AB7-215D-A53A-C16C-DF73DBF40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 you, Xin-</a:t>
            </a:r>
            <a:r>
              <a:rPr lang="en-US" dirty="0" err="1"/>
              <a:t>Nian</a:t>
            </a:r>
            <a:r>
              <a:rPr lang="en-US" dirty="0"/>
              <a:t>, for all your guidance and support all these years!</a:t>
            </a:r>
          </a:p>
          <a:p>
            <a:r>
              <a:rPr lang="en-US" dirty="0"/>
              <a:t>Happy birthday!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96D5A-FCE1-2D82-4AAD-6C5F85744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146" name="Picture 2" descr="Happy birthday strawberry cake &amp; GIF animated sparklers — Download on  Funimada.com">
            <a:extLst>
              <a:ext uri="{FF2B5EF4-FFF2-40B4-BE49-F238E27FC236}">
                <a16:creationId xmlns:a16="http://schemas.microsoft.com/office/drawing/2014/main" id="{45CDF214-8DF3-DCFA-ECCB-6AA482BA9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2292178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568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5C1FE-BF68-9EA5-8D21-2D7573DFD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story in 2010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2BDA9-D360-4A86-CFCD-5BDFBCA3C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a workshop held at BNL in 2010, DOE notified Xin-</a:t>
            </a:r>
            <a:r>
              <a:rPr lang="en-US" dirty="0" err="1"/>
              <a:t>Nian</a:t>
            </a:r>
            <a:r>
              <a:rPr lang="en-US" dirty="0"/>
              <a:t> and collaborators that JET collaboration would be selected for funding</a:t>
            </a:r>
          </a:p>
          <a:p>
            <a:pPr lvl="1"/>
            <a:r>
              <a:rPr lang="en-US" dirty="0"/>
              <a:t>He was in my office checking the email on the phone, super exciting time</a:t>
            </a:r>
          </a:p>
          <a:p>
            <a:pPr lvl="1"/>
            <a:r>
              <a:rPr lang="en-US" dirty="0"/>
              <a:t>It was then when I started to look at what key questions JET collaboration would address </a:t>
            </a:r>
          </a:p>
          <a:p>
            <a:pPr lvl="1"/>
            <a:r>
              <a:rPr lang="en-US" dirty="0"/>
              <a:t>Publicly available via Berndt Mueller’s website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DE57B-6878-FD9F-8C7E-80966DBB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07B69-A1E5-3120-81C9-1DE6114E6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711" y="3031008"/>
            <a:ext cx="5492578" cy="3770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8006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EFA78-C6AA-9A5E-4B15-69FD2550B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know how to compute one of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F300A-7F15-65CF-F462-A882F25D8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exciting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Within high-twist formalism, some major progress was made by Jian-Wei, Feng and collaborators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A9977-0539-3431-A2DB-1D1F5E19D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1A4D0-BFFB-AB0D-1680-9EA7EA631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88271"/>
            <a:ext cx="7772400" cy="2652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6B6719-6FF4-7C46-4A09-08EF82D8C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03048"/>
            <a:ext cx="4351594" cy="1753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932342-264E-6A21-DADA-05E0F1B80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104" y="5001394"/>
            <a:ext cx="5197186" cy="1650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7130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D512-C077-A9BC-C4D0-63AD5CD59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do a spin computation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12C67-08F3-C79C-56A8-5BEE93F18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with Ivan </a:t>
            </a:r>
            <a:r>
              <a:rPr lang="en-US" dirty="0" err="1"/>
              <a:t>Vitev</a:t>
            </a:r>
            <a:r>
              <a:rPr lang="en-US" dirty="0"/>
              <a:t> and </a:t>
            </a:r>
            <a:r>
              <a:rPr lang="en-US" dirty="0" err="1"/>
              <a:t>Hongxi</a:t>
            </a:r>
            <a:r>
              <a:rPr lang="en-US" dirty="0"/>
              <a:t> Xing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583B5-CD20-BAFD-41AB-3637C380C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44234E-A00B-3CF9-6B09-DEBA18A86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29" y="1277895"/>
            <a:ext cx="5358542" cy="2634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50297B-23C7-8EFD-5D11-06704DFA1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729" y="4035852"/>
            <a:ext cx="5358542" cy="222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49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6C32B-844E-E826-C5C8-9DA92EE36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with Xin-</a:t>
            </a:r>
            <a:r>
              <a:rPr lang="en-US" dirty="0" err="1"/>
              <a:t>Nian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6CC3D-01B4-3517-4769-6B1564A84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Performed NLO computation at double scattering within the high-twist formalism (twist-4) for SIDIS and 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58EC3-327C-1687-822F-5CF221691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FE78F-DC49-D2AB-7BFF-14E8B575D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94" y="1548137"/>
            <a:ext cx="5863281" cy="3150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EC41D4-781F-1208-5FBE-916CC3987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475" y="1548136"/>
            <a:ext cx="2390544" cy="31506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015BBA-AB52-ACF7-4217-5498159F2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72" y="4770421"/>
            <a:ext cx="4479323" cy="1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75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full NLO calculation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75" y="909537"/>
            <a:ext cx="8123799" cy="4429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2663" y="5516798"/>
            <a:ext cx="641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Though quite involved, (1) </a:t>
            </a:r>
            <a:r>
              <a:rPr lang="en-US" dirty="0">
                <a:solidFill>
                  <a:srgbClr val="FF0000"/>
                </a:solidFill>
              </a:rPr>
              <a:t>the evolution equation can be derived</a:t>
            </a:r>
            <a:r>
              <a:rPr lang="en-US" dirty="0"/>
              <a:t>; at the same time, (2) </a:t>
            </a:r>
            <a:r>
              <a:rPr lang="en-US" dirty="0">
                <a:solidFill>
                  <a:srgbClr val="FF0000"/>
                </a:solidFill>
              </a:rPr>
              <a:t>multiple scattering hard part (short-distance physics) can be rigorously computed </a:t>
            </a:r>
          </a:p>
        </p:txBody>
      </p:sp>
    </p:spTree>
    <p:extLst>
      <p:ext uri="{BB962C8B-B14F-4D97-AF65-F5344CB8AC3E}">
        <p14:creationId xmlns:p14="http://schemas.microsoft.com/office/powerpoint/2010/main" val="441977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FCCE9-ED36-2BA8-8152-8299618EE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equation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7A47B-F656-9918-03EC-E43C1013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Evolution equation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RG running for jet quenching parameter 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In the intermediate x region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A2160-63E3-04D9-ECD8-9FAA0A239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A16B5-A996-0833-12D8-626E42555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63" y="1245702"/>
            <a:ext cx="8230673" cy="1979412"/>
          </a:xfrm>
          <a:prstGeom prst="rect">
            <a:avLst/>
          </a:prstGeom>
        </p:spPr>
      </p:pic>
      <p:pic>
        <p:nvPicPr>
          <p:cNvPr id="6" name="Picture 5" descr="latex-image-1.pdf">
            <a:extLst>
              <a:ext uri="{FF2B5EF4-FFF2-40B4-BE49-F238E27FC236}">
                <a16:creationId xmlns:a16="http://schemas.microsoft.com/office/drawing/2014/main" id="{49BFFB12-C4AF-744F-C773-CB060BED4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7" y="4194750"/>
            <a:ext cx="4879604" cy="484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5ADF95-A2D1-E4CA-48F3-FB0CF4070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821" y="3998152"/>
            <a:ext cx="2586409" cy="136126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8B6620-4A24-D2F4-E6D8-944F6516F4B2}"/>
              </a:ext>
            </a:extLst>
          </p:cNvPr>
          <p:cNvSpPr txBox="1"/>
          <p:nvPr/>
        </p:nvSpPr>
        <p:spPr>
          <a:xfrm>
            <a:off x="6263997" y="3694526"/>
            <a:ext cx="2641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8040"/>
                </a:solidFill>
              </a:rPr>
              <a:t>Casalderrey</a:t>
            </a:r>
            <a:r>
              <a:rPr lang="en-US" sz="1200" dirty="0">
                <a:solidFill>
                  <a:srgbClr val="008040"/>
                </a:solidFill>
              </a:rPr>
              <a:t>-Solana, Wang, 08</a:t>
            </a:r>
          </a:p>
        </p:txBody>
      </p:sp>
      <p:pic>
        <p:nvPicPr>
          <p:cNvPr id="9" name="Picture 8" descr="latex-image-1.pdf">
            <a:extLst>
              <a:ext uri="{FF2B5EF4-FFF2-40B4-BE49-F238E27FC236}">
                <a16:creationId xmlns:a16="http://schemas.microsoft.com/office/drawing/2014/main" id="{D58DC53F-E626-1B93-C052-978566793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86" y="5424910"/>
            <a:ext cx="2858644" cy="50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47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18700</TotalTime>
  <Words>1287</Words>
  <Application>Microsoft Macintosh PowerPoint</Application>
  <PresentationFormat>On-screen Show (4:3)</PresentationFormat>
  <Paragraphs>266</Paragraphs>
  <Slides>33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Helvetica Neue</vt:lpstr>
      <vt:lpstr>News Gothic MT</vt:lpstr>
      <vt:lpstr>Times</vt:lpstr>
      <vt:lpstr>Wingdings</vt:lpstr>
      <vt:lpstr>Wingdings 2</vt:lpstr>
      <vt:lpstr>Breeze</vt:lpstr>
      <vt:lpstr>Xin-Nian’s Influence on me Jet Physics at the EIC</vt:lpstr>
      <vt:lpstr>Unbelievable symposium: all my mentors are here</vt:lpstr>
      <vt:lpstr>Xin-Nian’s influence on me</vt:lpstr>
      <vt:lpstr>Interesting story in 2010</vt:lpstr>
      <vt:lpstr>I know how to compute one of them</vt:lpstr>
      <vt:lpstr>First do a spin computation</vt:lpstr>
      <vt:lpstr>Work with Xin-Nian</vt:lpstr>
      <vt:lpstr>A full NLO calculation </vt:lpstr>
      <vt:lpstr>Evolution equation</vt:lpstr>
      <vt:lpstr>DOE final report</vt:lpstr>
      <vt:lpstr>EIC era: Imaging of proton and nucleus</vt:lpstr>
      <vt:lpstr>Analogy: imaging a black hole</vt:lpstr>
      <vt:lpstr>Imaging a proton</vt:lpstr>
      <vt:lpstr>Transverse Momentum Dependent distributions (TMDs)</vt:lpstr>
      <vt:lpstr>Fundamental structure of proton</vt:lpstr>
      <vt:lpstr>Standard processes to extract TMDs</vt:lpstr>
      <vt:lpstr>Standard TMD factorization</vt:lpstr>
      <vt:lpstr>Unpolarized cross sections</vt:lpstr>
      <vt:lpstr>Unpolarized TMDs</vt:lpstr>
      <vt:lpstr>Progress from standard processes</vt:lpstr>
      <vt:lpstr>Distorted distribution</vt:lpstr>
      <vt:lpstr>Jets: dominant phenomenon</vt:lpstr>
      <vt:lpstr>Jets for 3D imaging</vt:lpstr>
      <vt:lpstr>Renaissance of jet physics</vt:lpstr>
      <vt:lpstr>A recent CFNS jet workshop</vt:lpstr>
      <vt:lpstr>Jet production in e+p collisions</vt:lpstr>
      <vt:lpstr>Jets for 3D imaging </vt:lpstr>
      <vt:lpstr>Jet charge</vt:lpstr>
      <vt:lpstr>Enhanced sensitivity for d quark</vt:lpstr>
      <vt:lpstr>Jet substructure: polarized jet fragmentation function</vt:lpstr>
      <vt:lpstr>Nuclear PDFs to nuclear TMDs: it’s time</vt:lpstr>
      <vt:lpstr>Global fits of nuclear TMDs</vt:lpstr>
      <vt:lpstr>Looking forward to the great collaborations</vt:lpstr>
    </vt:vector>
  </TitlesOfParts>
  <Company>Temple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Zein-Eddine Meziani</dc:creator>
  <cp:lastModifiedBy>Zhongbo Kang</cp:lastModifiedBy>
  <cp:revision>1871</cp:revision>
  <cp:lastPrinted>2014-02-24T15:55:07Z</cp:lastPrinted>
  <dcterms:created xsi:type="dcterms:W3CDTF">2014-06-24T12:03:33Z</dcterms:created>
  <dcterms:modified xsi:type="dcterms:W3CDTF">2022-08-19T17:19:48Z</dcterms:modified>
</cp:coreProperties>
</file>